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4" r:id="rId8"/>
    <p:sldId id="262" r:id="rId9"/>
    <p:sldId id="268" r:id="rId10"/>
    <p:sldId id="266" r:id="rId11"/>
    <p:sldId id="263" r:id="rId12"/>
    <p:sldId id="269" r:id="rId13"/>
    <p:sldId id="267" r:id="rId14"/>
    <p:sldId id="272" r:id="rId15"/>
    <p:sldId id="265" r:id="rId16"/>
    <p:sldId id="270"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20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CA"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12-10-08</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12-10-08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12-10-08</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CA"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12-10-08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CA"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12-10-08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CA"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12-10-08</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12-10-08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12-10-08</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12-10-08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CA"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CA"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12-10-08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CA"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CA"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12-10-08</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12-10-08</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CA"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CA" smtClean="0"/>
              <a:t>Click to edit Master text styles</a:t>
            </a:r>
          </a:p>
          <a:p>
            <a:pPr lvl="1" eaLnBrk="1" latinLnBrk="0" hangingPunct="1"/>
            <a:r>
              <a:rPr kumimoji="0" lang="en-CA" smtClean="0"/>
              <a:t>Second level</a:t>
            </a:r>
          </a:p>
          <a:p>
            <a:pPr lvl="2" eaLnBrk="1" latinLnBrk="0" hangingPunct="1"/>
            <a:r>
              <a:rPr kumimoji="0" lang="en-CA" smtClean="0"/>
              <a:t>Third level</a:t>
            </a:r>
          </a:p>
          <a:p>
            <a:pPr lvl="3" eaLnBrk="1" latinLnBrk="0" hangingPunct="1"/>
            <a:r>
              <a:rPr kumimoji="0" lang="en-CA" smtClean="0"/>
              <a:t>Fourth level</a:t>
            </a:r>
          </a:p>
          <a:p>
            <a:pPr lvl="4" eaLnBrk="1" latinLnBrk="0" hangingPunct="1"/>
            <a:r>
              <a:rPr kumimoji="0" lang="en-CA"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Test 1 Review</a:t>
            </a:r>
          </a:p>
          <a:p>
            <a:r>
              <a:rPr lang="en-US" dirty="0" smtClean="0"/>
              <a:t>Tutorial #2</a:t>
            </a:r>
            <a:endParaRPr lang="en-US" dirty="0"/>
          </a:p>
        </p:txBody>
      </p:sp>
      <p:sp>
        <p:nvSpPr>
          <p:cNvPr id="3" name="Title 2"/>
          <p:cNvSpPr>
            <a:spLocks noGrp="1"/>
          </p:cNvSpPr>
          <p:nvPr>
            <p:ph type="ctrTitle"/>
          </p:nvPr>
        </p:nvSpPr>
        <p:spPr/>
        <p:txBody>
          <a:bodyPr/>
          <a:lstStyle/>
          <a:p>
            <a:r>
              <a:rPr lang="en-US" dirty="0" smtClean="0"/>
              <a:t>Sociology 103</a:t>
            </a:r>
            <a:endParaRPr lang="en-US" dirty="0"/>
          </a:p>
        </p:txBody>
      </p:sp>
    </p:spTree>
    <p:extLst>
      <p:ext uri="{BB962C8B-B14F-4D97-AF65-F5344CB8AC3E}">
        <p14:creationId xmlns:p14="http://schemas.microsoft.com/office/powerpoint/2010/main" val="95877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47: Informal Settlement</a:t>
            </a:r>
          </a:p>
        </p:txBody>
      </p:sp>
      <p:sp>
        <p:nvSpPr>
          <p:cNvPr id="3" name="Content Placeholder 2"/>
          <p:cNvSpPr>
            <a:spLocks noGrp="1"/>
          </p:cNvSpPr>
          <p:nvPr>
            <p:ph sz="quarter" idx="1"/>
          </p:nvPr>
        </p:nvSpPr>
        <p:spPr/>
        <p:txBody>
          <a:bodyPr>
            <a:normAutofit lnSpcReduction="10000"/>
          </a:bodyPr>
          <a:lstStyle/>
          <a:p>
            <a:pPr marL="0" indent="0">
              <a:buNone/>
            </a:pPr>
            <a:r>
              <a:rPr lang="en-US" b="1" dirty="0"/>
              <a:t>Puzzle</a:t>
            </a:r>
            <a:r>
              <a:rPr lang="en-US" dirty="0"/>
              <a:t>: Why do highly skilled immigrants fare poorly in the </a:t>
            </a:r>
            <a:r>
              <a:rPr lang="en-US" dirty="0" err="1"/>
              <a:t>labour</a:t>
            </a:r>
            <a:r>
              <a:rPr lang="en-US" dirty="0"/>
              <a:t> market relative to their native born counterparts</a:t>
            </a:r>
            <a:r>
              <a:rPr lang="en-US" dirty="0" smtClean="0"/>
              <a:t>? </a:t>
            </a:r>
            <a:r>
              <a:rPr lang="en-US" b="1" i="1" dirty="0" smtClean="0"/>
              <a:t>It is generally bout the social and economic integration of Canadian immigrants</a:t>
            </a:r>
            <a:endParaRPr lang="en-US" dirty="0"/>
          </a:p>
          <a:p>
            <a:pPr marL="0" indent="0">
              <a:buNone/>
            </a:pPr>
            <a:endParaRPr lang="en-US" dirty="0" smtClean="0"/>
          </a:p>
          <a:p>
            <a:pPr marL="0" indent="0">
              <a:buNone/>
            </a:pPr>
            <a:r>
              <a:rPr lang="en-US" b="1" dirty="0" smtClean="0"/>
              <a:t>Previous research</a:t>
            </a:r>
            <a:r>
              <a:rPr lang="en-US" dirty="0" smtClean="0"/>
              <a:t>: </a:t>
            </a:r>
            <a:r>
              <a:rPr lang="en-US" dirty="0"/>
              <a:t>“This article points to the significance of language barriers…educational credential recognition, Canadian work experience, and translating the skills and experience associated with jobs and careers prior to coming to Canada into comparable jobs and careers here in Canada.”</a:t>
            </a:r>
          </a:p>
          <a:p>
            <a:pPr marL="0" indent="0">
              <a:buNone/>
            </a:pPr>
            <a:endParaRPr lang="en-US" dirty="0"/>
          </a:p>
        </p:txBody>
      </p:sp>
    </p:spTree>
    <p:extLst>
      <p:ext uri="{BB962C8B-B14F-4D97-AF65-F5344CB8AC3E}">
        <p14:creationId xmlns:p14="http://schemas.microsoft.com/office/powerpoint/2010/main" val="210136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47: Informal Settlement</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b="1" i="1" dirty="0" smtClean="0"/>
              <a:t>Main argument/purpose</a:t>
            </a:r>
            <a:r>
              <a:rPr lang="en-US" dirty="0" smtClean="0"/>
              <a:t>: </a:t>
            </a:r>
          </a:p>
          <a:p>
            <a:pPr marL="0" indent="0">
              <a:buNone/>
            </a:pPr>
            <a:r>
              <a:rPr lang="en-US" dirty="0" smtClean="0"/>
              <a:t>How do new immigrants go about trying to solve the problem of </a:t>
            </a:r>
            <a:r>
              <a:rPr lang="en-US" dirty="0" err="1" smtClean="0"/>
              <a:t>labour</a:t>
            </a:r>
            <a:r>
              <a:rPr lang="en-US" dirty="0" smtClean="0"/>
              <a:t> market integration through their participation in </a:t>
            </a:r>
            <a:r>
              <a:rPr lang="en-US" b="1" dirty="0" smtClean="0"/>
              <a:t>religious</a:t>
            </a:r>
            <a:r>
              <a:rPr lang="en-US" dirty="0" smtClean="0"/>
              <a:t> </a:t>
            </a:r>
            <a:r>
              <a:rPr lang="en-US" b="1" dirty="0" smtClean="0"/>
              <a:t>organizations</a:t>
            </a:r>
            <a:r>
              <a:rPr lang="en-US" dirty="0" smtClean="0"/>
              <a:t> and </a:t>
            </a:r>
            <a:r>
              <a:rPr lang="en-US" b="1" dirty="0" smtClean="0"/>
              <a:t>ethnically specific associations</a:t>
            </a:r>
            <a:r>
              <a:rPr lang="en-US" dirty="0" smtClean="0"/>
              <a:t>?</a:t>
            </a:r>
          </a:p>
          <a:p>
            <a:pPr marL="0" indent="0">
              <a:buNone/>
            </a:pPr>
            <a:endParaRPr lang="en-US" dirty="0" smtClean="0"/>
          </a:p>
          <a:p>
            <a:pPr marL="0" indent="0">
              <a:buNone/>
            </a:pPr>
            <a:r>
              <a:rPr lang="en-US" dirty="0" smtClean="0"/>
              <a:t>-Settlement involves </a:t>
            </a:r>
            <a:r>
              <a:rPr lang="en-US" i="1" dirty="0" smtClean="0"/>
              <a:t>agency</a:t>
            </a:r>
            <a:r>
              <a:rPr lang="en-US" dirty="0" smtClean="0"/>
              <a:t> and problem solving. It is not just a formal process.</a:t>
            </a:r>
          </a:p>
          <a:p>
            <a:pPr marL="0" indent="0">
              <a:buNone/>
            </a:pPr>
            <a:endParaRPr lang="en-US" dirty="0"/>
          </a:p>
          <a:p>
            <a:pPr marL="0" indent="0">
              <a:buNone/>
            </a:pPr>
            <a:r>
              <a:rPr lang="en-US" dirty="0" smtClean="0"/>
              <a:t>-So, how do institutions (religious) and ethnic associations (voluntary associations) help integrate immigrants into the Canadian </a:t>
            </a:r>
            <a:r>
              <a:rPr lang="en-US" dirty="0" err="1" smtClean="0"/>
              <a:t>labour</a:t>
            </a:r>
            <a:r>
              <a:rPr lang="en-US" dirty="0" smtClean="0"/>
              <a:t> market?</a:t>
            </a:r>
          </a:p>
          <a:p>
            <a:pPr marL="0" indent="0">
              <a:buNone/>
            </a:pPr>
            <a:endParaRPr lang="en-US" dirty="0"/>
          </a:p>
        </p:txBody>
      </p:sp>
    </p:spTree>
    <p:extLst>
      <p:ext uri="{BB962C8B-B14F-4D97-AF65-F5344CB8AC3E}">
        <p14:creationId xmlns:p14="http://schemas.microsoft.com/office/powerpoint/2010/main" val="280210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settlement and integration</a:t>
            </a:r>
            <a:endParaRPr lang="en-US" dirty="0"/>
          </a:p>
        </p:txBody>
      </p:sp>
      <p:sp>
        <p:nvSpPr>
          <p:cNvPr id="3" name="Content Placeholder 2"/>
          <p:cNvSpPr>
            <a:spLocks noGrp="1"/>
          </p:cNvSpPr>
          <p:nvPr>
            <p:ph sz="quarter" idx="1"/>
          </p:nvPr>
        </p:nvSpPr>
        <p:spPr/>
        <p:txBody>
          <a:bodyPr/>
          <a:lstStyle/>
          <a:p>
            <a:pPr marL="0" indent="0">
              <a:buNone/>
            </a:pPr>
            <a:r>
              <a:rPr lang="en-US" b="1" i="1" dirty="0" smtClean="0"/>
              <a:t>Faith based institutions</a:t>
            </a:r>
            <a:r>
              <a:rPr lang="en-US" b="1" dirty="0" smtClean="0"/>
              <a:t> </a:t>
            </a:r>
            <a:r>
              <a:rPr lang="en-US" dirty="0" smtClean="0"/>
              <a:t>offer both instrumental and expressive support for new immigrants.</a:t>
            </a:r>
          </a:p>
          <a:p>
            <a:pPr marL="0" indent="0">
              <a:buNone/>
            </a:pPr>
            <a:endParaRPr lang="en-US" b="1" i="1" dirty="0"/>
          </a:p>
          <a:p>
            <a:pPr marL="0" indent="0">
              <a:buNone/>
            </a:pPr>
            <a:r>
              <a:rPr lang="en-US" dirty="0" smtClean="0"/>
              <a:t>Discussion question: </a:t>
            </a:r>
            <a:r>
              <a:rPr lang="en-US" b="1" dirty="0" smtClean="0"/>
              <a:t>Why is this an important sociological finding?</a:t>
            </a:r>
            <a:endParaRPr lang="en-US" b="1" dirty="0"/>
          </a:p>
        </p:txBody>
      </p:sp>
    </p:spTree>
    <p:extLst>
      <p:ext uri="{BB962C8B-B14F-4D97-AF65-F5344CB8AC3E}">
        <p14:creationId xmlns:p14="http://schemas.microsoft.com/office/powerpoint/2010/main" val="395912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sz="quarter" idx="1"/>
          </p:nvPr>
        </p:nvSpPr>
        <p:spPr/>
        <p:txBody>
          <a:bodyPr/>
          <a:lstStyle/>
          <a:p>
            <a:r>
              <a:rPr lang="en-US" dirty="0" smtClean="0"/>
              <a:t>Why might immigrants have a difficult time integrating into the Canadian </a:t>
            </a:r>
            <a:r>
              <a:rPr lang="en-US" dirty="0" err="1" smtClean="0"/>
              <a:t>labour</a:t>
            </a:r>
            <a:r>
              <a:rPr lang="en-US" dirty="0" smtClean="0"/>
              <a:t> market? Do you think this is fair?</a:t>
            </a:r>
          </a:p>
          <a:p>
            <a:r>
              <a:rPr lang="en-US" dirty="0" smtClean="0"/>
              <a:t>Do you have anything critical to say about this article and it’s findings? </a:t>
            </a:r>
            <a:r>
              <a:rPr lang="en-US" b="1" dirty="0" smtClean="0"/>
              <a:t>Empirical problems?</a:t>
            </a:r>
          </a:p>
          <a:p>
            <a:pPr marL="0" indent="0">
              <a:buNone/>
            </a:pPr>
            <a:endParaRPr lang="en-US" dirty="0"/>
          </a:p>
        </p:txBody>
      </p:sp>
    </p:spTree>
    <p:extLst>
      <p:ext uri="{BB962C8B-B14F-4D97-AF65-F5344CB8AC3E}">
        <p14:creationId xmlns:p14="http://schemas.microsoft.com/office/powerpoint/2010/main" val="138651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50: Immigrant Voting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Puzzle</a:t>
            </a:r>
            <a:r>
              <a:rPr lang="en-US" dirty="0" smtClean="0"/>
              <a:t>: Political participation is seek as an important mechanism that socializes and integrates people (of all types) into the social and political fabric of society. As such,</a:t>
            </a:r>
            <a:r>
              <a:rPr lang="en-US" dirty="0"/>
              <a:t> </a:t>
            </a:r>
            <a:r>
              <a:rPr lang="en-US" dirty="0" smtClean="0"/>
              <a:t>it is important to understand the rates of political participation among immigrants (compared to both native born Canadians and other immigrant groups).</a:t>
            </a:r>
          </a:p>
          <a:p>
            <a:endParaRPr lang="en-US" dirty="0"/>
          </a:p>
          <a:p>
            <a:r>
              <a:rPr lang="en-US" dirty="0" smtClean="0"/>
              <a:t>It is about </a:t>
            </a:r>
            <a:r>
              <a:rPr lang="en-US" i="1" dirty="0" smtClean="0"/>
              <a:t>equality of opportunity and equal participation</a:t>
            </a:r>
            <a:r>
              <a:rPr lang="en-US" dirty="0" smtClean="0"/>
              <a:t>. Do later groups of immigrants in Canada become more equal?</a:t>
            </a:r>
          </a:p>
          <a:p>
            <a:endParaRPr lang="en-US" dirty="0" smtClean="0"/>
          </a:p>
          <a:p>
            <a:r>
              <a:rPr lang="en-US" dirty="0" smtClean="0"/>
              <a:t>Does participation progressively increase across generations (‘orthodox accounts of integration).</a:t>
            </a:r>
            <a:endParaRPr lang="en-US" dirty="0"/>
          </a:p>
        </p:txBody>
      </p:sp>
    </p:spTree>
    <p:extLst>
      <p:ext uri="{BB962C8B-B14F-4D97-AF65-F5344CB8AC3E}">
        <p14:creationId xmlns:p14="http://schemas.microsoft.com/office/powerpoint/2010/main" val="166916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50: Immigrant Voting</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b="1" dirty="0" smtClean="0"/>
              <a:t>Purpose</a:t>
            </a:r>
            <a:r>
              <a:rPr lang="en-US" dirty="0" smtClean="0"/>
              <a:t>: Why study immigration voting and why is it important?</a:t>
            </a:r>
          </a:p>
          <a:p>
            <a:pPr marL="514350" indent="-514350">
              <a:buAutoNum type="arabicParenR"/>
            </a:pPr>
            <a:r>
              <a:rPr lang="en-US" dirty="0" smtClean="0"/>
              <a:t>It is an important predictor of political participation</a:t>
            </a:r>
          </a:p>
          <a:p>
            <a:pPr marL="514350" indent="-514350">
              <a:buAutoNum type="arabicParenR"/>
            </a:pPr>
            <a:r>
              <a:rPr lang="en-US" dirty="0" smtClean="0"/>
              <a:t>It is an important mechanism for economic, political, and social integration.</a:t>
            </a:r>
          </a:p>
          <a:p>
            <a:pPr marL="514350" indent="-514350">
              <a:buAutoNum type="arabicParenR"/>
            </a:pPr>
            <a:endParaRPr lang="en-US" dirty="0" smtClean="0"/>
          </a:p>
          <a:p>
            <a:pPr marL="0" indent="0">
              <a:buNone/>
            </a:pPr>
            <a:r>
              <a:rPr lang="en-US" dirty="0" smtClean="0"/>
              <a:t>They ask: “Do immigrant offspring participate more, or less, compared with immigrants who arrive in adulthood or compared to those whose ancestors have been in Canada for several generations?”</a:t>
            </a:r>
          </a:p>
          <a:p>
            <a:pPr marL="0" indent="0">
              <a:buNone/>
            </a:pPr>
            <a:endParaRPr lang="en-US" dirty="0"/>
          </a:p>
        </p:txBody>
      </p:sp>
    </p:spTree>
    <p:extLst>
      <p:ext uri="{BB962C8B-B14F-4D97-AF65-F5344CB8AC3E}">
        <p14:creationId xmlns:p14="http://schemas.microsoft.com/office/powerpoint/2010/main" val="4060100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Important findings:</a:t>
            </a:r>
          </a:p>
          <a:p>
            <a:pPr marL="0" indent="0">
              <a:buNone/>
            </a:pPr>
            <a:r>
              <a:rPr lang="en-US" dirty="0" smtClean="0"/>
              <a:t>“Overall, few differences exist across generations, relative to the voting rates of the fourth plus generation. The voting patterns weakly support a second generation advantage model.”</a:t>
            </a:r>
            <a:endParaRPr lang="en-US" dirty="0"/>
          </a:p>
        </p:txBody>
      </p:sp>
    </p:spTree>
    <p:extLst>
      <p:ext uri="{BB962C8B-B14F-4D97-AF65-F5344CB8AC3E}">
        <p14:creationId xmlns:p14="http://schemas.microsoft.com/office/powerpoint/2010/main" val="2375997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sz="quarter" idx="1"/>
          </p:nvPr>
        </p:nvSpPr>
        <p:spPr/>
        <p:txBody>
          <a:bodyPr/>
          <a:lstStyle/>
          <a:p>
            <a:r>
              <a:rPr lang="en-US" dirty="0" smtClean="0"/>
              <a:t>Do you agree that immigrants are less likely to vote? Why or why not?</a:t>
            </a:r>
          </a:p>
          <a:p>
            <a:endParaRPr lang="en-US" dirty="0" smtClean="0"/>
          </a:p>
          <a:p>
            <a:r>
              <a:rPr lang="en-US" dirty="0" smtClean="0"/>
              <a:t>Do you agree that political participation is necessary for social and economic success?</a:t>
            </a:r>
          </a:p>
          <a:p>
            <a:endParaRPr lang="en-US" dirty="0" smtClean="0"/>
          </a:p>
          <a:p>
            <a:r>
              <a:rPr lang="en-US" dirty="0" smtClean="0"/>
              <a:t>Think about politics more generally. Are other forms of political participation possibly more relevant than voting alone?</a:t>
            </a:r>
            <a:endParaRPr lang="en-US" dirty="0"/>
          </a:p>
        </p:txBody>
      </p:sp>
    </p:spTree>
    <p:extLst>
      <p:ext uri="{BB962C8B-B14F-4D97-AF65-F5344CB8AC3E}">
        <p14:creationId xmlns:p14="http://schemas.microsoft.com/office/powerpoint/2010/main" val="294238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Plan</a:t>
            </a:r>
            <a:endParaRPr lang="en-US" dirty="0"/>
          </a:p>
        </p:txBody>
      </p:sp>
      <p:sp>
        <p:nvSpPr>
          <p:cNvPr id="3" name="Content Placeholder 2"/>
          <p:cNvSpPr>
            <a:spLocks noGrp="1"/>
          </p:cNvSpPr>
          <p:nvPr>
            <p:ph sz="quarter" idx="1"/>
          </p:nvPr>
        </p:nvSpPr>
        <p:spPr/>
        <p:txBody>
          <a:bodyPr/>
          <a:lstStyle/>
          <a:p>
            <a:r>
              <a:rPr lang="en-US" dirty="0" smtClean="0"/>
              <a:t>Discuss the upcoming exam</a:t>
            </a:r>
          </a:p>
          <a:p>
            <a:r>
              <a:rPr lang="en-US" dirty="0" smtClean="0"/>
              <a:t>Open the floor to questions</a:t>
            </a:r>
          </a:p>
          <a:p>
            <a:r>
              <a:rPr lang="en-US" dirty="0" smtClean="0"/>
              <a:t>Discuss readings in sociology</a:t>
            </a:r>
          </a:p>
          <a:p>
            <a:r>
              <a:rPr lang="en-US" dirty="0" smtClean="0"/>
              <a:t>Group work/discussion questions</a:t>
            </a:r>
          </a:p>
          <a:p>
            <a:r>
              <a:rPr lang="en-US" dirty="0" smtClean="0"/>
              <a:t>Questions/concerns</a:t>
            </a:r>
            <a:endParaRPr lang="en-US" dirty="0"/>
          </a:p>
        </p:txBody>
      </p:sp>
    </p:spTree>
    <p:extLst>
      <p:ext uri="{BB962C8B-B14F-4D97-AF65-F5344CB8AC3E}">
        <p14:creationId xmlns:p14="http://schemas.microsoft.com/office/powerpoint/2010/main" val="365234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Material</a:t>
            </a:r>
            <a:endParaRPr lang="en-US" dirty="0"/>
          </a:p>
        </p:txBody>
      </p:sp>
      <p:sp>
        <p:nvSpPr>
          <p:cNvPr id="3" name="Content Placeholder 2"/>
          <p:cNvSpPr>
            <a:spLocks noGrp="1"/>
          </p:cNvSpPr>
          <p:nvPr>
            <p:ph sz="quarter" idx="1"/>
          </p:nvPr>
        </p:nvSpPr>
        <p:spPr/>
        <p:txBody>
          <a:bodyPr/>
          <a:lstStyle/>
          <a:p>
            <a:r>
              <a:rPr lang="en-US" b="1" dirty="0" smtClean="0"/>
              <a:t>Social Problems</a:t>
            </a:r>
            <a:r>
              <a:rPr lang="en-US" dirty="0" smtClean="0"/>
              <a:t>: </a:t>
            </a:r>
            <a:r>
              <a:rPr lang="en-US" dirty="0" err="1" smtClean="0"/>
              <a:t>Ch</a:t>
            </a:r>
            <a:r>
              <a:rPr lang="en-US" dirty="0" smtClean="0"/>
              <a:t> 1.</a:t>
            </a:r>
          </a:p>
          <a:p>
            <a:r>
              <a:rPr lang="en-US" b="1" dirty="0" smtClean="0"/>
              <a:t>Starting Points</a:t>
            </a:r>
            <a:r>
              <a:rPr lang="en-US" dirty="0" smtClean="0"/>
              <a:t>: 5, 7 and 9.</a:t>
            </a:r>
          </a:p>
          <a:p>
            <a:r>
              <a:rPr lang="en-US" b="1" dirty="0" smtClean="0"/>
              <a:t>Readings in Sociology</a:t>
            </a:r>
            <a:r>
              <a:rPr lang="en-US" dirty="0" smtClean="0"/>
              <a:t>: Sect. 7, 10, 11 and 12.</a:t>
            </a:r>
          </a:p>
          <a:p>
            <a:r>
              <a:rPr lang="en-US" b="1" dirty="0" smtClean="0"/>
              <a:t>Lecture Material</a:t>
            </a:r>
            <a:r>
              <a:rPr lang="en-US" dirty="0" smtClean="0"/>
              <a:t>: All lectures (first 4).</a:t>
            </a:r>
            <a:endParaRPr lang="en-US" dirty="0"/>
          </a:p>
        </p:txBody>
      </p:sp>
    </p:spTree>
    <p:extLst>
      <p:ext uri="{BB962C8B-B14F-4D97-AF65-F5344CB8AC3E}">
        <p14:creationId xmlns:p14="http://schemas.microsoft.com/office/powerpoint/2010/main" val="64207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Distribution</a:t>
            </a:r>
            <a:endParaRPr lang="en-US" dirty="0"/>
          </a:p>
        </p:txBody>
      </p:sp>
      <p:sp>
        <p:nvSpPr>
          <p:cNvPr id="3" name="Content Placeholder 2"/>
          <p:cNvSpPr>
            <a:spLocks noGrp="1"/>
          </p:cNvSpPr>
          <p:nvPr>
            <p:ph sz="quarter" idx="1"/>
          </p:nvPr>
        </p:nvSpPr>
        <p:spPr/>
        <p:txBody>
          <a:bodyPr/>
          <a:lstStyle/>
          <a:p>
            <a:pPr marL="0" indent="0">
              <a:buNone/>
            </a:pPr>
            <a:r>
              <a:rPr lang="en-US" b="1" dirty="0" smtClean="0"/>
              <a:t>Lectures</a:t>
            </a:r>
            <a:r>
              <a:rPr lang="en-US" dirty="0" smtClean="0"/>
              <a:t>: approx. 10 points</a:t>
            </a:r>
            <a:r>
              <a:rPr lang="en-US" b="1" dirty="0" smtClean="0"/>
              <a:t>.</a:t>
            </a:r>
          </a:p>
          <a:p>
            <a:pPr marL="0" indent="0">
              <a:buNone/>
            </a:pPr>
            <a:endParaRPr lang="en-US" b="1" dirty="0" smtClean="0"/>
          </a:p>
          <a:p>
            <a:pPr marL="0" indent="0">
              <a:buNone/>
            </a:pPr>
            <a:r>
              <a:rPr lang="en-US" b="1" dirty="0" smtClean="0"/>
              <a:t>Social Problems</a:t>
            </a:r>
            <a:r>
              <a:rPr lang="en-US" dirty="0" smtClean="0"/>
              <a:t>/</a:t>
            </a:r>
            <a:r>
              <a:rPr lang="en-US" b="1" dirty="0" smtClean="0"/>
              <a:t>Starting Points</a:t>
            </a:r>
            <a:r>
              <a:rPr lang="en-US" dirty="0" smtClean="0"/>
              <a:t>: approx. 70</a:t>
            </a:r>
          </a:p>
          <a:p>
            <a:pPr marL="0" indent="0">
              <a:buNone/>
            </a:pPr>
            <a:endParaRPr lang="en-US" dirty="0" smtClean="0"/>
          </a:p>
          <a:p>
            <a:pPr marL="0" indent="0">
              <a:buNone/>
            </a:pPr>
            <a:r>
              <a:rPr lang="en-US" b="1" dirty="0" smtClean="0"/>
              <a:t>Readings in SOC</a:t>
            </a:r>
            <a:r>
              <a:rPr lang="en-US" dirty="0" smtClean="0"/>
              <a:t>: approx</a:t>
            </a:r>
            <a:r>
              <a:rPr lang="en-US" dirty="0"/>
              <a:t>. 20.</a:t>
            </a:r>
            <a:endParaRPr lang="en-US" dirty="0" smtClean="0"/>
          </a:p>
          <a:p>
            <a:pPr marL="0" indent="0">
              <a:buNone/>
            </a:pPr>
            <a:endParaRPr lang="en-US" dirty="0"/>
          </a:p>
        </p:txBody>
      </p:sp>
    </p:spTree>
    <p:extLst>
      <p:ext uri="{BB962C8B-B14F-4D97-AF65-F5344CB8AC3E}">
        <p14:creationId xmlns:p14="http://schemas.microsoft.com/office/powerpoint/2010/main" val="72323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Location and Time</a:t>
            </a:r>
            <a:endParaRPr lang="en-US" dirty="0"/>
          </a:p>
        </p:txBody>
      </p:sp>
      <p:sp>
        <p:nvSpPr>
          <p:cNvPr id="3" name="Content Placeholder 2"/>
          <p:cNvSpPr>
            <a:spLocks noGrp="1"/>
          </p:cNvSpPr>
          <p:nvPr>
            <p:ph sz="quarter" idx="1"/>
          </p:nvPr>
        </p:nvSpPr>
        <p:spPr/>
        <p:txBody>
          <a:bodyPr/>
          <a:lstStyle/>
          <a:p>
            <a:pPr marL="0" indent="0">
              <a:buNone/>
            </a:pPr>
            <a:r>
              <a:rPr lang="en-US" dirty="0" smtClean="0"/>
              <a:t>The exam will be held during regular class time</a:t>
            </a:r>
            <a:r>
              <a:rPr lang="en-US" dirty="0" smtClean="0"/>
              <a:t>. Check blackboard for room numbers.</a:t>
            </a:r>
            <a:endParaRPr lang="en-US" dirty="0"/>
          </a:p>
        </p:txBody>
      </p:sp>
    </p:spTree>
    <p:extLst>
      <p:ext uri="{BB962C8B-B14F-4D97-AF65-F5344CB8AC3E}">
        <p14:creationId xmlns:p14="http://schemas.microsoft.com/office/powerpoint/2010/main" val="240406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r>
              <a:rPr lang="en-US" dirty="0" smtClean="0"/>
              <a:t>Test/Text Content/Lectures??</a:t>
            </a:r>
          </a:p>
          <a:p>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3534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tackle </a:t>
            </a:r>
            <a:r>
              <a:rPr lang="en-US" dirty="0" err="1" smtClean="0"/>
              <a:t>RinS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defRPr/>
            </a:pPr>
            <a:r>
              <a:rPr lang="en-US" i="1" dirty="0" smtClean="0"/>
              <a:t>Understand the overall goals, purpose, and findings in the article. What problem is the author trying to solve and what does she/he show?</a:t>
            </a:r>
          </a:p>
          <a:p>
            <a:pPr marL="0" indent="0">
              <a:buNone/>
              <a:defRPr/>
            </a:pPr>
            <a:endParaRPr lang="en-US" i="1" dirty="0" smtClean="0"/>
          </a:p>
          <a:p>
            <a:pPr marL="0" indent="0">
              <a:buNone/>
              <a:defRPr/>
            </a:pPr>
            <a:r>
              <a:rPr lang="en-US" dirty="0" smtClean="0"/>
              <a:t>Answer </a:t>
            </a:r>
            <a:r>
              <a:rPr lang="en-US" dirty="0"/>
              <a:t>the following questions:</a:t>
            </a:r>
          </a:p>
          <a:p>
            <a:pPr marL="514350" indent="-514350">
              <a:buFont typeface="Wingdings" charset="0"/>
              <a:buAutoNum type="arabicParenR"/>
              <a:defRPr/>
            </a:pPr>
            <a:r>
              <a:rPr lang="en-US" dirty="0"/>
              <a:t>What is the purpose of the article (i.e., academically, why did the author write this paper – is it tied into a debate?). (</a:t>
            </a:r>
            <a:r>
              <a:rPr lang="en-US" b="1" dirty="0"/>
              <a:t>Puzzle/contribution</a:t>
            </a:r>
            <a:r>
              <a:rPr lang="en-US" dirty="0"/>
              <a:t>).</a:t>
            </a:r>
          </a:p>
          <a:p>
            <a:pPr marL="514350" indent="-514350">
              <a:buFont typeface="Wingdings" charset="0"/>
              <a:buAutoNum type="arabicParenR"/>
              <a:defRPr/>
            </a:pPr>
            <a:r>
              <a:rPr lang="en-US" dirty="0" smtClean="0"/>
              <a:t>Identify </a:t>
            </a:r>
            <a:r>
              <a:rPr lang="en-US" dirty="0"/>
              <a:t>the main argument of the chapter (</a:t>
            </a:r>
            <a:r>
              <a:rPr lang="en-US" b="1" dirty="0"/>
              <a:t>thesis</a:t>
            </a:r>
            <a:r>
              <a:rPr lang="en-US" dirty="0"/>
              <a:t>)</a:t>
            </a:r>
            <a:r>
              <a:rPr lang="en-US" dirty="0" smtClean="0"/>
              <a:t>.</a:t>
            </a:r>
            <a:endParaRPr lang="en-US" dirty="0"/>
          </a:p>
          <a:p>
            <a:pPr marL="514350" indent="-514350">
              <a:buFont typeface="Wingdings" charset="0"/>
              <a:buAutoNum type="arabicParenR"/>
              <a:defRPr/>
            </a:pPr>
            <a:r>
              <a:rPr lang="en-US" dirty="0" smtClean="0"/>
              <a:t>Identify </a:t>
            </a:r>
            <a:r>
              <a:rPr lang="en-US" dirty="0"/>
              <a:t>and define </a:t>
            </a:r>
            <a:r>
              <a:rPr lang="en-US" i="1" dirty="0"/>
              <a:t>all</a:t>
            </a:r>
            <a:r>
              <a:rPr lang="en-US" dirty="0"/>
              <a:t> key terms and key figures</a:t>
            </a:r>
            <a:r>
              <a:rPr lang="en-US" dirty="0" smtClean="0"/>
              <a:t>. How do they relate to the main arguments in the text?</a:t>
            </a:r>
            <a:endParaRPr lang="en-US" dirty="0"/>
          </a:p>
          <a:p>
            <a:pPr marL="0" indent="0">
              <a:buNone/>
            </a:pPr>
            <a:endParaRPr lang="en-US" dirty="0"/>
          </a:p>
        </p:txBody>
      </p:sp>
    </p:spTree>
    <p:extLst>
      <p:ext uri="{BB962C8B-B14F-4D97-AF65-F5344CB8AC3E}">
        <p14:creationId xmlns:p14="http://schemas.microsoft.com/office/powerpoint/2010/main" val="84325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in Sociology Sect. 12</a:t>
            </a:r>
            <a:endParaRPr lang="en-US" dirty="0"/>
          </a:p>
        </p:txBody>
      </p:sp>
      <p:sp>
        <p:nvSpPr>
          <p:cNvPr id="3" name="Content Placeholder 2"/>
          <p:cNvSpPr>
            <a:spLocks noGrp="1"/>
          </p:cNvSpPr>
          <p:nvPr>
            <p:ph sz="quarter" idx="1"/>
          </p:nvPr>
        </p:nvSpPr>
        <p:spPr/>
        <p:txBody>
          <a:bodyPr/>
          <a:lstStyle/>
          <a:p>
            <a:pPr marL="0" indent="0">
              <a:buNone/>
            </a:pPr>
            <a:r>
              <a:rPr lang="en-US" i="1" dirty="0" smtClean="0"/>
              <a:t>For tutorial, come having read the following two chapters and be prepared to discuss them.</a:t>
            </a:r>
          </a:p>
          <a:p>
            <a:pPr marL="0" indent="0">
              <a:buNone/>
            </a:pPr>
            <a:endParaRPr lang="en-US" i="1" dirty="0" smtClean="0"/>
          </a:p>
          <a:p>
            <a:r>
              <a:rPr lang="en-US" dirty="0" smtClean="0"/>
              <a:t>Immigration, Race, and Ethnicity</a:t>
            </a:r>
          </a:p>
          <a:p>
            <a:pPr marL="0" indent="0">
              <a:buNone/>
            </a:pPr>
            <a:endParaRPr lang="en-US" dirty="0" smtClean="0"/>
          </a:p>
          <a:p>
            <a:pPr marL="0" indent="0">
              <a:buNone/>
            </a:pPr>
            <a:r>
              <a:rPr lang="en-US" b="1" dirty="0" smtClean="0"/>
              <a:t>Chapter 47</a:t>
            </a:r>
            <a:r>
              <a:rPr lang="en-US" dirty="0" smtClean="0"/>
              <a:t>: “The Informal Settlement Sector”</a:t>
            </a:r>
          </a:p>
          <a:p>
            <a:pPr marL="0" indent="0">
              <a:buNone/>
            </a:pPr>
            <a:endParaRPr lang="en-US" dirty="0"/>
          </a:p>
          <a:p>
            <a:pPr marL="0" indent="0">
              <a:buNone/>
            </a:pPr>
            <a:r>
              <a:rPr lang="en-US" b="1" dirty="0" smtClean="0"/>
              <a:t>Chapter 50</a:t>
            </a:r>
            <a:r>
              <a:rPr lang="en-US" dirty="0" smtClean="0"/>
              <a:t>: “Voting across Immigrant Generations”</a:t>
            </a:r>
          </a:p>
          <a:p>
            <a:pPr marL="0" indent="0">
              <a:buNone/>
            </a:pPr>
            <a:endParaRPr lang="en-US" dirty="0"/>
          </a:p>
        </p:txBody>
      </p:sp>
    </p:spTree>
    <p:extLst>
      <p:ext uri="{BB962C8B-B14F-4D97-AF65-F5344CB8AC3E}">
        <p14:creationId xmlns:p14="http://schemas.microsoft.com/office/powerpoint/2010/main" val="122363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sz="quarter" idx="1"/>
          </p:nvPr>
        </p:nvSpPr>
        <p:spPr/>
        <p:txBody>
          <a:bodyPr/>
          <a:lstStyle/>
          <a:p>
            <a:r>
              <a:rPr lang="en-US" b="1" dirty="0" smtClean="0"/>
              <a:t>Settlement</a:t>
            </a:r>
            <a:r>
              <a:rPr lang="en-US" dirty="0" smtClean="0"/>
              <a:t> – “a process through which newcomers interact with a variety of individuals at both formal and informal organizations”.</a:t>
            </a:r>
          </a:p>
          <a:p>
            <a:r>
              <a:rPr lang="en-US" b="1" dirty="0" smtClean="0"/>
              <a:t>Formal</a:t>
            </a:r>
            <a:r>
              <a:rPr lang="en-US" dirty="0" smtClean="0"/>
              <a:t> versus </a:t>
            </a:r>
            <a:r>
              <a:rPr lang="en-US" b="1" dirty="0" smtClean="0"/>
              <a:t>informal</a:t>
            </a:r>
            <a:r>
              <a:rPr lang="en-US" dirty="0" smtClean="0"/>
              <a:t> (funded by </a:t>
            </a:r>
            <a:r>
              <a:rPr lang="en-US" dirty="0" err="1" smtClean="0"/>
              <a:t>gvt</a:t>
            </a:r>
            <a:r>
              <a:rPr lang="en-US" dirty="0" smtClean="0"/>
              <a:t>. / not)</a:t>
            </a:r>
          </a:p>
          <a:p>
            <a:r>
              <a:rPr lang="en-US" dirty="0" smtClean="0"/>
              <a:t>‘</a:t>
            </a:r>
            <a:r>
              <a:rPr lang="en-US" b="1" dirty="0" smtClean="0"/>
              <a:t>Agency</a:t>
            </a:r>
            <a:r>
              <a:rPr lang="en-US" dirty="0" smtClean="0"/>
              <a:t>’ – the ability to act and react to change your circumstances.</a:t>
            </a:r>
          </a:p>
          <a:p>
            <a:r>
              <a:rPr lang="en-US" b="1" dirty="0" smtClean="0"/>
              <a:t>Faith based institutions </a:t>
            </a:r>
          </a:p>
          <a:p>
            <a:r>
              <a:rPr lang="en-US" b="1" dirty="0" smtClean="0"/>
              <a:t>Ethno-Cultural Associations</a:t>
            </a:r>
          </a:p>
          <a:p>
            <a:endParaRPr lang="en-US" dirty="0"/>
          </a:p>
        </p:txBody>
      </p:sp>
    </p:spTree>
    <p:extLst>
      <p:ext uri="{BB962C8B-B14F-4D97-AF65-F5344CB8AC3E}">
        <p14:creationId xmlns:p14="http://schemas.microsoft.com/office/powerpoint/2010/main" val="3818738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214</TotalTime>
  <Words>828</Words>
  <Application>Microsoft Macintosh PowerPoint</Application>
  <PresentationFormat>On-screen Show (4:3)</PresentationFormat>
  <Paragraphs>85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Sociology 103</vt:lpstr>
      <vt:lpstr>Tutorial Plan</vt:lpstr>
      <vt:lpstr>Testable Material</vt:lpstr>
      <vt:lpstr>Point Distribution</vt:lpstr>
      <vt:lpstr>Exam Location and Time</vt:lpstr>
      <vt:lpstr>Questions?</vt:lpstr>
      <vt:lpstr>How to tackle RinS</vt:lpstr>
      <vt:lpstr>Readings in Sociology Sect. 12</vt:lpstr>
      <vt:lpstr>Key Terms</vt:lpstr>
      <vt:lpstr>Chapter 47: Informal Settlement</vt:lpstr>
      <vt:lpstr>Chapter 47: Informal Settlement</vt:lpstr>
      <vt:lpstr>More on settlement and integration</vt:lpstr>
      <vt:lpstr>Discussion Questions</vt:lpstr>
      <vt:lpstr>Chapter 50: Immigrant Voting</vt:lpstr>
      <vt:lpstr>Chapter 50: Immigrant Voting</vt:lpstr>
      <vt:lpstr>Findings</vt:lpstr>
      <vt:lpstr>Discussion Questions</vt:lpstr>
    </vt:vector>
  </TitlesOfParts>
  <Company>Uiversity of Toronto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Sociology 103</dc:title>
  <dc:creator>Josh Curtis</dc:creator>
  <cp:lastModifiedBy>Josh Curtis</cp:lastModifiedBy>
  <cp:revision>18</cp:revision>
  <dcterms:created xsi:type="dcterms:W3CDTF">2012-09-24T13:12:15Z</dcterms:created>
  <dcterms:modified xsi:type="dcterms:W3CDTF">2012-10-09T02:30:32Z</dcterms:modified>
</cp:coreProperties>
</file>