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648" r:id="rId1"/>
  </p:sldMasterIdLst>
  <p:notesMasterIdLst>
    <p:notesMasterId r:id="rId19"/>
  </p:notesMasterIdLst>
  <p:handoutMasterIdLst>
    <p:handoutMasterId r:id="rId20"/>
  </p:handoutMasterIdLst>
  <p:sldIdLst>
    <p:sldId id="263" r:id="rId2"/>
    <p:sldId id="260" r:id="rId3"/>
    <p:sldId id="264" r:id="rId4"/>
    <p:sldId id="265" r:id="rId5"/>
    <p:sldId id="277" r:id="rId6"/>
    <p:sldId id="266" r:id="rId7"/>
    <p:sldId id="293" r:id="rId8"/>
    <p:sldId id="283" r:id="rId9"/>
    <p:sldId id="284" r:id="rId10"/>
    <p:sldId id="285" r:id="rId11"/>
    <p:sldId id="286" r:id="rId12"/>
    <p:sldId id="287" r:id="rId13"/>
    <p:sldId id="288" r:id="rId14"/>
    <p:sldId id="289" r:id="rId15"/>
    <p:sldId id="290" r:id="rId16"/>
    <p:sldId id="291" r:id="rId17"/>
    <p:sldId id="292" r:id="rId1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varScale="1">
        <p:scale>
          <a:sx n="102" d="100"/>
          <a:sy n="102" d="100"/>
        </p:scale>
        <p:origin x="138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2106395-FE9E-A04F-8D6D-0B53D22C532B}" type="datetimeFigureOut">
              <a:rPr lang="en-US" altLang="x-none"/>
              <a:pPr/>
              <a:t>8/5/17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B478E93-B315-C744-8310-4CF5B382A41A}"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AU"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AU"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smtClean="0"/>
              <a:t>Click to edit Master text styles</a:t>
            </a:r>
          </a:p>
          <a:p>
            <a:pPr lvl="1"/>
            <a:r>
              <a:rPr lang="en-AU" altLang="en-US" noProof="0" smtClean="0"/>
              <a:t>Second level</a:t>
            </a:r>
          </a:p>
          <a:p>
            <a:pPr lvl="2"/>
            <a:r>
              <a:rPr lang="en-AU" altLang="en-US" noProof="0" smtClean="0"/>
              <a:t>Third level</a:t>
            </a:r>
          </a:p>
          <a:p>
            <a:pPr lvl="3"/>
            <a:r>
              <a:rPr lang="en-AU" altLang="en-US" noProof="0" smtClean="0"/>
              <a:t>Fourth level</a:t>
            </a:r>
          </a:p>
          <a:p>
            <a:pPr lvl="4"/>
            <a:r>
              <a:rPr lang="en-AU" alt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AU"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733B5B67-F2C6-174E-BE4E-5417F467DBF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46829E47-C49A-0B4A-96C7-6E943D4AA8B2}" type="slidenum">
              <a:rPr lang="en-AU" altLang="en-US"/>
              <a:pPr/>
              <a:t>2</a:t>
            </a:fld>
            <a:endParaRPr lang="en-AU"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x-none" altLang="x-none"/>
          </a:p>
        </p:txBody>
      </p:sp>
      <p:sp>
        <p:nvSpPr>
          <p:cNvPr id="5" name="Rectangle 8"/>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p>
        </p:txBody>
      </p:sp>
      <p:pic>
        <p:nvPicPr>
          <p:cNvPr id="6" name="Picture 9" descr="ANU_LOGO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AU" altLang="en-US" noProof="0" smtClean="0"/>
              <a:t>Click to edit Master subtitle style</a:t>
            </a:r>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pPr lvl="0"/>
            <a:r>
              <a:rPr lang="en-AU" altLang="en-US" noProof="0" smtClean="0"/>
              <a:t>Click to edit Master title style</a:t>
            </a:r>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endParaRPr lang="en-AU" altLang="en-US"/>
          </a:p>
        </p:txBody>
      </p:sp>
      <p:sp>
        <p:nvSpPr>
          <p:cNvPr id="8" name="Rectangle 6"/>
          <p:cNvSpPr>
            <a:spLocks noGrp="1" noChangeArrowheads="1"/>
          </p:cNvSpPr>
          <p:nvPr>
            <p:ph type="ftr" sz="quarter" idx="11"/>
          </p:nvPr>
        </p:nvSpPr>
        <p:spPr>
          <a:xfrm>
            <a:off x="3124200" y="6245225"/>
            <a:ext cx="2895600" cy="476250"/>
          </a:xfrm>
        </p:spPr>
        <p:txBody>
          <a:bodyPr/>
          <a:lstStyle>
            <a:lvl1pPr algn="ctr">
              <a:defRPr/>
            </a:lvl1pPr>
          </a:lstStyle>
          <a:p>
            <a:pPr>
              <a:defRPr/>
            </a:pPr>
            <a:r>
              <a:rPr lang="en-AU" altLang="en-US"/>
              <a:t>Footer text goes in here</a:t>
            </a:r>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C86F6101-FEF0-FF49-A4EA-B88393967003}" type="slidenum">
              <a:rPr lang="en-AU" altLang="en-US"/>
              <a:pPr/>
              <a:t>‹#›</a:t>
            </a:fld>
            <a:endParaRPr lang="en-AU" altLang="en-US"/>
          </a:p>
        </p:txBody>
      </p:sp>
    </p:spTree>
    <p:extLst>
      <p:ext uri="{BB962C8B-B14F-4D97-AF65-F5344CB8AC3E}">
        <p14:creationId xmlns:p14="http://schemas.microsoft.com/office/powerpoint/2010/main" val="1538795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1C3255C5-A035-B94C-8BCE-9564B9CA732A}" type="slidenum">
              <a:rPr lang="en-AU" altLang="en-US"/>
              <a:pPr/>
              <a:t>‹#›</a:t>
            </a:fld>
            <a:endParaRPr lang="en-AU" altLang="en-US"/>
          </a:p>
        </p:txBody>
      </p:sp>
    </p:spTree>
    <p:extLst>
      <p:ext uri="{BB962C8B-B14F-4D97-AF65-F5344CB8AC3E}">
        <p14:creationId xmlns:p14="http://schemas.microsoft.com/office/powerpoint/2010/main" val="74193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C7B60EB8-BC5B-864D-BFCF-0D8D5811FC37}" type="slidenum">
              <a:rPr lang="en-AU" altLang="en-US"/>
              <a:pPr/>
              <a:t>‹#›</a:t>
            </a:fld>
            <a:endParaRPr lang="en-AU" altLang="en-US"/>
          </a:p>
        </p:txBody>
      </p:sp>
    </p:spTree>
    <p:extLst>
      <p:ext uri="{BB962C8B-B14F-4D97-AF65-F5344CB8AC3E}">
        <p14:creationId xmlns:p14="http://schemas.microsoft.com/office/powerpoint/2010/main" val="137838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045F6930-106F-3A4A-AE04-36102CE1899C}" type="slidenum">
              <a:rPr lang="en-AU" altLang="en-US"/>
              <a:pPr/>
              <a:t>‹#›</a:t>
            </a:fld>
            <a:endParaRPr lang="en-AU" altLang="en-US"/>
          </a:p>
        </p:txBody>
      </p:sp>
    </p:spTree>
    <p:extLst>
      <p:ext uri="{BB962C8B-B14F-4D97-AF65-F5344CB8AC3E}">
        <p14:creationId xmlns:p14="http://schemas.microsoft.com/office/powerpoint/2010/main" val="17492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511D1FB7-7F6B-1149-ADD9-1D9385EE0DA3}" type="slidenum">
              <a:rPr lang="en-AU" altLang="en-US"/>
              <a:pPr/>
              <a:t>‹#›</a:t>
            </a:fld>
            <a:endParaRPr lang="en-AU" altLang="en-US"/>
          </a:p>
        </p:txBody>
      </p:sp>
    </p:spTree>
    <p:extLst>
      <p:ext uri="{BB962C8B-B14F-4D97-AF65-F5344CB8AC3E}">
        <p14:creationId xmlns:p14="http://schemas.microsoft.com/office/powerpoint/2010/main" val="213301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916113"/>
            <a:ext cx="4038600" cy="4210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16113"/>
            <a:ext cx="4038600" cy="4210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B4A897A3-3282-2545-9C93-036CA59BB7CB}" type="slidenum">
              <a:rPr lang="en-AU" altLang="en-US"/>
              <a:pPr/>
              <a:t>‹#›</a:t>
            </a:fld>
            <a:endParaRPr lang="en-AU" altLang="en-US"/>
          </a:p>
        </p:txBody>
      </p:sp>
    </p:spTree>
    <p:extLst>
      <p:ext uri="{BB962C8B-B14F-4D97-AF65-F5344CB8AC3E}">
        <p14:creationId xmlns:p14="http://schemas.microsoft.com/office/powerpoint/2010/main" val="160082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endParaRPr lang="en-AU"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9" name="Rectangle 6"/>
          <p:cNvSpPr>
            <a:spLocks noGrp="1" noChangeArrowheads="1"/>
          </p:cNvSpPr>
          <p:nvPr>
            <p:ph type="sldNum" sz="quarter" idx="12"/>
          </p:nvPr>
        </p:nvSpPr>
        <p:spPr>
          <a:ln/>
        </p:spPr>
        <p:txBody>
          <a:bodyPr/>
          <a:lstStyle>
            <a:lvl1pPr>
              <a:defRPr/>
            </a:lvl1pPr>
          </a:lstStyle>
          <a:p>
            <a:fld id="{356E6EB4-D533-8F45-AE81-2AFEDA6750A2}" type="slidenum">
              <a:rPr lang="en-AU" altLang="en-US"/>
              <a:pPr/>
              <a:t>‹#›</a:t>
            </a:fld>
            <a:endParaRPr lang="en-AU" altLang="en-US"/>
          </a:p>
        </p:txBody>
      </p:sp>
    </p:spTree>
    <p:extLst>
      <p:ext uri="{BB962C8B-B14F-4D97-AF65-F5344CB8AC3E}">
        <p14:creationId xmlns:p14="http://schemas.microsoft.com/office/powerpoint/2010/main" val="131165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endParaRPr lang="en-AU"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5" name="Rectangle 6"/>
          <p:cNvSpPr>
            <a:spLocks noGrp="1" noChangeArrowheads="1"/>
          </p:cNvSpPr>
          <p:nvPr>
            <p:ph type="sldNum" sz="quarter" idx="12"/>
          </p:nvPr>
        </p:nvSpPr>
        <p:spPr>
          <a:ln/>
        </p:spPr>
        <p:txBody>
          <a:bodyPr/>
          <a:lstStyle>
            <a:lvl1pPr>
              <a:defRPr/>
            </a:lvl1pPr>
          </a:lstStyle>
          <a:p>
            <a:fld id="{48741922-7AC8-6149-97EC-9CE1DF22C6BC}" type="slidenum">
              <a:rPr lang="en-AU" altLang="en-US"/>
              <a:pPr/>
              <a:t>‹#›</a:t>
            </a:fld>
            <a:endParaRPr lang="en-AU" altLang="en-US"/>
          </a:p>
        </p:txBody>
      </p:sp>
    </p:spTree>
    <p:extLst>
      <p:ext uri="{BB962C8B-B14F-4D97-AF65-F5344CB8AC3E}">
        <p14:creationId xmlns:p14="http://schemas.microsoft.com/office/powerpoint/2010/main" val="102366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AU"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4" name="Rectangle 6"/>
          <p:cNvSpPr>
            <a:spLocks noGrp="1" noChangeArrowheads="1"/>
          </p:cNvSpPr>
          <p:nvPr>
            <p:ph type="sldNum" sz="quarter" idx="12"/>
          </p:nvPr>
        </p:nvSpPr>
        <p:spPr>
          <a:ln/>
        </p:spPr>
        <p:txBody>
          <a:bodyPr/>
          <a:lstStyle>
            <a:lvl1pPr>
              <a:defRPr/>
            </a:lvl1pPr>
          </a:lstStyle>
          <a:p>
            <a:fld id="{BEEACE3C-8872-0449-B111-AEC578DC2816}" type="slidenum">
              <a:rPr lang="en-AU" altLang="en-US"/>
              <a:pPr/>
              <a:t>‹#›</a:t>
            </a:fld>
            <a:endParaRPr lang="en-AU" altLang="en-US"/>
          </a:p>
        </p:txBody>
      </p:sp>
    </p:spTree>
    <p:extLst>
      <p:ext uri="{BB962C8B-B14F-4D97-AF65-F5344CB8AC3E}">
        <p14:creationId xmlns:p14="http://schemas.microsoft.com/office/powerpoint/2010/main" val="119797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E688566F-11BD-BB43-8A04-ADBEF8B3B63E}" type="slidenum">
              <a:rPr lang="en-AU" altLang="en-US"/>
              <a:pPr/>
              <a:t>‹#›</a:t>
            </a:fld>
            <a:endParaRPr lang="en-AU" altLang="en-US"/>
          </a:p>
        </p:txBody>
      </p:sp>
    </p:spTree>
    <p:extLst>
      <p:ext uri="{BB962C8B-B14F-4D97-AF65-F5344CB8AC3E}">
        <p14:creationId xmlns:p14="http://schemas.microsoft.com/office/powerpoint/2010/main" val="167661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04EA1589-654D-5747-BA6A-C2275045EF60}" type="slidenum">
              <a:rPr lang="en-AU" altLang="en-US"/>
              <a:pPr/>
              <a:t>‹#›</a:t>
            </a:fld>
            <a:endParaRPr lang="en-AU" altLang="en-US"/>
          </a:p>
        </p:txBody>
      </p:sp>
    </p:spTree>
    <p:extLst>
      <p:ext uri="{BB962C8B-B14F-4D97-AF65-F5344CB8AC3E}">
        <p14:creationId xmlns:p14="http://schemas.microsoft.com/office/powerpoint/2010/main" val="1770213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6597650"/>
            <a:ext cx="9144000" cy="260350"/>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x-none" altLang="x-none"/>
          </a:p>
        </p:txBody>
      </p:sp>
      <p:sp>
        <p:nvSpPr>
          <p:cNvPr id="1027" name="Rectangle 2"/>
          <p:cNvSpPr>
            <a:spLocks noGrp="1" noChangeArrowheads="1"/>
          </p:cNvSpPr>
          <p:nvPr>
            <p:ph type="title"/>
          </p:nvPr>
        </p:nvSpPr>
        <p:spPr bwMode="auto">
          <a:xfrm>
            <a:off x="468313" y="765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8" name="Rectangle 3"/>
          <p:cNvSpPr>
            <a:spLocks noGrp="1" noChangeArrowheads="1"/>
          </p:cNvSpPr>
          <p:nvPr>
            <p:ph type="body" idx="1"/>
          </p:nvPr>
        </p:nvSpPr>
        <p:spPr bwMode="auto">
          <a:xfrm>
            <a:off x="457200" y="1916113"/>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 name="Rectangle 4"/>
          <p:cNvSpPr>
            <a:spLocks noGrp="1" noChangeArrowheads="1"/>
          </p:cNvSpPr>
          <p:nvPr>
            <p:ph type="dt" sz="half" idx="2"/>
          </p:nvPr>
        </p:nvSpPr>
        <p:spPr bwMode="auto">
          <a:xfrm>
            <a:off x="5724525" y="6597650"/>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AU" altLang="en-US"/>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ea typeface="+mn-ea"/>
                <a:cs typeface="Arial" panose="020B0604020202020204" pitchFamily="34" charset="0"/>
              </a:defRPr>
            </a:lvl1pPr>
          </a:lstStyle>
          <a:p>
            <a:pPr>
              <a:defRPr/>
            </a:pPr>
            <a:r>
              <a:rPr lang="en-AU" altLang="en-US"/>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BEA6FAB-0B80-9949-A676-937D7C7BEB7C}" type="slidenum">
              <a:rPr lang="en-AU" altLang="en-US"/>
              <a:pPr/>
              <a:t>‹#›</a:t>
            </a:fld>
            <a:endParaRPr lang="en-AU" altLang="en-US"/>
          </a:p>
        </p:txBody>
      </p:sp>
      <p:sp>
        <p:nvSpPr>
          <p:cNvPr id="1032" name="Rectangle 7"/>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p>
        </p:txBody>
      </p:sp>
      <p:pic>
        <p:nvPicPr>
          <p:cNvPr id="1033" name="Picture 9" descr="ANU_LOGO_WHIT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l" rtl="0" eaLnBrk="0" fontAlgn="base" hangingPunct="0">
        <a:spcBef>
          <a:spcPct val="0"/>
        </a:spcBef>
        <a:spcAft>
          <a:spcPct val="0"/>
        </a:spcAft>
        <a:defRPr sz="3600" kern="1200">
          <a:solidFill>
            <a:srgbClr val="527688"/>
          </a:solidFill>
          <a:latin typeface="+mj-lt"/>
          <a:ea typeface="Arial" charset="0"/>
          <a:cs typeface="+mj-cs"/>
        </a:defRPr>
      </a:lvl1pPr>
      <a:lvl2pPr algn="l" rtl="0" eaLnBrk="0" fontAlgn="base" hangingPunct="0">
        <a:spcBef>
          <a:spcPct val="0"/>
        </a:spcBef>
        <a:spcAft>
          <a:spcPct val="0"/>
        </a:spcAft>
        <a:defRPr sz="3600">
          <a:solidFill>
            <a:srgbClr val="527688"/>
          </a:solidFill>
          <a:latin typeface="Arial" panose="020B0604020202020204" pitchFamily="34" charset="0"/>
          <a:ea typeface="Arial" charset="0"/>
          <a:cs typeface="Arial" panose="020B0604020202020204" pitchFamily="34" charset="0"/>
        </a:defRPr>
      </a:lvl2pPr>
      <a:lvl3pPr algn="l" rtl="0" eaLnBrk="0" fontAlgn="base" hangingPunct="0">
        <a:spcBef>
          <a:spcPct val="0"/>
        </a:spcBef>
        <a:spcAft>
          <a:spcPct val="0"/>
        </a:spcAft>
        <a:defRPr sz="3600">
          <a:solidFill>
            <a:srgbClr val="527688"/>
          </a:solidFill>
          <a:latin typeface="Arial" panose="020B0604020202020204" pitchFamily="34" charset="0"/>
          <a:ea typeface="Arial" charset="0"/>
          <a:cs typeface="Arial" panose="020B0604020202020204" pitchFamily="34" charset="0"/>
        </a:defRPr>
      </a:lvl3pPr>
      <a:lvl4pPr algn="l" rtl="0" eaLnBrk="0" fontAlgn="base" hangingPunct="0">
        <a:spcBef>
          <a:spcPct val="0"/>
        </a:spcBef>
        <a:spcAft>
          <a:spcPct val="0"/>
        </a:spcAft>
        <a:defRPr sz="3600">
          <a:solidFill>
            <a:srgbClr val="527688"/>
          </a:solidFill>
          <a:latin typeface="Arial" panose="020B0604020202020204" pitchFamily="34" charset="0"/>
          <a:ea typeface="Arial" charset="0"/>
          <a:cs typeface="Arial" panose="020B0604020202020204" pitchFamily="34" charset="0"/>
        </a:defRPr>
      </a:lvl4pPr>
      <a:lvl5pPr algn="l" rtl="0" eaLnBrk="0" fontAlgn="base" hangingPunct="0">
        <a:spcBef>
          <a:spcPct val="0"/>
        </a:spcBef>
        <a:spcAft>
          <a:spcPct val="0"/>
        </a:spcAft>
        <a:defRPr sz="3600">
          <a:solidFill>
            <a:srgbClr val="527688"/>
          </a:solidFill>
          <a:latin typeface="Arial" panose="020B0604020202020204" pitchFamily="34" charset="0"/>
          <a:ea typeface="Arial" charset="0"/>
          <a:cs typeface="Arial" panose="020B0604020202020204" pitchFamily="34" charset="0"/>
        </a:defRPr>
      </a:lvl5pPr>
      <a:lvl6pPr marL="4572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468313" y="1639888"/>
            <a:ext cx="8207375" cy="1200150"/>
          </a:xfrm>
        </p:spPr>
        <p:txBody>
          <a:bodyPr/>
          <a:lstStyle/>
          <a:p>
            <a:pPr eaLnBrk="1" hangingPunct="1">
              <a:defRPr/>
            </a:pPr>
            <a:r>
              <a:rPr lang="en-US" altLang="en-US" dirty="0" smtClean="0"/>
              <a:t>STAT3008/7001</a:t>
            </a:r>
            <a:br>
              <a:rPr lang="en-US" altLang="en-US" dirty="0" smtClean="0"/>
            </a:br>
            <a:r>
              <a:rPr lang="en-US" altLang="en-US" dirty="0" smtClean="0"/>
              <a:t>Applied Statistics </a:t>
            </a:r>
            <a:endParaRPr lang="en-US" altLang="en-US" dirty="0"/>
          </a:p>
        </p:txBody>
      </p:sp>
      <p:sp>
        <p:nvSpPr>
          <p:cNvPr id="4099" name="Rectangle 5"/>
          <p:cNvSpPr>
            <a:spLocks noGrp="1" noChangeArrowheads="1"/>
          </p:cNvSpPr>
          <p:nvPr>
            <p:ph type="subTitle" idx="1"/>
          </p:nvPr>
        </p:nvSpPr>
        <p:spPr>
          <a:xfrm>
            <a:off x="468313" y="4652963"/>
            <a:ext cx="8280400" cy="1557337"/>
          </a:xfrm>
        </p:spPr>
        <p:txBody>
          <a:bodyPr/>
          <a:lstStyle/>
          <a:p>
            <a:pPr eaLnBrk="1" hangingPunct="1">
              <a:defRPr/>
            </a:pPr>
            <a:r>
              <a:rPr lang="en-US" altLang="en-US" dirty="0" smtClean="0"/>
              <a:t>Tutorial 1</a:t>
            </a:r>
          </a:p>
          <a:p>
            <a:pPr eaLnBrk="1" hangingPunct="1">
              <a:defRPr/>
            </a:pPr>
            <a:r>
              <a:rPr lang="en-US" altLang="en-US" dirty="0" err="1" smtClean="0"/>
              <a:t>Ziren</a:t>
            </a:r>
            <a:r>
              <a:rPr lang="en-US" altLang="en-US" dirty="0" smtClean="0"/>
              <a:t> Chen</a:t>
            </a:r>
          </a:p>
          <a:p>
            <a:pPr eaLnBrk="1" hangingPunct="1">
              <a:defRPr/>
            </a:pPr>
            <a:r>
              <a:rPr lang="en-US" altLang="en-US" dirty="0" smtClean="0"/>
              <a:t>u4975835@anu.edu.au</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801688"/>
            <a:ext cx="7886700" cy="993775"/>
          </a:xfrm>
        </p:spPr>
        <p:txBody>
          <a:bodyPr/>
          <a:lstStyle/>
          <a:p>
            <a:r>
              <a:rPr lang="en-US" altLang="x-none"/>
              <a:t>Inferences from data</a:t>
            </a:r>
            <a:endParaRPr lang="en-AU" altLang="x-none"/>
          </a:p>
        </p:txBody>
      </p:sp>
      <p:sp>
        <p:nvSpPr>
          <p:cNvPr id="3" name="Content Placeholder 2"/>
          <p:cNvSpPr>
            <a:spLocks noGrp="1" noRot="1" noChangeAspect="1" noMove="1" noResize="1" noEditPoints="1" noAdjustHandles="1" noChangeArrowheads="1" noChangeShapeType="1" noTextEdit="1"/>
          </p:cNvSpPr>
          <p:nvPr>
            <p:ph idx="1"/>
          </p:nvPr>
        </p:nvSpPr>
        <p:spPr>
          <a:xfrm>
            <a:off x="576399" y="1795395"/>
            <a:ext cx="7886700" cy="3263504"/>
          </a:xfrm>
          <a:blipFill rotWithShape="0">
            <a:blip r:embed="rId2"/>
            <a:stretch>
              <a:fillRect l="-851" t="-2804" r="-464"/>
            </a:stretch>
          </a:blipFill>
        </p:spPr>
        <p:txBody>
          <a:bodyPr/>
          <a:lstStyle/>
          <a:p>
            <a:pPr>
              <a:defRPr/>
            </a:pPr>
            <a:r>
              <a:rPr lang="en-US">
                <a:noFill/>
              </a:rPr>
              <a:t> </a:t>
            </a:r>
          </a:p>
        </p:txBody>
      </p:sp>
      <p:sp>
        <p:nvSpPr>
          <p:cNvPr id="4" name="TextBox 3"/>
          <p:cNvSpPr txBox="1">
            <a:spLocks noRot="1" noChangeAspect="1" noMove="1" noResize="1" noEditPoints="1" noAdjustHandles="1" noChangeArrowheads="1" noChangeShapeType="1" noTextEdit="1"/>
          </p:cNvSpPr>
          <p:nvPr/>
        </p:nvSpPr>
        <p:spPr>
          <a:xfrm>
            <a:off x="870312" y="4955722"/>
            <a:ext cx="6196693" cy="507831"/>
          </a:xfrm>
          <a:prstGeom prst="rect">
            <a:avLst/>
          </a:prstGeom>
          <a:blipFill rotWithShape="0">
            <a:blip r:embed="rId3"/>
            <a:stretch>
              <a:fillRect t="-2410" b="-10843"/>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Inferences from data</a:t>
            </a:r>
            <a:endParaRPr lang="en-AU" altLang="x-none"/>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1013" r="-74"/>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Inferences from data</a:t>
            </a:r>
            <a:endParaRPr lang="en-AU" altLang="x-none"/>
          </a:p>
        </p:txBody>
      </p:sp>
      <p:sp>
        <p:nvSpPr>
          <p:cNvPr id="27650" name="Rectangle 3"/>
          <p:cNvSpPr>
            <a:spLocks noChangeArrowheads="1"/>
          </p:cNvSpPr>
          <p:nvPr/>
        </p:nvSpPr>
        <p:spPr bwMode="auto">
          <a:xfrm>
            <a:off x="628650" y="2463800"/>
            <a:ext cx="78867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AU" altLang="x-none" sz="2100"/>
              <a:t>We are 95% confident that the true population mean difference of yellowness between typical and odd feathers is between 0.0652 units and 0.2090 units. Since zero is not inside the interval, there is evidence to support that the typical feathers are different from odd feathers in terms of yellowness. The typical feathers tend to be more yellow than odd feathers.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Confidence intervals and confidence levels</a:t>
            </a:r>
            <a:endParaRPr lang="en-AU" altLang="x-none"/>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315" r="-519"/>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Inferences from data</a:t>
            </a:r>
            <a:endParaRPr lang="en-AU" altLang="x-none"/>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1013"/>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Inferences from data</a:t>
            </a:r>
            <a:endParaRPr lang="en-AU" altLang="x-none"/>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1013"/>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Inferences from data</a:t>
            </a:r>
            <a:endParaRPr lang="en-AU" altLang="x-none"/>
          </a:p>
        </p:txBody>
      </p:sp>
      <p:sp>
        <p:nvSpPr>
          <p:cNvPr id="3" name="Content Placeholder 2"/>
          <p:cNvSpPr>
            <a:spLocks noGrp="1"/>
          </p:cNvSpPr>
          <p:nvPr>
            <p:ph idx="1"/>
          </p:nvPr>
        </p:nvSpPr>
        <p:spPr/>
        <p:txBody>
          <a:bodyPr/>
          <a:lstStyle/>
          <a:p>
            <a:pPr marL="0" indent="0">
              <a:buFontTx/>
              <a:buNone/>
              <a:defRPr/>
            </a:pPr>
            <a:r>
              <a:rPr lang="en-AU" dirty="0"/>
              <a:t>Since 4.0647 &gt; 2.131, we reject H0. There is sufficient evidence to conclude that there is a difference in yellowness between typical and odd feathers for the population of northern flicker birds.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Introductory R</a:t>
            </a:r>
            <a:endParaRPr lang="en-AU" altLang="x-none"/>
          </a:p>
        </p:txBody>
      </p:sp>
      <p:sp>
        <p:nvSpPr>
          <p:cNvPr id="3" name="Content Placeholder 2"/>
          <p:cNvSpPr>
            <a:spLocks noGrp="1"/>
          </p:cNvSpPr>
          <p:nvPr>
            <p:ph idx="1"/>
          </p:nvPr>
        </p:nvSpPr>
        <p:spPr/>
        <p:txBody>
          <a:bodyPr/>
          <a:lstStyle/>
          <a:p>
            <a:r>
              <a:rPr lang="en-US" altLang="x-none"/>
              <a:t>This course will use R for all numerical work</a:t>
            </a:r>
          </a:p>
          <a:p>
            <a:endParaRPr lang="en-US" altLang="x-none"/>
          </a:p>
          <a:p>
            <a:r>
              <a:rPr lang="en-AU" altLang="x-none"/>
              <a:t>Recommended book: The Undergraduate Guide to 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A52150F4-C9FE-3444-9FEC-B2AF2F1FC630}" type="slidenum">
              <a:rPr lang="en-AU" altLang="en-US" sz="1400"/>
              <a:pPr>
                <a:spcBef>
                  <a:spcPct val="0"/>
                </a:spcBef>
                <a:buFontTx/>
                <a:buNone/>
              </a:pPr>
              <a:t>2</a:t>
            </a:fld>
            <a:endParaRPr lang="en-AU" altLang="en-US" sz="1400"/>
          </a:p>
        </p:txBody>
      </p:sp>
      <p:sp>
        <p:nvSpPr>
          <p:cNvPr id="5123" name="Rectangle 2"/>
          <p:cNvSpPr>
            <a:spLocks noGrp="1" noChangeArrowheads="1"/>
          </p:cNvSpPr>
          <p:nvPr>
            <p:ph type="title"/>
          </p:nvPr>
        </p:nvSpPr>
        <p:spPr/>
        <p:txBody>
          <a:bodyPr/>
          <a:lstStyle/>
          <a:p>
            <a:pPr eaLnBrk="1" hangingPunct="1">
              <a:defRPr/>
            </a:pPr>
            <a:r>
              <a:rPr lang="en-US" altLang="en-US" dirty="0" smtClean="0"/>
              <a:t>Consultation</a:t>
            </a:r>
            <a:endParaRPr lang="en-US" altLang="en-US" dirty="0"/>
          </a:p>
        </p:txBody>
      </p:sp>
      <p:sp>
        <p:nvSpPr>
          <p:cNvPr id="5124" name="Rectangle 3"/>
          <p:cNvSpPr>
            <a:spLocks noGrp="1" noChangeArrowheads="1"/>
          </p:cNvSpPr>
          <p:nvPr>
            <p:ph type="body" idx="1"/>
          </p:nvPr>
        </p:nvSpPr>
        <p:spPr/>
        <p:txBody>
          <a:bodyPr/>
          <a:lstStyle/>
          <a:p>
            <a:pPr eaLnBrk="1" hangingPunct="1"/>
            <a:r>
              <a:rPr lang="en-US" altLang="en-US"/>
              <a:t>Thursday 10am-11am</a:t>
            </a:r>
          </a:p>
          <a:p>
            <a:pPr eaLnBrk="1" hangingPunct="1"/>
            <a:r>
              <a:rPr lang="en-US" altLang="en-US"/>
              <a:t>CBE 3.09</a:t>
            </a:r>
          </a:p>
          <a:p>
            <a:pPr eaLnBrk="1" hangingPunct="1"/>
            <a:r>
              <a:rPr lang="en-US" altLang="en-US"/>
              <a:t>Appointment by email </a:t>
            </a:r>
          </a:p>
          <a:p>
            <a:pPr eaLnBrk="1" hangingPunct="1"/>
            <a:endParaRPr lang="en-US" altLang="en-US"/>
          </a:p>
          <a:p>
            <a:pPr eaLnBrk="1" hangingPunct="1"/>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This Course</a:t>
            </a:r>
            <a:endParaRPr lang="en-US" dirty="0"/>
          </a:p>
        </p:txBody>
      </p:sp>
      <p:sp>
        <p:nvSpPr>
          <p:cNvPr id="3" name="Content Placeholder 2"/>
          <p:cNvSpPr>
            <a:spLocks noGrp="1"/>
          </p:cNvSpPr>
          <p:nvPr>
            <p:ph idx="1"/>
          </p:nvPr>
        </p:nvSpPr>
        <p:spPr/>
        <p:txBody>
          <a:bodyPr/>
          <a:lstStyle/>
          <a:p>
            <a:r>
              <a:rPr lang="en-US" altLang="x-none"/>
              <a:t>Learning from doing course</a:t>
            </a:r>
          </a:p>
          <a:p>
            <a:r>
              <a:rPr lang="en-US" altLang="x-none"/>
              <a:t>R code in tutorial</a:t>
            </a:r>
          </a:p>
          <a:p>
            <a:r>
              <a:rPr lang="en-US" altLang="x-none"/>
              <a:t>R code in assignment (learn coding)</a:t>
            </a:r>
          </a:p>
          <a:p>
            <a:r>
              <a:rPr lang="en-US" altLang="x-none"/>
              <a:t>Final exam (learn interpreting)</a:t>
            </a:r>
          </a:p>
          <a:p>
            <a:r>
              <a:rPr lang="en-US" altLang="x-none"/>
              <a:t>Useful in future career</a:t>
            </a:r>
          </a:p>
          <a:p>
            <a:endParaRPr lang="en-US" altLang="x-none"/>
          </a:p>
        </p:txBody>
      </p:sp>
      <p:sp>
        <p:nvSpPr>
          <p:cNvPr id="18435"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5CFF3C62-38B6-FF40-9BE7-7784AB67CF2C}" type="slidenum">
              <a:rPr lang="en-AU" altLang="en-US" sz="1400"/>
              <a:pPr>
                <a:spcBef>
                  <a:spcPct val="0"/>
                </a:spcBef>
                <a:buFontTx/>
                <a:buNone/>
              </a:pPr>
              <a:t>3</a:t>
            </a:fld>
            <a:endParaRPr lang="en-AU" alt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This tutorial</a:t>
            </a:r>
            <a:endParaRPr lang="en-US" dirty="0"/>
          </a:p>
        </p:txBody>
      </p:sp>
      <p:sp>
        <p:nvSpPr>
          <p:cNvPr id="3" name="Content Placeholder 2"/>
          <p:cNvSpPr>
            <a:spLocks noGrp="1"/>
          </p:cNvSpPr>
          <p:nvPr>
            <p:ph idx="1"/>
          </p:nvPr>
        </p:nvSpPr>
        <p:spPr/>
        <p:txBody>
          <a:bodyPr/>
          <a:lstStyle/>
          <a:p>
            <a:pPr>
              <a:defRPr/>
            </a:pPr>
            <a:r>
              <a:rPr lang="en-US" dirty="0" smtClean="0"/>
              <a:t>Ice breaking/introduce yourself</a:t>
            </a:r>
          </a:p>
          <a:p>
            <a:pPr>
              <a:defRPr/>
            </a:pPr>
            <a:r>
              <a:rPr lang="en-US" dirty="0" smtClean="0"/>
              <a:t>Introduce R/</a:t>
            </a:r>
            <a:r>
              <a:rPr lang="en-US" dirty="0" err="1" smtClean="0"/>
              <a:t>Rstudio</a:t>
            </a:r>
            <a:endParaRPr lang="en-US" dirty="0" smtClean="0"/>
          </a:p>
          <a:p>
            <a:pPr>
              <a:defRPr/>
            </a:pPr>
            <a:r>
              <a:rPr lang="en-US" dirty="0" smtClean="0"/>
              <a:t>preview/review</a:t>
            </a:r>
          </a:p>
          <a:p>
            <a:pPr>
              <a:defRPr/>
            </a:pPr>
            <a:r>
              <a:rPr lang="en-US" dirty="0" smtClean="0"/>
              <a:t>Let’s do it together</a:t>
            </a:r>
          </a:p>
        </p:txBody>
      </p:sp>
      <p:sp>
        <p:nvSpPr>
          <p:cNvPr id="19459"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3A8074C8-6864-2E47-83AE-C0A31CDFE62D}" type="slidenum">
              <a:rPr lang="en-AU" altLang="en-US" sz="1400"/>
              <a:pPr>
                <a:spcBef>
                  <a:spcPct val="0"/>
                </a:spcBef>
                <a:buFontTx/>
                <a:buNone/>
              </a:pPr>
              <a:t>4</a:t>
            </a:fld>
            <a:endParaRPr lang="en-AU" altLang="en-US" sz="1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 information for R</a:t>
            </a:r>
            <a:endParaRPr lang="en-US" dirty="0"/>
          </a:p>
        </p:txBody>
      </p:sp>
      <p:sp>
        <p:nvSpPr>
          <p:cNvPr id="3" name="Content Placeholder 2"/>
          <p:cNvSpPr>
            <a:spLocks noGrp="1"/>
          </p:cNvSpPr>
          <p:nvPr>
            <p:ph idx="1"/>
          </p:nvPr>
        </p:nvSpPr>
        <p:spPr/>
        <p:txBody>
          <a:bodyPr/>
          <a:lstStyle/>
          <a:p>
            <a:r>
              <a:rPr lang="en-US" altLang="x-none" sz="2800"/>
              <a:t>Choosing your working directory. You can use either a USB drive or your ANU disk which is H: drive. </a:t>
            </a:r>
          </a:p>
          <a:p>
            <a:r>
              <a:rPr lang="en-US" altLang="x-none" sz="2800"/>
              <a:t>It would be a good idea to save all R scripts, plots and other related documents in your working directory (not on the desk- top!). </a:t>
            </a:r>
          </a:p>
          <a:p>
            <a:r>
              <a:rPr lang="en-US" altLang="x-none" sz="2800"/>
              <a:t>Always remember to save your work. Very complex functions and parallel computations could cause R to crash! </a:t>
            </a:r>
          </a:p>
          <a:p>
            <a:endParaRPr lang="en-US" altLang="x-none"/>
          </a:p>
        </p:txBody>
      </p:sp>
      <p:sp>
        <p:nvSpPr>
          <p:cNvPr id="20483"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EA6B561F-0E34-B14C-823C-2AE782F7FF45}" type="slidenum">
              <a:rPr lang="en-AU" altLang="en-US" sz="1400"/>
              <a:pPr>
                <a:spcBef>
                  <a:spcPct val="0"/>
                </a:spcBef>
                <a:buFontTx/>
                <a:buNone/>
              </a:pPr>
              <a:t>5</a:t>
            </a:fld>
            <a:endParaRPr lang="en-AU"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 information for R</a:t>
            </a:r>
            <a:endParaRPr lang="en-US" dirty="0"/>
          </a:p>
        </p:txBody>
      </p:sp>
      <p:sp>
        <p:nvSpPr>
          <p:cNvPr id="3" name="Content Placeholder 2"/>
          <p:cNvSpPr>
            <a:spLocks noGrp="1"/>
          </p:cNvSpPr>
          <p:nvPr>
            <p:ph idx="1"/>
          </p:nvPr>
        </p:nvSpPr>
        <p:spPr/>
        <p:txBody>
          <a:bodyPr/>
          <a:lstStyle/>
          <a:p>
            <a:r>
              <a:rPr lang="en-US" altLang="x-none"/>
              <a:t># will be igored by R</a:t>
            </a:r>
          </a:p>
          <a:p>
            <a:r>
              <a:rPr lang="en-US" altLang="x-none"/>
              <a:t>Value of objects is assigned by &lt;- </a:t>
            </a:r>
          </a:p>
          <a:p>
            <a:r>
              <a:rPr lang="en-US" altLang="x-none"/>
              <a:t>Command not finish </a:t>
            </a:r>
            <a:r>
              <a:rPr lang="mr-IN" altLang="x-none"/>
              <a:t>–</a:t>
            </a:r>
            <a:r>
              <a:rPr lang="en-US" altLang="x-none"/>
              <a:t> “+” sign</a:t>
            </a:r>
          </a:p>
          <a:p>
            <a:r>
              <a:rPr lang="en-US" altLang="x-none"/>
              <a:t>Error message </a:t>
            </a:r>
            <a:r>
              <a:rPr lang="mr-IN" altLang="x-none"/>
              <a:t>–</a:t>
            </a:r>
            <a:r>
              <a:rPr lang="en-US" altLang="x-none"/>
              <a:t> debug</a:t>
            </a:r>
          </a:p>
          <a:p>
            <a:endParaRPr lang="en-US" altLang="x-none"/>
          </a:p>
        </p:txBody>
      </p:sp>
      <p:sp>
        <p:nvSpPr>
          <p:cNvPr id="21507"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48A50A76-E460-144E-AA7F-F1CF3351D99E}" type="slidenum">
              <a:rPr lang="en-AU" altLang="en-US" sz="1400"/>
              <a:pPr>
                <a:spcBef>
                  <a:spcPct val="0"/>
                </a:spcBef>
                <a:buFontTx/>
                <a:buNone/>
              </a:pPr>
              <a:t>6</a:t>
            </a:fld>
            <a:endParaRPr lang="en-AU" alt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a:t>Example Problem:</a:t>
            </a:r>
            <a:endParaRPr lang="en-US" altLang="x-none"/>
          </a:p>
        </p:txBody>
      </p:sp>
      <p:sp>
        <p:nvSpPr>
          <p:cNvPr id="3" name="Content Placeholder 2"/>
          <p:cNvSpPr>
            <a:spLocks noGrp="1"/>
          </p:cNvSpPr>
          <p:nvPr>
            <p:ph idx="1"/>
          </p:nvPr>
        </p:nvSpPr>
        <p:spPr>
          <a:xfrm>
            <a:off x="457200" y="1916113"/>
            <a:ext cx="3467100" cy="4210050"/>
          </a:xfrm>
        </p:spPr>
        <p:txBody>
          <a:bodyPr/>
          <a:lstStyle/>
          <a:p>
            <a:r>
              <a:rPr lang="en-AU" altLang="x-none" sz="1400"/>
              <a:t>Yellowness of Tail Feathers of the Northern Flicker Birds</a:t>
            </a:r>
            <a:endParaRPr lang="en-US" altLang="x-none" sz="1400"/>
          </a:p>
          <a:p>
            <a:endParaRPr lang="en-US" altLang="x-none" sz="1400"/>
          </a:p>
          <a:p>
            <a:r>
              <a:rPr lang="en-AU" altLang="x-none" sz="1400"/>
              <a:t>”Odd” feathers are presumed to be regrown feathers after being lost</a:t>
            </a:r>
          </a:p>
          <a:p>
            <a:endParaRPr lang="en-AU" altLang="x-none" sz="1400"/>
          </a:p>
          <a:p>
            <a:r>
              <a:rPr lang="en-AU" altLang="x-none" sz="1400"/>
              <a:t>In the population of all northern flicker birds, is there sufficient evidence to say that ”odd” feathers are significantly different from the ”typical” feathers in terms of yellowness?</a:t>
            </a:r>
          </a:p>
          <a:p>
            <a:endParaRPr lang="en-AU" altLang="x-none" sz="1400"/>
          </a:p>
          <a:p>
            <a:r>
              <a:rPr lang="en-AU" altLang="x-none" sz="1400"/>
              <a:t>In the population of all northern flicker birds, how odd are the odd feathers compared to typical feathers in terms of yellowness?</a:t>
            </a:r>
          </a:p>
          <a:p>
            <a:endParaRPr lang="en-AU" altLang="x-none" sz="1400"/>
          </a:p>
          <a:p>
            <a:endParaRPr lang="en-US" altLang="x-none" sz="1400"/>
          </a:p>
        </p:txBody>
      </p:sp>
      <p:sp>
        <p:nvSpPr>
          <p:cNvPr id="22531"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DB6DC324-0CB4-C143-8584-B8D21628C101}" type="slidenum">
              <a:rPr lang="en-AU" altLang="en-US" sz="1400"/>
              <a:pPr>
                <a:spcBef>
                  <a:spcPct val="0"/>
                </a:spcBef>
                <a:buFontTx/>
                <a:buNone/>
              </a:pPr>
              <a:t>7</a:t>
            </a:fld>
            <a:endParaRPr lang="en-AU" altLang="en-US" sz="1400"/>
          </a:p>
        </p:txBody>
      </p:sp>
      <p:sp>
        <p:nvSpPr>
          <p:cNvPr id="22532" name="TextBox 4"/>
          <p:cNvSpPr txBox="1">
            <a:spLocks noChangeArrowheads="1"/>
          </p:cNvSpPr>
          <p:nvPr/>
        </p:nvSpPr>
        <p:spPr bwMode="auto">
          <a:xfrm>
            <a:off x="5508625" y="1557338"/>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US" altLang="x-none" sz="1800"/>
              <a:t>Data</a:t>
            </a:r>
          </a:p>
        </p:txBody>
      </p:sp>
      <p:graphicFrame>
        <p:nvGraphicFramePr>
          <p:cNvPr id="7" name="Table 6"/>
          <p:cNvGraphicFramePr>
            <a:graphicFrameLocks noGrp="1"/>
          </p:cNvGraphicFramePr>
          <p:nvPr/>
        </p:nvGraphicFramePr>
        <p:xfrm>
          <a:off x="5337175" y="2060575"/>
          <a:ext cx="3349625" cy="3683000"/>
        </p:xfrm>
        <a:graphic>
          <a:graphicData uri="http://schemas.openxmlformats.org/drawingml/2006/table">
            <a:tbl>
              <a:tblPr/>
              <a:tblGrid>
                <a:gridCol w="1122209"/>
                <a:gridCol w="1113708"/>
                <a:gridCol w="1113708"/>
              </a:tblGrid>
              <a:tr h="216647">
                <a:tc>
                  <a:txBody>
                    <a:bodyPr/>
                    <a:lstStyle/>
                    <a:p>
                      <a:pPr algn="l" fontAlgn="b"/>
                      <a:r>
                        <a:rPr lang="en-AU" sz="800" b="0" i="0" u="none" strike="noStrike" dirty="0">
                          <a:solidFill>
                            <a:srgbClr val="000000"/>
                          </a:solidFill>
                          <a:effectLst/>
                          <a:latin typeface="Calibri" panose="020F0502020204030204" pitchFamily="34" charset="0"/>
                        </a:rPr>
                        <a:t>Bird</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Typical</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Odd</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A</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-0.255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-0.324</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B</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-0.213</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-0.185</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C</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-0.19</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-0.299</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D</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-0.185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-0.144</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E</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-0.045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-0.027</a:t>
                      </a:r>
                    </a:p>
                  </a:txBody>
                  <a:tcPr marL="7146" marR="7146" marT="7145" marB="0" anchor="b">
                    <a:lnL>
                      <a:noFill/>
                    </a:lnL>
                    <a:lnR>
                      <a:noFill/>
                    </a:lnR>
                    <a:lnT>
                      <a:noFill/>
                    </a:lnT>
                    <a:lnB>
                      <a:noFill/>
                    </a:lnB>
                  </a:tcPr>
                </a:tc>
              </a:tr>
              <a:tr h="216647">
                <a:tc>
                  <a:txBody>
                    <a:bodyPr/>
                    <a:lstStyle/>
                    <a:p>
                      <a:pPr algn="l" fontAlgn="b"/>
                      <a:r>
                        <a:rPr lang="en-AU" sz="800" b="0" i="0" u="none" strike="noStrike" dirty="0">
                          <a:solidFill>
                            <a:srgbClr val="000000"/>
                          </a:solidFill>
                          <a:effectLst/>
                          <a:latin typeface="Calibri" panose="020F0502020204030204" pitchFamily="34" charset="0"/>
                        </a:rPr>
                        <a:t>F</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-0.025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-0.039</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G</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-0.015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-0.264</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H</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0.003</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-0.077</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I</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0.015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-0.017</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J</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0.02</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-0.169</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K</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0.023</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-0.096</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L</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0.04</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-0.33</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M</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0.04</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-0.346</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N</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-0.191</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O</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0.055</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-0.128</a:t>
                      </a:r>
                    </a:p>
                  </a:txBody>
                  <a:tcPr marL="7146" marR="7146" marT="7145" marB="0" anchor="b">
                    <a:lnL>
                      <a:noFill/>
                    </a:lnL>
                    <a:lnR>
                      <a:noFill/>
                    </a:lnR>
                    <a:lnT>
                      <a:noFill/>
                    </a:lnT>
                    <a:lnB>
                      <a:noFill/>
                    </a:lnB>
                  </a:tcPr>
                </a:tc>
              </a:tr>
              <a:tr h="216647">
                <a:tc>
                  <a:txBody>
                    <a:bodyPr/>
                    <a:lstStyle/>
                    <a:p>
                      <a:pPr algn="l" fontAlgn="b"/>
                      <a:r>
                        <a:rPr lang="en-AU" sz="800" b="0" i="0" u="none" strike="noStrike">
                          <a:solidFill>
                            <a:srgbClr val="000000"/>
                          </a:solidFill>
                          <a:effectLst/>
                          <a:latin typeface="Calibri" panose="020F0502020204030204" pitchFamily="34" charset="0"/>
                        </a:rPr>
                        <a:t>P</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0.058</a:t>
                      </a:r>
                    </a:p>
                  </a:txBody>
                  <a:tcPr marL="7146" marR="7146" marT="7145" marB="0" anchor="b">
                    <a:lnL>
                      <a:noFill/>
                    </a:lnL>
                    <a:lnR>
                      <a:noFill/>
                    </a:lnR>
                    <a:lnT>
                      <a:noFill/>
                    </a:lnT>
                    <a:lnB>
                      <a:noFill/>
                    </a:lnB>
                  </a:tcPr>
                </a:tc>
                <a:tc>
                  <a:txBody>
                    <a:bodyPr/>
                    <a:lstStyle/>
                    <a:p>
                      <a:pPr algn="l" fontAlgn="b"/>
                      <a:r>
                        <a:rPr lang="en-AU" sz="800" b="0" i="0" u="none" strike="noStrike" dirty="0">
                          <a:solidFill>
                            <a:srgbClr val="000000"/>
                          </a:solidFill>
                          <a:effectLst/>
                          <a:latin typeface="Calibri" panose="020F0502020204030204" pitchFamily="34" charset="0"/>
                        </a:rPr>
                        <a:t>-0.182</a:t>
                      </a:r>
                    </a:p>
                  </a:txBody>
                  <a:tcPr marL="7146" marR="7146" marT="714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Some revision: Introductory Statistics</a:t>
            </a:r>
            <a:endParaRPr lang="en-AU" altLang="x-none"/>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a:stretch>
          </a:blipFill>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t>Introductory Statistics</a:t>
            </a:r>
            <a:endParaRPr lang="en-AU" altLang="x-none"/>
          </a:p>
        </p:txBody>
      </p:sp>
      <p:sp>
        <p:nvSpPr>
          <p:cNvPr id="3" name="Content Placeholder 2"/>
          <p:cNvSpPr>
            <a:spLocks noGrp="1"/>
          </p:cNvSpPr>
          <p:nvPr>
            <p:ph idx="1"/>
          </p:nvPr>
        </p:nvSpPr>
        <p:spPr/>
        <p:txBody>
          <a:bodyPr/>
          <a:lstStyle/>
          <a:p>
            <a:r>
              <a:rPr lang="en-US" altLang="x-none" sz="2400"/>
              <a:t>From the sample mean, </a:t>
            </a:r>
            <a:r>
              <a:rPr lang="en-AU" altLang="x-none" sz="2400"/>
              <a:t>it can be said that the typical feathers are on the average 0.137125 units more yellow than odd feathers.</a:t>
            </a:r>
          </a:p>
          <a:p>
            <a:endParaRPr lang="en-US" altLang="x-none" sz="2400"/>
          </a:p>
          <a:p>
            <a:r>
              <a:rPr lang="en-AU" altLang="x-none" sz="2400"/>
              <a:t>From the sample standard deviation, it can be said that the difference in yellowness between typical and odd feathers might fluctuate on average by about 0.1349 units above or below the stated average difference of 0.137125 units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TotalTime>
  <Words>531</Words>
  <Application>Microsoft Macintosh PowerPoint</Application>
  <PresentationFormat>On-screen Show (4:3)</PresentationFormat>
  <Paragraphs>120</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ANUPowerpointTemplate2010</vt:lpstr>
      <vt:lpstr>STAT3008/7001 Applied Statistics </vt:lpstr>
      <vt:lpstr>Consultation</vt:lpstr>
      <vt:lpstr>This Course</vt:lpstr>
      <vt:lpstr>This tutorial</vt:lpstr>
      <vt:lpstr>General information for R</vt:lpstr>
      <vt:lpstr>General information for R</vt:lpstr>
      <vt:lpstr>Example Problem:</vt:lpstr>
      <vt:lpstr>Some revision: Introductory Statistics</vt:lpstr>
      <vt:lpstr>Introductory Statistics</vt:lpstr>
      <vt:lpstr>Inferences from data</vt:lpstr>
      <vt:lpstr>Inferences from data</vt:lpstr>
      <vt:lpstr>Inferences from data</vt:lpstr>
      <vt:lpstr>Confidence intervals and confidence levels</vt:lpstr>
      <vt:lpstr>Inferences from data</vt:lpstr>
      <vt:lpstr>Inferences from data</vt:lpstr>
      <vt:lpstr>Inferences from data</vt:lpstr>
      <vt:lpstr>Introductory R</vt:lpstr>
    </vt:vector>
  </TitlesOfParts>
  <Company>The Australian National University</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Tao Zou</cp:lastModifiedBy>
  <cp:revision>28</cp:revision>
  <dcterms:created xsi:type="dcterms:W3CDTF">2010-10-19T05:25:31Z</dcterms:created>
  <dcterms:modified xsi:type="dcterms:W3CDTF">2017-08-05T07:51:31Z</dcterms:modified>
</cp:coreProperties>
</file>