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3" r:id="rId2"/>
    <p:sldId id="280" r:id="rId3"/>
    <p:sldId id="279" r:id="rId4"/>
    <p:sldId id="275" r:id="rId5"/>
    <p:sldId id="277" r:id="rId6"/>
    <p:sldId id="278" r:id="rId7"/>
    <p:sldId id="270" r:id="rId8"/>
    <p:sldId id="271" r:id="rId9"/>
    <p:sldId id="272" r:id="rId10"/>
  </p:sldIdLst>
  <p:sldSz cx="9144000" cy="5143500" type="screen16x9"/>
  <p:notesSz cx="6858000" cy="91440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7688"/>
    <a:srgbClr val="5E889D"/>
    <a:srgbClr val="94B0BE"/>
    <a:srgbClr val="4E37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14F7F5C-492D-7A4C-A064-17E785771767}" type="datetimeFigureOut">
              <a:rPr lang="en-US" altLang="x-none"/>
              <a:pPr/>
              <a:t>9/1/17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1FBE201-8654-3B4C-959F-E616B2A406D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3949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AA831C0-82E1-C14A-ADAC-E443E5D364A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02236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3489325"/>
            <a:ext cx="9144000" cy="1654175"/>
          </a:xfrm>
          <a:prstGeom prst="rect">
            <a:avLst/>
          </a:prstGeom>
          <a:solidFill>
            <a:srgbClr val="94B0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77152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pic>
        <p:nvPicPr>
          <p:cNvPr id="6" name="Picture 12" descr="ANU_LOGO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5888"/>
            <a:ext cx="15113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489722"/>
            <a:ext cx="8280400" cy="523220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en-AU" noProof="0" smtClean="0"/>
              <a:t>Click to edit Master subtitle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6" y="1356809"/>
            <a:ext cx="8207375" cy="646331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AU" noProof="0" smtClean="0"/>
              <a:t>Click to edit Master 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4713"/>
            <a:ext cx="2133600" cy="357187"/>
          </a:xfrm>
        </p:spPr>
        <p:txBody>
          <a:bodyPr/>
          <a:lstStyle>
            <a:lvl1pPr algn="l">
              <a:defRPr/>
            </a:lvl1pPr>
          </a:lstStyle>
          <a:p>
            <a:endParaRPr lang="x-none" altLang="x-non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4713"/>
            <a:ext cx="2895600" cy="357187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4713"/>
            <a:ext cx="2133600" cy="357187"/>
          </a:xfrm>
        </p:spPr>
        <p:txBody>
          <a:bodyPr/>
          <a:lstStyle>
            <a:lvl1pPr>
              <a:defRPr/>
            </a:lvl1pPr>
          </a:lstStyle>
          <a:p>
            <a:fld id="{D4FD8CDC-C507-C144-8EB6-9C0A56CE52E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9482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79EADE-F344-7341-9811-49763C1094D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559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573881"/>
            <a:ext cx="2058988" cy="40207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3" y="573881"/>
            <a:ext cx="6029325" cy="40207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FCBD23-6E73-5C46-8A8A-AD3D77A5459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2442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750A04-816D-4B45-92D1-D46CFD9C6FB7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1186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9D3F5F-365A-5242-9A74-F139E86A4AB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7353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085"/>
            <a:ext cx="4038600" cy="3157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085"/>
            <a:ext cx="4038600" cy="3157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F93590-D7BD-B340-A48E-7A5805D8C59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4575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73D868-A7B4-3B4E-A843-20D4713BE56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488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5835BB-AAE1-A04F-B4D8-EDF07E8B98E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2334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F5B15C-F0D2-DA4E-A2AA-5AC2D0DAB47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2753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3332F0-9C2B-8840-9027-38BFB17A7BA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8183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6560F5-253E-004E-A5E3-68EFF82BDA9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302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auto">
          <a:xfrm>
            <a:off x="0" y="4875213"/>
            <a:ext cx="9144000" cy="268287"/>
          </a:xfrm>
          <a:prstGeom prst="rect">
            <a:avLst/>
          </a:prstGeom>
          <a:solidFill>
            <a:srgbClr val="94B0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573088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36688"/>
            <a:ext cx="8229600" cy="315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24525" y="4857750"/>
            <a:ext cx="2133600" cy="14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x-none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4857750"/>
            <a:ext cx="5040312" cy="14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4857750"/>
            <a:ext cx="585787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778FC40F-D42C-2B4F-86F7-FA914BD4C2D2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0" y="0"/>
            <a:ext cx="9144000" cy="57467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pic>
        <p:nvPicPr>
          <p:cNvPr id="1033" name="Picture 9" descr="ANU_LOGO_WHIT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74613"/>
            <a:ext cx="122396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+mj-lt"/>
          <a:ea typeface="Arial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u4975835@anu.edu.a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68313" y="1357313"/>
            <a:ext cx="8207375" cy="6461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Tutorial 5</a:t>
            </a:r>
            <a:endParaRPr lang="en-US" altLang="en-US" dirty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8313" y="2932113"/>
            <a:ext cx="8280400" cy="2074862"/>
          </a:xfrm>
        </p:spPr>
        <p:txBody>
          <a:bodyPr/>
          <a:lstStyle/>
          <a:p>
            <a:pPr eaLnBrk="1" hangingPunct="1"/>
            <a:r>
              <a:rPr lang="en-US" altLang="en-US"/>
              <a:t>Ziren</a:t>
            </a:r>
          </a:p>
          <a:p>
            <a:pPr eaLnBrk="1" hangingPunct="1"/>
            <a:r>
              <a:rPr lang="en-US" altLang="en-US">
                <a:hlinkClick r:id="rId2"/>
              </a:rPr>
              <a:t>u4975835@anu.edu.au</a:t>
            </a:r>
            <a:endParaRPr lang="en-US" altLang="en-US"/>
          </a:p>
          <a:p>
            <a:pPr eaLnBrk="1" hangingPunct="1"/>
            <a:r>
              <a:rPr lang="en-US" altLang="en-US"/>
              <a:t>Thursday 10 am to 11am</a:t>
            </a:r>
          </a:p>
          <a:p>
            <a:pPr eaLnBrk="1" hangingPunct="1"/>
            <a:r>
              <a:rPr lang="en-US" altLang="en-US"/>
              <a:t>CBE 3.09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Anova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13630"/>
            <a:ext cx="8229600" cy="160365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0A04-816D-4B45-92D1-D46CFD9C6FB7}" type="slidenum">
              <a:rPr lang="en-AU" altLang="en-US" smtClean="0"/>
              <a:pPr/>
              <a:t>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0872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395" y="319196"/>
            <a:ext cx="8229600" cy="857250"/>
          </a:xfrm>
        </p:spPr>
        <p:txBody>
          <a:bodyPr/>
          <a:lstStyle/>
          <a:p>
            <a:r>
              <a:rPr lang="en-US" dirty="0" smtClean="0"/>
              <a:t>F 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5395" y="915566"/>
                <a:ext cx="8229600" cy="315753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r-HR" sz="1600" dirty="0" smtClean="0"/>
                  <a:t>Overall F test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AU" sz="1600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AU" sz="16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AU" sz="1600" b="0" i="1" smtClean="0">
                        <a:latin typeface="Cambria Math" charset="0"/>
                      </a:rPr>
                      <m:t>: </m:t>
                    </m:r>
                    <m:sSub>
                      <m:sSub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AU" sz="1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AU" sz="1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AU" sz="1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AU" sz="1600" b="0" i="1" smtClean="0">
                        <a:latin typeface="Cambria Math" charset="0"/>
                      </a:rPr>
                      <m:t>…=</m:t>
                    </m:r>
                    <m:sSub>
                      <m:sSub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AU" sz="1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AU" sz="1600" b="0" i="1" smtClean="0">
                        <a:latin typeface="Cambria Math" charset="0"/>
                      </a:rPr>
                      <m:t>=0</m:t>
                    </m:r>
                  </m:oMath>
                </a14:m>
                <a:endParaRPr lang="hr-HR" sz="16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AU" sz="1600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AU" sz="1600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AU" sz="1600" b="0" i="1" smtClean="0">
                        <a:latin typeface="Cambria Math" charset="0"/>
                      </a:rPr>
                      <m:t>:</m:t>
                    </m:r>
                    <m:r>
                      <a:rPr lang="en-AU" sz="1600" b="0" i="1" smtClean="0">
                        <a:latin typeface="Cambria Math" charset="0"/>
                      </a:rPr>
                      <m:t>𝐴𝑡</m:t>
                    </m:r>
                    <m:r>
                      <a:rPr lang="en-AU" sz="1600" b="0" i="1" smtClean="0">
                        <a:latin typeface="Cambria Math" charset="0"/>
                      </a:rPr>
                      <m:t> </m:t>
                    </m:r>
                    <m:r>
                      <a:rPr lang="en-AU" sz="1600" b="0" i="1" smtClean="0">
                        <a:latin typeface="Cambria Math" charset="0"/>
                      </a:rPr>
                      <m:t>𝑙𝑒𝑎𝑠𝑡</m:t>
                    </m:r>
                    <m:r>
                      <a:rPr lang="en-AU" sz="1600" b="0" i="1" smtClean="0">
                        <a:latin typeface="Cambria Math" charset="0"/>
                      </a:rPr>
                      <m:t> </m:t>
                    </m:r>
                    <m:r>
                      <a:rPr lang="en-AU" sz="1600" b="0" i="1" smtClean="0">
                        <a:latin typeface="Cambria Math" charset="0"/>
                      </a:rPr>
                      <m:t>𝑜𝑛𝑒</m:t>
                    </m:r>
                    <m:r>
                      <a:rPr lang="en-AU" sz="1600" b="0" i="1" smtClean="0">
                        <a:latin typeface="Cambria Math" charset="0"/>
                      </a:rPr>
                      <m:t> </m:t>
                    </m:r>
                    <m:r>
                      <a:rPr lang="en-AU" sz="1600" b="0" i="1" smtClean="0">
                        <a:latin typeface="Cambria Math" charset="0"/>
                      </a:rPr>
                      <m:t>𝑜𝑓</m:t>
                    </m:r>
                    <m:r>
                      <a:rPr lang="en-AU" sz="1600" b="0" i="1" smtClean="0">
                        <a:latin typeface="Cambria Math" charset="0"/>
                      </a:rPr>
                      <m:t> </m:t>
                    </m:r>
                    <m:r>
                      <a:rPr lang="en-AU" sz="1600" b="0" i="1" smtClean="0">
                        <a:latin typeface="Cambria Math" charset="0"/>
                      </a:rPr>
                      <m:t>𝑡𝑒𝑠𝑡𝑒𝑑</m:t>
                    </m:r>
                    <m:r>
                      <a:rPr lang="en-AU" sz="1600" b="0" i="1" smtClean="0">
                        <a:latin typeface="Cambria Math" charset="0"/>
                      </a:rPr>
                      <m:t> </m:t>
                    </m:r>
                    <m:r>
                      <a:rPr lang="en-AU" sz="1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AU" sz="1600" i="1">
                        <a:latin typeface="Cambria Math" charset="0"/>
                      </a:rPr>
                      <m:t>≠</m:t>
                    </m:r>
                    <m:r>
                      <a:rPr lang="en-AU" sz="1600" b="0" i="1" smtClean="0">
                        <a:latin typeface="Cambria Math" charset="0"/>
                      </a:rPr>
                      <m:t>0</m:t>
                    </m:r>
                  </m:oMath>
                </a14:m>
                <a:endParaRPr lang="hr-HR" sz="1600" dirty="0" smtClean="0"/>
              </a:p>
              <a:p>
                <a14:m>
                  <m:oMath xmlns:m="http://schemas.openxmlformats.org/officeDocument/2006/math">
                    <m:r>
                      <a:rPr lang="en-AU" sz="1600" b="0" i="1" smtClean="0">
                        <a:latin typeface="Cambria Math" charset="0"/>
                      </a:rPr>
                      <m:t>𝐹</m:t>
                    </m:r>
                    <m:r>
                      <a:rPr lang="en-AU" sz="16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sz="16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AU" sz="1600" b="0" i="1" smtClean="0">
                            <a:latin typeface="Cambria Math" charset="0"/>
                          </a:rPr>
                          <m:t>𝑆𝑆𝑅</m:t>
                        </m:r>
                        <m:r>
                          <a:rPr lang="en-AU" sz="1600" b="0" i="1" smtClean="0">
                            <a:latin typeface="Cambria Math" charset="0"/>
                          </a:rPr>
                          <m:t>/</m:t>
                        </m:r>
                        <m:r>
                          <a:rPr lang="en-AU" sz="1600" b="0" i="1" smtClean="0">
                            <a:latin typeface="Cambria Math" charset="0"/>
                          </a:rPr>
                          <m:t>𝑘</m:t>
                        </m:r>
                      </m:num>
                      <m:den>
                        <m:r>
                          <a:rPr lang="en-AU" sz="1600" b="0" i="1" smtClean="0">
                            <a:latin typeface="Cambria Math" charset="0"/>
                          </a:rPr>
                          <m:t>𝑆𝑆𝐸</m:t>
                        </m:r>
                        <m:r>
                          <a:rPr lang="en-AU" sz="1600" b="0" i="1" smtClean="0">
                            <a:latin typeface="Cambria Math" charset="0"/>
                          </a:rPr>
                          <m:t>/(</m:t>
                        </m:r>
                        <m:r>
                          <a:rPr lang="en-AU" sz="1600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AU" sz="1600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AU" sz="1600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AU" sz="1600" b="0" i="1" smtClean="0">
                            <a:latin typeface="Cambria Math" charset="0"/>
                          </a:rPr>
                          <m:t>−1)</m:t>
                        </m:r>
                      </m:den>
                    </m:f>
                    <m:r>
                      <a:rPr lang="en-AU" sz="1600" b="0" i="1" smtClean="0">
                        <a:latin typeface="Cambria Math" charset="0"/>
                      </a:rPr>
                      <m:t>~</m:t>
                    </m:r>
                    <m:sSub>
                      <m:sSub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AU" sz="1600" b="0" i="1" smtClean="0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en-AU" sz="1600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AU" sz="16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AU" sz="1600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AU" sz="1600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AU" sz="1600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AU" sz="1600" b="0" i="1" smtClean="0">
                            <a:latin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endParaRPr lang="hr-HR" sz="1600" dirty="0" smtClean="0"/>
              </a:p>
              <a:p>
                <a:pPr marL="0" indent="0">
                  <a:buNone/>
                </a:pPr>
                <a:r>
                  <a:rPr lang="hr-HR" sz="1600" dirty="0" err="1" smtClean="0"/>
                  <a:t>Partial</a:t>
                </a:r>
                <a:r>
                  <a:rPr lang="hr-HR" sz="1600" dirty="0" smtClean="0"/>
                  <a:t> F test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AU" sz="1600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AU" sz="16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AU" sz="1600" b="0" i="1" smtClean="0">
                        <a:latin typeface="Cambria Math" charset="0"/>
                      </a:rPr>
                      <m:t>: </m:t>
                    </m:r>
                    <m:sSub>
                      <m:sSub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AU" sz="1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AU" sz="16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AU" sz="1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AU" sz="1600" b="0" i="1" smtClean="0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AU" sz="1600" b="0" i="1" smtClean="0">
                        <a:latin typeface="Cambria Math" charset="0"/>
                      </a:rPr>
                      <m:t>=…=</m:t>
                    </m:r>
                    <m:sSub>
                      <m:sSub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AU" sz="1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AU" sz="1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=0</m:t>
                    </m:r>
                    <m:r>
                      <m:rPr>
                        <m:nor/>
                      </m:rPr>
                      <a:rPr lang="hr-HR" sz="1600"/>
                      <m:t>|</m:t>
                    </m:r>
                    <m:sSub>
                      <m:sSub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AU" sz="1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AU" sz="1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AU" sz="1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AU" sz="1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AU" sz="1600" b="0" i="1" smtClean="0">
                        <a:latin typeface="Cambria Math" charset="0"/>
                      </a:rPr>
                      <m:t>…,</m:t>
                    </m:r>
                    <m:sSub>
                      <m:sSub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AU" sz="1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AU" sz="1600" b="0" i="1" smtClean="0">
                            <a:latin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endParaRPr lang="hr-HR" sz="16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AU" sz="1600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AU" sz="1600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AU" sz="1600" b="0" i="1" smtClean="0">
                        <a:latin typeface="Cambria Math" charset="0"/>
                      </a:rPr>
                      <m:t>:</m:t>
                    </m:r>
                    <m:r>
                      <a:rPr lang="en-AU" sz="1600" b="0" i="1" smtClean="0">
                        <a:latin typeface="Cambria Math" charset="0"/>
                      </a:rPr>
                      <m:t>𝐴𝑡</m:t>
                    </m:r>
                    <m:r>
                      <a:rPr lang="en-AU" sz="1600" b="0" i="1" smtClean="0">
                        <a:latin typeface="Cambria Math" charset="0"/>
                      </a:rPr>
                      <m:t> </m:t>
                    </m:r>
                    <m:r>
                      <a:rPr lang="en-AU" sz="1600" b="0" i="1" smtClean="0">
                        <a:latin typeface="Cambria Math" charset="0"/>
                      </a:rPr>
                      <m:t>𝑙𝑒𝑎𝑠𝑡</m:t>
                    </m:r>
                    <m:r>
                      <a:rPr lang="en-AU" sz="1600" b="0" i="1" smtClean="0">
                        <a:latin typeface="Cambria Math" charset="0"/>
                      </a:rPr>
                      <m:t> </m:t>
                    </m:r>
                    <m:r>
                      <a:rPr lang="en-AU" sz="1600" b="0" i="1" smtClean="0">
                        <a:latin typeface="Cambria Math" charset="0"/>
                      </a:rPr>
                      <m:t>𝑜𝑛𝑒</m:t>
                    </m:r>
                    <m:r>
                      <a:rPr lang="en-AU" sz="1600" b="0" i="1" smtClean="0">
                        <a:latin typeface="Cambria Math" charset="0"/>
                      </a:rPr>
                      <m:t> </m:t>
                    </m:r>
                    <m:r>
                      <a:rPr lang="en-AU" sz="1600" b="0" i="1" smtClean="0">
                        <a:latin typeface="Cambria Math" charset="0"/>
                      </a:rPr>
                      <m:t>𝑜𝑓</m:t>
                    </m:r>
                    <m:r>
                      <a:rPr lang="en-AU" sz="1600" b="0" i="1" smtClean="0">
                        <a:latin typeface="Cambria Math" charset="0"/>
                      </a:rPr>
                      <m:t> </m:t>
                    </m:r>
                    <m:r>
                      <a:rPr lang="en-AU" sz="1600" b="0" i="1" smtClean="0">
                        <a:latin typeface="Cambria Math" charset="0"/>
                      </a:rPr>
                      <m:t>𝑡𝑒𝑠𝑡𝑒𝑑</m:t>
                    </m:r>
                    <m:r>
                      <a:rPr lang="en-AU" sz="1600" b="0" i="1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1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β</m:t>
                    </m:r>
                    <m:r>
                      <a:rPr lang="en-AU" sz="1600" i="1">
                        <a:latin typeface="Cambria Math" charset="0"/>
                      </a:rPr>
                      <m:t>≠</m:t>
                    </m:r>
                    <m:r>
                      <a:rPr lang="en-AU" sz="1600" b="0" i="1" smtClean="0">
                        <a:latin typeface="Cambria Math" charset="0"/>
                      </a:rPr>
                      <m:t>0</m:t>
                    </m:r>
                  </m:oMath>
                </a14:m>
                <a:endParaRPr lang="en-US" sz="1600" dirty="0" smtClean="0"/>
              </a:p>
              <a:p>
                <a14:m>
                  <m:oMath xmlns:m="http://schemas.openxmlformats.org/officeDocument/2006/math">
                    <m:r>
                      <a:rPr lang="en-AU" sz="1600" b="0" i="1" smtClean="0">
                        <a:latin typeface="Cambria Math" charset="0"/>
                      </a:rPr>
                      <m:t>𝐹</m:t>
                    </m:r>
                    <m:r>
                      <a:rPr lang="en-AU" sz="16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sz="1600" b="0" i="1" smtClean="0">
                            <a:latin typeface="Cambria Math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mr-IN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AU" sz="1600" b="0" i="1" smtClean="0">
                                    <a:latin typeface="Cambria Math" charset="0"/>
                                  </a:rPr>
                                  <m:t>𝑆𝑆𝐸</m:t>
                                </m:r>
                              </m:e>
                              <m:sub>
                                <m:r>
                                  <a:rPr lang="en-AU" sz="1600" b="0" i="1" smtClean="0">
                                    <a:latin typeface="Cambria Math" charset="0"/>
                                  </a:rPr>
                                  <m:t>𝑟𝑒𝑑𝑢𝑐𝑒𝑑</m:t>
                                </m:r>
                              </m:sub>
                            </m:sSub>
                            <m:r>
                              <a:rPr lang="en-AU" sz="1600" b="0" i="1" smtClean="0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AU" sz="1600" b="0" i="1" smtClean="0">
                                    <a:latin typeface="Cambria Math" charset="0"/>
                                  </a:rPr>
                                  <m:t>𝑆𝑆𝐸</m:t>
                                </m:r>
                              </m:e>
                              <m:sub>
                                <m:r>
                                  <a:rPr lang="en-AU" sz="1600" b="0" i="1" smtClean="0">
                                    <a:latin typeface="Cambria Math" charset="0"/>
                                  </a:rPr>
                                  <m:t>𝑓𝑢𝑙𝑙</m:t>
                                </m:r>
                              </m:sub>
                            </m:sSub>
                          </m:e>
                        </m:d>
                        <m:r>
                          <a:rPr lang="en-AU" sz="1600" b="0" i="1" smtClean="0">
                            <a:latin typeface="Cambria Math" charset="0"/>
                          </a:rPr>
                          <m:t>/</m:t>
                        </m:r>
                        <m:r>
                          <a:rPr lang="en-AU" sz="1600" b="0" i="1" smtClean="0">
                            <a:latin typeface="Cambria Math" charset="0"/>
                          </a:rPr>
                          <m:t>𝑑</m:t>
                        </m:r>
                      </m:num>
                      <m:den>
                        <m:sSubSup>
                          <m:sSubSup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6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AU" sz="1600" b="0" i="1" smtClean="0">
                                <a:latin typeface="Cambria Math" charset="0"/>
                              </a:rPr>
                              <m:t>𝑓𝑢𝑙𝑙</m:t>
                            </m:r>
                          </m:sub>
                          <m:sup>
                            <m:r>
                              <a:rPr lang="en-AU" sz="16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AU" sz="16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sz="1600" b="0" i="1" smtClean="0">
                            <a:latin typeface="Cambria Math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mr-IN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AU" sz="1600" b="0" i="1" smtClean="0">
                                    <a:latin typeface="Cambria Math" charset="0"/>
                                  </a:rPr>
                                  <m:t>𝑆𝑆𝑅</m:t>
                                </m:r>
                              </m:e>
                              <m:sub>
                                <m:r>
                                  <a:rPr lang="en-AU" sz="1600" b="0" i="1" smtClean="0">
                                    <a:latin typeface="Cambria Math" charset="0"/>
                                  </a:rPr>
                                  <m:t>𝑓𝑢𝑙𝑙</m:t>
                                </m:r>
                              </m:sub>
                            </m:sSub>
                            <m:r>
                              <a:rPr lang="en-AU" sz="1600" b="0" i="1" smtClean="0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AU" sz="1600" b="0" i="1" smtClean="0">
                                    <a:latin typeface="Cambria Math" charset="0"/>
                                  </a:rPr>
                                  <m:t>𝑆𝑆𝑅</m:t>
                                </m:r>
                              </m:e>
                              <m:sub>
                                <m:r>
                                  <a:rPr lang="en-AU" sz="1600" b="0" i="1" smtClean="0">
                                    <a:latin typeface="Cambria Math" charset="0"/>
                                  </a:rPr>
                                  <m:t>𝑟𝑒𝑑𝑢𝑐𝑒𝑑</m:t>
                                </m:r>
                              </m:sub>
                            </m:sSub>
                          </m:e>
                        </m:d>
                        <m:r>
                          <a:rPr lang="en-AU" sz="1600" b="0" i="1" smtClean="0">
                            <a:latin typeface="Cambria Math" charset="0"/>
                          </a:rPr>
                          <m:t>/</m:t>
                        </m:r>
                        <m:r>
                          <a:rPr lang="en-AU" sz="1600" b="0" i="1" smtClean="0">
                            <a:latin typeface="Cambria Math" charset="0"/>
                          </a:rPr>
                          <m:t>𝑑</m:t>
                        </m:r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AU" sz="1600" b="0" i="1" smtClean="0">
                                <a:latin typeface="Cambria Math" charset="0"/>
                              </a:rPr>
                              <m:t>𝑆𝑆𝐸</m:t>
                            </m:r>
                          </m:e>
                          <m:sub>
                            <m:r>
                              <a:rPr lang="en-AU" sz="1600" b="0" i="1" smtClean="0">
                                <a:latin typeface="Cambria Math" charset="0"/>
                              </a:rPr>
                              <m:t>𝑓𝑢𝑙𝑙</m:t>
                            </m:r>
                          </m:sub>
                        </m:sSub>
                        <m:r>
                          <a:rPr lang="en-AU" sz="1600" b="0" i="1" smtClean="0">
                            <a:latin typeface="Cambria Math" charset="0"/>
                          </a:rPr>
                          <m:t>/(</m:t>
                        </m:r>
                        <m:r>
                          <a:rPr lang="en-AU" sz="1600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AU" sz="1600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AU" sz="1600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AU" sz="1600" b="0" i="1" smtClean="0">
                            <a:latin typeface="Cambria Math" charset="0"/>
                          </a:rPr>
                          <m:t>−1)</m:t>
                        </m:r>
                      </m:den>
                    </m:f>
                    <m:r>
                      <a:rPr lang="en-AU" sz="1600" b="0" i="1" smtClean="0">
                        <a:latin typeface="Cambria Math" charset="0"/>
                      </a:rPr>
                      <m:t>~</m:t>
                    </m:r>
                    <m:sSub>
                      <m:sSub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AU" sz="1600" b="0" i="1" smtClean="0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en-AU" sz="1600" b="0" i="1" smtClean="0">
                            <a:latin typeface="Cambria Math" charset="0"/>
                          </a:rPr>
                          <m:t>𝑑</m:t>
                        </m:r>
                        <m:r>
                          <a:rPr lang="en-AU" sz="16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AU" sz="1600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AU" sz="1600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AU" sz="1600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AU" sz="1600" b="0" i="1" smtClean="0">
                            <a:latin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endParaRPr lang="en-AU" sz="1600" b="0" dirty="0" smtClean="0"/>
              </a:p>
              <a:p>
                <a:pPr marL="0" indent="0">
                  <a:buNone/>
                </a:pPr>
                <a:r>
                  <a:rPr lang="en-US" sz="1600" dirty="0" smtClean="0"/>
                  <a:t># n is sample size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# k is number of x variables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# </a:t>
                </a:r>
                <a:r>
                  <a:rPr lang="en-US" sz="1600" dirty="0" err="1" smtClean="0"/>
                  <a:t>i</a:t>
                </a:r>
                <a:r>
                  <a:rPr lang="en-US" sz="1600" dirty="0" smtClean="0"/>
                  <a:t> is a whole number ranging from 1 to k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# d is the number of betas you are testing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395" y="915566"/>
                <a:ext cx="8229600" cy="3157537"/>
              </a:xfrm>
              <a:blipFill rotWithShape="0">
                <a:blip r:embed="rId2"/>
                <a:stretch>
                  <a:fillRect l="-444" t="-579" b="-293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0A04-816D-4B45-92D1-D46CFD9C6FB7}" type="slidenum">
              <a:rPr lang="en-AU" altLang="en-US" smtClean="0"/>
              <a:pPr/>
              <a:t>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646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388886"/>
            <a:ext cx="8229600" cy="857250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 Test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9582"/>
                <a:ext cx="8229600" cy="315753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T test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AU" sz="1800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AU" sz="18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AU" sz="1800" b="0" i="1" smtClean="0">
                        <a:latin typeface="Cambria Math" charset="0"/>
                      </a:rPr>
                      <m:t>: </m:t>
                    </m:r>
                    <m:sSub>
                      <m:sSubPr>
                        <m:ctrlPr>
                          <a:rPr lang="en-US" sz="1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AU" sz="1800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AU" sz="1800" i="1">
                        <a:latin typeface="Cambria Math" charset="0"/>
                      </a:rPr>
                      <m:t>=0</m:t>
                    </m:r>
                    <m:r>
                      <m:rPr>
                        <m:nor/>
                      </m:rPr>
                      <a:rPr lang="hr-HR" sz="1800"/>
                      <m:t>|</m:t>
                    </m:r>
                    <m:sSub>
                      <m:sSubPr>
                        <m:ctrlPr>
                          <a:rPr lang="en-US" sz="1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AU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AU" sz="1800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AU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AU" sz="1800" b="0" i="1" smtClean="0">
                        <a:latin typeface="Cambria Math" charset="0"/>
                      </a:rPr>
                      <m:t>,…</m:t>
                    </m:r>
                    <m:sSub>
                      <m:sSubPr>
                        <m:ctrlPr>
                          <a:rPr lang="en-US" sz="1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AU" sz="18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AU" sz="1800" b="0" i="1" smtClean="0"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a:rPr lang="en-AU" sz="1800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AU" sz="18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AU" sz="1800" b="0" i="1" smtClean="0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AU" sz="1800" b="0" i="1" smtClean="0">
                        <a:latin typeface="Cambria Math" charset="0"/>
                      </a:rPr>
                      <m:t>…</m:t>
                    </m:r>
                    <m:sSub>
                      <m:sSubPr>
                        <m:ctrlPr>
                          <a:rPr lang="en-US" sz="1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AU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endParaRPr lang="en-AU" sz="1800" b="0" i="1" dirty="0" smtClean="0">
                  <a:latin typeface="Cambria Math" panose="02040503050406030204" pitchFamily="18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AU" sz="1800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AU" sz="1800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AU" sz="1800" b="0" i="1" smtClean="0">
                        <a:latin typeface="Cambria Math" charset="0"/>
                      </a:rPr>
                      <m:t>: </m:t>
                    </m:r>
                    <m:sSub>
                      <m:sSubPr>
                        <m:ctrlPr>
                          <a:rPr lang="en-US" sz="1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AU" sz="1800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AU" sz="1800" i="1">
                        <a:latin typeface="Cambria Math" charset="0"/>
                      </a:rPr>
                      <m:t>≠0</m:t>
                    </m:r>
                    <m:r>
                      <m:rPr>
                        <m:nor/>
                      </m:rPr>
                      <a:rPr lang="hr-HR" sz="1800"/>
                      <m:t>|</m:t>
                    </m:r>
                    <m:sSub>
                      <m:sSubPr>
                        <m:ctrlPr>
                          <a:rPr lang="en-US" sz="1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AU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AU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AU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AU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AU" sz="1800" b="0" i="1" smtClean="0">
                        <a:latin typeface="Cambria Math" charset="0"/>
                      </a:rPr>
                      <m:t>…</m:t>
                    </m:r>
                    <m:sSub>
                      <m:sSubPr>
                        <m:ctrlPr>
                          <a:rPr lang="en-US" sz="1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AU" sz="18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AU" sz="1800" b="0" i="1" smtClean="0"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a:rPr lang="en-AU" sz="1800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AU" sz="18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AU" sz="1800" b="0" i="1" smtClean="0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AU" sz="1800" b="0" i="1" smtClean="0">
                        <a:latin typeface="Cambria Math" charset="0"/>
                      </a:rPr>
                      <m:t>…</m:t>
                    </m:r>
                    <m:sSub>
                      <m:sSubPr>
                        <m:ctrlPr>
                          <a:rPr lang="en-US" sz="1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AU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endParaRPr lang="en-AU" sz="1800" b="0" i="1" dirty="0" smtClean="0">
                  <a:latin typeface="Cambria Math" panose="02040503050406030204" pitchFamily="18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800" b="0" i="1" smtClean="0">
                          <a:latin typeface="Cambria Math" charset="0"/>
                        </a:rPr>
                        <m:t>𝑇</m:t>
                      </m:r>
                      <m:r>
                        <a:rPr lang="en-AU" sz="1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18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800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AU" sz="18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AU" sz="1800" b="0" i="1" smtClean="0">
                              <a:latin typeface="Cambria Math" charset="0"/>
                            </a:rPr>
                            <m:t>−0</m:t>
                          </m:r>
                        </m:num>
                        <m:den>
                          <m:r>
                            <a:rPr lang="en-AU" sz="1800" b="0" i="1" smtClean="0">
                              <a:latin typeface="Cambria Math" charset="0"/>
                            </a:rPr>
                            <m:t>𝑆𝐸</m:t>
                          </m:r>
                          <m:r>
                            <a:rPr lang="en-AU" sz="1800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800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AU" sz="18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AU" sz="1800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  <m:r>
                        <a:rPr lang="en-AU" sz="1800" b="0" i="1" smtClean="0">
                          <a:latin typeface="Cambria Math" charset="0"/>
                        </a:rPr>
                        <m:t>~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sz="1800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AU" sz="1800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AU" sz="18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AU" sz="18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AU" sz="1800" b="0" i="1" smtClean="0">
                              <a:latin typeface="Cambria Math" charset="0"/>
                            </a:rPr>
                            <m:t>−1,1−</m:t>
                          </m:r>
                          <m:f>
                            <m:fPr>
                              <m:ctrlPr>
                                <a:rPr lang="mr-IN" sz="1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mr-IN" sz="1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AU" sz="1800" b="0" i="1" smtClean="0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# n is sample size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# k is number of x variables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# j is a whole number ranging from 0 to k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>
                    <a:solidFill>
                      <a:srgbClr val="FF0000"/>
                    </a:solidFill>
                  </a:rPr>
                  <a:t>Special case: When testing a single coefficient, P value for T and F test are the same and T</a:t>
                </a:r>
                <a:r>
                  <a:rPr lang="en-US" sz="1800" baseline="30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=F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9582"/>
                <a:ext cx="8229600" cy="3157537"/>
              </a:xfrm>
              <a:blipFill rotWithShape="0">
                <a:blip r:embed="rId2"/>
                <a:stretch>
                  <a:fillRect l="-593" t="-1158" r="-519" b="-19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0A04-816D-4B45-92D1-D46CFD9C6FB7}" type="slidenum">
              <a:rPr lang="en-AU" altLang="en-US" smtClean="0"/>
              <a:pPr/>
              <a:t>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67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R-Squared and Adjusted R-Squared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 smtClean="0"/>
                  <a:t>R-</a:t>
                </a:r>
                <a:r>
                  <a:rPr lang="en-US" sz="1800" dirty="0" err="1" smtClean="0"/>
                  <a:t>Squred</a:t>
                </a:r>
                <a:r>
                  <a:rPr lang="en-US" sz="1800" dirty="0" smtClean="0"/>
                  <a:t>: the </a:t>
                </a:r>
                <a:r>
                  <a:rPr lang="en-US" sz="1800" dirty="0"/>
                  <a:t>% of the total response variation explained by the regression </a:t>
                </a:r>
                <a:r>
                  <a:rPr lang="en-US" sz="1800" dirty="0" smtClean="0"/>
                  <a:t>model (larger better)</a:t>
                </a:r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s-IS" sz="18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1800" b="0" i="1" smtClean="0">
                              <a:latin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lang="is-IS" sz="180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1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1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1800" b="0" i="1" smtClean="0">
                              <a:latin typeface="Cambria Math" charset="0"/>
                            </a:rPr>
                            <m:t>𝑆𝑆𝑅</m:t>
                          </m:r>
                        </m:num>
                        <m:den>
                          <m:r>
                            <a:rPr lang="en-AU" sz="1800" b="0" i="1" smtClean="0">
                              <a:latin typeface="Cambria Math" charset="0"/>
                            </a:rPr>
                            <m:t>𝑆𝑆𝑇</m:t>
                          </m:r>
                        </m:den>
                      </m:f>
                      <m:r>
                        <a:rPr lang="en-AU" sz="1800" b="0" i="1" smtClean="0">
                          <a:latin typeface="Cambria Math" charset="0"/>
                        </a:rPr>
                        <m:t>=1−</m:t>
                      </m:r>
                      <m:f>
                        <m:fPr>
                          <m:ctrlPr>
                            <a:rPr lang="mr-IN" sz="1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1800" b="0" i="1" smtClean="0">
                              <a:latin typeface="Cambria Math" charset="0"/>
                            </a:rPr>
                            <m:t>𝑆𝑆𝐸</m:t>
                          </m:r>
                        </m:num>
                        <m:den>
                          <m:r>
                            <a:rPr lang="en-AU" sz="1800" b="0" i="1" smtClean="0">
                              <a:latin typeface="Cambria Math" charset="0"/>
                            </a:rPr>
                            <m:t>𝑆𝑆𝑇</m:t>
                          </m:r>
                        </m:den>
                      </m:f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r>
                  <a:rPr lang="en-US" sz="1800" dirty="0" smtClean="0"/>
                  <a:t>Adjusted R-Squared is R-Squared adjusted by degrees of freedom to compare models with different number of </a:t>
                </a:r>
                <a:r>
                  <a:rPr lang="en-US" sz="1800" dirty="0" smtClean="0"/>
                  <a:t>coefficients (larger better)</a:t>
                </a:r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AU" sz="1800" b="0" i="1" smtClean="0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AU" sz="1800" b="0" i="1" smtClean="0">
                              <a:latin typeface="Cambria Math" charset="0"/>
                            </a:rPr>
                            <m:t>𝑎</m:t>
                          </m:r>
                        </m:sub>
                        <m:sup>
                          <m:r>
                            <a:rPr lang="en-AU" sz="1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AU" sz="1800" b="0" i="1" smtClean="0">
                          <a:latin typeface="Cambria Math" charset="0"/>
                        </a:rPr>
                        <m:t>=1−</m:t>
                      </m:r>
                      <m:f>
                        <m:fPr>
                          <m:ctrlPr>
                            <a:rPr lang="mr-IN" sz="1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1800" b="0" i="1" smtClean="0">
                              <a:latin typeface="Cambria Math" charset="0"/>
                            </a:rPr>
                            <m:t>𝑆𝑆𝐸</m:t>
                          </m:r>
                          <m:r>
                            <a:rPr lang="en-AU" sz="1800" b="0" i="1" smtClean="0">
                              <a:latin typeface="Cambria Math" charset="0"/>
                            </a:rPr>
                            <m:t>/(</m:t>
                          </m:r>
                          <m:r>
                            <a:rPr lang="en-AU" sz="1800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AU" sz="18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AU" sz="18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AU" sz="1800" b="0" i="1" smtClean="0">
                              <a:latin typeface="Cambria Math" charset="0"/>
                            </a:rPr>
                            <m:t>−1)</m:t>
                          </m:r>
                        </m:num>
                        <m:den>
                          <m:r>
                            <a:rPr lang="en-AU" sz="1800" b="0" i="1" smtClean="0">
                              <a:latin typeface="Cambria Math" charset="0"/>
                            </a:rPr>
                            <m:t>𝑆𝑆𝑇</m:t>
                          </m:r>
                          <m:r>
                            <a:rPr lang="en-AU" sz="1800" b="0" i="1" smtClean="0">
                              <a:latin typeface="Cambria Math" charset="0"/>
                            </a:rPr>
                            <m:t>/(</m:t>
                          </m:r>
                          <m:r>
                            <a:rPr lang="en-AU" sz="1800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AU" sz="1800" b="0" i="1" smtClean="0">
                              <a:latin typeface="Cambria Math" charset="0"/>
                            </a:rPr>
                            <m:t>−1)</m:t>
                          </m:r>
                        </m:den>
                      </m:f>
                      <m:r>
                        <a:rPr lang="en-AU" sz="1800" b="0" i="1" smtClean="0">
                          <a:latin typeface="Cambria Math" charset="0"/>
                        </a:rPr>
                        <m:t>=1−</m:t>
                      </m:r>
                      <m:f>
                        <m:fPr>
                          <m:ctrlPr>
                            <a:rPr lang="mr-IN" sz="1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1800" b="0" i="1" smtClean="0">
                              <a:latin typeface="Cambria Math" charset="0"/>
                            </a:rPr>
                            <m:t>𝑀𝑆𝐸</m:t>
                          </m:r>
                        </m:num>
                        <m:den>
                          <m:r>
                            <a:rPr lang="en-AU" sz="1800" b="0" i="1" smtClean="0">
                              <a:latin typeface="Cambria Math" charset="0"/>
                            </a:rPr>
                            <m:t>𝑀𝑆𝑇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44" t="-1158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0A04-816D-4B45-92D1-D46CFD9C6FB7}" type="slidenum">
              <a:rPr lang="en-AU" altLang="en-US" smtClean="0"/>
              <a:pPr/>
              <a:t>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9267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Tools for Model Diagnostics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Leverage plot </a:t>
            </a:r>
          </a:p>
          <a:p>
            <a:pPr marL="0" indent="0">
              <a:buNone/>
            </a:pPr>
            <a:r>
              <a:rPr lang="en-US" sz="2000" dirty="0"/>
              <a:t>If </a:t>
            </a:r>
            <a:r>
              <a:rPr lang="en-US" sz="2000" i="1" dirty="0"/>
              <a:t>hi </a:t>
            </a:r>
            <a:r>
              <a:rPr lang="en-US" sz="2000" dirty="0"/>
              <a:t>&gt; 2(</a:t>
            </a:r>
            <a:r>
              <a:rPr lang="en-US" sz="2000" i="1" dirty="0"/>
              <a:t>k </a:t>
            </a:r>
            <a:r>
              <a:rPr lang="en-US" sz="2000" dirty="0"/>
              <a:t>+ 1)/</a:t>
            </a:r>
            <a:r>
              <a:rPr lang="en-US" sz="2000" i="1" dirty="0"/>
              <a:t>n</a:t>
            </a:r>
            <a:r>
              <a:rPr lang="en-US" sz="2000" dirty="0"/>
              <a:t>, then observation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/>
              <a:t>is </a:t>
            </a:r>
            <a:r>
              <a:rPr lang="en-US" sz="2000" b="1" dirty="0"/>
              <a:t>an observation with distant explanatory variable </a:t>
            </a:r>
            <a:r>
              <a:rPr lang="en-US" sz="2000" b="1" dirty="0" smtClean="0"/>
              <a:t>values.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Standardized (</a:t>
            </a:r>
            <a:r>
              <a:rPr lang="en-US" sz="2000" dirty="0" err="1" smtClean="0"/>
              <a:t>Studentized</a:t>
            </a:r>
            <a:r>
              <a:rPr lang="en-US" sz="2000" dirty="0" smtClean="0"/>
              <a:t>) residuals versus fitted values plot</a:t>
            </a:r>
          </a:p>
          <a:p>
            <a:pPr marL="0" indent="0">
              <a:buNone/>
            </a:pPr>
            <a:r>
              <a:rPr lang="en-US" sz="2000" dirty="0" smtClean="0"/>
              <a:t>If |</a:t>
            </a:r>
            <a:r>
              <a:rPr lang="en-US" sz="2000" dirty="0" err="1" smtClean="0"/>
              <a:t>studres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 </a:t>
            </a:r>
            <a:r>
              <a:rPr lang="en-US" sz="2000" dirty="0" smtClean="0"/>
              <a:t>|&gt;1.96 (2), then observation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 is </a:t>
            </a:r>
            <a:r>
              <a:rPr lang="en-US" sz="2000" b="1" dirty="0"/>
              <a:t>an </a:t>
            </a:r>
            <a:r>
              <a:rPr lang="en-US" sz="2000" b="1" dirty="0" smtClean="0"/>
              <a:t>outlier. </a:t>
            </a:r>
            <a:endParaRPr lang="en-US" sz="2000" b="1" dirty="0" smtClean="0"/>
          </a:p>
          <a:p>
            <a:pPr marL="0" indent="0">
              <a:buNone/>
            </a:pPr>
            <a:endParaRPr lang="en-US" sz="2000" dirty="0" smtClean="0">
              <a:effectLst/>
            </a:endParaRPr>
          </a:p>
          <a:p>
            <a:r>
              <a:rPr lang="en-US" sz="2000" dirty="0" smtClean="0"/>
              <a:t>Cook’s distance plot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i="1" dirty="0"/>
              <a:t>Di </a:t>
            </a:r>
            <a:r>
              <a:rPr lang="en-US" sz="2000" dirty="0"/>
              <a:t>&gt; 1, then the observation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/>
              <a:t>is </a:t>
            </a:r>
            <a:r>
              <a:rPr lang="en-US" sz="2000" b="1" dirty="0"/>
              <a:t>an influential observation</a:t>
            </a:r>
            <a:r>
              <a:rPr lang="en-US" sz="2000" dirty="0"/>
              <a:t>. </a:t>
            </a:r>
            <a:endParaRPr lang="en-US" sz="2000" dirty="0" smtClean="0">
              <a:effectLst/>
            </a:endParaRP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0A04-816D-4B45-92D1-D46CFD9C6FB7}" type="slidenum">
              <a:rPr lang="en-AU" altLang="en-US" smtClean="0"/>
              <a:pPr/>
              <a:t>6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0193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5606"/>
            <a:ext cx="8229600" cy="3157537"/>
          </a:xfrm>
        </p:spPr>
        <p:txBody>
          <a:bodyPr/>
          <a:lstStyle/>
          <a:p>
            <a:pPr marL="0" indent="0">
              <a:buNone/>
            </a:pPr>
            <a:r>
              <a:rPr lang="en-AU" sz="2000" dirty="0"/>
              <a:t>As part of a study of the effects of predatory intertidal crab species on snail populations, researchers measured the mean closing forces and the </a:t>
            </a:r>
            <a:r>
              <a:rPr lang="en-AU" sz="2000" dirty="0" err="1"/>
              <a:t>propodus</a:t>
            </a:r>
            <a:r>
              <a:rPr lang="en-AU" sz="2000" dirty="0"/>
              <a:t> heights of the claws on several crabs of three species. This data is contained in the file “</a:t>
            </a:r>
            <a:r>
              <a:rPr lang="en-AU" sz="2000" dirty="0" err="1"/>
              <a:t>crab.csv</a:t>
            </a:r>
            <a:r>
              <a:rPr lang="en-AU" sz="2000" dirty="0" smtClean="0"/>
              <a:t>”.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AU" sz="2000" dirty="0"/>
              <a:t>What is a 95% CI for the amount by which the slope for Cancer </a:t>
            </a:r>
            <a:r>
              <a:rPr lang="en-AU" sz="2000" dirty="0" err="1"/>
              <a:t>productus</a:t>
            </a:r>
            <a:r>
              <a:rPr lang="en-AU" sz="2000" dirty="0"/>
              <a:t> exceeds the slope for </a:t>
            </a:r>
            <a:r>
              <a:rPr lang="en-AU" sz="2000" dirty="0" err="1"/>
              <a:t>Hemigrapsus</a:t>
            </a:r>
            <a:r>
              <a:rPr lang="en-AU" sz="2000" dirty="0"/>
              <a:t> </a:t>
            </a:r>
            <a:r>
              <a:rPr lang="en-AU" sz="2000" dirty="0" err="1"/>
              <a:t>nududus</a:t>
            </a:r>
            <a:r>
              <a:rPr lang="en-AU" sz="2000" dirty="0"/>
              <a:t>?</a:t>
            </a:r>
            <a:endParaRPr lang="en-GB" sz="2000" dirty="0"/>
          </a:p>
          <a:p>
            <a:pPr marL="457200" lvl="0" indent="-457200">
              <a:buFont typeface="+mj-lt"/>
              <a:buAutoNum type="arabicPeriod"/>
            </a:pPr>
            <a:r>
              <a:rPr lang="en-AU" sz="2000" dirty="0"/>
              <a:t>Is the regression model fit </a:t>
            </a:r>
            <a:r>
              <a:rPr lang="en-AU" sz="2000" dirty="0" smtClean="0"/>
              <a:t>in last week </a:t>
            </a:r>
            <a:r>
              <a:rPr lang="en-AU" sz="2000" dirty="0"/>
              <a:t>significant? Provide a p-value for the test.</a:t>
            </a:r>
            <a:endParaRPr lang="en-GB" sz="2000" dirty="0"/>
          </a:p>
          <a:p>
            <a:pPr marL="457200" lvl="0" indent="-457200">
              <a:buFont typeface="+mj-lt"/>
              <a:buAutoNum type="arabicPeriod"/>
            </a:pPr>
            <a:r>
              <a:rPr lang="en-AU" sz="2000" dirty="0"/>
              <a:t>Are the slopes of the regression lines the same for the three species? (Hint: You will need to use the </a:t>
            </a:r>
            <a:r>
              <a:rPr lang="en-AU" sz="2000" dirty="0" err="1"/>
              <a:t>anova</a:t>
            </a:r>
            <a:r>
              <a:rPr lang="en-AU" sz="2000" dirty="0"/>
              <a:t>() command and an F-test)</a:t>
            </a:r>
            <a:endParaRPr lang="en-GB" sz="20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0A04-816D-4B45-92D1-D46CFD9C6FB7}" type="slidenum">
              <a:rPr lang="en-AU" altLang="en-US" smtClean="0"/>
              <a:pPr/>
              <a:t>7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1030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000" dirty="0"/>
              <a:t>The Old Faithful data used in class also contains a column called DATE. This column contains information on the day the data were collected. The data is contained in “</a:t>
            </a:r>
            <a:r>
              <a:rPr lang="en-AU" sz="2000" dirty="0" err="1"/>
              <a:t>oldfaithful.csv</a:t>
            </a:r>
            <a:r>
              <a:rPr lang="en-AU" sz="2000" dirty="0"/>
              <a:t>”. Fit the regression of interval on duration and date (use seven indicator variables to distinguish the eight dates). Construct an F-statistic for the test of whether any difference in mean intervals is due to the date of recording. Find the p-value.</a:t>
            </a:r>
            <a:endParaRPr lang="en-GB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0A04-816D-4B45-92D1-D46CFD9C6FB7}" type="slidenum">
              <a:rPr lang="en-AU" altLang="en-US" smtClean="0"/>
              <a:pPr/>
              <a:t>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413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you~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0A04-816D-4B45-92D1-D46CFD9C6FB7}" type="slidenum">
              <a:rPr lang="en-AU" altLang="en-US" smtClean="0"/>
              <a:pPr/>
              <a:t>9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9314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UPowerpointTemplate2010">
  <a:themeElements>
    <a:clrScheme name="ANUPowerpointTemplate201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NUPowerpointTemplate2010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NUPowerpointTemplate20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ANUPowerpointTemplate2010</Template>
  <TotalTime>989</TotalTime>
  <Words>762</Words>
  <Application>Microsoft Macintosh PowerPoint</Application>
  <PresentationFormat>On-screen Show (16:9)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Cambria Math</vt:lpstr>
      <vt:lpstr>Arial</vt:lpstr>
      <vt:lpstr>ANUPowerpointTemplate2010</vt:lpstr>
      <vt:lpstr>Tutorial 5</vt:lpstr>
      <vt:lpstr>Anova </vt:lpstr>
      <vt:lpstr>F Test</vt:lpstr>
      <vt:lpstr>T Test </vt:lpstr>
      <vt:lpstr>R-Squared and Adjusted R-Squared </vt:lpstr>
      <vt:lpstr>Graphical Tools for Model Diagnostics </vt:lpstr>
      <vt:lpstr>Question 1</vt:lpstr>
      <vt:lpstr>Question 2</vt:lpstr>
      <vt:lpstr>Thank you~</vt:lpstr>
    </vt:vector>
  </TitlesOfParts>
  <Company>The Australian National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u4031391</dc:creator>
  <cp:lastModifiedBy>Ge Zhan</cp:lastModifiedBy>
  <cp:revision>45</cp:revision>
  <dcterms:created xsi:type="dcterms:W3CDTF">2010-10-19T05:25:31Z</dcterms:created>
  <dcterms:modified xsi:type="dcterms:W3CDTF">2017-09-01T11:08:51Z</dcterms:modified>
</cp:coreProperties>
</file>