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Lst>
  <p:notesMasterIdLst>
    <p:notesMasterId r:id="rId18"/>
  </p:notesMasterIdLst>
  <p:sldIdLst>
    <p:sldId id="325" r:id="rId3"/>
    <p:sldId id="310" r:id="rId4"/>
    <p:sldId id="311" r:id="rId5"/>
    <p:sldId id="312" r:id="rId6"/>
    <p:sldId id="313" r:id="rId7"/>
    <p:sldId id="316" r:id="rId8"/>
    <p:sldId id="317" r:id="rId9"/>
    <p:sldId id="318" r:id="rId10"/>
    <p:sldId id="256" r:id="rId11"/>
    <p:sldId id="259" r:id="rId12"/>
    <p:sldId id="257" r:id="rId13"/>
    <p:sldId id="275" r:id="rId14"/>
    <p:sldId id="270" r:id="rId15"/>
    <p:sldId id="308"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922" autoAdjust="0"/>
  </p:normalViewPr>
  <p:slideViewPr>
    <p:cSldViewPr>
      <p:cViewPr varScale="1">
        <p:scale>
          <a:sx n="75" d="100"/>
          <a:sy n="75" d="100"/>
        </p:scale>
        <p:origin x="-1666"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2C423A-A0F1-4DF7-B390-6B3D9278A598}" type="datetimeFigureOut">
              <a:rPr lang="en-US" smtClean="0"/>
              <a:t>6/8/2012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822178-9B3D-46F2-A330-C91CEE3323E0}" type="slidenum">
              <a:rPr lang="en-US" smtClean="0"/>
              <a:t>‹#›</a:t>
            </a:fld>
            <a:endParaRPr lang="en-US"/>
          </a:p>
        </p:txBody>
      </p:sp>
    </p:spTree>
    <p:extLst>
      <p:ext uri="{BB962C8B-B14F-4D97-AF65-F5344CB8AC3E}">
        <p14:creationId xmlns:p14="http://schemas.microsoft.com/office/powerpoint/2010/main" val="324876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22532"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BE9D557-A586-4E3A-97BD-922E4DD84B86}" type="slidenum">
              <a:rPr lang="zh-CN" altLang="en-US" smtClean="0"/>
              <a:pPr fontAlgn="base">
                <a:spcBef>
                  <a:spcPct val="0"/>
                </a:spcBef>
                <a:spcAft>
                  <a:spcPct val="0"/>
                </a:spcAft>
                <a:defRPr/>
              </a:pPr>
              <a:t>7</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-The limbic system is highlighted in purple in the picture.</a:t>
            </a:r>
          </a:p>
          <a:p>
            <a:pPr eaLnBrk="1" hangingPunct="1">
              <a:spcBef>
                <a:spcPct val="0"/>
              </a:spcBef>
            </a:pPr>
            <a:r>
              <a:rPr lang="en-US" altLang="zh-CN" smtClean="0"/>
              <a:t>-A greater activation of the right hemisphere is associated with lack of motivation and clinical depression. In general, the right hemisphere is more involved than the left in the comprehension of emotion stimuli.</a:t>
            </a:r>
            <a:endParaRPr lang="zh-CN" altLang="en-US" smtClean="0"/>
          </a:p>
        </p:txBody>
      </p:sp>
      <p:sp>
        <p:nvSpPr>
          <p:cNvPr id="23556"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55FA766-8FB6-4EA8-8BEE-6CB3EE2E20E4}" type="slidenum">
              <a:rPr lang="zh-CN" altLang="en-US" smtClean="0"/>
              <a:pPr fontAlgn="base">
                <a:spcBef>
                  <a:spcPct val="0"/>
                </a:spcBef>
                <a:spcAft>
                  <a:spcPct val="0"/>
                </a:spcAft>
                <a:defRPr/>
              </a:pPr>
              <a:t>8</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822178-9B3D-46F2-A330-C91CEE3323E0}" type="slidenum">
              <a:rPr lang="en-US" smtClean="0"/>
              <a:t>10</a:t>
            </a:fld>
            <a:endParaRPr lang="en-US"/>
          </a:p>
        </p:txBody>
      </p:sp>
    </p:spTree>
    <p:extLst>
      <p:ext uri="{BB962C8B-B14F-4D97-AF65-F5344CB8AC3E}">
        <p14:creationId xmlns:p14="http://schemas.microsoft.com/office/powerpoint/2010/main" val="4209726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Major</a:t>
            </a:r>
            <a:r>
              <a:rPr lang="en-US" baseline="0" dirty="0" smtClean="0"/>
              <a:t> life changes</a:t>
            </a:r>
            <a:endParaRPr lang="en-US" dirty="0"/>
          </a:p>
        </p:txBody>
      </p:sp>
      <p:sp>
        <p:nvSpPr>
          <p:cNvPr id="4" name="Slide Number Placeholder 3"/>
          <p:cNvSpPr>
            <a:spLocks noGrp="1"/>
          </p:cNvSpPr>
          <p:nvPr>
            <p:ph type="sldNum" sz="quarter" idx="10"/>
          </p:nvPr>
        </p:nvSpPr>
        <p:spPr/>
        <p:txBody>
          <a:bodyPr/>
          <a:lstStyle/>
          <a:p>
            <a:fld id="{53822178-9B3D-46F2-A330-C91CEE3323E0}" type="slidenum">
              <a:rPr lang="en-US" smtClean="0"/>
              <a:t>11</a:t>
            </a:fld>
            <a:endParaRPr lang="en-US"/>
          </a:p>
        </p:txBody>
      </p:sp>
    </p:spTree>
    <p:extLst>
      <p:ext uri="{BB962C8B-B14F-4D97-AF65-F5344CB8AC3E}">
        <p14:creationId xmlns:p14="http://schemas.microsoft.com/office/powerpoint/2010/main" val="886450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Our cognitive appraisal (interpretation) of the stressful situation is key in coping with stress.</a:t>
            </a:r>
            <a:endParaRPr lang="zh-CN" altLang="en-US" smtClean="0"/>
          </a:p>
        </p:txBody>
      </p:sp>
      <p:sp>
        <p:nvSpPr>
          <p:cNvPr id="25604"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C33C2E6-8E24-42AD-98B4-2F6AA139FA77}" type="slidenum">
              <a:rPr lang="zh-CN" altLang="en-US" smtClean="0"/>
              <a:pPr fontAlgn="base">
                <a:spcBef>
                  <a:spcPct val="0"/>
                </a:spcBef>
                <a:spcAft>
                  <a:spcPct val="0"/>
                </a:spcAft>
                <a:defRPr/>
              </a:pPr>
              <a:t>14</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A2F99D5-BE08-47BC-B99A-8C62E9E23E51}" type="datetimeFigureOut">
              <a:rPr lang="en-US" smtClean="0"/>
              <a:t>6/8/2012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5AF8430-A128-4329-9104-32619E62AEB6}"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2F99D5-BE08-47BC-B99A-8C62E9E23E51}" type="datetimeFigureOut">
              <a:rPr lang="en-US" smtClean="0"/>
              <a:t>6/8/2012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F8430-A128-4329-9104-32619E62AEB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2F99D5-BE08-47BC-B99A-8C62E9E23E51}" type="datetimeFigureOut">
              <a:rPr lang="en-US" smtClean="0"/>
              <a:t>6/8/2012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F8430-A128-4329-9104-32619E62AEB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A2F99D5-BE08-47BC-B99A-8C62E9E23E51}" type="datetimeFigureOut">
              <a:rPr lang="en-US" smtClean="0">
                <a:solidFill>
                  <a:srgbClr val="696464"/>
                </a:solidFill>
              </a:rPr>
              <a:pPr/>
              <a:t>6/8/2012</a:t>
            </a:fld>
            <a:endParaRPr lang="en-US">
              <a:solidFill>
                <a:srgbClr val="696464"/>
              </a:solidFill>
            </a:endParaRPr>
          </a:p>
        </p:txBody>
      </p:sp>
      <p:sp>
        <p:nvSpPr>
          <p:cNvPr id="17" name="Footer Placeholder 16"/>
          <p:cNvSpPr>
            <a:spLocks noGrp="1"/>
          </p:cNvSpPr>
          <p:nvPr>
            <p:ph type="ftr" sz="quarter" idx="11"/>
          </p:nvPr>
        </p:nvSpPr>
        <p:spPr/>
        <p:txBody>
          <a:bodyPr/>
          <a:lstStyle/>
          <a:p>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5AF8430-A128-4329-9104-32619E62AEB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0046294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A2F99D5-BE08-47BC-B99A-8C62E9E23E51}" type="datetimeFigureOut">
              <a:rPr lang="en-US" smtClean="0">
                <a:solidFill>
                  <a:srgbClr val="696464"/>
                </a:solidFill>
              </a:rPr>
              <a:pPr/>
              <a:t>6/8/2012</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F5AF8430-A128-4329-9104-32619E62AEB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8380029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A2F99D5-BE08-47BC-B99A-8C62E9E23E51}" type="datetimeFigureOut">
              <a:rPr lang="en-US" smtClean="0">
                <a:solidFill>
                  <a:srgbClr val="696464"/>
                </a:solidFill>
              </a:rPr>
              <a:pPr/>
              <a:t>6/8/2012</a:t>
            </a:fld>
            <a:endParaRPr lang="en-US">
              <a:solidFill>
                <a:srgbClr val="696464"/>
              </a:solidFill>
            </a:endParaRPr>
          </a:p>
        </p:txBody>
      </p:sp>
      <p:sp>
        <p:nvSpPr>
          <p:cNvPr id="5" name="Footer Placeholder 4"/>
          <p:cNvSpPr>
            <a:spLocks noGrp="1"/>
          </p:cNvSpPr>
          <p:nvPr>
            <p:ph type="ftr" sz="quarter" idx="11"/>
          </p:nvPr>
        </p:nvSpPr>
        <p:spPr>
          <a:xfrm>
            <a:off x="800100" y="6172200"/>
            <a:ext cx="4000500" cy="457200"/>
          </a:xfrm>
        </p:spPr>
        <p:txBody>
          <a:bodyPr/>
          <a:lstStyle/>
          <a:p>
            <a:endParaRPr lang="en-US">
              <a:solidFill>
                <a:srgbClr val="696464"/>
              </a:solidFill>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46304" y="6208776"/>
            <a:ext cx="457200" cy="457200"/>
          </a:xfrm>
        </p:spPr>
        <p:txBody>
          <a:bodyPr/>
          <a:lstStyle/>
          <a:p>
            <a:fld id="{F5AF8430-A128-4329-9104-32619E62AEB6}" type="slidenum">
              <a:rPr lang="en-US" smtClean="0"/>
              <a:pPr/>
              <a:t>‹#›</a:t>
            </a:fld>
            <a:endParaRPr lang="en-US"/>
          </a:p>
        </p:txBody>
      </p:sp>
    </p:spTree>
    <p:extLst>
      <p:ext uri="{BB962C8B-B14F-4D97-AF65-F5344CB8AC3E}">
        <p14:creationId xmlns:p14="http://schemas.microsoft.com/office/powerpoint/2010/main" val="40677087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2F99D5-BE08-47BC-B99A-8C62E9E23E51}" type="datetimeFigureOut">
              <a:rPr lang="en-US" smtClean="0">
                <a:solidFill>
                  <a:srgbClr val="696464"/>
                </a:solidFill>
              </a:rPr>
              <a:pPr/>
              <a:t>6/8/2012</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F5AF8430-A128-4329-9104-32619E62AEB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8502807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A2F99D5-BE08-47BC-B99A-8C62E9E23E51}" type="datetimeFigureOut">
              <a:rPr lang="en-US" smtClean="0">
                <a:solidFill>
                  <a:srgbClr val="696464"/>
                </a:solidFill>
              </a:rPr>
              <a:pPr/>
              <a:t>6/8/2012</a:t>
            </a:fld>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F5AF8430-A128-4329-9104-32619E62AEB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60492628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2F99D5-BE08-47BC-B99A-8C62E9E23E51}" type="datetimeFigureOut">
              <a:rPr lang="en-US" smtClean="0">
                <a:solidFill>
                  <a:srgbClr val="696464"/>
                </a:solidFill>
              </a:rPr>
              <a:pPr/>
              <a:t>6/8/2012</a:t>
            </a:fld>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F5AF8430-A128-4329-9104-32619E62AEB6}" type="slidenum">
              <a:rPr lang="en-US" smtClean="0"/>
              <a:pPr/>
              <a:t>‹#›</a:t>
            </a:fld>
            <a:endParaRPr lang="en-US"/>
          </a:p>
        </p:txBody>
      </p:sp>
    </p:spTree>
    <p:extLst>
      <p:ext uri="{BB962C8B-B14F-4D97-AF65-F5344CB8AC3E}">
        <p14:creationId xmlns:p14="http://schemas.microsoft.com/office/powerpoint/2010/main" val="406573041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F99D5-BE08-47BC-B99A-8C62E9E23E51}" type="datetimeFigureOut">
              <a:rPr lang="en-US" smtClean="0">
                <a:solidFill>
                  <a:srgbClr val="696464"/>
                </a:solidFill>
              </a:rPr>
              <a:pPr/>
              <a:t>6/8/2012</a:t>
            </a:fld>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F5AF8430-A128-4329-9104-32619E62AEB6}" type="slidenum">
              <a:rPr lang="en-US" smtClean="0"/>
              <a:pPr/>
              <a:t>‹#›</a:t>
            </a:fld>
            <a:endParaRPr lang="en-US"/>
          </a:p>
        </p:txBody>
      </p:sp>
    </p:spTree>
    <p:extLst>
      <p:ext uri="{BB962C8B-B14F-4D97-AF65-F5344CB8AC3E}">
        <p14:creationId xmlns:p14="http://schemas.microsoft.com/office/powerpoint/2010/main" val="339380095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2F99D5-BE08-47BC-B99A-8C62E9E23E51}" type="datetimeFigureOut">
              <a:rPr lang="en-US" smtClean="0">
                <a:solidFill>
                  <a:srgbClr val="696464"/>
                </a:solidFill>
              </a:rPr>
              <a:pPr/>
              <a:t>6/8/2012</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F5AF8430-A128-4329-9104-32619E62AEB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8410660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A2F99D5-BE08-47BC-B99A-8C62E9E23E51}" type="datetimeFigureOut">
              <a:rPr lang="en-US" smtClean="0"/>
              <a:t>6/8/2012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F8430-A128-4329-9104-32619E62AEB6}"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2F99D5-BE08-47BC-B99A-8C62E9E23E51}" type="datetimeFigureOut">
              <a:rPr lang="en-US" smtClean="0">
                <a:solidFill>
                  <a:srgbClr val="696464"/>
                </a:solidFill>
              </a:rPr>
              <a:pPr/>
              <a:t>6/8/2012</a:t>
            </a:fld>
            <a:endParaRPr lang="en-US">
              <a:solidFill>
                <a:srgbClr val="696464"/>
              </a:solidFill>
            </a:endParaRPr>
          </a:p>
        </p:txBody>
      </p:sp>
      <p:sp>
        <p:nvSpPr>
          <p:cNvPr id="6" name="Footer Placeholder 5"/>
          <p:cNvSpPr>
            <a:spLocks noGrp="1"/>
          </p:cNvSpPr>
          <p:nvPr>
            <p:ph type="ftr" sz="quarter" idx="11"/>
          </p:nvPr>
        </p:nvSpPr>
        <p:spPr>
          <a:xfrm>
            <a:off x="914400" y="6172200"/>
            <a:ext cx="3886200" cy="457200"/>
          </a:xfrm>
        </p:spPr>
        <p:txBody>
          <a:bodyPr/>
          <a:lstStyle/>
          <a:p>
            <a:endParaRPr lang="en-US">
              <a:solidFill>
                <a:srgbClr val="696464"/>
              </a:solidFill>
            </a:endParaRPr>
          </a:p>
        </p:txBody>
      </p:sp>
      <p:sp>
        <p:nvSpPr>
          <p:cNvPr id="7" name="Slide Number Placeholder 6"/>
          <p:cNvSpPr>
            <a:spLocks noGrp="1"/>
          </p:cNvSpPr>
          <p:nvPr>
            <p:ph type="sldNum" sz="quarter" idx="12"/>
          </p:nvPr>
        </p:nvSpPr>
        <p:spPr>
          <a:xfrm>
            <a:off x="146304" y="6208776"/>
            <a:ext cx="457200" cy="457200"/>
          </a:xfrm>
        </p:spPr>
        <p:txBody>
          <a:bodyPr/>
          <a:lstStyle/>
          <a:p>
            <a:fld id="{F5AF8430-A128-4329-9104-32619E62AEB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257601123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2F99D5-BE08-47BC-B99A-8C62E9E23E51}" type="datetimeFigureOut">
              <a:rPr lang="en-US" smtClean="0">
                <a:solidFill>
                  <a:srgbClr val="696464"/>
                </a:solidFill>
              </a:rPr>
              <a:pPr/>
              <a:t>6/8/2012</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F5AF8430-A128-4329-9104-32619E62AEB6}" type="slidenum">
              <a:rPr lang="en-US" smtClean="0"/>
              <a:pPr/>
              <a:t>‹#›</a:t>
            </a:fld>
            <a:endParaRPr lang="en-US"/>
          </a:p>
        </p:txBody>
      </p:sp>
    </p:spTree>
    <p:extLst>
      <p:ext uri="{BB962C8B-B14F-4D97-AF65-F5344CB8AC3E}">
        <p14:creationId xmlns:p14="http://schemas.microsoft.com/office/powerpoint/2010/main" val="3904263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2F99D5-BE08-47BC-B99A-8C62E9E23E51}" type="datetimeFigureOut">
              <a:rPr lang="en-US" smtClean="0">
                <a:solidFill>
                  <a:srgbClr val="696464"/>
                </a:solidFill>
              </a:rPr>
              <a:pPr/>
              <a:t>6/8/2012</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F5AF8430-A128-4329-9104-32619E62AEB6}" type="slidenum">
              <a:rPr lang="en-US" smtClean="0"/>
              <a:pPr/>
              <a:t>‹#›</a:t>
            </a:fld>
            <a:endParaRPr lang="en-US"/>
          </a:p>
        </p:txBody>
      </p:sp>
    </p:spTree>
    <p:extLst>
      <p:ext uri="{BB962C8B-B14F-4D97-AF65-F5344CB8AC3E}">
        <p14:creationId xmlns:p14="http://schemas.microsoft.com/office/powerpoint/2010/main" val="26030057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A2F99D5-BE08-47BC-B99A-8C62E9E23E51}" type="datetimeFigureOut">
              <a:rPr lang="en-US" smtClean="0"/>
              <a:t>6/8/2012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5AF8430-A128-4329-9104-32619E62AEB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2F99D5-BE08-47BC-B99A-8C62E9E23E51}" type="datetimeFigureOut">
              <a:rPr lang="en-US" smtClean="0"/>
              <a:t>6/8/2012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F8430-A128-4329-9104-32619E62AEB6}"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A2F99D5-BE08-47BC-B99A-8C62E9E23E51}" type="datetimeFigureOut">
              <a:rPr lang="en-US" smtClean="0"/>
              <a:t>6/8/2012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AF8430-A128-4329-9104-32619E62AEB6}"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2F99D5-BE08-47BC-B99A-8C62E9E23E51}" type="datetimeFigureOut">
              <a:rPr lang="en-US" smtClean="0"/>
              <a:t>6/8/2012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AF8430-A128-4329-9104-32619E62AEB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F99D5-BE08-47BC-B99A-8C62E9E23E51}" type="datetimeFigureOut">
              <a:rPr lang="en-US" smtClean="0"/>
              <a:t>6/8/2012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AF8430-A128-4329-9104-32619E62AEB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2F99D5-BE08-47BC-B99A-8C62E9E23E51}" type="datetimeFigureOut">
              <a:rPr lang="en-US" smtClean="0"/>
              <a:t>6/8/2012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F8430-A128-4329-9104-32619E62AEB6}"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2F99D5-BE08-47BC-B99A-8C62E9E23E51}" type="datetimeFigureOut">
              <a:rPr lang="en-US" smtClean="0"/>
              <a:t>6/8/2012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5AF8430-A128-4329-9104-32619E62AEB6}"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A2F99D5-BE08-47BC-B99A-8C62E9E23E51}" type="datetimeFigureOut">
              <a:rPr lang="en-US" smtClean="0"/>
              <a:t>6/8/2012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5AF8430-A128-4329-9104-32619E62AEB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A2F99D5-BE08-47BC-B99A-8C62E9E23E51}" type="datetimeFigureOut">
              <a:rPr lang="en-US" smtClean="0">
                <a:solidFill>
                  <a:srgbClr val="696464"/>
                </a:solidFill>
              </a:rPr>
              <a:pPr/>
              <a:t>6/8/2012</a:t>
            </a:fld>
            <a:endParaRPr lang="en-US">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solidFill>
                <a:srgbClr val="696464"/>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5AF8430-A128-4329-9104-32619E62AEB6}" type="slidenum">
              <a:rPr lang="en-US" smtClean="0"/>
              <a:pPr/>
              <a:t>‹#›</a:t>
            </a:fld>
            <a:endParaRPr lang="en-US"/>
          </a:p>
        </p:txBody>
      </p:sp>
    </p:spTree>
    <p:extLst>
      <p:ext uri="{BB962C8B-B14F-4D97-AF65-F5344CB8AC3E}">
        <p14:creationId xmlns:p14="http://schemas.microsoft.com/office/powerpoint/2010/main" val="219088745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3800" b="1" dirty="0" smtClean="0"/>
              <a:t>Motivation &amp; Emotion</a:t>
            </a:r>
            <a:endParaRPr lang="en-US" sz="3800" b="1" dirty="0"/>
          </a:p>
        </p:txBody>
      </p:sp>
      <p:sp>
        <p:nvSpPr>
          <p:cNvPr id="2" name="Title 1"/>
          <p:cNvSpPr>
            <a:spLocks noGrp="1"/>
          </p:cNvSpPr>
          <p:nvPr>
            <p:ph type="ctrTitle"/>
          </p:nvPr>
        </p:nvSpPr>
        <p:spPr/>
        <p:txBody>
          <a:bodyPr>
            <a:normAutofit/>
          </a:bodyPr>
          <a:lstStyle/>
          <a:p>
            <a:r>
              <a:rPr lang="en-US" sz="4600" b="1" dirty="0">
                <a:solidFill>
                  <a:schemeClr val="tx1"/>
                </a:solidFill>
                <a:latin typeface="+mn-lt"/>
                <a:ea typeface="+mn-ea"/>
                <a:cs typeface="+mn-cs"/>
              </a:rPr>
              <a:t>Chapter 9</a:t>
            </a:r>
          </a:p>
        </p:txBody>
      </p:sp>
    </p:spTree>
    <p:extLst>
      <p:ext uri="{BB962C8B-B14F-4D97-AF65-F5344CB8AC3E}">
        <p14:creationId xmlns:p14="http://schemas.microsoft.com/office/powerpoint/2010/main" val="1202898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Oval 13"/>
          <p:cNvSpPr>
            <a:spLocks noChangeArrowheads="1"/>
          </p:cNvSpPr>
          <p:nvPr/>
        </p:nvSpPr>
        <p:spPr bwMode="auto">
          <a:xfrm>
            <a:off x="2022965" y="1981200"/>
            <a:ext cx="4897437" cy="26654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076" name="Text Box 3"/>
          <p:cNvSpPr txBox="1">
            <a:spLocks noChangeArrowheads="1"/>
          </p:cNvSpPr>
          <p:nvPr/>
        </p:nvSpPr>
        <p:spPr bwMode="auto">
          <a:xfrm>
            <a:off x="569692" y="738175"/>
            <a:ext cx="390199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3000" b="1" dirty="0" err="1"/>
              <a:t>BioPsychoSocial</a:t>
            </a:r>
            <a:r>
              <a:rPr lang="en-US" sz="3000" dirty="0"/>
              <a:t> Model:</a:t>
            </a:r>
          </a:p>
        </p:txBody>
      </p:sp>
      <p:sp>
        <p:nvSpPr>
          <p:cNvPr id="3077" name="Text Box 8"/>
          <p:cNvSpPr txBox="1">
            <a:spLocks noChangeArrowheads="1"/>
          </p:cNvSpPr>
          <p:nvPr/>
        </p:nvSpPr>
        <p:spPr bwMode="auto">
          <a:xfrm>
            <a:off x="498257" y="5638800"/>
            <a:ext cx="8081789" cy="646331"/>
          </a:xfrm>
          <a:prstGeom prst="rect">
            <a:avLst/>
          </a:prstGeom>
          <a:solidFill>
            <a:schemeClr val="bg1"/>
          </a:solidFill>
          <a:ln w="9525">
            <a:solidFill>
              <a:schemeClr val="bg1"/>
            </a:solidFill>
            <a:miter lim="800000"/>
            <a:headEnd/>
            <a:tailEnd/>
          </a:ln>
          <a:effectLst/>
        </p:spPr>
        <p:txBody>
          <a:bodyPr wrap="square">
            <a:spAutoFit/>
          </a:bodyPr>
          <a:lstStyle>
            <a:lvl1pPr eaLnBrk="0" hangingPunct="0">
              <a:defRPr>
                <a:solidFill>
                  <a:schemeClr val="tx1"/>
                </a:solidFill>
                <a:latin typeface="Calibri" pitchFamily="34" charset="0"/>
                <a:cs typeface="Arial" charset="0"/>
              </a:defRPr>
            </a:lvl1pPr>
            <a:lvl2pPr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285750" indent="-285750" eaLnBrk="1" hangingPunct="1">
              <a:buFont typeface="Arial" pitchFamily="34" charset="0"/>
              <a:buChar char="•"/>
            </a:pPr>
            <a:r>
              <a:rPr lang="en-US" dirty="0" smtClean="0"/>
              <a:t>The model illustrates how health and illness result from a combination of factors.</a:t>
            </a:r>
          </a:p>
          <a:p>
            <a:pPr marL="285750" indent="-285750" eaLnBrk="1" hangingPunct="1">
              <a:buFont typeface="Arial" pitchFamily="34" charset="0"/>
              <a:buChar char="•"/>
            </a:pPr>
            <a:r>
              <a:rPr lang="en-US" dirty="0" smtClean="0"/>
              <a:t>How does the </a:t>
            </a:r>
            <a:r>
              <a:rPr lang="en-US" b="1" dirty="0" smtClean="0"/>
              <a:t>Placebo Effect </a:t>
            </a:r>
            <a:r>
              <a:rPr lang="en-US" dirty="0" smtClean="0"/>
              <a:t>relate to this model?</a:t>
            </a:r>
          </a:p>
        </p:txBody>
      </p:sp>
      <p:sp>
        <p:nvSpPr>
          <p:cNvPr id="3078" name="Text Box 9"/>
          <p:cNvSpPr txBox="1">
            <a:spLocks noChangeArrowheads="1"/>
          </p:cNvSpPr>
          <p:nvPr/>
        </p:nvSpPr>
        <p:spPr bwMode="auto">
          <a:xfrm>
            <a:off x="4139102" y="2743200"/>
            <a:ext cx="8001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dirty="0"/>
              <a:t>Health</a:t>
            </a:r>
          </a:p>
          <a:p>
            <a:pPr algn="ctr" eaLnBrk="1" hangingPunct="1"/>
            <a:r>
              <a:rPr lang="en-US" dirty="0"/>
              <a:t>and </a:t>
            </a:r>
          </a:p>
          <a:p>
            <a:pPr algn="ctr" eaLnBrk="1" hangingPunct="1"/>
            <a:r>
              <a:rPr lang="en-US" dirty="0"/>
              <a:t>Illness</a:t>
            </a:r>
          </a:p>
        </p:txBody>
      </p:sp>
      <p:sp>
        <p:nvSpPr>
          <p:cNvPr id="3079" name="Text Box 10"/>
          <p:cNvSpPr txBox="1">
            <a:spLocks noChangeArrowheads="1"/>
          </p:cNvSpPr>
          <p:nvPr/>
        </p:nvSpPr>
        <p:spPr bwMode="auto">
          <a:xfrm>
            <a:off x="3462827" y="1765300"/>
            <a:ext cx="21526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solidFill>
                  <a:srgbClr val="FF3300"/>
                </a:solidFill>
              </a:rPr>
              <a:t>Psychological Factors</a:t>
            </a:r>
          </a:p>
        </p:txBody>
      </p:sp>
      <p:sp>
        <p:nvSpPr>
          <p:cNvPr id="3080" name="Text Box 11"/>
          <p:cNvSpPr txBox="1">
            <a:spLocks noChangeArrowheads="1"/>
          </p:cNvSpPr>
          <p:nvPr/>
        </p:nvSpPr>
        <p:spPr bwMode="auto">
          <a:xfrm>
            <a:off x="5478952" y="4070350"/>
            <a:ext cx="1768475"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solidFill>
                  <a:srgbClr val="006600"/>
                </a:solidFill>
              </a:rPr>
              <a:t>Social Conditions</a:t>
            </a:r>
          </a:p>
        </p:txBody>
      </p:sp>
      <p:sp>
        <p:nvSpPr>
          <p:cNvPr id="3081" name="Text Box 12"/>
          <p:cNvSpPr txBox="1">
            <a:spLocks noChangeArrowheads="1"/>
          </p:cNvSpPr>
          <p:nvPr/>
        </p:nvSpPr>
        <p:spPr bwMode="auto">
          <a:xfrm>
            <a:off x="1159365" y="4070350"/>
            <a:ext cx="24892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dirty="0">
                <a:solidFill>
                  <a:srgbClr val="0070C0"/>
                </a:solidFill>
              </a:rPr>
              <a:t>Biological Characteristics</a:t>
            </a:r>
          </a:p>
        </p:txBody>
      </p:sp>
    </p:spTree>
    <p:extLst>
      <p:ext uri="{BB962C8B-B14F-4D97-AF65-F5344CB8AC3E}">
        <p14:creationId xmlns:p14="http://schemas.microsoft.com/office/powerpoint/2010/main" val="366827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mn-lt"/>
              </a:rPr>
              <a:t>How do people cope with stress?</a:t>
            </a:r>
            <a:endParaRPr lang="en-US" b="1" dirty="0">
              <a:solidFill>
                <a:schemeClr val="tx1"/>
              </a:solidFill>
              <a:latin typeface="+mn-lt"/>
            </a:endParaRPr>
          </a:p>
        </p:txBody>
      </p:sp>
      <p:sp>
        <p:nvSpPr>
          <p:cNvPr id="3" name="Content Placeholder 2"/>
          <p:cNvSpPr>
            <a:spLocks noGrp="1"/>
          </p:cNvSpPr>
          <p:nvPr>
            <p:ph sz="quarter" idx="1"/>
          </p:nvPr>
        </p:nvSpPr>
        <p:spPr/>
        <p:txBody>
          <a:bodyPr/>
          <a:lstStyle/>
          <a:p>
            <a:r>
              <a:rPr lang="en-US" b="1" dirty="0" smtClean="0"/>
              <a:t>Stress</a:t>
            </a:r>
            <a:r>
              <a:rPr lang="en-US" dirty="0" smtClean="0"/>
              <a:t>: a pattern of </a:t>
            </a:r>
            <a:r>
              <a:rPr lang="en-US" dirty="0" err="1" smtClean="0"/>
              <a:t>behavioural</a:t>
            </a:r>
            <a:r>
              <a:rPr lang="en-US" dirty="0" smtClean="0"/>
              <a:t>, psychological, and physiological responses to events that match or exceed an organism’s abilities to respond in a healthy way.</a:t>
            </a:r>
          </a:p>
          <a:p>
            <a:pPr lvl="1"/>
            <a:r>
              <a:rPr lang="en-US" i="1" dirty="0" smtClean="0"/>
              <a:t>Major life stressors </a:t>
            </a:r>
            <a:r>
              <a:rPr lang="en-US" dirty="0" smtClean="0"/>
              <a:t>vs. </a:t>
            </a:r>
            <a:r>
              <a:rPr lang="en-US" i="1" dirty="0" smtClean="0"/>
              <a:t>daily hassles</a:t>
            </a:r>
            <a:endParaRPr lang="en-US" dirty="0" smtClean="0"/>
          </a:p>
          <a:p>
            <a:r>
              <a:rPr lang="en-US" i="1" dirty="0"/>
              <a:t>Fight or flight response</a:t>
            </a:r>
          </a:p>
          <a:p>
            <a:r>
              <a:rPr lang="en-US" i="1" dirty="0"/>
              <a:t>Tend-and-befriend response</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2427794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2"/>
          <p:cNvSpPr>
            <a:spLocks/>
          </p:cNvSpPr>
          <p:nvPr/>
        </p:nvSpPr>
        <p:spPr bwMode="auto">
          <a:xfrm>
            <a:off x="228600" y="304800"/>
            <a:ext cx="876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600" b="1" dirty="0" smtClean="0"/>
              <a:t>Physiological Components:</a:t>
            </a:r>
          </a:p>
          <a:p>
            <a:pPr algn="ctr"/>
            <a:r>
              <a:rPr lang="en-US" altLang="zh-CN" sz="3600" b="1" dirty="0" smtClean="0"/>
              <a:t>Hypothalamic-pituitary-adrenal (HPA) Axis</a:t>
            </a:r>
            <a:endParaRPr lang="zh-CN" altLang="en-US" sz="3600" b="1" dirty="0"/>
          </a:p>
        </p:txBody>
      </p:sp>
      <p:grpSp>
        <p:nvGrpSpPr>
          <p:cNvPr id="2" name="Group 1"/>
          <p:cNvGrpSpPr/>
          <p:nvPr/>
        </p:nvGrpSpPr>
        <p:grpSpPr>
          <a:xfrm>
            <a:off x="762000" y="1841500"/>
            <a:ext cx="1601788" cy="4249737"/>
            <a:chOff x="971550" y="1484313"/>
            <a:chExt cx="1601788" cy="4249737"/>
          </a:xfrm>
        </p:grpSpPr>
        <p:sp>
          <p:nvSpPr>
            <p:cNvPr id="5137" name="Text Box 6"/>
            <p:cNvSpPr txBox="1">
              <a:spLocks noChangeArrowheads="1"/>
            </p:cNvSpPr>
            <p:nvPr/>
          </p:nvSpPr>
          <p:spPr bwMode="auto">
            <a:xfrm>
              <a:off x="1325563" y="2276475"/>
              <a:ext cx="669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a:solidFill>
                    <a:schemeClr val="folHlink"/>
                  </a:solidFill>
                </a:rPr>
                <a:t>Brain</a:t>
              </a:r>
            </a:p>
          </p:txBody>
        </p:sp>
        <p:sp>
          <p:nvSpPr>
            <p:cNvPr id="5138" name="Text Box 7"/>
            <p:cNvSpPr txBox="1">
              <a:spLocks noChangeArrowheads="1"/>
            </p:cNvSpPr>
            <p:nvPr/>
          </p:nvSpPr>
          <p:spPr bwMode="auto">
            <a:xfrm>
              <a:off x="971550" y="1484313"/>
              <a:ext cx="1557338"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dirty="0">
                  <a:solidFill>
                    <a:srgbClr val="FF3300"/>
                  </a:solidFill>
                </a:rPr>
                <a:t>Stressful Event</a:t>
              </a:r>
            </a:p>
          </p:txBody>
        </p:sp>
        <p:sp>
          <p:nvSpPr>
            <p:cNvPr id="5139" name="Text Box 8"/>
            <p:cNvSpPr txBox="1">
              <a:spLocks noChangeArrowheads="1"/>
            </p:cNvSpPr>
            <p:nvPr/>
          </p:nvSpPr>
          <p:spPr bwMode="auto">
            <a:xfrm>
              <a:off x="971550" y="3789363"/>
              <a:ext cx="1571625"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solidFill>
                    <a:srgbClr val="006600"/>
                  </a:solidFill>
                </a:rPr>
                <a:t>Pituitary Gland</a:t>
              </a:r>
            </a:p>
          </p:txBody>
        </p:sp>
        <p:sp>
          <p:nvSpPr>
            <p:cNvPr id="5140" name="Text Box 9"/>
            <p:cNvSpPr txBox="1">
              <a:spLocks noChangeArrowheads="1"/>
            </p:cNvSpPr>
            <p:nvPr/>
          </p:nvSpPr>
          <p:spPr bwMode="auto">
            <a:xfrm>
              <a:off x="971550" y="2997200"/>
              <a:ext cx="1531938"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dirty="0">
                  <a:solidFill>
                    <a:srgbClr val="FF9900"/>
                  </a:solidFill>
                </a:rPr>
                <a:t>Hypothalamus</a:t>
              </a:r>
            </a:p>
          </p:txBody>
        </p:sp>
        <p:sp>
          <p:nvSpPr>
            <p:cNvPr id="5141" name="Text Box 10"/>
            <p:cNvSpPr txBox="1">
              <a:spLocks noChangeArrowheads="1"/>
            </p:cNvSpPr>
            <p:nvPr/>
          </p:nvSpPr>
          <p:spPr bwMode="auto">
            <a:xfrm>
              <a:off x="971550" y="4575175"/>
              <a:ext cx="1601788"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dirty="0">
                  <a:solidFill>
                    <a:schemeClr val="tx2"/>
                  </a:solidFill>
                </a:rPr>
                <a:t>Adrenal Glands</a:t>
              </a:r>
            </a:p>
          </p:txBody>
        </p:sp>
        <p:sp>
          <p:nvSpPr>
            <p:cNvPr id="5142" name="Text Box 11"/>
            <p:cNvSpPr txBox="1">
              <a:spLocks noChangeArrowheads="1"/>
            </p:cNvSpPr>
            <p:nvPr/>
          </p:nvSpPr>
          <p:spPr bwMode="auto">
            <a:xfrm>
              <a:off x="1227138" y="5367338"/>
              <a:ext cx="896938"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dirty="0"/>
                <a:t>Cortisol</a:t>
              </a:r>
            </a:p>
          </p:txBody>
        </p:sp>
        <p:sp>
          <p:nvSpPr>
            <p:cNvPr id="5143" name="Line 12"/>
            <p:cNvSpPr>
              <a:spLocks noChangeShapeType="1"/>
            </p:cNvSpPr>
            <p:nvPr/>
          </p:nvSpPr>
          <p:spPr bwMode="auto">
            <a:xfrm>
              <a:off x="1692275" y="1844675"/>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4" name="Line 13"/>
            <p:cNvSpPr>
              <a:spLocks noChangeShapeType="1"/>
            </p:cNvSpPr>
            <p:nvPr/>
          </p:nvSpPr>
          <p:spPr bwMode="auto">
            <a:xfrm>
              <a:off x="1692275" y="2636838"/>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5" name="Line 14"/>
            <p:cNvSpPr>
              <a:spLocks noChangeShapeType="1"/>
            </p:cNvSpPr>
            <p:nvPr/>
          </p:nvSpPr>
          <p:spPr bwMode="auto">
            <a:xfrm>
              <a:off x="1692275" y="3357563"/>
              <a:ext cx="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6" name="Line 15"/>
            <p:cNvSpPr>
              <a:spLocks noChangeShapeType="1"/>
            </p:cNvSpPr>
            <p:nvPr/>
          </p:nvSpPr>
          <p:spPr bwMode="auto">
            <a:xfrm>
              <a:off x="1692275" y="4149725"/>
              <a:ext cx="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7" name="Line 16"/>
            <p:cNvSpPr>
              <a:spLocks noChangeShapeType="1"/>
            </p:cNvSpPr>
            <p:nvPr/>
          </p:nvSpPr>
          <p:spPr bwMode="auto">
            <a:xfrm>
              <a:off x="1692275" y="4941888"/>
              <a:ext cx="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 name="Content Placeholder 2"/>
          <p:cNvSpPr txBox="1">
            <a:spLocks/>
          </p:cNvSpPr>
          <p:nvPr/>
        </p:nvSpPr>
        <p:spPr>
          <a:xfrm>
            <a:off x="2324418" y="1674176"/>
            <a:ext cx="7772400" cy="457200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dirty="0"/>
              <a:t>What happens at each station</a:t>
            </a:r>
            <a:r>
              <a:rPr lang="en-US" dirty="0" smtClean="0"/>
              <a:t>?</a:t>
            </a:r>
          </a:p>
          <a:p>
            <a:r>
              <a:rPr lang="en-US" dirty="0" smtClean="0"/>
              <a:t>Oxytocin</a:t>
            </a:r>
            <a:endParaRPr lang="en-US" dirty="0" smtClean="0"/>
          </a:p>
          <a:p>
            <a:r>
              <a:rPr lang="en-US" dirty="0" smtClean="0"/>
              <a:t>What </a:t>
            </a:r>
            <a:r>
              <a:rPr lang="en-US" dirty="0"/>
              <a:t>are the long term effects of too much cortisol?</a:t>
            </a:r>
          </a:p>
          <a:p>
            <a:endParaRPr lang="en-US" dirty="0"/>
          </a:p>
          <a:p>
            <a:endParaRPr lang="en-US" dirty="0"/>
          </a:p>
          <a:p>
            <a:endParaRPr lang="en-US" dirty="0" smtClean="0"/>
          </a:p>
          <a:p>
            <a:endParaRPr lang="en-US" dirty="0"/>
          </a:p>
        </p:txBody>
      </p:sp>
      <p:sp>
        <p:nvSpPr>
          <p:cNvPr id="3" name="TextBox 2"/>
          <p:cNvSpPr txBox="1"/>
          <p:nvPr/>
        </p:nvSpPr>
        <p:spPr>
          <a:xfrm>
            <a:off x="1547337" y="3695699"/>
            <a:ext cx="1828800" cy="369332"/>
          </a:xfrm>
          <a:prstGeom prst="rect">
            <a:avLst/>
          </a:prstGeom>
          <a:noFill/>
        </p:spPr>
        <p:txBody>
          <a:bodyPr wrap="square" rtlCol="0">
            <a:spAutoFit/>
          </a:bodyPr>
          <a:lstStyle/>
          <a:p>
            <a:r>
              <a:rPr lang="en-US" dirty="0" smtClean="0"/>
              <a:t>Chemical message</a:t>
            </a:r>
            <a:endParaRPr lang="en-US" dirty="0"/>
          </a:p>
        </p:txBody>
      </p:sp>
      <p:sp>
        <p:nvSpPr>
          <p:cNvPr id="17" name="TextBox 16"/>
          <p:cNvSpPr txBox="1"/>
          <p:nvPr/>
        </p:nvSpPr>
        <p:spPr>
          <a:xfrm>
            <a:off x="1699737" y="4513262"/>
            <a:ext cx="4624864" cy="369332"/>
          </a:xfrm>
          <a:prstGeom prst="rect">
            <a:avLst/>
          </a:prstGeom>
          <a:noFill/>
        </p:spPr>
        <p:txBody>
          <a:bodyPr wrap="square" rtlCol="0">
            <a:spAutoFit/>
          </a:bodyPr>
          <a:lstStyle/>
          <a:p>
            <a:r>
              <a:rPr lang="en-US" dirty="0" smtClean="0"/>
              <a:t>Hormones that travel through the bloodstream</a:t>
            </a:r>
            <a:endParaRPr lang="en-US" dirty="0"/>
          </a:p>
        </p:txBody>
      </p:sp>
    </p:spTree>
    <p:extLst>
      <p:ext uri="{BB962C8B-B14F-4D97-AF65-F5344CB8AC3E}">
        <p14:creationId xmlns:p14="http://schemas.microsoft.com/office/powerpoint/2010/main" val="909425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mn-lt"/>
              </a:rPr>
              <a:t>Stress affects health</a:t>
            </a:r>
            <a:endParaRPr lang="en-US" b="1" dirty="0">
              <a:solidFill>
                <a:schemeClr val="tx1"/>
              </a:solidFill>
              <a:latin typeface="+mn-lt"/>
            </a:endParaRPr>
          </a:p>
        </p:txBody>
      </p:sp>
      <p:sp>
        <p:nvSpPr>
          <p:cNvPr id="3" name="Content Placeholder 2"/>
          <p:cNvSpPr>
            <a:spLocks noGrp="1"/>
          </p:cNvSpPr>
          <p:nvPr>
            <p:ph sz="quarter" idx="1"/>
          </p:nvPr>
        </p:nvSpPr>
        <p:spPr/>
        <p:txBody>
          <a:bodyPr/>
          <a:lstStyle/>
          <a:p>
            <a:r>
              <a:rPr lang="en-US" dirty="0" smtClean="0"/>
              <a:t>Can alter the functions of the </a:t>
            </a:r>
            <a:r>
              <a:rPr lang="en-US" dirty="0" smtClean="0"/>
              <a:t>immune system</a:t>
            </a:r>
          </a:p>
          <a:p>
            <a:r>
              <a:rPr lang="en-US" dirty="0" smtClean="0"/>
              <a:t>Heart disease</a:t>
            </a:r>
          </a:p>
          <a:p>
            <a:pPr lvl="1"/>
            <a:r>
              <a:rPr lang="en-US" dirty="0" smtClean="0"/>
              <a:t>Coronary heart disease is the leading cause of death for adults in the industrial world.</a:t>
            </a:r>
          </a:p>
          <a:p>
            <a:pPr lvl="1"/>
            <a:r>
              <a:rPr lang="en-US" dirty="0" smtClean="0"/>
              <a:t>Stress and negative emotions increase the risk of coronary heart disease.</a:t>
            </a:r>
          </a:p>
          <a:p>
            <a:pPr lvl="1"/>
            <a:r>
              <a:rPr lang="en-US" dirty="0" smtClean="0"/>
              <a:t>Personality affects coronary </a:t>
            </a:r>
            <a:r>
              <a:rPr lang="en-US" dirty="0"/>
              <a:t>heart </a:t>
            </a:r>
            <a:r>
              <a:rPr lang="en-US" dirty="0" smtClean="0"/>
              <a:t>disease:</a:t>
            </a:r>
          </a:p>
          <a:p>
            <a:pPr lvl="2"/>
            <a:r>
              <a:rPr lang="en-US" dirty="0" smtClean="0"/>
              <a:t>Type A </a:t>
            </a:r>
            <a:r>
              <a:rPr lang="en-US" dirty="0" err="1" smtClean="0"/>
              <a:t>behaviour</a:t>
            </a:r>
            <a:r>
              <a:rPr lang="en-US" dirty="0" smtClean="0"/>
              <a:t> pattern</a:t>
            </a:r>
          </a:p>
          <a:p>
            <a:pPr lvl="2"/>
            <a:r>
              <a:rPr lang="en-US" dirty="0" smtClean="0"/>
              <a:t>Type B </a:t>
            </a:r>
            <a:r>
              <a:rPr lang="en-US" dirty="0" err="1" smtClean="0"/>
              <a:t>behaviour</a:t>
            </a:r>
            <a:r>
              <a:rPr lang="en-US" dirty="0" smtClean="0"/>
              <a:t> pattern.</a:t>
            </a:r>
          </a:p>
          <a:p>
            <a:endParaRPr lang="en-US" dirty="0" smtClean="0"/>
          </a:p>
          <a:p>
            <a:endParaRPr lang="en-US" dirty="0"/>
          </a:p>
        </p:txBody>
      </p:sp>
    </p:spTree>
    <p:extLst>
      <p:ext uri="{BB962C8B-B14F-4D97-AF65-F5344CB8AC3E}">
        <p14:creationId xmlns:p14="http://schemas.microsoft.com/office/powerpoint/2010/main" val="2129104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en-US" altLang="zh-CN" sz="3000" dirty="0" smtClean="0"/>
              <a:t>Emotion-focused coping</a:t>
            </a:r>
          </a:p>
          <a:p>
            <a:pPr eaLnBrk="1" hangingPunct="1"/>
            <a:r>
              <a:rPr lang="en-US" altLang="zh-CN" sz="3000" dirty="0" smtClean="0"/>
              <a:t>Problem-focused coping</a:t>
            </a:r>
          </a:p>
          <a:p>
            <a:pPr eaLnBrk="1" hangingPunct="1"/>
            <a:r>
              <a:rPr lang="en-US" altLang="zh-CN" sz="3000" dirty="0" smtClean="0"/>
              <a:t>Positive Appraisal</a:t>
            </a:r>
          </a:p>
          <a:p>
            <a:pPr lvl="1"/>
            <a:r>
              <a:rPr lang="en-US" altLang="zh-CN" sz="2800" i="1" dirty="0" smtClean="0"/>
              <a:t>Downward comparisons</a:t>
            </a:r>
          </a:p>
          <a:p>
            <a:pPr lvl="1"/>
            <a:r>
              <a:rPr lang="en-US" altLang="zh-CN" sz="2800" i="1" dirty="0" smtClean="0"/>
              <a:t>Creation of positive events</a:t>
            </a:r>
            <a:endParaRPr lang="en-US" altLang="zh-CN" sz="2800" i="1" dirty="0" smtClean="0"/>
          </a:p>
          <a:p>
            <a:pPr eaLnBrk="1" hangingPunct="1"/>
            <a:r>
              <a:rPr lang="en-US" altLang="zh-CN" sz="3000" dirty="0" smtClean="0"/>
              <a:t>“Stress-resistant” individuals (</a:t>
            </a:r>
            <a:r>
              <a:rPr lang="en-US" altLang="zh-CN" sz="3000" i="1" dirty="0" smtClean="0"/>
              <a:t>hardiness</a:t>
            </a:r>
            <a:r>
              <a:rPr lang="en-US" altLang="zh-CN" sz="3000" dirty="0" smtClean="0">
                <a:solidFill>
                  <a:srgbClr val="FF0000"/>
                </a:solidFill>
              </a:rPr>
              <a:t> </a:t>
            </a:r>
            <a:r>
              <a:rPr lang="en-US" altLang="zh-CN" sz="3000" dirty="0" smtClean="0"/>
              <a:t>personality): </a:t>
            </a:r>
            <a:r>
              <a:rPr lang="en-US" altLang="zh-CN" sz="3000" i="1" dirty="0" smtClean="0"/>
              <a:t>commitment, challenge, control</a:t>
            </a:r>
          </a:p>
          <a:p>
            <a:pPr eaLnBrk="1" hangingPunct="1"/>
            <a:r>
              <a:rPr lang="en-US" altLang="zh-CN" sz="3000" dirty="0" smtClean="0"/>
              <a:t>Social support: strong social support leads better health and longer </a:t>
            </a:r>
            <a:r>
              <a:rPr lang="en-US" altLang="zh-CN" sz="3000" dirty="0" smtClean="0"/>
              <a:t>life.</a:t>
            </a:r>
            <a:endParaRPr lang="zh-CN" altLang="en-US" sz="3000" dirty="0" smtClean="0"/>
          </a:p>
        </p:txBody>
      </p:sp>
      <p:sp>
        <p:nvSpPr>
          <p:cNvPr id="19460" name="Text Box 5"/>
          <p:cNvSpPr txBox="1">
            <a:spLocks noChangeArrowheads="1"/>
          </p:cNvSpPr>
          <p:nvPr/>
        </p:nvSpPr>
        <p:spPr bwMode="auto">
          <a:xfrm>
            <a:off x="5867400" y="1844675"/>
            <a:ext cx="2736850"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In a given situation, what</a:t>
            </a:r>
          </a:p>
          <a:p>
            <a:pPr eaLnBrk="1" hangingPunct="1"/>
            <a:r>
              <a:rPr lang="en-US"/>
              <a:t>    type of coping is being</a:t>
            </a:r>
          </a:p>
          <a:p>
            <a:pPr eaLnBrk="1" hangingPunct="1"/>
            <a:r>
              <a:rPr lang="en-US"/>
              <a:t>    used?</a:t>
            </a:r>
          </a:p>
        </p:txBody>
      </p:sp>
      <p:sp>
        <p:nvSpPr>
          <p:cNvPr id="6" name="Title 1"/>
          <p:cNvSpPr txBox="1">
            <a:spLocks/>
          </p:cNvSpPr>
          <p:nvPr/>
        </p:nvSpPr>
        <p:spPr>
          <a:xfrm>
            <a:off x="716280" y="152400"/>
            <a:ext cx="77724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b="1" dirty="0" smtClean="0">
                <a:solidFill>
                  <a:schemeClr val="tx1"/>
                </a:solidFill>
                <a:latin typeface="+mn-lt"/>
              </a:rPr>
              <a:t>Coping with stress</a:t>
            </a:r>
            <a:endParaRPr lang="en-US" b="1" dirty="0">
              <a:solidFill>
                <a:schemeClr val="tx1"/>
              </a:solidFill>
              <a:latin typeface="+mn-lt"/>
            </a:endParaRPr>
          </a:p>
        </p:txBody>
      </p:sp>
    </p:spTree>
    <p:extLst>
      <p:ext uri="{BB962C8B-B14F-4D97-AF65-F5344CB8AC3E}">
        <p14:creationId xmlns:p14="http://schemas.microsoft.com/office/powerpoint/2010/main" val="1058007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000"/>
                                        <p:tgtEl>
                                          <p:spTgt spid="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2000"/>
                                        <p:tgtEl>
                                          <p:spTgt spid="2">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solidFill>
                <a:latin typeface="+mn-lt"/>
              </a:rPr>
              <a:t>What </a:t>
            </a:r>
            <a:r>
              <a:rPr lang="en-US" b="1" dirty="0" err="1" smtClean="0">
                <a:solidFill>
                  <a:schemeClr val="tx1"/>
                </a:solidFill>
                <a:latin typeface="+mn-lt"/>
              </a:rPr>
              <a:t>behaviours</a:t>
            </a:r>
            <a:r>
              <a:rPr lang="en-US" b="1" dirty="0" smtClean="0">
                <a:solidFill>
                  <a:schemeClr val="tx1"/>
                </a:solidFill>
                <a:latin typeface="+mn-lt"/>
              </a:rPr>
              <a:t> affect mental and physical health?</a:t>
            </a:r>
            <a:endParaRPr lang="en-US" b="1" dirty="0">
              <a:solidFill>
                <a:schemeClr val="tx1"/>
              </a:solidFill>
              <a:latin typeface="+mn-lt"/>
            </a:endParaRPr>
          </a:p>
        </p:txBody>
      </p:sp>
      <p:sp>
        <p:nvSpPr>
          <p:cNvPr id="3" name="Content Placeholder 2"/>
          <p:cNvSpPr>
            <a:spLocks noGrp="1"/>
          </p:cNvSpPr>
          <p:nvPr>
            <p:ph sz="quarter" idx="1"/>
          </p:nvPr>
        </p:nvSpPr>
        <p:spPr/>
        <p:txBody>
          <a:bodyPr>
            <a:normAutofit lnSpcReduction="10000"/>
          </a:bodyPr>
          <a:lstStyle/>
          <a:p>
            <a:r>
              <a:rPr lang="en-US" dirty="0" smtClean="0"/>
              <a:t>Obesity</a:t>
            </a:r>
          </a:p>
          <a:p>
            <a:pPr lvl="1"/>
            <a:r>
              <a:rPr lang="en-US" dirty="0" smtClean="0"/>
              <a:t>Genetics: genetics determines whether a person </a:t>
            </a:r>
            <a:r>
              <a:rPr lang="en-US" i="1" dirty="0" smtClean="0"/>
              <a:t>can</a:t>
            </a:r>
            <a:r>
              <a:rPr lang="en-US" dirty="0" smtClean="0"/>
              <a:t> become obese, but environment determines whether that person </a:t>
            </a:r>
            <a:r>
              <a:rPr lang="en-US" i="1" dirty="0" smtClean="0"/>
              <a:t>will</a:t>
            </a:r>
            <a:r>
              <a:rPr lang="en-US" dirty="0" smtClean="0"/>
              <a:t> become obese.</a:t>
            </a:r>
            <a:endParaRPr lang="en-US" dirty="0"/>
          </a:p>
          <a:p>
            <a:r>
              <a:rPr lang="en-US" dirty="0" smtClean="0"/>
              <a:t>The 2 most common eating disorders:</a:t>
            </a:r>
          </a:p>
          <a:p>
            <a:pPr lvl="1"/>
            <a:r>
              <a:rPr lang="en-US" dirty="0" smtClean="0"/>
              <a:t>Anorexia nervosa</a:t>
            </a:r>
          </a:p>
          <a:p>
            <a:pPr lvl="2"/>
            <a:r>
              <a:rPr lang="en-US" dirty="0" smtClean="0"/>
              <a:t>Characterized by an excessive fear of becoming fat and thus a refusal to eat.</a:t>
            </a:r>
          </a:p>
          <a:p>
            <a:pPr lvl="1"/>
            <a:r>
              <a:rPr lang="en-US" dirty="0" smtClean="0"/>
              <a:t>Bulimia nervosa</a:t>
            </a:r>
          </a:p>
          <a:p>
            <a:pPr lvl="2"/>
            <a:r>
              <a:rPr lang="en-US" dirty="0" smtClean="0"/>
              <a:t>Characterized by dieting, binge eating, and purging.</a:t>
            </a:r>
          </a:p>
          <a:p>
            <a:r>
              <a:rPr lang="en-US" dirty="0" smtClean="0"/>
              <a:t>Smoking</a:t>
            </a:r>
          </a:p>
          <a:p>
            <a:r>
              <a:rPr lang="en-US" dirty="0" smtClean="0"/>
              <a:t>Lack of Exercise</a:t>
            </a:r>
            <a:endParaRPr lang="en-US" dirty="0" smtClean="0"/>
          </a:p>
          <a:p>
            <a:endParaRPr lang="en-US" dirty="0"/>
          </a:p>
        </p:txBody>
      </p:sp>
    </p:spTree>
    <p:extLst>
      <p:ext uri="{BB962C8B-B14F-4D97-AF65-F5344CB8AC3E}">
        <p14:creationId xmlns:p14="http://schemas.microsoft.com/office/powerpoint/2010/main" val="839205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2"/>
          <p:cNvSpPr>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000" b="1"/>
              <a:t>Motivation</a:t>
            </a:r>
            <a:endParaRPr lang="zh-CN" altLang="en-US" sz="4000" b="1"/>
          </a:p>
        </p:txBody>
      </p:sp>
      <p:grpSp>
        <p:nvGrpSpPr>
          <p:cNvPr id="3076" name="Group 21"/>
          <p:cNvGrpSpPr>
            <a:grpSpLocks/>
          </p:cNvGrpSpPr>
          <p:nvPr/>
        </p:nvGrpSpPr>
        <p:grpSpPr bwMode="auto">
          <a:xfrm>
            <a:off x="477838" y="4348163"/>
            <a:ext cx="3836987" cy="1817687"/>
            <a:chOff x="191" y="2512"/>
            <a:chExt cx="2417" cy="1145"/>
          </a:xfrm>
        </p:grpSpPr>
        <p:sp>
          <p:nvSpPr>
            <p:cNvPr id="3086" name="AutoShape 6"/>
            <p:cNvSpPr>
              <a:spLocks noChangeArrowheads="1"/>
            </p:cNvSpPr>
            <p:nvPr/>
          </p:nvSpPr>
          <p:spPr bwMode="auto">
            <a:xfrm>
              <a:off x="1293" y="2523"/>
              <a:ext cx="1315" cy="1134"/>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087" name="Line 7"/>
            <p:cNvSpPr>
              <a:spLocks noChangeShapeType="1"/>
            </p:cNvSpPr>
            <p:nvPr/>
          </p:nvSpPr>
          <p:spPr bwMode="auto">
            <a:xfrm>
              <a:off x="1474" y="3430"/>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8" name="Line 8"/>
            <p:cNvSpPr>
              <a:spLocks noChangeShapeType="1"/>
            </p:cNvSpPr>
            <p:nvPr/>
          </p:nvSpPr>
          <p:spPr bwMode="auto">
            <a:xfrm>
              <a:off x="1610" y="3203"/>
              <a:ext cx="6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9" name="Line 9"/>
            <p:cNvSpPr>
              <a:spLocks noChangeShapeType="1"/>
            </p:cNvSpPr>
            <p:nvPr/>
          </p:nvSpPr>
          <p:spPr bwMode="auto">
            <a:xfrm>
              <a:off x="1746" y="2976"/>
              <a:ext cx="4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 name="Line 10"/>
            <p:cNvSpPr>
              <a:spLocks noChangeShapeType="1"/>
            </p:cNvSpPr>
            <p:nvPr/>
          </p:nvSpPr>
          <p:spPr bwMode="auto">
            <a:xfrm>
              <a:off x="1837" y="2750"/>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1" name="Oval 11"/>
            <p:cNvSpPr>
              <a:spLocks noChangeArrowheads="1"/>
            </p:cNvSpPr>
            <p:nvPr/>
          </p:nvSpPr>
          <p:spPr bwMode="auto">
            <a:xfrm>
              <a:off x="1904" y="2614"/>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092" name="Oval 12"/>
            <p:cNvSpPr>
              <a:spLocks noChangeArrowheads="1"/>
            </p:cNvSpPr>
            <p:nvPr/>
          </p:nvSpPr>
          <p:spPr bwMode="auto">
            <a:xfrm>
              <a:off x="1904" y="2795"/>
              <a:ext cx="91" cy="91"/>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093" name="Oval 13"/>
            <p:cNvSpPr>
              <a:spLocks noChangeArrowheads="1"/>
            </p:cNvSpPr>
            <p:nvPr/>
          </p:nvSpPr>
          <p:spPr bwMode="auto">
            <a:xfrm>
              <a:off x="1904" y="3022"/>
              <a:ext cx="91" cy="91"/>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094" name="Oval 14"/>
            <p:cNvSpPr>
              <a:spLocks noChangeArrowheads="1"/>
            </p:cNvSpPr>
            <p:nvPr/>
          </p:nvSpPr>
          <p:spPr bwMode="auto">
            <a:xfrm>
              <a:off x="1904" y="3248"/>
              <a:ext cx="91" cy="91"/>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095" name="Oval 15"/>
            <p:cNvSpPr>
              <a:spLocks noChangeArrowheads="1"/>
            </p:cNvSpPr>
            <p:nvPr/>
          </p:nvSpPr>
          <p:spPr bwMode="auto">
            <a:xfrm>
              <a:off x="1904" y="3521"/>
              <a:ext cx="91" cy="91"/>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096" name="Text Box 16"/>
            <p:cNvSpPr txBox="1">
              <a:spLocks noChangeArrowheads="1"/>
            </p:cNvSpPr>
            <p:nvPr/>
          </p:nvSpPr>
          <p:spPr bwMode="auto">
            <a:xfrm>
              <a:off x="191" y="2512"/>
              <a:ext cx="9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1400" dirty="0"/>
                <a:t>Self-Actualization</a:t>
              </a:r>
            </a:p>
          </p:txBody>
        </p:sp>
        <p:sp>
          <p:nvSpPr>
            <p:cNvPr id="3097" name="Text Box 17"/>
            <p:cNvSpPr txBox="1">
              <a:spLocks noChangeArrowheads="1"/>
            </p:cNvSpPr>
            <p:nvPr/>
          </p:nvSpPr>
          <p:spPr bwMode="auto">
            <a:xfrm>
              <a:off x="199" y="2739"/>
              <a:ext cx="4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1400"/>
                <a:t>Esteem</a:t>
              </a:r>
            </a:p>
          </p:txBody>
        </p:sp>
        <p:sp>
          <p:nvSpPr>
            <p:cNvPr id="3098" name="Text Box 18"/>
            <p:cNvSpPr txBox="1">
              <a:spLocks noChangeArrowheads="1"/>
            </p:cNvSpPr>
            <p:nvPr/>
          </p:nvSpPr>
          <p:spPr bwMode="auto">
            <a:xfrm>
              <a:off x="204" y="2966"/>
              <a:ext cx="10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1400"/>
                <a:t>Belonging and Love</a:t>
              </a:r>
            </a:p>
          </p:txBody>
        </p:sp>
        <p:sp>
          <p:nvSpPr>
            <p:cNvPr id="3099" name="Text Box 19"/>
            <p:cNvSpPr txBox="1">
              <a:spLocks noChangeArrowheads="1"/>
            </p:cNvSpPr>
            <p:nvPr/>
          </p:nvSpPr>
          <p:spPr bwMode="auto">
            <a:xfrm>
              <a:off x="199" y="3193"/>
              <a:ext cx="40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1400"/>
                <a:t>Safety</a:t>
              </a:r>
            </a:p>
          </p:txBody>
        </p:sp>
        <p:sp>
          <p:nvSpPr>
            <p:cNvPr id="3100" name="Text Box 20"/>
            <p:cNvSpPr txBox="1">
              <a:spLocks noChangeArrowheads="1"/>
            </p:cNvSpPr>
            <p:nvPr/>
          </p:nvSpPr>
          <p:spPr bwMode="auto">
            <a:xfrm>
              <a:off x="204" y="3430"/>
              <a:ext cx="70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1400"/>
                <a:t>Physiological</a:t>
              </a:r>
            </a:p>
          </p:txBody>
        </p:sp>
      </p:grpSp>
      <p:sp>
        <p:nvSpPr>
          <p:cNvPr id="3081" name="Text Box 27"/>
          <p:cNvSpPr txBox="1">
            <a:spLocks noChangeArrowheads="1"/>
          </p:cNvSpPr>
          <p:nvPr/>
        </p:nvSpPr>
        <p:spPr bwMode="auto">
          <a:xfrm>
            <a:off x="5446713" y="4249738"/>
            <a:ext cx="3157659"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dirty="0"/>
              <a:t>Describe Maslow’s Hierarchy</a:t>
            </a:r>
          </a:p>
          <a:p>
            <a:pPr eaLnBrk="1" hangingPunct="1"/>
            <a:endParaRPr lang="en-US" dirty="0"/>
          </a:p>
          <a:p>
            <a:pPr eaLnBrk="1" hangingPunct="1"/>
            <a:r>
              <a:rPr lang="en-US" dirty="0"/>
              <a:t>Give examples of </a:t>
            </a:r>
            <a:r>
              <a:rPr lang="en-US" dirty="0" err="1"/>
              <a:t>behaviours</a:t>
            </a:r>
            <a:r>
              <a:rPr lang="en-US" dirty="0"/>
              <a:t> at </a:t>
            </a:r>
            <a:endParaRPr lang="en-US" dirty="0" smtClean="0"/>
          </a:p>
          <a:p>
            <a:pPr eaLnBrk="1" hangingPunct="1"/>
            <a:r>
              <a:rPr lang="en-US" dirty="0" smtClean="0"/>
              <a:t>each </a:t>
            </a:r>
            <a:r>
              <a:rPr lang="en-US" dirty="0"/>
              <a:t>level</a:t>
            </a:r>
          </a:p>
        </p:txBody>
      </p:sp>
      <p:sp>
        <p:nvSpPr>
          <p:cNvPr id="2" name="TextBox 1"/>
          <p:cNvSpPr txBox="1"/>
          <p:nvPr/>
        </p:nvSpPr>
        <p:spPr>
          <a:xfrm>
            <a:off x="498475" y="3236276"/>
            <a:ext cx="5064125" cy="492443"/>
          </a:xfrm>
          <a:prstGeom prst="rect">
            <a:avLst/>
          </a:prstGeom>
          <a:noFill/>
        </p:spPr>
        <p:txBody>
          <a:bodyPr wrap="square" rtlCol="0">
            <a:spAutoFit/>
          </a:bodyPr>
          <a:lstStyle/>
          <a:p>
            <a:r>
              <a:rPr lang="en-US" sz="2600" u="sng" dirty="0" smtClean="0"/>
              <a:t>Maslow’s Need </a:t>
            </a:r>
            <a:r>
              <a:rPr lang="en-US" sz="2600" u="sng" dirty="0" smtClean="0"/>
              <a:t>Hierarchy:</a:t>
            </a:r>
            <a:endParaRPr lang="en-US" u="sng" dirty="0"/>
          </a:p>
        </p:txBody>
      </p:sp>
      <p:sp>
        <p:nvSpPr>
          <p:cNvPr id="30" name="Content Placeholder 2"/>
          <p:cNvSpPr txBox="1">
            <a:spLocks/>
          </p:cNvSpPr>
          <p:nvPr/>
        </p:nvSpPr>
        <p:spPr>
          <a:xfrm>
            <a:off x="477838" y="1412558"/>
            <a:ext cx="6172200" cy="144780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dirty="0"/>
              <a:t>The multiple factors that affect motivation</a:t>
            </a:r>
            <a:r>
              <a:rPr lang="en-US" dirty="0" smtClean="0"/>
              <a:t>:</a:t>
            </a:r>
          </a:p>
          <a:p>
            <a:pPr lvl="1"/>
            <a:r>
              <a:rPr lang="en-US" sz="2200" b="1" dirty="0" smtClean="0"/>
              <a:t>Drives</a:t>
            </a:r>
            <a:r>
              <a:rPr lang="en-US" sz="2200" dirty="0" smtClean="0"/>
              <a:t> and </a:t>
            </a:r>
            <a:r>
              <a:rPr lang="en-US" sz="2200" b="1" dirty="0" smtClean="0"/>
              <a:t>incentives</a:t>
            </a:r>
          </a:p>
          <a:p>
            <a:pPr lvl="1"/>
            <a:r>
              <a:rPr lang="en-US" sz="2200" b="1" dirty="0" smtClean="0"/>
              <a:t>Intrinsic motivation </a:t>
            </a:r>
            <a:r>
              <a:rPr lang="en-US" sz="2200" dirty="0" smtClean="0"/>
              <a:t>vs.</a:t>
            </a:r>
            <a:r>
              <a:rPr lang="en-US" sz="2200" dirty="0" smtClean="0"/>
              <a:t> </a:t>
            </a:r>
            <a:r>
              <a:rPr lang="en-US" sz="2200" b="1" dirty="0" smtClean="0"/>
              <a:t>extrinsic motivation</a:t>
            </a:r>
          </a:p>
        </p:txBody>
      </p:sp>
    </p:spTree>
    <p:extLst>
      <p:ext uri="{BB962C8B-B14F-4D97-AF65-F5344CB8AC3E}">
        <p14:creationId xmlns:p14="http://schemas.microsoft.com/office/powerpoint/2010/main" val="216542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2"/>
          <p:cNvSpPr>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000" b="1"/>
              <a:t>Motivation</a:t>
            </a:r>
            <a:endParaRPr lang="zh-CN" altLang="en-US" sz="4000" b="1"/>
          </a:p>
        </p:txBody>
      </p:sp>
      <p:sp>
        <p:nvSpPr>
          <p:cNvPr id="4099" name="Text Box 3"/>
          <p:cNvSpPr txBox="1">
            <a:spLocks noChangeArrowheads="1"/>
          </p:cNvSpPr>
          <p:nvPr/>
        </p:nvSpPr>
        <p:spPr bwMode="auto">
          <a:xfrm>
            <a:off x="622300" y="1512888"/>
            <a:ext cx="2701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Self Determination Theory:</a:t>
            </a:r>
          </a:p>
        </p:txBody>
      </p:sp>
      <p:sp>
        <p:nvSpPr>
          <p:cNvPr id="4100" name="Text Box 10"/>
          <p:cNvSpPr txBox="1">
            <a:spLocks noChangeArrowheads="1"/>
          </p:cNvSpPr>
          <p:nvPr/>
        </p:nvSpPr>
        <p:spPr bwMode="auto">
          <a:xfrm>
            <a:off x="611188" y="3133725"/>
            <a:ext cx="2354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Self Perception Theory:</a:t>
            </a:r>
          </a:p>
        </p:txBody>
      </p:sp>
      <p:sp>
        <p:nvSpPr>
          <p:cNvPr id="4101" name="Text Box 11"/>
          <p:cNvSpPr txBox="1">
            <a:spLocks noChangeArrowheads="1"/>
          </p:cNvSpPr>
          <p:nvPr/>
        </p:nvSpPr>
        <p:spPr bwMode="auto">
          <a:xfrm>
            <a:off x="1095375" y="1944688"/>
            <a:ext cx="563865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285750" indent="-285750" eaLnBrk="1" hangingPunct="1">
              <a:buFont typeface="Arial" pitchFamily="34" charset="0"/>
              <a:buChar char="•"/>
            </a:pPr>
            <a:r>
              <a:rPr lang="en-US" dirty="0" smtClean="0"/>
              <a:t>People are motivated to satisfy needs for competence, </a:t>
            </a:r>
          </a:p>
          <a:p>
            <a:pPr eaLnBrk="1" hangingPunct="1"/>
            <a:r>
              <a:rPr lang="en-US" dirty="0" smtClean="0"/>
              <a:t>      relatedness to others and autonomy.</a:t>
            </a:r>
          </a:p>
          <a:p>
            <a:pPr marL="285750" indent="-285750" eaLnBrk="1" hangingPunct="1">
              <a:buFont typeface="Arial" pitchFamily="34" charset="0"/>
              <a:buChar char="•"/>
            </a:pPr>
            <a:r>
              <a:rPr lang="en-US" dirty="0" smtClean="0"/>
              <a:t>Extrinsic rewards may reduce intrinsic value.</a:t>
            </a:r>
            <a:endParaRPr lang="en-US" dirty="0"/>
          </a:p>
        </p:txBody>
      </p:sp>
      <p:sp>
        <p:nvSpPr>
          <p:cNvPr id="9" name="Text Box 11"/>
          <p:cNvSpPr txBox="1">
            <a:spLocks noChangeArrowheads="1"/>
          </p:cNvSpPr>
          <p:nvPr/>
        </p:nvSpPr>
        <p:spPr bwMode="auto">
          <a:xfrm>
            <a:off x="1095375" y="3581400"/>
            <a:ext cx="78497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285750" indent="-285750" eaLnBrk="1" hangingPunct="1">
              <a:buFont typeface="Arial" pitchFamily="34" charset="0"/>
              <a:buChar char="•"/>
            </a:pPr>
            <a:r>
              <a:rPr lang="en-US" dirty="0" smtClean="0"/>
              <a:t>People seldom are aware of their specific motives and draw inferences </a:t>
            </a:r>
          </a:p>
          <a:p>
            <a:pPr eaLnBrk="1" hangingPunct="1"/>
            <a:r>
              <a:rPr lang="en-US" dirty="0"/>
              <a:t> </a:t>
            </a:r>
            <a:r>
              <a:rPr lang="en-US" dirty="0" smtClean="0"/>
              <a:t>     </a:t>
            </a:r>
            <a:r>
              <a:rPr lang="en-US" dirty="0" smtClean="0"/>
              <a:t>about their motives according to what seems to make the most sense to them.</a:t>
            </a:r>
            <a:endParaRPr lang="en-US" dirty="0"/>
          </a:p>
        </p:txBody>
      </p:sp>
    </p:spTree>
    <p:extLst>
      <p:ext uri="{BB962C8B-B14F-4D97-AF65-F5344CB8AC3E}">
        <p14:creationId xmlns:p14="http://schemas.microsoft.com/office/powerpoint/2010/main" val="267161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2"/>
          <p:cNvSpPr>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000" b="1"/>
              <a:t>Motivation</a:t>
            </a:r>
            <a:endParaRPr lang="zh-CN" altLang="en-US" sz="4000" b="1"/>
          </a:p>
        </p:txBody>
      </p:sp>
      <p:sp>
        <p:nvSpPr>
          <p:cNvPr id="5123" name="Text Box 3"/>
          <p:cNvSpPr txBox="1">
            <a:spLocks noChangeArrowheads="1"/>
          </p:cNvSpPr>
          <p:nvPr/>
        </p:nvSpPr>
        <p:spPr bwMode="auto">
          <a:xfrm>
            <a:off x="622300" y="1512888"/>
            <a:ext cx="1973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Yerke-Dodson Law:</a:t>
            </a:r>
          </a:p>
        </p:txBody>
      </p:sp>
      <p:sp>
        <p:nvSpPr>
          <p:cNvPr id="5124" name="Line 25"/>
          <p:cNvSpPr>
            <a:spLocks noChangeShapeType="1"/>
          </p:cNvSpPr>
          <p:nvPr/>
        </p:nvSpPr>
        <p:spPr bwMode="auto">
          <a:xfrm flipV="1">
            <a:off x="3130550" y="2435225"/>
            <a:ext cx="0" cy="2160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 name="Line 26"/>
          <p:cNvSpPr>
            <a:spLocks noChangeShapeType="1"/>
          </p:cNvSpPr>
          <p:nvPr/>
        </p:nvSpPr>
        <p:spPr bwMode="auto">
          <a:xfrm>
            <a:off x="3130550" y="4595813"/>
            <a:ext cx="2808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 name="Arc 29"/>
          <p:cNvSpPr>
            <a:spLocks/>
          </p:cNvSpPr>
          <p:nvPr/>
        </p:nvSpPr>
        <p:spPr bwMode="auto">
          <a:xfrm rot="-2362396">
            <a:off x="3544888" y="3578225"/>
            <a:ext cx="1776412" cy="1579563"/>
          </a:xfrm>
          <a:custGeom>
            <a:avLst/>
            <a:gdLst>
              <a:gd name="T0" fmla="*/ 0 w 36897"/>
              <a:gd name="T1" fmla="*/ 13240256 h 34592"/>
              <a:gd name="T2" fmla="*/ 75456418 w 36897"/>
              <a:gd name="T3" fmla="*/ 72127060 h 34592"/>
              <a:gd name="T4" fmla="*/ 35457804 w 36897"/>
              <a:gd name="T5" fmla="*/ 45037728 h 34592"/>
              <a:gd name="T6" fmla="*/ 0 60000 65536"/>
              <a:gd name="T7" fmla="*/ 0 60000 65536"/>
              <a:gd name="T8" fmla="*/ 0 60000 65536"/>
            </a:gdLst>
            <a:ahLst/>
            <a:cxnLst>
              <a:cxn ang="T6">
                <a:pos x="T0" y="T1"/>
              </a:cxn>
              <a:cxn ang="T7">
                <a:pos x="T2" y="T3"/>
              </a:cxn>
              <a:cxn ang="T8">
                <a:pos x="T4" y="T5"/>
              </a:cxn>
            </a:cxnLst>
            <a:rect l="0" t="0" r="r" b="b"/>
            <a:pathLst>
              <a:path w="36897" h="34592" fill="none" extrusionOk="0">
                <a:moveTo>
                  <a:pt x="0" y="6350"/>
                </a:moveTo>
                <a:cubicBezTo>
                  <a:pt x="4052" y="2284"/>
                  <a:pt x="9556" y="-1"/>
                  <a:pt x="15297" y="0"/>
                </a:cubicBezTo>
                <a:cubicBezTo>
                  <a:pt x="27226" y="0"/>
                  <a:pt x="36897" y="9670"/>
                  <a:pt x="36897" y="21600"/>
                </a:cubicBezTo>
                <a:cubicBezTo>
                  <a:pt x="36897" y="26287"/>
                  <a:pt x="35372" y="30847"/>
                  <a:pt x="32552" y="34591"/>
                </a:cubicBezTo>
              </a:path>
              <a:path w="36897" h="34592" stroke="0" extrusionOk="0">
                <a:moveTo>
                  <a:pt x="0" y="6350"/>
                </a:moveTo>
                <a:cubicBezTo>
                  <a:pt x="4052" y="2284"/>
                  <a:pt x="9556" y="-1"/>
                  <a:pt x="15297" y="0"/>
                </a:cubicBezTo>
                <a:cubicBezTo>
                  <a:pt x="27226" y="0"/>
                  <a:pt x="36897" y="9670"/>
                  <a:pt x="36897" y="21600"/>
                </a:cubicBezTo>
                <a:cubicBezTo>
                  <a:pt x="36897" y="26287"/>
                  <a:pt x="35372" y="30847"/>
                  <a:pt x="32552" y="34591"/>
                </a:cubicBezTo>
                <a:lnTo>
                  <a:pt x="15297" y="21600"/>
                </a:lnTo>
                <a:lnTo>
                  <a:pt x="0" y="635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7" name="Text Box 30"/>
          <p:cNvSpPr txBox="1">
            <a:spLocks noChangeArrowheads="1"/>
          </p:cNvSpPr>
          <p:nvPr/>
        </p:nvSpPr>
        <p:spPr bwMode="auto">
          <a:xfrm>
            <a:off x="4067175" y="5149850"/>
            <a:ext cx="9064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t>Arousal</a:t>
            </a:r>
          </a:p>
        </p:txBody>
      </p:sp>
      <p:sp>
        <p:nvSpPr>
          <p:cNvPr id="5128" name="Text Box 31"/>
          <p:cNvSpPr txBox="1">
            <a:spLocks noChangeArrowheads="1"/>
          </p:cNvSpPr>
          <p:nvPr/>
        </p:nvSpPr>
        <p:spPr bwMode="auto">
          <a:xfrm rot="-5400000">
            <a:off x="1468438" y="3405188"/>
            <a:ext cx="23987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t>Quality of Performance</a:t>
            </a:r>
          </a:p>
        </p:txBody>
      </p:sp>
      <p:sp>
        <p:nvSpPr>
          <p:cNvPr id="5129" name="Text Box 32"/>
          <p:cNvSpPr txBox="1">
            <a:spLocks noChangeArrowheads="1"/>
          </p:cNvSpPr>
          <p:nvPr/>
        </p:nvSpPr>
        <p:spPr bwMode="auto">
          <a:xfrm>
            <a:off x="3168650" y="4581525"/>
            <a:ext cx="2554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1600"/>
              <a:t>Low            Moderate      High</a:t>
            </a:r>
          </a:p>
        </p:txBody>
      </p:sp>
      <p:sp>
        <p:nvSpPr>
          <p:cNvPr id="5130" name="Text Box 34"/>
          <p:cNvSpPr txBox="1">
            <a:spLocks noChangeArrowheads="1"/>
          </p:cNvSpPr>
          <p:nvPr/>
        </p:nvSpPr>
        <p:spPr bwMode="auto">
          <a:xfrm>
            <a:off x="4230688" y="30638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400">
                <a:solidFill>
                  <a:srgbClr val="FF3300"/>
                </a:solidFill>
              </a:rPr>
              <a:t>**</a:t>
            </a:r>
          </a:p>
        </p:txBody>
      </p:sp>
    </p:spTree>
    <p:extLst>
      <p:ext uri="{BB962C8B-B14F-4D97-AF65-F5344CB8AC3E}">
        <p14:creationId xmlns:p14="http://schemas.microsoft.com/office/powerpoint/2010/main" val="1108043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000" b="1"/>
              <a:t>Motivation</a:t>
            </a:r>
            <a:endParaRPr lang="zh-CN" altLang="en-US" sz="4000" b="1"/>
          </a:p>
        </p:txBody>
      </p:sp>
      <p:sp>
        <p:nvSpPr>
          <p:cNvPr id="6147" name="Text Box 3"/>
          <p:cNvSpPr txBox="1">
            <a:spLocks noChangeArrowheads="1"/>
          </p:cNvSpPr>
          <p:nvPr/>
        </p:nvSpPr>
        <p:spPr bwMode="auto">
          <a:xfrm>
            <a:off x="622300" y="1512888"/>
            <a:ext cx="1349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Self Efficacy:</a:t>
            </a:r>
          </a:p>
        </p:txBody>
      </p:sp>
      <p:sp>
        <p:nvSpPr>
          <p:cNvPr id="6148" name="Text Box 4"/>
          <p:cNvSpPr txBox="1">
            <a:spLocks noChangeArrowheads="1"/>
          </p:cNvSpPr>
          <p:nvPr/>
        </p:nvSpPr>
        <p:spPr bwMode="auto">
          <a:xfrm>
            <a:off x="611188" y="3133725"/>
            <a:ext cx="2552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Achievement Motivation:</a:t>
            </a:r>
          </a:p>
        </p:txBody>
      </p:sp>
      <p:sp>
        <p:nvSpPr>
          <p:cNvPr id="6149" name="Text Box 5"/>
          <p:cNvSpPr txBox="1">
            <a:spLocks noChangeArrowheads="1"/>
          </p:cNvSpPr>
          <p:nvPr/>
        </p:nvSpPr>
        <p:spPr bwMode="auto">
          <a:xfrm>
            <a:off x="1095375" y="1944688"/>
            <a:ext cx="47246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dirty="0"/>
              <a:t>Expectancy that </a:t>
            </a:r>
            <a:r>
              <a:rPr lang="en-US" dirty="0" smtClean="0"/>
              <a:t>your efforts </a:t>
            </a:r>
            <a:r>
              <a:rPr lang="en-US" dirty="0"/>
              <a:t>will be </a:t>
            </a:r>
            <a:r>
              <a:rPr lang="en-US" dirty="0" smtClean="0"/>
              <a:t>rewarded</a:t>
            </a:r>
          </a:p>
          <a:p>
            <a:pPr eaLnBrk="1" hangingPunct="1"/>
            <a:r>
              <a:rPr lang="en-US" dirty="0" smtClean="0"/>
              <a:t>e.g. studying for an exam </a:t>
            </a:r>
            <a:r>
              <a:rPr lang="en-US" dirty="0" smtClean="0">
                <a:sym typeface="Wingdings" pitchFamily="2" charset="2"/>
              </a:rPr>
              <a:t> do well in a course. </a:t>
            </a:r>
            <a:endParaRPr lang="en-US" dirty="0"/>
          </a:p>
        </p:txBody>
      </p:sp>
      <p:sp>
        <p:nvSpPr>
          <p:cNvPr id="6150" name="Text Box 6"/>
          <p:cNvSpPr txBox="1">
            <a:spLocks noChangeArrowheads="1"/>
          </p:cNvSpPr>
          <p:nvPr/>
        </p:nvSpPr>
        <p:spPr bwMode="auto">
          <a:xfrm>
            <a:off x="1050925" y="3638550"/>
            <a:ext cx="5241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dirty="0"/>
              <a:t>Desire to do well in relation to standards of excellence</a:t>
            </a:r>
          </a:p>
        </p:txBody>
      </p:sp>
      <p:sp>
        <p:nvSpPr>
          <p:cNvPr id="6151" name="Text Box 7"/>
          <p:cNvSpPr txBox="1">
            <a:spLocks noChangeArrowheads="1"/>
          </p:cNvSpPr>
          <p:nvPr/>
        </p:nvSpPr>
        <p:spPr bwMode="auto">
          <a:xfrm>
            <a:off x="1042988" y="4005263"/>
            <a:ext cx="3756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dirty="0"/>
              <a:t>High achievement need: realistic goals</a:t>
            </a:r>
          </a:p>
        </p:txBody>
      </p:sp>
      <p:sp>
        <p:nvSpPr>
          <p:cNvPr id="6152" name="Text Box 8"/>
          <p:cNvSpPr txBox="1">
            <a:spLocks noChangeArrowheads="1"/>
          </p:cNvSpPr>
          <p:nvPr/>
        </p:nvSpPr>
        <p:spPr bwMode="auto">
          <a:xfrm>
            <a:off x="5651500" y="5500688"/>
            <a:ext cx="2292350"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Compare and Contrast</a:t>
            </a:r>
          </a:p>
        </p:txBody>
      </p:sp>
      <p:sp>
        <p:nvSpPr>
          <p:cNvPr id="6153" name="Text Box 9"/>
          <p:cNvSpPr txBox="1">
            <a:spLocks noChangeArrowheads="1"/>
          </p:cNvSpPr>
          <p:nvPr/>
        </p:nvSpPr>
        <p:spPr bwMode="auto">
          <a:xfrm>
            <a:off x="1042988" y="4357688"/>
            <a:ext cx="53533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dirty="0"/>
              <a:t>Low achievement need: </a:t>
            </a:r>
            <a:r>
              <a:rPr lang="en-US" dirty="0" smtClean="0"/>
              <a:t>either easy </a:t>
            </a:r>
            <a:r>
              <a:rPr lang="en-US" dirty="0" smtClean="0"/>
              <a:t>or</a:t>
            </a:r>
            <a:r>
              <a:rPr lang="en-US" dirty="0" smtClean="0"/>
              <a:t> impossible goals</a:t>
            </a:r>
            <a:endParaRPr lang="en-US" dirty="0"/>
          </a:p>
        </p:txBody>
      </p:sp>
    </p:spTree>
    <p:extLst>
      <p:ext uri="{BB962C8B-B14F-4D97-AF65-F5344CB8AC3E}">
        <p14:creationId xmlns:p14="http://schemas.microsoft.com/office/powerpoint/2010/main" val="223175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150" grpId="0"/>
      <p:bldP spid="6151" grpId="0"/>
      <p:bldP spid="61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29600" cy="5105400"/>
          </a:xfrm>
        </p:spPr>
        <p:txBody>
          <a:bodyPr/>
          <a:lstStyle/>
          <a:p>
            <a:pPr eaLnBrk="1" hangingPunct="1">
              <a:lnSpc>
                <a:spcPct val="90000"/>
              </a:lnSpc>
              <a:buFont typeface="Wingdings 2" pitchFamily="18" charset="2"/>
              <a:buNone/>
            </a:pPr>
            <a:r>
              <a:rPr lang="en-US" altLang="zh-CN" sz="3000" dirty="0" smtClean="0"/>
              <a:t>-Emotions communicate messages</a:t>
            </a:r>
          </a:p>
          <a:p>
            <a:pPr eaLnBrk="1" hangingPunct="1">
              <a:lnSpc>
                <a:spcPct val="90000"/>
              </a:lnSpc>
              <a:buFont typeface="Wingdings 2" pitchFamily="18" charset="2"/>
              <a:buNone/>
            </a:pPr>
            <a:r>
              <a:rPr lang="en-US" altLang="zh-CN" sz="3000" dirty="0" smtClean="0"/>
              <a:t>-</a:t>
            </a:r>
            <a:r>
              <a:rPr lang="en-US" altLang="zh-CN" sz="3000" b="1" dirty="0" smtClean="0"/>
              <a:t>Basic facial </a:t>
            </a:r>
            <a:r>
              <a:rPr lang="en-US" altLang="zh-CN" sz="3000" b="1" dirty="0" smtClean="0"/>
              <a:t>expressions</a:t>
            </a:r>
            <a:r>
              <a:rPr lang="en-US" altLang="zh-CN" sz="3000" dirty="0" smtClean="0"/>
              <a:t>: </a:t>
            </a:r>
            <a:r>
              <a:rPr lang="en-US" altLang="zh-CN" sz="3000" dirty="0" smtClean="0"/>
              <a:t>(happiness, sadness, fear, anger, surprise, disgust) are universally recognized across cultures. </a:t>
            </a:r>
            <a:endParaRPr lang="en-US" altLang="zh-CN" sz="3000" dirty="0" smtClean="0"/>
          </a:p>
          <a:p>
            <a:pPr eaLnBrk="1" hangingPunct="1">
              <a:lnSpc>
                <a:spcPct val="90000"/>
              </a:lnSpc>
              <a:buFont typeface="Wingdings 2" pitchFamily="18" charset="2"/>
              <a:buNone/>
            </a:pPr>
            <a:r>
              <a:rPr lang="en-US" altLang="zh-CN" sz="3000" dirty="0" smtClean="0"/>
              <a:t>- </a:t>
            </a:r>
            <a:r>
              <a:rPr lang="en-US" altLang="zh-CN" sz="3000" b="1" dirty="0" smtClean="0"/>
              <a:t>Display </a:t>
            </a:r>
            <a:r>
              <a:rPr lang="en-US" altLang="zh-CN" sz="3000" b="1" dirty="0" smtClean="0"/>
              <a:t>rules </a:t>
            </a:r>
            <a:r>
              <a:rPr lang="en-US" altLang="zh-CN" sz="3000" dirty="0" smtClean="0"/>
              <a:t>dictate how and when emotions can be </a:t>
            </a:r>
            <a:r>
              <a:rPr lang="en-US" altLang="zh-CN" sz="3000" dirty="0" smtClean="0"/>
              <a:t>exhibited.</a:t>
            </a:r>
            <a:endParaRPr lang="en-US" altLang="zh-CN" sz="3000" dirty="0" smtClean="0"/>
          </a:p>
          <a:p>
            <a:pPr eaLnBrk="1" hangingPunct="1">
              <a:lnSpc>
                <a:spcPct val="90000"/>
              </a:lnSpc>
              <a:buFont typeface="Wingdings 2" pitchFamily="18" charset="2"/>
              <a:buNone/>
            </a:pPr>
            <a:r>
              <a:rPr lang="en-US" altLang="zh-CN" sz="3000" dirty="0" smtClean="0"/>
              <a:t>-</a:t>
            </a:r>
            <a:r>
              <a:rPr lang="en-US" altLang="zh-CN" sz="3000" b="1" dirty="0" smtClean="0"/>
              <a:t>Affect-as-information theory</a:t>
            </a:r>
            <a:r>
              <a:rPr lang="en-US" altLang="zh-CN" sz="3000" dirty="0" smtClean="0"/>
              <a:t>: we make judgments based on our emotional </a:t>
            </a:r>
            <a:r>
              <a:rPr lang="en-US" altLang="zh-CN" sz="3000" dirty="0" smtClean="0"/>
              <a:t>states.</a:t>
            </a:r>
            <a:endParaRPr lang="en-US" altLang="zh-CN" sz="3000" dirty="0" smtClean="0"/>
          </a:p>
          <a:p>
            <a:pPr eaLnBrk="1" hangingPunct="1">
              <a:lnSpc>
                <a:spcPct val="90000"/>
              </a:lnSpc>
              <a:buFont typeface="Wingdings 2" pitchFamily="18" charset="2"/>
              <a:buNone/>
            </a:pPr>
            <a:r>
              <a:rPr lang="en-US" altLang="zh-CN" sz="3000" dirty="0" smtClean="0"/>
              <a:t>-</a:t>
            </a:r>
            <a:r>
              <a:rPr lang="en-US" altLang="zh-CN" sz="3000" b="1" dirty="0" smtClean="0"/>
              <a:t>Somatic marker theory</a:t>
            </a:r>
            <a:r>
              <a:rPr lang="en-US" altLang="zh-CN" sz="3000" dirty="0" smtClean="0"/>
              <a:t>: our actions and decisions are affected by bodily reactions (gut feelings)</a:t>
            </a:r>
          </a:p>
        </p:txBody>
      </p:sp>
      <p:sp>
        <p:nvSpPr>
          <p:cNvPr id="3" name="标题 2"/>
          <p:cNvSpPr>
            <a:spLocks noGrp="1"/>
          </p:cNvSpPr>
          <p:nvPr>
            <p:ph type="title"/>
          </p:nvPr>
        </p:nvSpPr>
        <p:spPr/>
        <p:txBody>
          <a:bodyPr rtlCol="0">
            <a:normAutofit fontScale="90000"/>
          </a:bodyPr>
          <a:lstStyle/>
          <a:p>
            <a:pPr eaLnBrk="1" fontAlgn="auto" hangingPunct="1">
              <a:spcAft>
                <a:spcPts val="0"/>
              </a:spcAft>
              <a:defRPr/>
            </a:pPr>
            <a:r>
              <a:rPr altLang="zh-CN" b="1" smtClean="0"/>
              <a:t>Emotions: Adaptive and Informative</a:t>
            </a:r>
            <a:endParaRPr lang="zh-CN" altLang="en-US" b="1"/>
          </a:p>
        </p:txBody>
      </p:sp>
    </p:spTree>
    <p:extLst>
      <p:ext uri="{BB962C8B-B14F-4D97-AF65-F5344CB8AC3E}">
        <p14:creationId xmlns:p14="http://schemas.microsoft.com/office/powerpoint/2010/main" val="13322207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553029069"/>
              </p:ext>
            </p:extLst>
          </p:nvPr>
        </p:nvGraphicFramePr>
        <p:xfrm>
          <a:off x="381000" y="1371600"/>
          <a:ext cx="8229600" cy="5105322"/>
        </p:xfrm>
        <a:graphic>
          <a:graphicData uri="http://schemas.openxmlformats.org/drawingml/2006/table">
            <a:tbl>
              <a:tblPr/>
              <a:tblGrid>
                <a:gridCol w="2057400"/>
                <a:gridCol w="6172200"/>
              </a:tblGrid>
              <a:tr h="16306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FFFFFF"/>
                          </a:solidFill>
                          <a:effectLst/>
                          <a:latin typeface="Constantia" pitchFamily="18" charset="0"/>
                          <a:ea typeface="ＭＳ Ｐゴシック" charset="-128"/>
                        </a:rPr>
                        <a:t>James-Lange</a:t>
                      </a:r>
                      <a:endParaRPr kumimoji="0" lang="zh-CN" altLang="en-US" sz="2400" b="1" i="0" u="none" strike="noStrike" cap="none" normalizeH="0" baseline="0" dirty="0" smtClean="0">
                        <a:ln>
                          <a:noFill/>
                        </a:ln>
                        <a:solidFill>
                          <a:srgbClr val="FFFFFF"/>
                        </a:solidFill>
                        <a:effectLst/>
                        <a:latin typeface="Constantia" pitchFamily="18"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rgbClr val="FFFFFF"/>
                        </a:solidFill>
                        <a:effectLst/>
                        <a:latin typeface="Constantia" pitchFamily="18" charset="0"/>
                        <a:ea typeface="ＭＳ Ｐゴシック" charset="-128"/>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C85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FFFFFF"/>
                          </a:solidFill>
                          <a:effectLst/>
                          <a:latin typeface="Constantia" pitchFamily="18" charset="0"/>
                          <a:ea typeface="ＭＳ Ｐゴシック" charset="-128"/>
                        </a:rPr>
                        <a:t>External stimuli </a:t>
                      </a:r>
                      <a:r>
                        <a:rPr kumimoji="0" lang="en-US" altLang="zh-CN" sz="2400" b="1" i="0" u="none" strike="noStrike" cap="none" normalizeH="0" baseline="0" dirty="0" smtClean="0">
                          <a:ln>
                            <a:noFill/>
                          </a:ln>
                          <a:solidFill>
                            <a:srgbClr val="FFFFFF"/>
                          </a:solidFill>
                          <a:effectLst/>
                          <a:latin typeface="Constantia" pitchFamily="18" charset="0"/>
                          <a:ea typeface="ＭＳ Ｐゴシック" charset="-128"/>
                          <a:sym typeface="Wingdings" charset="2"/>
                        </a:rPr>
                        <a:t> Distinct  patterns of physiological response  Specific emotions</a:t>
                      </a:r>
                      <a:endParaRPr kumimoji="0" lang="en-US" altLang="zh-CN" sz="1800" b="1" i="0" u="none" strike="noStrike" cap="none" normalizeH="0" baseline="0" dirty="0" smtClean="0">
                        <a:ln>
                          <a:noFill/>
                        </a:ln>
                        <a:solidFill>
                          <a:srgbClr val="FFFFFF"/>
                        </a:solidFill>
                        <a:effectLst/>
                        <a:latin typeface="Constantia" pitchFamily="18" charset="0"/>
                        <a:ea typeface="ＭＳ Ｐゴシック" charset="-128"/>
                        <a:sym typeface="Wingdings" charset="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Constantia" pitchFamily="18" charset="0"/>
                          <a:ea typeface="ＭＳ Ｐゴシック" charset="-128"/>
                          <a:sym typeface="Wingdings" charset="2"/>
                        </a:rPr>
                        <a:t>Evidence: </a:t>
                      </a:r>
                      <a:r>
                        <a:rPr kumimoji="0" lang="en-US" altLang="zh-CN" sz="2400" b="1" i="0" u="none" strike="noStrike" cap="none" normalizeH="0" baseline="0" dirty="0" smtClean="0">
                          <a:ln>
                            <a:noFill/>
                          </a:ln>
                          <a:solidFill>
                            <a:srgbClr val="FFFFFF"/>
                          </a:solidFill>
                          <a:effectLst/>
                          <a:latin typeface="Constantia" pitchFamily="18" charset="0"/>
                          <a:ea typeface="ＭＳ Ｐゴシック" charset="-128"/>
                          <a:sym typeface="Wingdings" charset="2"/>
                        </a:rPr>
                        <a:t>Facial feedback hypothesis</a:t>
                      </a:r>
                      <a:endParaRPr kumimoji="0" lang="zh-CN" altLang="en-US" sz="1800" b="1" i="0" u="none" strike="noStrike" cap="none" normalizeH="0" baseline="0" dirty="0" smtClean="0">
                        <a:ln>
                          <a:noFill/>
                        </a:ln>
                        <a:solidFill>
                          <a:srgbClr val="FFFFFF"/>
                        </a:solidFill>
                        <a:effectLst/>
                        <a:latin typeface="Constantia" pitchFamily="18" charset="0"/>
                        <a:ea typeface="ＭＳ Ｐゴシック" charset="-128"/>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C85C0"/>
                    </a:solidFill>
                  </a:tcPr>
                </a:tc>
              </a:tr>
              <a:tr h="14727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Constantia" pitchFamily="18" charset="0"/>
                          <a:ea typeface="ＭＳ Ｐゴシック" charset="-128"/>
                        </a:rPr>
                        <a:t>Cannon-Bard</a:t>
                      </a:r>
                      <a:endParaRPr kumimoji="0" lang="zh-CN" altLang="en-US" sz="2400" b="0" i="0" u="none" strike="noStrike" cap="none" normalizeH="0" baseline="0" smtClean="0">
                        <a:ln>
                          <a:noFill/>
                        </a:ln>
                        <a:solidFill>
                          <a:srgbClr val="000000"/>
                        </a:solidFill>
                        <a:effectLst/>
                        <a:latin typeface="Constantia" pitchFamily="18" charset="0"/>
                        <a:ea typeface="ＭＳ Ｐゴシック" charset="-128"/>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D9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cap="none" normalizeH="0" baseline="0" dirty="0" smtClean="0">
                          <a:ln>
                            <a:noFill/>
                          </a:ln>
                          <a:solidFill>
                            <a:srgbClr val="000000"/>
                          </a:solidFill>
                          <a:effectLst/>
                          <a:latin typeface="Constantia" pitchFamily="18" charset="0"/>
                          <a:ea typeface="ＭＳ Ｐゴシック" charset="-128"/>
                        </a:rPr>
                        <a:t>External stimuli    </a:t>
                      </a:r>
                      <a:r>
                        <a:rPr kumimoji="0" lang="en-US" altLang="zh-CN" sz="2400" b="0" i="0" u="none" strike="noStrike" cap="none" normalizeH="0" baseline="0" dirty="0" smtClean="0">
                          <a:ln>
                            <a:noFill/>
                          </a:ln>
                          <a:solidFill>
                            <a:srgbClr val="000000"/>
                          </a:solidFill>
                          <a:effectLst/>
                          <a:latin typeface="Constantia" pitchFamily="18" charset="0"/>
                          <a:ea typeface="ＭＳ Ｐゴシック" charset="-128"/>
                          <a:sym typeface="Wingdings" charset="2"/>
                        </a:rPr>
                        <a:t> Emotion (cortex)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Constantia" pitchFamily="18" charset="0"/>
                          <a:ea typeface="ＭＳ Ｐゴシック" charset="-128"/>
                          <a:sym typeface="Wingdings" charset="2"/>
                        </a:rPr>
                        <a:t>         </a:t>
                      </a:r>
                      <a:r>
                        <a:rPr kumimoji="0" lang="en-US" altLang="zh-CN" sz="1600" b="0" i="0" u="none" strike="noStrike" cap="none" normalizeH="0" baseline="0" dirty="0" smtClean="0">
                          <a:ln>
                            <a:noFill/>
                          </a:ln>
                          <a:solidFill>
                            <a:srgbClr val="000000"/>
                          </a:solidFill>
                          <a:effectLst/>
                          <a:latin typeface="Constantia" pitchFamily="18" charset="0"/>
                          <a:ea typeface="ＭＳ Ｐゴシック" charset="-128"/>
                          <a:sym typeface="Wingdings" charset="2"/>
                        </a:rPr>
                        <a:t>(at the same time)          </a:t>
                      </a:r>
                      <a:r>
                        <a:rPr kumimoji="0" lang="en-US" altLang="zh-CN" sz="2400" b="0" i="0" u="none" strike="noStrike" cap="none" normalizeH="0" baseline="0" dirty="0" smtClean="0">
                          <a:ln>
                            <a:noFill/>
                          </a:ln>
                          <a:solidFill>
                            <a:srgbClr val="000000"/>
                          </a:solidFill>
                          <a:effectLst/>
                          <a:latin typeface="Constantia" pitchFamily="18" charset="0"/>
                          <a:ea typeface="ＭＳ Ｐゴシック" charset="-128"/>
                          <a:sym typeface="Wingdings" charset="2"/>
                        </a:rPr>
                        <a:t>Physiological response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Constantia" pitchFamily="18" charset="0"/>
                          <a:ea typeface="ＭＳ Ｐゴシック" charset="-128"/>
                          <a:sym typeface="Wingdings" charset="2"/>
                        </a:rPr>
                        <a:t>                                     (</a:t>
                      </a:r>
                      <a:r>
                        <a:rPr kumimoji="0" lang="en-US" altLang="zh-CN" sz="2400" b="0" i="0" u="none" strike="noStrike" cap="none" normalizeH="0" baseline="0" dirty="0" err="1" smtClean="0">
                          <a:ln>
                            <a:noFill/>
                          </a:ln>
                          <a:solidFill>
                            <a:srgbClr val="000000"/>
                          </a:solidFill>
                          <a:effectLst/>
                          <a:latin typeface="Constantia" pitchFamily="18" charset="0"/>
                          <a:ea typeface="ＭＳ Ｐゴシック" charset="-128"/>
                          <a:sym typeface="Wingdings" charset="2"/>
                        </a:rPr>
                        <a:t>subcortex</a:t>
                      </a:r>
                      <a:r>
                        <a:rPr kumimoji="0" lang="en-US" altLang="zh-CN" sz="2400" b="0" i="0" u="none" strike="noStrike" cap="none" normalizeH="0" baseline="0" dirty="0" smtClean="0">
                          <a:ln>
                            <a:noFill/>
                          </a:ln>
                          <a:solidFill>
                            <a:srgbClr val="000000"/>
                          </a:solidFill>
                          <a:effectLst/>
                          <a:latin typeface="Constantia" pitchFamily="18" charset="0"/>
                          <a:ea typeface="ＭＳ Ｐゴシック" charset="-128"/>
                          <a:sym typeface="Wingdings" charset="2"/>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Constantia" pitchFamily="18" charset="0"/>
                          <a:ea typeface="ＭＳ Ｐゴシック" charset="-128"/>
                          <a:sym typeface="Wingdings" charset="2"/>
                        </a:rPr>
                        <a:t>                                 Mind and body operate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Constantia" pitchFamily="18" charset="0"/>
                          <a:ea typeface="ＭＳ Ｐゴシック" charset="-128"/>
                          <a:sym typeface="Wingdings" charset="2"/>
                        </a:rPr>
                        <a:t>                                     independently</a:t>
                      </a:r>
                      <a:endParaRPr kumimoji="0" lang="en-US" altLang="zh-CN" sz="2400" b="0" i="0" u="none" strike="noStrike" cap="none" normalizeH="0" baseline="0" dirty="0" smtClean="0">
                        <a:ln>
                          <a:noFill/>
                        </a:ln>
                        <a:solidFill>
                          <a:srgbClr val="000000"/>
                        </a:solidFill>
                        <a:effectLst/>
                        <a:latin typeface="Constantia" pitchFamily="18" charset="0"/>
                        <a:ea typeface="ＭＳ Ｐゴシック" charset="-128"/>
                        <a:sym typeface="Wingdings" charset="2"/>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D9E8"/>
                    </a:solidFill>
                  </a:tcPr>
                </a:tc>
              </a:tr>
              <a:tr h="155437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Constantia" pitchFamily="18" charset="0"/>
                          <a:ea typeface="ＭＳ Ｐゴシック" charset="-128"/>
                        </a:rPr>
                        <a:t>Two-factor (</a:t>
                      </a:r>
                      <a:r>
                        <a:rPr kumimoji="0" lang="en-US" altLang="zh-CN" sz="2400" b="0" i="0" u="none" strike="noStrike" cap="none" normalizeH="0" baseline="0" dirty="0" err="1" smtClean="0">
                          <a:ln>
                            <a:noFill/>
                          </a:ln>
                          <a:solidFill>
                            <a:srgbClr val="000000"/>
                          </a:solidFill>
                          <a:effectLst/>
                          <a:latin typeface="Constantia" pitchFamily="18" charset="0"/>
                          <a:ea typeface="ＭＳ Ｐゴシック" charset="-128"/>
                        </a:rPr>
                        <a:t>Schachter</a:t>
                      </a:r>
                      <a:r>
                        <a:rPr kumimoji="0" lang="en-US" altLang="zh-CN" sz="2400" b="0" i="0" u="none" strike="noStrike" cap="none" normalizeH="0" baseline="0" dirty="0" smtClean="0">
                          <a:ln>
                            <a:noFill/>
                          </a:ln>
                          <a:solidFill>
                            <a:srgbClr val="000000"/>
                          </a:solidFill>
                          <a:effectLst/>
                          <a:latin typeface="Constantia" pitchFamily="18" charset="0"/>
                          <a:ea typeface="ＭＳ Ｐゴシック" charset="-128"/>
                        </a:rPr>
                        <a:t>-Singer)</a:t>
                      </a:r>
                      <a:endParaRPr kumimoji="0" lang="zh-CN" altLang="en-US" sz="2400" b="0" i="0" u="none" strike="noStrike" cap="none" normalizeH="0" baseline="0" dirty="0" smtClean="0">
                        <a:ln>
                          <a:noFill/>
                        </a:ln>
                        <a:solidFill>
                          <a:srgbClr val="000000"/>
                        </a:solidFill>
                        <a:effectLst/>
                        <a:latin typeface="Constantia" pitchFamily="18" charset="0"/>
                        <a:ea typeface="ＭＳ Ｐゴシック" charset="-128"/>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Constantia" pitchFamily="18" charset="0"/>
                          <a:ea typeface="ＭＳ Ｐゴシック" charset="-128"/>
                        </a:rPr>
                        <a:t>External stimuli    </a:t>
                      </a:r>
                      <a:r>
                        <a:rPr kumimoji="0" lang="en-US" altLang="zh-CN" sz="2400" b="0" i="0" u="none" strike="noStrike" cap="none" normalizeH="0" baseline="0" dirty="0" smtClean="0">
                          <a:ln>
                            <a:noFill/>
                          </a:ln>
                          <a:solidFill>
                            <a:srgbClr val="000000"/>
                          </a:solidFill>
                          <a:effectLst/>
                          <a:latin typeface="Constantia" pitchFamily="18" charset="0"/>
                          <a:ea typeface="ＭＳ Ｐゴシック" charset="-128"/>
                          <a:sym typeface="Wingdings" charset="2"/>
                        </a:rPr>
                        <a:t> Physiological response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Constantia" pitchFamily="18" charset="0"/>
                          <a:ea typeface="ＭＳ Ｐゴシック" charset="-128"/>
                          <a:sym typeface="Wingdings" charset="2"/>
                        </a:rPr>
                        <a:t>                                Cognitive </a:t>
                      </a:r>
                      <a:r>
                        <a:rPr kumimoji="0" lang="en-US" altLang="zh-CN" sz="2400" b="0" i="0" u="none" strike="noStrike" cap="none" normalizeH="0" baseline="0" dirty="0" smtClean="0">
                          <a:ln>
                            <a:noFill/>
                          </a:ln>
                          <a:solidFill>
                            <a:srgbClr val="000000"/>
                          </a:solidFill>
                          <a:effectLst/>
                          <a:latin typeface="Constantia" pitchFamily="18" charset="0"/>
                          <a:ea typeface="ＭＳ Ｐゴシック" charset="-128"/>
                          <a:sym typeface="Wingdings" charset="2"/>
                        </a:rPr>
                        <a:t>interpretation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rgbClr val="000000"/>
                        </a:solidFill>
                        <a:effectLst/>
                        <a:latin typeface="Constantia" pitchFamily="18" charset="0"/>
                        <a:ea typeface="ＭＳ Ｐゴシック" charset="-128"/>
                        <a:sym typeface="Wingdings" charset="2"/>
                      </a:endParaRPr>
                    </a:p>
                    <a:p>
                      <a:pPr marL="0" marR="0" lvl="0" indent="0" algn="l" defTabSz="914400" rtl="0" eaLnBrk="1" fontAlgn="base" latinLnBrk="0" hangingPunct="1">
                        <a:lnSpc>
                          <a:spcPct val="100000"/>
                        </a:lnSpc>
                        <a:spcBef>
                          <a:spcPct val="0"/>
                        </a:spcBef>
                        <a:spcAft>
                          <a:spcPct val="0"/>
                        </a:spcAft>
                        <a:buClrTx/>
                        <a:buSzTx/>
                        <a:buFont typeface="Wingdings" charset="2"/>
                        <a:buNone/>
                        <a:tabLst/>
                      </a:pPr>
                      <a:r>
                        <a:rPr kumimoji="0" lang="en-US" altLang="zh-CN" sz="1800" b="0" i="0" u="none" strike="noStrike" cap="none" normalizeH="0" baseline="0" dirty="0" smtClean="0">
                          <a:ln>
                            <a:noFill/>
                          </a:ln>
                          <a:solidFill>
                            <a:srgbClr val="000000"/>
                          </a:solidFill>
                          <a:effectLst/>
                          <a:latin typeface="Constantia" pitchFamily="18" charset="0"/>
                          <a:ea typeface="ＭＳ Ｐゴシック" charset="-128"/>
                          <a:sym typeface="Wingdings" charset="2"/>
                        </a:rPr>
                        <a:t>Evidence: </a:t>
                      </a:r>
                      <a:r>
                        <a:rPr kumimoji="0" lang="en-US" altLang="zh-CN" sz="2400" b="0" i="0" u="none" strike="noStrike" cap="none" normalizeH="0" baseline="0" dirty="0" smtClean="0">
                          <a:ln>
                            <a:noFill/>
                          </a:ln>
                          <a:solidFill>
                            <a:srgbClr val="000000"/>
                          </a:solidFill>
                          <a:effectLst/>
                          <a:latin typeface="Constantia" pitchFamily="18" charset="0"/>
                          <a:ea typeface="ＭＳ Ｐゴシック" charset="-128"/>
                          <a:sym typeface="Wingdings" charset="2"/>
                        </a:rPr>
                        <a:t>Excitation transfer</a:t>
                      </a:r>
                      <a:endParaRPr kumimoji="0" lang="zh-CN" altLang="en-US" sz="2400" b="0" i="0" u="none" strike="noStrike" cap="none" normalizeH="0" baseline="0" dirty="0" smtClean="0">
                        <a:ln>
                          <a:noFill/>
                        </a:ln>
                        <a:solidFill>
                          <a:srgbClr val="000000"/>
                        </a:solidFill>
                        <a:effectLst/>
                        <a:latin typeface="Constantia" pitchFamily="18" charset="0"/>
                        <a:ea typeface="ＭＳ Ｐゴシック" charset="-128"/>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EDF4"/>
                    </a:solidFill>
                  </a:tcPr>
                </a:tc>
              </a:tr>
            </a:tbl>
          </a:graphicData>
        </a:graphic>
      </p:graphicFrame>
      <p:sp>
        <p:nvSpPr>
          <p:cNvPr id="10256" name="标题 2"/>
          <p:cNvSpPr>
            <a:spLocks noGrp="1"/>
          </p:cNvSpPr>
          <p:nvPr>
            <p:ph type="title"/>
          </p:nvPr>
        </p:nvSpPr>
        <p:spPr>
          <a:xfrm>
            <a:off x="914400" y="76200"/>
            <a:ext cx="7772400" cy="1143000"/>
          </a:xfrm>
        </p:spPr>
        <p:txBody>
          <a:bodyPr/>
          <a:lstStyle/>
          <a:p>
            <a:pPr eaLnBrk="1" hangingPunct="1"/>
            <a:r>
              <a:rPr lang="en-US" altLang="zh-CN" b="1" dirty="0" smtClean="0"/>
              <a:t>Theories of Emotions</a:t>
            </a:r>
            <a:endParaRPr lang="zh-CN" altLang="en-US" b="1" dirty="0" smtClean="0"/>
          </a:p>
        </p:txBody>
      </p:sp>
      <p:sp>
        <p:nvSpPr>
          <p:cNvPr id="5" name="左大括号 4"/>
          <p:cNvSpPr/>
          <p:nvPr/>
        </p:nvSpPr>
        <p:spPr>
          <a:xfrm>
            <a:off x="4800600" y="3429000"/>
            <a:ext cx="152400" cy="609600"/>
          </a:xfrm>
          <a:prstGeom prst="lef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左大括号 5"/>
          <p:cNvSpPr/>
          <p:nvPr/>
        </p:nvSpPr>
        <p:spPr>
          <a:xfrm>
            <a:off x="4800600" y="4876800"/>
            <a:ext cx="152400" cy="609600"/>
          </a:xfrm>
          <a:prstGeom prst="lef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1888347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43400" y="1524000"/>
            <a:ext cx="4800600" cy="5029200"/>
          </a:xfrm>
        </p:spPr>
        <p:txBody>
          <a:bodyPr rtlCol="0">
            <a:normAutofit/>
          </a:bodyPr>
          <a:lstStyle/>
          <a:p>
            <a:pPr eaLnBrk="1" fontAlgn="auto" hangingPunct="1">
              <a:spcAft>
                <a:spcPts val="0"/>
              </a:spcAft>
              <a:buFont typeface="Arial" pitchFamily="34" charset="0"/>
              <a:buChar char="•"/>
              <a:defRPr/>
            </a:pPr>
            <a:r>
              <a:rPr lang="en-US" altLang="zh-CN" dirty="0" smtClean="0"/>
              <a:t>The </a:t>
            </a:r>
            <a:r>
              <a:rPr lang="en-US" altLang="zh-CN" dirty="0" smtClean="0">
                <a:solidFill>
                  <a:srgbClr val="FF0000"/>
                </a:solidFill>
              </a:rPr>
              <a:t>limbic system </a:t>
            </a:r>
            <a:r>
              <a:rPr lang="en-US" altLang="zh-CN" dirty="0" smtClean="0"/>
              <a:t>is involved in emotions</a:t>
            </a:r>
          </a:p>
          <a:p>
            <a:pPr eaLnBrk="1" fontAlgn="auto" hangingPunct="1">
              <a:spcAft>
                <a:spcPts val="0"/>
              </a:spcAft>
              <a:buFont typeface="Arial" pitchFamily="34" charset="0"/>
              <a:buChar char="•"/>
              <a:defRPr/>
            </a:pPr>
            <a:r>
              <a:rPr lang="en-US" altLang="zh-CN" dirty="0" smtClean="0">
                <a:solidFill>
                  <a:srgbClr val="FF0000"/>
                </a:solidFill>
              </a:rPr>
              <a:t>Amygdala</a:t>
            </a:r>
            <a:r>
              <a:rPr lang="en-US" altLang="zh-CN" dirty="0" smtClean="0"/>
              <a:t>: priority processing of sensory info; emotional learning;  especially sensitive to </a:t>
            </a:r>
            <a:r>
              <a:rPr lang="en-US" altLang="zh-CN" dirty="0" smtClean="0">
                <a:solidFill>
                  <a:srgbClr val="FF0000"/>
                </a:solidFill>
                <a:effectLst>
                  <a:outerShdw blurRad="38100" dist="38100" dir="2700000" algn="tl">
                    <a:srgbClr val="FFFFFF"/>
                  </a:outerShdw>
                </a:effectLst>
              </a:rPr>
              <a:t>FEAR</a:t>
            </a:r>
            <a:r>
              <a:rPr lang="en-US" altLang="zh-CN" dirty="0" smtClean="0"/>
              <a:t>.</a:t>
            </a:r>
          </a:p>
          <a:p>
            <a:pPr eaLnBrk="1" fontAlgn="auto" hangingPunct="1">
              <a:spcAft>
                <a:spcPts val="0"/>
              </a:spcAft>
              <a:buFont typeface="Arial" pitchFamily="34" charset="0"/>
              <a:buChar char="•"/>
              <a:defRPr/>
            </a:pPr>
            <a:r>
              <a:rPr lang="en-US" altLang="zh-CN" dirty="0" smtClean="0"/>
              <a:t>Fast and slow paths.</a:t>
            </a:r>
          </a:p>
          <a:p>
            <a:pPr eaLnBrk="1" fontAlgn="auto" hangingPunct="1">
              <a:spcAft>
                <a:spcPts val="0"/>
              </a:spcAft>
              <a:buFont typeface="Arial" pitchFamily="34" charset="0"/>
              <a:buChar char="•"/>
              <a:defRPr/>
            </a:pPr>
            <a:r>
              <a:rPr lang="en-US" altLang="zh-CN" dirty="0" smtClean="0">
                <a:solidFill>
                  <a:srgbClr val="FF0000"/>
                </a:solidFill>
              </a:rPr>
              <a:t>Cerebral </a:t>
            </a:r>
            <a:r>
              <a:rPr lang="en-US" altLang="zh-CN" dirty="0" smtClean="0">
                <a:solidFill>
                  <a:srgbClr val="FF0000"/>
                </a:solidFill>
              </a:rPr>
              <a:t>asymmetry</a:t>
            </a:r>
            <a:r>
              <a:rPr lang="en-US" altLang="zh-CN" dirty="0" smtClean="0"/>
              <a:t>: </a:t>
            </a:r>
            <a:r>
              <a:rPr lang="en-US" altLang="zh-CN" i="1" dirty="0" smtClean="0"/>
              <a:t>left </a:t>
            </a:r>
            <a:r>
              <a:rPr lang="en-US" altLang="zh-CN" dirty="0" smtClean="0"/>
              <a:t>prefrontal cortex  (PFC) activation-</a:t>
            </a:r>
            <a:r>
              <a:rPr lang="en-US" altLang="zh-CN" i="1" dirty="0" smtClean="0"/>
              <a:t>positive </a:t>
            </a:r>
            <a:r>
              <a:rPr lang="en-US" altLang="zh-CN" dirty="0" smtClean="0"/>
              <a:t>affect; </a:t>
            </a:r>
            <a:r>
              <a:rPr lang="en-US" altLang="zh-CN" i="1" dirty="0" smtClean="0"/>
              <a:t>right</a:t>
            </a:r>
            <a:r>
              <a:rPr lang="en-US" altLang="zh-CN" dirty="0" smtClean="0"/>
              <a:t> PFC activation- </a:t>
            </a:r>
            <a:r>
              <a:rPr lang="en-US" altLang="zh-CN" i="1" dirty="0" smtClean="0"/>
              <a:t>negative</a:t>
            </a:r>
            <a:r>
              <a:rPr lang="en-US" altLang="zh-CN" dirty="0" smtClean="0"/>
              <a:t> affect</a:t>
            </a:r>
          </a:p>
          <a:p>
            <a:pPr eaLnBrk="1" fontAlgn="auto" hangingPunct="1">
              <a:spcAft>
                <a:spcPts val="0"/>
              </a:spcAft>
              <a:buFont typeface="Arial" pitchFamily="34" charset="0"/>
              <a:buChar char="•"/>
              <a:defRPr/>
            </a:pPr>
            <a:endParaRPr lang="zh-CN" altLang="en-US" dirty="0" smtClean="0"/>
          </a:p>
        </p:txBody>
      </p:sp>
      <p:sp>
        <p:nvSpPr>
          <p:cNvPr id="11267" name="标题 2"/>
          <p:cNvSpPr>
            <a:spLocks noGrp="1"/>
          </p:cNvSpPr>
          <p:nvPr>
            <p:ph type="title"/>
          </p:nvPr>
        </p:nvSpPr>
        <p:spPr/>
        <p:txBody>
          <a:bodyPr/>
          <a:lstStyle/>
          <a:p>
            <a:pPr eaLnBrk="1" hangingPunct="1"/>
            <a:r>
              <a:rPr lang="en-US" altLang="zh-CN" b="1" smtClean="0"/>
              <a:t>Neuroscience of Emotion</a:t>
            </a:r>
            <a:endParaRPr lang="zh-CN" altLang="en-US" b="1" smtClean="0"/>
          </a:p>
        </p:txBody>
      </p:sp>
      <p:pic>
        <p:nvPicPr>
          <p:cNvPr id="112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42037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6792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3800" b="1" dirty="0" smtClean="0"/>
              <a:t>Health and Well-Being</a:t>
            </a:r>
            <a:endParaRPr lang="en-US" sz="3800" b="1" dirty="0"/>
          </a:p>
        </p:txBody>
      </p:sp>
      <p:sp>
        <p:nvSpPr>
          <p:cNvPr id="2" name="Title 1"/>
          <p:cNvSpPr>
            <a:spLocks noGrp="1"/>
          </p:cNvSpPr>
          <p:nvPr>
            <p:ph type="ctrTitle"/>
          </p:nvPr>
        </p:nvSpPr>
        <p:spPr/>
        <p:txBody>
          <a:bodyPr>
            <a:normAutofit/>
          </a:bodyPr>
          <a:lstStyle/>
          <a:p>
            <a:r>
              <a:rPr lang="en-US" sz="4600" b="1" dirty="0">
                <a:solidFill>
                  <a:schemeClr val="tx1"/>
                </a:solidFill>
                <a:latin typeface="+mn-lt"/>
                <a:ea typeface="+mn-ea"/>
                <a:cs typeface="+mn-cs"/>
              </a:rPr>
              <a:t>Chapter 10</a:t>
            </a:r>
          </a:p>
        </p:txBody>
      </p:sp>
    </p:spTree>
    <p:extLst>
      <p:ext uri="{BB962C8B-B14F-4D97-AF65-F5344CB8AC3E}">
        <p14:creationId xmlns:p14="http://schemas.microsoft.com/office/powerpoint/2010/main" val="20006721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1121</TotalTime>
  <Words>748</Words>
  <Application>Microsoft Office PowerPoint</Application>
  <PresentationFormat>On-screen Show (4:3)</PresentationFormat>
  <Paragraphs>135</Paragraphs>
  <Slides>15</Slides>
  <Notes>5</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Equity</vt:lpstr>
      <vt:lpstr>1_Equity</vt:lpstr>
      <vt:lpstr>Chapter 9</vt:lpstr>
      <vt:lpstr>PowerPoint Presentation</vt:lpstr>
      <vt:lpstr>PowerPoint Presentation</vt:lpstr>
      <vt:lpstr>PowerPoint Presentation</vt:lpstr>
      <vt:lpstr>PowerPoint Presentation</vt:lpstr>
      <vt:lpstr>Emotions: Adaptive and Informative</vt:lpstr>
      <vt:lpstr>Theories of Emotions</vt:lpstr>
      <vt:lpstr>Neuroscience of Emotion</vt:lpstr>
      <vt:lpstr>Chapter 10</vt:lpstr>
      <vt:lpstr>PowerPoint Presentation</vt:lpstr>
      <vt:lpstr>How do people cope with stress?</vt:lpstr>
      <vt:lpstr>PowerPoint Presentation</vt:lpstr>
      <vt:lpstr>Stress affects health</vt:lpstr>
      <vt:lpstr>PowerPoint Presentation</vt:lpstr>
      <vt:lpstr>What behaviours affect mental and physical health?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creator>Jonathan</dc:creator>
  <cp:lastModifiedBy>Jonathan</cp:lastModifiedBy>
  <cp:revision>33</cp:revision>
  <dcterms:created xsi:type="dcterms:W3CDTF">2012-06-05T16:23:50Z</dcterms:created>
  <dcterms:modified xsi:type="dcterms:W3CDTF">2012-06-08T14:35:00Z</dcterms:modified>
</cp:coreProperties>
</file>