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61" r:id="rId4"/>
    <p:sldId id="257" r:id="rId5"/>
    <p:sldId id="258" r:id="rId6"/>
    <p:sldId id="259" r:id="rId7"/>
    <p:sldId id="260" r:id="rId8"/>
    <p:sldId id="264" r:id="rId9"/>
    <p:sldId id="278" r:id="rId10"/>
    <p:sldId id="277" r:id="rId11"/>
    <p:sldId id="279" r:id="rId12"/>
    <p:sldId id="286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8" autoAdjust="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-11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12-11-12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12-11-12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CA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12-11-12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12-11-12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oshcurtis.utoronto@gmail.com" TargetMode="External"/><Relationship Id="rId3" Type="http://schemas.openxmlformats.org/officeDocument/2006/relationships/hyperlink" Target="mailto:soc102tutorial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oc102tutorial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 2 Review</a:t>
            </a:r>
          </a:p>
          <a:p>
            <a:r>
              <a:rPr lang="en-US" dirty="0" smtClean="0"/>
              <a:t>Tutorial #3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Sociology 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7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Readings in Sociology</a:t>
            </a:r>
          </a:p>
          <a:p>
            <a:pPr marL="0" indent="0">
              <a:buNone/>
            </a:pPr>
            <a:r>
              <a:rPr lang="en-US" i="1" dirty="0" smtClean="0"/>
              <a:t>-What are </a:t>
            </a:r>
            <a:r>
              <a:rPr lang="en-US" i="1" u="sng" dirty="0" smtClean="0"/>
              <a:t>structural constraints </a:t>
            </a:r>
            <a:r>
              <a:rPr lang="en-US" i="1" dirty="0" smtClean="0"/>
              <a:t>and what elements of family life do they relate to?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i="1" dirty="0" smtClean="0"/>
              <a:t>What is the </a:t>
            </a:r>
            <a:r>
              <a:rPr lang="en-US" i="1" u="sng" dirty="0" smtClean="0"/>
              <a:t>morality sex gap</a:t>
            </a:r>
            <a:r>
              <a:rPr lang="en-US" i="1" dirty="0" smtClean="0"/>
              <a:t>?</a:t>
            </a:r>
          </a:p>
          <a:p>
            <a:pPr marL="0" indent="0">
              <a:buNone/>
            </a:pPr>
            <a:r>
              <a:rPr lang="en-US" i="1" dirty="0" smtClean="0"/>
              <a:t>-Understand and explain issues of gender life expectancy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i="1" dirty="0" smtClean="0"/>
              <a:t>what is </a:t>
            </a:r>
            <a:r>
              <a:rPr lang="en-US" i="1" u="sng" dirty="0" smtClean="0"/>
              <a:t>biological citizenship</a:t>
            </a:r>
            <a:r>
              <a:rPr lang="en-US" i="1" dirty="0" smtClean="0"/>
              <a:t>?</a:t>
            </a:r>
          </a:p>
          <a:p>
            <a:pPr marL="0" indent="0">
              <a:buNone/>
            </a:pPr>
            <a:r>
              <a:rPr lang="en-US" i="1" dirty="0" smtClean="0"/>
              <a:t>-What is the </a:t>
            </a:r>
            <a:r>
              <a:rPr lang="en-US" i="1" u="sng" dirty="0" smtClean="0"/>
              <a:t>Kirby Report</a:t>
            </a:r>
            <a:r>
              <a:rPr lang="en-US" i="1" dirty="0" smtClean="0"/>
              <a:t>?</a:t>
            </a:r>
          </a:p>
          <a:p>
            <a:pPr marL="0" indent="0">
              <a:buNone/>
            </a:pPr>
            <a:r>
              <a:rPr lang="en-US" i="1" dirty="0" smtClean="0"/>
              <a:t>-What is </a:t>
            </a:r>
            <a:r>
              <a:rPr lang="en-US" i="1" u="sng" dirty="0"/>
              <a:t>Ontological </a:t>
            </a:r>
            <a:r>
              <a:rPr lang="en-US" i="1" u="sng" dirty="0" smtClean="0"/>
              <a:t>choreography</a:t>
            </a:r>
            <a:r>
              <a:rPr lang="en-US" i="1" dirty="0" smtClean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93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Social Problems</a:t>
            </a:r>
          </a:p>
          <a:p>
            <a:pPr marL="0" indent="0">
              <a:buNone/>
            </a:pPr>
            <a:r>
              <a:rPr lang="en-US" dirty="0" smtClean="0"/>
              <a:t>-Understand how addiction is </a:t>
            </a:r>
            <a:r>
              <a:rPr lang="en-US" i="1" dirty="0" smtClean="0"/>
              <a:t>socially </a:t>
            </a:r>
            <a:r>
              <a:rPr lang="en-US" dirty="0" smtClean="0"/>
              <a:t>influenced. How does this related to </a:t>
            </a:r>
            <a:r>
              <a:rPr lang="en-US" i="1" dirty="0" smtClean="0"/>
              <a:t>definitions</a:t>
            </a:r>
            <a:r>
              <a:rPr lang="en-US" dirty="0" smtClean="0"/>
              <a:t> of ‘addiction’?</a:t>
            </a:r>
          </a:p>
          <a:p>
            <a:pPr marL="0" indent="0">
              <a:buNone/>
            </a:pPr>
            <a:r>
              <a:rPr lang="en-US" dirty="0" smtClean="0"/>
              <a:t>-What is medicalization?</a:t>
            </a:r>
          </a:p>
          <a:p>
            <a:pPr marL="0" indent="0">
              <a:buNone/>
            </a:pPr>
            <a:r>
              <a:rPr lang="en-US" dirty="0" smtClean="0"/>
              <a:t>-What is social disorganization theory?</a:t>
            </a:r>
          </a:p>
          <a:p>
            <a:pPr marL="0" indent="0">
              <a:buNone/>
            </a:pPr>
            <a:r>
              <a:rPr lang="en-US" dirty="0" smtClean="0"/>
              <a:t>-What is the ‘sick role’? Which social theory is it associated with?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42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Choice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Think </a:t>
            </a:r>
            <a:r>
              <a:rPr lang="en-US" i="1" dirty="0" smtClean="0"/>
              <a:t>strategy.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Don’t just ‘blindly’ answer each question.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each question you should have game plan. Think carefully and dissect each short question. The way each question is written should give you 1 or two </a:t>
            </a:r>
            <a:r>
              <a:rPr lang="en-US" i="1" dirty="0" smtClean="0"/>
              <a:t>hints</a:t>
            </a:r>
            <a:r>
              <a:rPr lang="en-US" dirty="0" smtClean="0"/>
              <a:t>. Figure out what these are before you think about the correct answer.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1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Merton’s theory of ‘</a:t>
            </a:r>
            <a:r>
              <a:rPr lang="en-US" i="1" dirty="0" smtClean="0"/>
              <a:t>Anomie’</a:t>
            </a:r>
            <a:r>
              <a:rPr lang="en-US" dirty="0" smtClean="0"/>
              <a:t>? How does it explain, or interpret, addiction? Which ‘ideal type’ in this theory is most likely </a:t>
            </a:r>
            <a:r>
              <a:rPr lang="en-US" smtClean="0"/>
              <a:t>to </a:t>
            </a:r>
            <a:r>
              <a:rPr lang="en-US" smtClean="0"/>
              <a:t>lead to </a:t>
            </a:r>
            <a:r>
              <a:rPr lang="en-US" dirty="0" smtClean="0"/>
              <a:t>addiction? Do you agree with his theory?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37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Office hours: Monday 9-10:45 rm./ 333 (725 </a:t>
            </a:r>
            <a:r>
              <a:rPr lang="en-US" dirty="0" err="1" smtClean="0"/>
              <a:t>Spadina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Joshcurtispolisoc.com</a:t>
            </a:r>
            <a:r>
              <a:rPr lang="en-US" dirty="0" smtClean="0"/>
              <a:t> (download slides for review/tutorial).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Questions about the course: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Joshcurtis.utoronto@gmail.com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Tutorial group shared e-mail for study notes:</a:t>
            </a:r>
          </a:p>
          <a:p>
            <a:pPr marL="0" indent="0">
              <a:buNone/>
            </a:pPr>
            <a:r>
              <a:rPr lang="en-US" dirty="0"/>
              <a:t>Tutorial e-mail: </a:t>
            </a:r>
            <a:r>
              <a:rPr lang="en-US" dirty="0">
                <a:hlinkClick r:id="rId3"/>
              </a:rPr>
              <a:t>soc102tutorial@gmail.com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Password: sociology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23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Discuss the upcoming exam</a:t>
            </a:r>
          </a:p>
          <a:p>
            <a:r>
              <a:rPr lang="en-US" dirty="0" smtClean="0"/>
              <a:t>Open the floor to questions</a:t>
            </a:r>
          </a:p>
          <a:p>
            <a:r>
              <a:rPr lang="en-US" dirty="0" smtClean="0"/>
              <a:t>Key ideas within the chapters</a:t>
            </a:r>
          </a:p>
          <a:p>
            <a:r>
              <a:rPr lang="en-US" dirty="0" smtClean="0"/>
              <a:t>Group work multiple choice questions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Tutorial e-mail: </a:t>
            </a:r>
            <a:r>
              <a:rPr lang="en-US" dirty="0" smtClean="0">
                <a:hlinkClick r:id="rId2"/>
              </a:rPr>
              <a:t>soc102tutorial@gmail.com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Password: sociology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4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Testable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Social Problems</a:t>
            </a:r>
            <a:r>
              <a:rPr lang="en-US" dirty="0" smtClean="0"/>
              <a:t>: 8 and 9</a:t>
            </a:r>
          </a:p>
          <a:p>
            <a:r>
              <a:rPr lang="en-US" b="1" dirty="0" smtClean="0"/>
              <a:t>Starting Points</a:t>
            </a:r>
            <a:r>
              <a:rPr lang="en-US" dirty="0" smtClean="0"/>
              <a:t>: 6, 8, and 10.</a:t>
            </a:r>
          </a:p>
          <a:p>
            <a:r>
              <a:rPr lang="en-US" b="1" dirty="0" smtClean="0"/>
              <a:t>Readings in Sociology</a:t>
            </a:r>
            <a:r>
              <a:rPr lang="en-US" dirty="0" smtClean="0"/>
              <a:t>: 8 and 9.</a:t>
            </a:r>
          </a:p>
          <a:p>
            <a:r>
              <a:rPr lang="en-US" b="1" dirty="0" smtClean="0"/>
              <a:t>Lecture Material</a:t>
            </a:r>
            <a:r>
              <a:rPr lang="en-US" dirty="0" smtClean="0"/>
              <a:t>: All lectures since test 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7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Lectures</a:t>
            </a:r>
            <a:r>
              <a:rPr lang="en-US" dirty="0" smtClean="0"/>
              <a:t>: approx. 10 points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Social Problems</a:t>
            </a:r>
            <a:r>
              <a:rPr lang="en-US" dirty="0" smtClean="0"/>
              <a:t>/</a:t>
            </a:r>
            <a:r>
              <a:rPr lang="en-US" b="1" dirty="0" smtClean="0"/>
              <a:t>Starting Points</a:t>
            </a:r>
            <a:r>
              <a:rPr lang="en-US" dirty="0" smtClean="0"/>
              <a:t>: approx. 70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Readings in SOC</a:t>
            </a:r>
            <a:r>
              <a:rPr lang="en-US" dirty="0" smtClean="0"/>
              <a:t>: approx</a:t>
            </a:r>
            <a:r>
              <a:rPr lang="en-US" dirty="0"/>
              <a:t>. 20.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3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 Location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#1 will be held on Tuesday, October 16th from 6:10pm to 8:00pm.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AAA to HUS - EX 100</a:t>
            </a:r>
          </a:p>
          <a:p>
            <a:r>
              <a:rPr lang="en-US" dirty="0"/>
              <a:t>HUT to QIU - EX 200</a:t>
            </a:r>
          </a:p>
          <a:p>
            <a:r>
              <a:rPr lang="en-US" dirty="0"/>
              <a:t>QIV to SWA - EX 300</a:t>
            </a:r>
          </a:p>
          <a:p>
            <a:r>
              <a:rPr lang="en-US" dirty="0"/>
              <a:t>SWB to WEI - EX 310</a:t>
            </a:r>
          </a:p>
          <a:p>
            <a:r>
              <a:rPr lang="en-US" dirty="0"/>
              <a:t>WEJ to ZZZ - EX 320</a:t>
            </a:r>
          </a:p>
        </p:txBody>
      </p:sp>
    </p:spTree>
    <p:extLst>
      <p:ext uri="{BB962C8B-B14F-4D97-AF65-F5344CB8AC3E}">
        <p14:creationId xmlns:p14="http://schemas.microsoft.com/office/powerpoint/2010/main" val="240406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Test/Text Content/Lectures??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4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tackle </a:t>
            </a:r>
            <a:r>
              <a:rPr lang="en-US" dirty="0" err="1" smtClean="0"/>
              <a:t>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i="1" dirty="0" smtClean="0"/>
              <a:t>Understand the overall goals, purpose, and findings in the article. What problem is the author trying to solve and what does she/he show?</a:t>
            </a:r>
          </a:p>
          <a:p>
            <a:pPr marL="0" indent="0">
              <a:buNone/>
              <a:defRPr/>
            </a:pPr>
            <a:endParaRPr lang="en-US" i="1" dirty="0" smtClean="0"/>
          </a:p>
          <a:p>
            <a:pPr marL="0" indent="0">
              <a:buNone/>
              <a:defRPr/>
            </a:pPr>
            <a:r>
              <a:rPr lang="en-US" dirty="0" smtClean="0"/>
              <a:t>Answer </a:t>
            </a:r>
            <a:r>
              <a:rPr lang="en-US" dirty="0"/>
              <a:t>the following questions:</a:t>
            </a:r>
          </a:p>
          <a:p>
            <a:pPr marL="514350" indent="-514350">
              <a:buFont typeface="Wingdings" charset="0"/>
              <a:buAutoNum type="arabicParenR"/>
              <a:defRPr/>
            </a:pPr>
            <a:r>
              <a:rPr lang="en-US" dirty="0"/>
              <a:t>What is the purpose of the article (i.e., academically, why did the author write this paper – is it tied into a debate?). (</a:t>
            </a:r>
            <a:r>
              <a:rPr lang="en-US" b="1" dirty="0"/>
              <a:t>Puzzle/contribution</a:t>
            </a:r>
            <a:r>
              <a:rPr lang="en-US" dirty="0"/>
              <a:t>).</a:t>
            </a:r>
          </a:p>
          <a:p>
            <a:pPr marL="514350" indent="-514350">
              <a:buFont typeface="Wingdings" charset="0"/>
              <a:buAutoNum type="arabicParenR"/>
              <a:defRPr/>
            </a:pPr>
            <a:r>
              <a:rPr lang="en-US" dirty="0" smtClean="0"/>
              <a:t>Identify </a:t>
            </a:r>
            <a:r>
              <a:rPr lang="en-US" dirty="0"/>
              <a:t>the main argument of the chapter (</a:t>
            </a:r>
            <a:r>
              <a:rPr lang="en-US" b="1" dirty="0"/>
              <a:t>thesis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Wingdings" charset="0"/>
              <a:buAutoNum type="arabicParenR"/>
              <a:defRPr/>
            </a:pPr>
            <a:r>
              <a:rPr lang="en-US" dirty="0" smtClean="0"/>
              <a:t>Identify </a:t>
            </a:r>
            <a:r>
              <a:rPr lang="en-US" dirty="0"/>
              <a:t>and define </a:t>
            </a:r>
            <a:r>
              <a:rPr lang="en-US" i="1" dirty="0"/>
              <a:t>all</a:t>
            </a:r>
            <a:r>
              <a:rPr lang="en-US" dirty="0"/>
              <a:t> key terms and key figures</a:t>
            </a:r>
            <a:r>
              <a:rPr lang="en-US" dirty="0" smtClean="0"/>
              <a:t>. How do they relate to the main arguments in the text?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5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Readings in Sociology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Two sections, 7 chapters</a:t>
            </a:r>
          </a:p>
          <a:p>
            <a:r>
              <a:rPr lang="en-US" dirty="0" smtClean="0"/>
              <a:t>SO about three questions per chapter.</a:t>
            </a:r>
          </a:p>
          <a:p>
            <a:endParaRPr lang="en-US" dirty="0"/>
          </a:p>
          <a:p>
            <a:r>
              <a:rPr lang="en-US" dirty="0" smtClean="0"/>
              <a:t>This means NOT studying one chapter will seriously affect your grade. NOT reading one section is the difference between an A and a B (10-12 %).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492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1959</TotalTime>
  <Words>590</Words>
  <Application>Microsoft Macintosh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Sociology 102</vt:lpstr>
      <vt:lpstr>Contact info</vt:lpstr>
      <vt:lpstr>Tutorial Plan</vt:lpstr>
      <vt:lpstr>Testable Material</vt:lpstr>
      <vt:lpstr>Point Distribution</vt:lpstr>
      <vt:lpstr>Exam Location and Time</vt:lpstr>
      <vt:lpstr>Questions?</vt:lpstr>
      <vt:lpstr>How to tackle RinS</vt:lpstr>
      <vt:lpstr>Readings in Sociology</vt:lpstr>
      <vt:lpstr>Important Ideas</vt:lpstr>
      <vt:lpstr>Important Ideas</vt:lpstr>
      <vt:lpstr>Multiple Choice Questions</vt:lpstr>
      <vt:lpstr>Discussion Question</vt:lpstr>
    </vt:vector>
  </TitlesOfParts>
  <Company>Uiversity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 103</dc:title>
  <dc:creator>Josh Curtis</dc:creator>
  <cp:lastModifiedBy>Josh Curtis</cp:lastModifiedBy>
  <cp:revision>50</cp:revision>
  <dcterms:created xsi:type="dcterms:W3CDTF">2012-09-24T13:12:15Z</dcterms:created>
  <dcterms:modified xsi:type="dcterms:W3CDTF">2012-11-13T01:06:50Z</dcterms:modified>
</cp:coreProperties>
</file>