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92" r:id="rId4"/>
    <p:sldId id="293" r:id="rId5"/>
    <p:sldId id="294" r:id="rId6"/>
    <p:sldId id="295" r:id="rId7"/>
    <p:sldId id="264" r:id="rId8"/>
    <p:sldId id="297" r:id="rId9"/>
    <p:sldId id="301" r:id="rId10"/>
    <p:sldId id="296" r:id="rId11"/>
    <p:sldId id="298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8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12-12-10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12-12-10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12-12-10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12-12-10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shcurtis.utoronto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3 Review</a:t>
            </a:r>
          </a:p>
          <a:p>
            <a:r>
              <a:rPr lang="en-US" dirty="0" smtClean="0"/>
              <a:t>Tutorial #4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Sociology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17: Moral Panic and the Nasty Girl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</a:t>
            </a:r>
            <a:r>
              <a:rPr lang="en-US" dirty="0"/>
              <a:t>: To explore the causes and consequences of the moral panic surrounding ‘girl violence’, and to evaluate it’s validity in light of empirical facts.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 smtClean="0"/>
              <a:t>Are government and society responding appropriately to this so called ‘trend’?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This is a ‘critical’ piece.</a:t>
            </a:r>
            <a:endParaRPr lang="en-US" i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77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Puzzle</a:t>
            </a:r>
            <a:r>
              <a:rPr lang="en-US" dirty="0" smtClean="0"/>
              <a:t>: It’s critical. Why is it that people are responding this way, despite the fact that evidence does not support this type of reaction??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Findings: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“Despite evidence to the contrary, recent incidents of female violence have been interpreted as a sign that today’s girls are increasingly delinquent”.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This idea </a:t>
            </a:r>
            <a:r>
              <a:rPr lang="en-US" b="1" dirty="0"/>
              <a:t> </a:t>
            </a:r>
            <a:r>
              <a:rPr lang="en-US" dirty="0"/>
              <a:t>has lead to a </a:t>
            </a:r>
            <a:r>
              <a:rPr lang="en-US" b="1" i="1" dirty="0"/>
              <a:t>moral panic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moral panic</a:t>
            </a:r>
            <a:r>
              <a:rPr lang="en-US" dirty="0"/>
              <a:t> is an intense feeling expressed in a </a:t>
            </a:r>
            <a:r>
              <a:rPr lang="en-US" dirty="0" smtClean="0"/>
              <a:t>population about an issue that </a:t>
            </a:r>
            <a:r>
              <a:rPr lang="en-US" i="1" dirty="0" smtClean="0"/>
              <a:t>appears</a:t>
            </a:r>
            <a:r>
              <a:rPr lang="en-US" dirty="0" smtClean="0"/>
              <a:t> to threaten social order.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dirty="0"/>
              <a:t>Often moral panics result in political and social action.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case, “the recent alarm over girl violence is the product of a moral panic that has had a significant impact on </a:t>
            </a:r>
            <a:r>
              <a:rPr lang="en-US" i="1" u="sng" dirty="0"/>
              <a:t>social</a:t>
            </a:r>
            <a:r>
              <a:rPr lang="en-US" dirty="0"/>
              <a:t>, </a:t>
            </a:r>
            <a:r>
              <a:rPr lang="en-US" i="1" u="sng" dirty="0"/>
              <a:t>educational</a:t>
            </a:r>
            <a:r>
              <a:rPr lang="en-US" dirty="0"/>
              <a:t>, and </a:t>
            </a:r>
            <a:r>
              <a:rPr lang="en-US" i="1" u="sng" dirty="0"/>
              <a:t>legal policy-making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It is a response to </a:t>
            </a:r>
            <a:r>
              <a:rPr lang="en-US" b="1" dirty="0"/>
              <a:t>a heightened sense of risk and uncertainty about the foundations of modern society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1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their conclusions?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understanding the ‘moral panic’ framework we can more accurately interpret the validity of different social phenomenon or attitudes.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 can we use the moral panic framework to understand the bad girl phenomenon?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9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Office hours: Monday 9-10:45 rm./ 333 (725 </a:t>
            </a:r>
            <a:r>
              <a:rPr lang="en-US" dirty="0" err="1" smtClean="0"/>
              <a:t>Spadina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Joshcurtispolisoc.com</a:t>
            </a:r>
            <a:r>
              <a:rPr lang="en-US" dirty="0" smtClean="0"/>
              <a:t> (download slides for review/tutorial).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Questions about the course: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Joshcurtis.utoronto@gmail.com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2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Problems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</a:t>
            </a:r>
            <a:r>
              <a:rPr lang="en-US" dirty="0" smtClean="0"/>
              <a:t> chapters. Approx. 25 pages each   = 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40</a:t>
            </a:r>
            <a:r>
              <a:rPr lang="en-US" dirty="0" smtClean="0"/>
              <a:t> questions.    About 1 per page – definitely </a:t>
            </a:r>
            <a:r>
              <a:rPr lang="en-US" b="1" dirty="0" smtClean="0"/>
              <a:t>1</a:t>
            </a:r>
            <a:r>
              <a:rPr lang="en-US" dirty="0" smtClean="0"/>
              <a:t> </a:t>
            </a:r>
            <a:r>
              <a:rPr lang="en-US" i="1" dirty="0" smtClean="0"/>
              <a:t>per</a:t>
            </a:r>
            <a:r>
              <a:rPr lang="en-US" dirty="0" smtClean="0"/>
              <a:t> </a:t>
            </a:r>
            <a:r>
              <a:rPr lang="en-US" i="1" dirty="0" smtClean="0"/>
              <a:t>section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Definitions</a:t>
            </a:r>
            <a:r>
              <a:rPr lang="en-US" dirty="0" smtClean="0"/>
              <a:t> / </a:t>
            </a:r>
            <a:r>
              <a:rPr lang="en-US" b="1" dirty="0" smtClean="0"/>
              <a:t>Theories</a:t>
            </a:r>
            <a:r>
              <a:rPr lang="en-US" dirty="0" smtClean="0"/>
              <a:t> / </a:t>
            </a:r>
            <a:r>
              <a:rPr lang="en-US" b="1" dirty="0" smtClean="0"/>
              <a:t>Social findings or facts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i="1" dirty="0" smtClean="0"/>
              <a:t>Organize your notes around logical themes.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3659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These chapters require a deeper read  - there are more questions (10-20 per cent more) on these chapters than on previous tests.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9550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in Sociology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ALL </a:t>
            </a:r>
            <a:r>
              <a:rPr lang="en-US" dirty="0" smtClean="0"/>
              <a:t>sections:</a:t>
            </a:r>
          </a:p>
          <a:p>
            <a:pPr marL="0" indent="0">
              <a:buNone/>
            </a:pPr>
            <a:r>
              <a:rPr lang="en-US" b="1" dirty="0" smtClean="0"/>
              <a:t>4, 7, 8, 9, 10, 11, 12, 13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About </a:t>
            </a:r>
            <a:r>
              <a:rPr lang="en-US" b="1" dirty="0" smtClean="0"/>
              <a:t>30-35 </a:t>
            </a:r>
            <a:r>
              <a:rPr lang="en-US" dirty="0" smtClean="0"/>
              <a:t>chapters or </a:t>
            </a:r>
            <a:r>
              <a:rPr lang="en-US" b="1" dirty="0" smtClean="0"/>
              <a:t>90-105 </a:t>
            </a:r>
            <a:r>
              <a:rPr lang="en-US" dirty="0" smtClean="0"/>
              <a:t>pages.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So, about one question per page, or 3-4 questions per chapter.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***Questions are </a:t>
            </a:r>
            <a:r>
              <a:rPr lang="en-US" i="1" dirty="0" smtClean="0"/>
              <a:t>clustered</a:t>
            </a:r>
            <a:r>
              <a:rPr lang="en-US" dirty="0" smtClean="0"/>
              <a:t> together based on chapter***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1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If you don’t start reviewing early, it will be </a:t>
            </a:r>
            <a:r>
              <a:rPr lang="en-US" b="1" dirty="0" smtClean="0"/>
              <a:t>very</a:t>
            </a:r>
            <a:r>
              <a:rPr lang="en-US" dirty="0" smtClean="0"/>
              <a:t> difficult to receive a B or A range grade.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Develop a </a:t>
            </a:r>
            <a:r>
              <a:rPr lang="en-US" b="1" i="1" dirty="0"/>
              <a:t>strategy</a:t>
            </a:r>
            <a:r>
              <a:rPr lang="en-US" i="1" dirty="0"/>
              <a:t> </a:t>
            </a:r>
            <a:r>
              <a:rPr lang="en-US" dirty="0"/>
              <a:t>early </a:t>
            </a:r>
            <a:r>
              <a:rPr lang="en-US" dirty="0" smtClean="0"/>
              <a:t>on that is informed by the structure of the exam.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well organized notes that work for you </a:t>
            </a:r>
            <a:r>
              <a:rPr lang="en-US" i="1" dirty="0" smtClean="0"/>
              <a:t>ASAP.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Review your study notes frequently.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Ask questions during office hours or over e-mail if you have any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Do not leave this until the last minute.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621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 </a:t>
            </a:r>
            <a:r>
              <a:rPr lang="en-US" dirty="0" err="1" smtClean="0"/>
              <a:t>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i="1" dirty="0" smtClean="0"/>
              <a:t>Understand the overall goals, purpose, and findings in the article. What problem is the author trying to solve and what does she/he show?</a:t>
            </a:r>
          </a:p>
          <a:p>
            <a:pPr marL="0" indent="0">
              <a:buNone/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r>
              <a:rPr lang="en-US" dirty="0" smtClean="0"/>
              <a:t>Answer </a:t>
            </a:r>
            <a:r>
              <a:rPr lang="en-US" dirty="0"/>
              <a:t>the following questions:</a:t>
            </a:r>
          </a:p>
          <a:p>
            <a:pPr marL="514350" indent="-514350">
              <a:buFont typeface="Wingdings" charset="0"/>
              <a:buAutoNum type="arabicParenR"/>
              <a:defRPr/>
            </a:pPr>
            <a:r>
              <a:rPr lang="en-US" dirty="0"/>
              <a:t>What is the purpose of the article (i.e., academically, why did the author write this paper – is it tied into a debate?). (</a:t>
            </a:r>
            <a:r>
              <a:rPr lang="en-US" b="1" dirty="0"/>
              <a:t>Puzzle/contribution</a:t>
            </a:r>
            <a:r>
              <a:rPr lang="en-US" dirty="0"/>
              <a:t>).</a:t>
            </a:r>
          </a:p>
          <a:p>
            <a:pPr marL="514350" indent="-514350">
              <a:buFont typeface="Wingdings" charset="0"/>
              <a:buAutoNum type="arabicParenR"/>
              <a:defRPr/>
            </a:pPr>
            <a:r>
              <a:rPr lang="en-US" dirty="0" smtClean="0"/>
              <a:t>Identify </a:t>
            </a:r>
            <a:r>
              <a:rPr lang="en-US" dirty="0"/>
              <a:t>the main argument of the chapter (</a:t>
            </a:r>
            <a:r>
              <a:rPr lang="en-US" b="1" dirty="0"/>
              <a:t>thesis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Wingdings" charset="0"/>
              <a:buAutoNum type="arabicParenR"/>
              <a:defRPr/>
            </a:pPr>
            <a:r>
              <a:rPr lang="en-US" dirty="0" smtClean="0"/>
              <a:t>Identify </a:t>
            </a:r>
            <a:r>
              <a:rPr lang="en-US" dirty="0"/>
              <a:t>and define </a:t>
            </a:r>
            <a:r>
              <a:rPr lang="en-US" i="1" dirty="0"/>
              <a:t>all</a:t>
            </a:r>
            <a:r>
              <a:rPr lang="en-US" dirty="0"/>
              <a:t> key terms and key figures</a:t>
            </a:r>
            <a:r>
              <a:rPr lang="en-US" dirty="0" smtClean="0"/>
              <a:t>. How do they relate to the main arguments in the text?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5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 2 in (</a:t>
            </a:r>
            <a:r>
              <a:rPr lang="en-US" dirty="0" err="1" smtClean="0"/>
              <a:t>RinS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Think </a:t>
            </a:r>
            <a:r>
              <a:rPr lang="en-US" b="1" dirty="0" smtClean="0"/>
              <a:t>BIG</a:t>
            </a:r>
            <a:r>
              <a:rPr lang="en-US" dirty="0" smtClean="0"/>
              <a:t> and then focus.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short notes outlining the BIG picture, then summarize key ideas.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Big picture often in the intro.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Conclusions (or the implications) are also </a:t>
            </a:r>
            <a:r>
              <a:rPr lang="en-US" dirty="0" err="1" smtClean="0"/>
              <a:t>imprtant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4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for three things: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Purpose (or big picture)</a:t>
            </a:r>
          </a:p>
          <a:p>
            <a:pPr marL="514350" indent="-514350">
              <a:buAutoNum type="arabicParenR"/>
            </a:pPr>
            <a:r>
              <a:rPr lang="en-US" dirty="0" smtClean="0"/>
              <a:t>Arguments (or the findings/evidence)</a:t>
            </a:r>
          </a:p>
          <a:p>
            <a:pPr marL="514350" indent="-514350">
              <a:buAutoNum type="arabicParenR"/>
            </a:pPr>
            <a:r>
              <a:rPr lang="en-US" dirty="0" smtClean="0"/>
              <a:t>Implications (or conclusions).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you see how this is linear? It almost tells a 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2171</TotalTime>
  <Words>700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Sociology 102</vt:lpstr>
      <vt:lpstr>Contact info</vt:lpstr>
      <vt:lpstr>Social Problems text</vt:lpstr>
      <vt:lpstr>Social Problems</vt:lpstr>
      <vt:lpstr>Readings in Sociology</vt:lpstr>
      <vt:lpstr>The point?</vt:lpstr>
      <vt:lpstr>How to tackle RinS</vt:lpstr>
      <vt:lpstr>Suggestion 2 in (RinS)</vt:lpstr>
      <vt:lpstr>PowerPoint Presentation</vt:lpstr>
      <vt:lpstr>Ch. 17: Moral Panic and the Nasty Girl</vt:lpstr>
      <vt:lpstr>Cont..</vt:lpstr>
      <vt:lpstr>What are their conclusions?</vt:lpstr>
    </vt:vector>
  </TitlesOfParts>
  <Company>Uiversity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103</dc:title>
  <dc:creator>Josh Curtis</dc:creator>
  <cp:lastModifiedBy>Josh Curtis</cp:lastModifiedBy>
  <cp:revision>70</cp:revision>
  <dcterms:created xsi:type="dcterms:W3CDTF">2012-09-24T13:12:15Z</dcterms:created>
  <dcterms:modified xsi:type="dcterms:W3CDTF">2012-12-10T14:33:06Z</dcterms:modified>
</cp:coreProperties>
</file>