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70" r:id="rId2"/>
    <p:sldId id="256" r:id="rId3"/>
    <p:sldId id="26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Excel%20tutorial\Supplement_Sales_Weekly_Expanded%20saved%201%20(Recovered)%20-%20Copy%20(2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Excel%20tutorial\Supplement_Sales_Weekly_Expanded%20saved%201%20(Recovered)%20-%20Copy%20(2)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C:\Users\user\Documents\Excel%20tutorial\Supplement_Sales_Weekly_Expanded%20saved%201%20(Recovered)%20-%20Copy%20(2)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Excel%20tutorial\Supplement_Sales_Weekly_Expanded%20saved%201%20(Recovered)%20-%20Copy%20(2)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ocuments\Excel%20tutorial\Supplement_Sales_Weekly_Expanded%20saved%201%20(Recovered)%20-%20Copy%20(2)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[Supplement_Sales_Weekly_Expanded saved 1 (Recovered) - Copy (2).xlsx]Total Revenue by Category!PivotTable4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Total</a:t>
            </a:r>
            <a:r>
              <a:rPr lang="en-US" baseline="0"/>
              <a:t> sales by Category</a:t>
            </a:r>
            <a:endParaRPr lang="en-US"/>
          </a:p>
        </c:rich>
      </c:tx>
      <c:layout>
        <c:manualLayout>
          <c:xMode val="edge"/>
          <c:yMode val="edge"/>
          <c:x val="0.33863983403706788"/>
          <c:y val="0.12553041820781047"/>
        </c:manualLayout>
      </c:layout>
      <c:overlay val="0"/>
      <c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630031729166225"/>
          <c:y val="0.19367401120969391"/>
          <c:w val="0.74877670751225855"/>
          <c:h val="0.586545673842792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'Total Revenue by Category'!$B$5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'Total Revenue by Category'!$A$6:$A$16</c:f>
              <c:strCache>
                <c:ptCount val="10"/>
                <c:pt idx="0">
                  <c:v>Vitamin</c:v>
                </c:pt>
                <c:pt idx="1">
                  <c:v>Mineral</c:v>
                </c:pt>
                <c:pt idx="2">
                  <c:v>Performance</c:v>
                </c:pt>
                <c:pt idx="3">
                  <c:v>Protein</c:v>
                </c:pt>
                <c:pt idx="4">
                  <c:v>Amino Acid</c:v>
                </c:pt>
                <c:pt idx="5">
                  <c:v>Omega</c:v>
                </c:pt>
                <c:pt idx="6">
                  <c:v>Fat Burner</c:v>
                </c:pt>
                <c:pt idx="7">
                  <c:v>Hydration</c:v>
                </c:pt>
                <c:pt idx="8">
                  <c:v>Herbal</c:v>
                </c:pt>
                <c:pt idx="9">
                  <c:v>Sleep Aid</c:v>
                </c:pt>
              </c:strCache>
            </c:strRef>
          </c:cat>
          <c:val>
            <c:numRef>
              <c:f>'Total Revenue by Category'!$B$6:$B$16</c:f>
              <c:numCache>
                <c:formatCode>_(* #,##0.00_);_(* \(#,##0.00\);_(* "-"??_);_(@_)</c:formatCode>
                <c:ptCount val="10"/>
                <c:pt idx="0">
                  <c:v>4300224.68</c:v>
                </c:pt>
                <c:pt idx="1">
                  <c:v>4276107.9900000039</c:v>
                </c:pt>
                <c:pt idx="2">
                  <c:v>2909702.1800000006</c:v>
                </c:pt>
                <c:pt idx="3">
                  <c:v>2855492.09</c:v>
                </c:pt>
                <c:pt idx="4">
                  <c:v>1464819.6300000004</c:v>
                </c:pt>
                <c:pt idx="5">
                  <c:v>1451065.8700000003</c:v>
                </c:pt>
                <c:pt idx="6">
                  <c:v>1440900.0500000007</c:v>
                </c:pt>
                <c:pt idx="7">
                  <c:v>1411951.38</c:v>
                </c:pt>
                <c:pt idx="8">
                  <c:v>1405700.7899999996</c:v>
                </c:pt>
                <c:pt idx="9">
                  <c:v>1397315.7899999996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E8-494E-8EDE-5C532857FA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03397040"/>
        <c:axId val="703400368"/>
      </c:barChart>
      <c:catAx>
        <c:axId val="7033970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400368"/>
        <c:crosses val="autoZero"/>
        <c:auto val="1"/>
        <c:lblAlgn val="ctr"/>
        <c:lblOffset val="100"/>
        <c:noMultiLvlLbl val="0"/>
      </c:catAx>
      <c:valAx>
        <c:axId val="703400368"/>
        <c:scaling>
          <c:orientation val="minMax"/>
        </c:scaling>
        <c:delete val="0"/>
        <c:axPos val="l"/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03397040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[Supplement_Sales_Weekly_Expanded saved 1 (Recovered) - Copy (2).xlsx] 4. Sales by Location and Platf!PivotTable7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SALES BY PLATORM AND LOCATION</a:t>
            </a:r>
          </a:p>
        </c:rich>
      </c:tx>
      <c:layout/>
      <c:overlay val="0"/>
      <c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</c:pivotFmt>
      <c:pivotFmt>
        <c:idx val="10"/>
      </c:pivotFmt>
      <c:pivotFmt>
        <c:idx val="11"/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</c:pivotFmt>
      <c:pivotFmt>
        <c:idx val="16"/>
      </c:pivotFmt>
      <c:pivotFmt>
        <c:idx val="17"/>
      </c:pivotFmt>
      <c:pivotFmt>
        <c:idx val="1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1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2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2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  <c:pivotFmt>
        <c:idx val="2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 4. Sales by Location and Platf'!$B$3:$B$4</c:f>
              <c:strCache>
                <c:ptCount val="1"/>
                <c:pt idx="0">
                  <c:v>Canada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8000"/>
                    <a:lumMod val="114000"/>
                  </a:schemeClr>
                </a:gs>
                <a:gs pos="100000">
                  <a:schemeClr val="accent2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 4. Sales by Location and Platf'!$A$5:$A$8</c:f>
              <c:strCache>
                <c:ptCount val="3"/>
                <c:pt idx="0">
                  <c:v>Amazon</c:v>
                </c:pt>
                <c:pt idx="1">
                  <c:v>iHerb</c:v>
                </c:pt>
                <c:pt idx="2">
                  <c:v>Walmart</c:v>
                </c:pt>
              </c:strCache>
            </c:strRef>
          </c:cat>
          <c:val>
            <c:numRef>
              <c:f>' 4. Sales by Location and Platf'!$B$5:$B$8</c:f>
              <c:numCache>
                <c:formatCode>_(* #,##0.00_);_(* \(#,##0.00\);_(* "-"??_);_(@_)</c:formatCode>
                <c:ptCount val="3"/>
                <c:pt idx="0">
                  <c:v>2613844.2800000007</c:v>
                </c:pt>
                <c:pt idx="1">
                  <c:v>2716096.3800000031</c:v>
                </c:pt>
                <c:pt idx="2">
                  <c:v>2518639.0699999989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FF-4873-B8E0-8D268CDFE7AF}"/>
            </c:ext>
          </c:extLst>
        </c:ser>
        <c:ser>
          <c:idx val="1"/>
          <c:order val="1"/>
          <c:tx>
            <c:strRef>
              <c:f>' 4. Sales by Location and Platf'!$C$3:$C$4</c:f>
              <c:strCache>
                <c:ptCount val="1"/>
                <c:pt idx="0">
                  <c:v>UK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8000"/>
                    <a:lumMod val="114000"/>
                  </a:schemeClr>
                </a:gs>
                <a:gs pos="100000">
                  <a:schemeClr val="accent4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 4. Sales by Location and Platf'!$A$5:$A$8</c:f>
              <c:strCache>
                <c:ptCount val="3"/>
                <c:pt idx="0">
                  <c:v>Amazon</c:v>
                </c:pt>
                <c:pt idx="1">
                  <c:v>iHerb</c:v>
                </c:pt>
                <c:pt idx="2">
                  <c:v>Walmart</c:v>
                </c:pt>
              </c:strCache>
            </c:strRef>
          </c:cat>
          <c:val>
            <c:numRef>
              <c:f>' 4. Sales by Location and Platf'!$C$5:$C$8</c:f>
              <c:numCache>
                <c:formatCode>_(* #,##0.00_);_(* \(#,##0.00\);_(* "-"??_);_(@_)</c:formatCode>
                <c:ptCount val="3"/>
                <c:pt idx="0">
                  <c:v>2442671.2300000042</c:v>
                </c:pt>
                <c:pt idx="1">
                  <c:v>2624222.8599999989</c:v>
                </c:pt>
                <c:pt idx="2">
                  <c:v>2637066.2500000014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FF-4873-B8E0-8D268CDFE7AF}"/>
            </c:ext>
          </c:extLst>
        </c:ser>
        <c:ser>
          <c:idx val="2"/>
          <c:order val="2"/>
          <c:tx>
            <c:strRef>
              <c:f>' 4. Sales by Location and Platf'!$D$3:$D$4</c:f>
              <c:strCache>
                <c:ptCount val="1"/>
                <c:pt idx="0">
                  <c:v>USA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cat>
            <c:strRef>
              <c:f>' 4. Sales by Location and Platf'!$A$5:$A$8</c:f>
              <c:strCache>
                <c:ptCount val="3"/>
                <c:pt idx="0">
                  <c:v>Amazon</c:v>
                </c:pt>
                <c:pt idx="1">
                  <c:v>iHerb</c:v>
                </c:pt>
                <c:pt idx="2">
                  <c:v>Walmart</c:v>
                </c:pt>
              </c:strCache>
            </c:strRef>
          </c:cat>
          <c:val>
            <c:numRef>
              <c:f>' 4. Sales by Location and Platf'!$D$5:$D$8</c:f>
              <c:numCache>
                <c:formatCode>_(* #,##0.00_);_(* \(#,##0.00\);_(* "-"??_);_(@_)</c:formatCode>
                <c:ptCount val="3"/>
                <c:pt idx="0">
                  <c:v>2612936.2700000005</c:v>
                </c:pt>
                <c:pt idx="1">
                  <c:v>2514941.8100000005</c:v>
                </c:pt>
                <c:pt idx="2">
                  <c:v>2232862.2999999989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FF-4873-B8E0-8D268CDFE7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85441088"/>
        <c:axId val="785441504"/>
      </c:barChart>
      <c:catAx>
        <c:axId val="7854410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441504"/>
        <c:crosses val="autoZero"/>
        <c:auto val="1"/>
        <c:lblAlgn val="ctr"/>
        <c:lblOffset val="100"/>
        <c:noMultiLvlLbl val="0"/>
      </c:catAx>
      <c:valAx>
        <c:axId val="78544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44108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lt1">
                <a:lumMod val="95000"/>
                <a:alpha val="54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pivotSource>
    <c:name>[Supplement_Sales_Weekly_Expanded saved 1 (Recovered) - Copy (2).xlsx] 3. Monthly Sales Trend!PivotTable6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MONTHLY SALES TREND .</a:t>
            </a:r>
          </a:p>
        </c:rich>
      </c:tx>
      <c:layout>
        <c:manualLayout>
          <c:xMode val="edge"/>
          <c:yMode val="edge"/>
          <c:x val="0.42482142857142863"/>
          <c:y val="4.2044176175233004E-2"/>
        </c:manualLayout>
      </c:layout>
      <c:overlay val="0"/>
      <c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4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4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9"/>
        <c:spPr>
          <a:gradFill rotWithShape="1">
            <a:gsLst>
              <a:gs pos="0">
                <a:schemeClr val="accent4">
                  <a:satMod val="103000"/>
                  <a:lumMod val="102000"/>
                  <a:tint val="94000"/>
                </a:schemeClr>
              </a:gs>
              <a:gs pos="50000">
                <a:schemeClr val="accent4">
                  <a:satMod val="110000"/>
                  <a:lumMod val="100000"/>
                  <a:shade val="100000"/>
                </a:schemeClr>
              </a:gs>
              <a:gs pos="100000">
                <a:schemeClr val="accent4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4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  <c:pivotFmt>
        <c:idx val="10"/>
        <c:spPr>
          <a:blipFill>
            <a:blip xmlns:r="http://schemas.openxmlformats.org/officeDocument/2006/relationships" r:embed="rId3">
              <a:duotone>
                <a:schemeClr val="accent4">
                  <a:shade val="74000"/>
                  <a:satMod val="130000"/>
                  <a:lumMod val="90000"/>
                </a:schemeClr>
                <a:schemeClr val="accent4">
                  <a:tint val="94000"/>
                  <a:satMod val="120000"/>
                  <a:lumMod val="104000"/>
                </a:schemeClr>
              </a:duotone>
            </a:blip>
            <a:tile tx="0" ty="0" sx="100000" sy="100000" flip="none" algn="tl"/>
          </a:blipFill>
          <a:ln w="34925" cap="rnd">
            <a:solidFill>
              <a:schemeClr val="accent4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</c:marker>
      </c:pivotFmt>
    </c:pivotFmts>
    <c:plotArea>
      <c:layout>
        <c:manualLayout>
          <c:layoutTarget val="inner"/>
          <c:xMode val="edge"/>
          <c:yMode val="edge"/>
          <c:x val="0.18324459442569679"/>
          <c:y val="0.17180251583259601"/>
          <c:w val="0.72137614829396324"/>
          <c:h val="0.71316482954712535"/>
        </c:manualLayout>
      </c:layout>
      <c:lineChart>
        <c:grouping val="standard"/>
        <c:varyColors val="0"/>
        <c:ser>
          <c:idx val="0"/>
          <c:order val="0"/>
          <c:tx>
            <c:strRef>
              <c:f>' 3. Monthly Sales Trend'!$B$3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4"/>
              </a:solidFill>
              <a:round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>
                <a:solidFill>
                  <a:schemeClr val="accent4"/>
                </a:solidFill>
                <a:round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</c:marker>
          <c:trendline>
            <c:spPr>
              <a:ln w="19050" cap="rnd">
                <a:solidFill>
                  <a:schemeClr val="accent4"/>
                </a:solidFill>
              </a:ln>
              <a:effectLst/>
            </c:spPr>
            <c:trendlineType val="linear"/>
            <c:dispRSqr val="0"/>
            <c:dispEq val="0"/>
          </c:trendline>
          <c:errBars>
            <c:errDir val="y"/>
            <c:errBarType val="both"/>
            <c:errValType val="stdErr"/>
            <c:noEndCap val="0"/>
            <c:spPr>
              <a:noFill/>
              <a:ln w="9525" cap="flat" cmpd="sng" algn="ctr">
                <a:solidFill>
                  <a:schemeClr val="lt1">
                    <a:lumMod val="95000"/>
                  </a:schemeClr>
                </a:solidFill>
                <a:round/>
              </a:ln>
              <a:effectLst/>
            </c:spPr>
          </c:errBars>
          <c:cat>
            <c:strRef>
              <c:f>' 3. Monthly Sales Trend'!$A$4:$A$16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 3. Monthly Sales Trend'!$B$4:$B$16</c:f>
              <c:numCache>
                <c:formatCode>_(* #,##0.00_);_(* \(#,##0.00\);_(* "-"??_);_(@_)</c:formatCode>
                <c:ptCount val="12"/>
                <c:pt idx="0">
                  <c:v>2171966.0499999998</c:v>
                </c:pt>
                <c:pt idx="1">
                  <c:v>2073046.8400000003</c:v>
                </c:pt>
                <c:pt idx="2">
                  <c:v>2271026.4000000008</c:v>
                </c:pt>
                <c:pt idx="3">
                  <c:v>1685662.2999999993</c:v>
                </c:pt>
                <c:pt idx="4">
                  <c:v>1920081.2099999993</c:v>
                </c:pt>
                <c:pt idx="5">
                  <c:v>1826877.4000000011</c:v>
                </c:pt>
                <c:pt idx="6">
                  <c:v>1849431.8399999996</c:v>
                </c:pt>
                <c:pt idx="7">
                  <c:v>1925991.5799999987</c:v>
                </c:pt>
                <c:pt idx="8">
                  <c:v>1782437.6000000008</c:v>
                </c:pt>
                <c:pt idx="9">
                  <c:v>1816041.1600000013</c:v>
                </c:pt>
                <c:pt idx="10">
                  <c:v>1750791.5600000003</c:v>
                </c:pt>
                <c:pt idx="11">
                  <c:v>1839926.5099999998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845-4B0B-A552-D274F1A0E3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85428608"/>
        <c:axId val="785429024"/>
      </c:lineChart>
      <c:catAx>
        <c:axId val="785428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lt1">
                <a:lumMod val="95000"/>
                <a:alpha val="10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429024"/>
        <c:crosses val="autoZero"/>
        <c:auto val="1"/>
        <c:lblAlgn val="ctr"/>
        <c:lblOffset val="100"/>
        <c:noMultiLvlLbl val="0"/>
      </c:catAx>
      <c:valAx>
        <c:axId val="785429024"/>
        <c:scaling>
          <c:orientation val="minMax"/>
        </c:scaling>
        <c:delete val="0"/>
        <c:axPos val="l"/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54286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[Supplement_Sales_Weekly_Expanded saved 1 (Recovered) - Copy (2).xlsx] 2. Units Sold by Product Name!PivotTable5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TOP 3  UNIT SOLD BY PRODUCT NAME.</a:t>
            </a:r>
          </a:p>
          <a:p>
            <a:pPr>
              <a:defRPr/>
            </a:pPr>
            <a:r>
              <a:rPr lang="en-US"/>
              <a:t> </a:t>
            </a:r>
          </a:p>
        </c:rich>
      </c:tx>
      <c:layout/>
      <c:overlay val="0"/>
      <c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</c:pivotFmt>
      <c:pivotFmt>
        <c:idx val="4"/>
      </c:pivotFmt>
      <c:pivotFmt>
        <c:idx val="5"/>
      </c:pivotFmt>
      <c:pivotFmt>
        <c:idx val="6"/>
      </c:pivotFmt>
      <c:pivotFmt>
        <c:idx val="7"/>
      </c:pivotFmt>
      <c:pivotFmt>
        <c:idx val="8"/>
      </c:pivotFmt>
      <c:pivotFmt>
        <c:idx val="9"/>
        <c:dLbl>
          <c:idx val="0"/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layout>
            <c:manualLayout>
              <c:x val="-0.20911092080976054"/>
              <c:y val="9.6360804475666972E-2"/>
            </c:manualLayout>
          </c:layout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8.6908062134673336E-2"/>
                  <c:h val="2.6800464273793578E-2"/>
                </c:manualLayout>
              </c15:layout>
            </c:ext>
          </c:extLst>
        </c:dLbl>
      </c:pivotFmt>
      <c:pivotFmt>
        <c:idx val="11"/>
        <c:dLbl>
          <c:idx val="0"/>
          <c:layout>
            <c:manualLayout>
              <c:x val="0.18166851710365448"/>
              <c:y val="8.3137421300702993E-2"/>
            </c:manualLayout>
          </c:layout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8.6908062134673336E-2"/>
                  <c:h val="2.6800464273793578E-2"/>
                </c:manualLayout>
              </c15:layout>
            </c:ext>
          </c:extLst>
        </c:dLbl>
      </c:pivotFmt>
      <c:pivotFmt>
        <c:idx val="12"/>
        <c:dLbl>
          <c:idx val="0"/>
          <c:layout>
            <c:manualLayout>
              <c:x val="-3.2946241920207313E-3"/>
              <c:y val="-0.19241144424036746"/>
            </c:manualLayout>
          </c:layout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layout>
                <c:manualLayout>
                  <c:w val="8.6908062134673336E-2"/>
                  <c:h val="2.6800464273793578E-2"/>
                </c:manualLayout>
              </c15:layout>
            </c:ext>
          </c:extLst>
        </c:dLbl>
      </c:pivotFmt>
      <c:pivotFmt>
        <c:idx val="13"/>
      </c:pivotFmt>
      <c:pivotFmt>
        <c:idx val="14"/>
      </c:pivotFmt>
      <c:pivotFmt>
        <c:idx val="15"/>
      </c:pivotFmt>
      <c:pivotFmt>
        <c:idx val="16"/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</c:pivotFmt>
      <c:pivotFmt>
        <c:idx val="19"/>
      </c:pivotFmt>
      <c:pivotFmt>
        <c:idx val="2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layout>
            <c:manualLayout>
              <c:x val="-0.23885010590941039"/>
              <c:y val="0.11649949559783052"/>
            </c:manualLayout>
          </c:layout>
          <c:tx>
            <c:rich>
              <a:bodyPr rot="0" spcFirstLastPara="1" vertOverflow="clip" horzOverflow="clip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9F4F6D1-AB33-47FF-A576-2E05561B0D0D}" type="CATEGORYNAME">
                  <a:rPr lang="en-US" sz="1400" b="1">
                    <a:latin typeface="Arial Black" panose="020B0A04020102020204" pitchFamily="34" charset="0"/>
                  </a:rPr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fld id="{4883D1F9-7A25-48BD-8A5D-F84D848A8319}" type="PERCENTAGE">
                  <a:rPr lang="en-US" sz="1400" b="1" baseline="0">
                    <a:latin typeface="Arial Black" panose="020B0A04020102020204" pitchFamily="34" charset="0"/>
                  </a:rPr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/>
              </a:p>
            </c:rich>
          </c:tx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layout>
                <c:manualLayout>
                  <c:w val="0.24478685033860725"/>
                  <c:h val="0.12737999825194765"/>
                </c:manualLayout>
              </c15:layout>
              <c15:dlblFieldTable/>
              <c15:showDataLabelsRange val="0"/>
            </c:ext>
          </c:extLst>
        </c:dLbl>
      </c:pivotFmt>
      <c:pivotFmt>
        <c:idx val="2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tx>
            <c:rich>
              <a:bodyPr rot="0" spcFirstLastPara="1" vertOverflow="clip" horzOverflow="clip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71BE548-21F1-4181-8308-FC2C3DD42317}" type="CATEGORYNAME">
                  <a:rPr lang="en-US" sz="1600" b="1">
                    <a:latin typeface="Arial Black" panose="020B0A04020102020204" pitchFamily="34" charset="0"/>
                  </a:rPr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600" b="1" baseline="0">
                    <a:latin typeface="Arial Black" panose="020B0A04020102020204" pitchFamily="34" charset="0"/>
                  </a:rPr>
                  <a:t>
</a:t>
                </a:r>
                <a:fld id="{A5D3C4A6-9291-4D2F-B25C-74C06C92B795}" type="PERCENTAGE">
                  <a:rPr lang="en-US" sz="1600" b="1" baseline="0">
                    <a:latin typeface="Arial Black" panose="020B0A04020102020204" pitchFamily="34" charset="0"/>
                  </a:rPr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600" b="1" baseline="0">
                  <a:latin typeface="Arial Black" panose="020B0A04020102020204" pitchFamily="34" charset="0"/>
                </a:endParaRPr>
              </a:p>
            </c:rich>
          </c:tx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dlblFieldTable/>
              <c15:showDataLabelsRange val="0"/>
            </c:ext>
          </c:extLst>
        </c:dLbl>
      </c:pivotFmt>
      <c:pivotFmt>
        <c:idx val="2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tx>
            <c:rich>
              <a:bodyPr rot="0" spcFirstLastPara="1" vertOverflow="clip" horzOverflow="clip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E1F30295-4F00-46EC-902D-04CC3D81327A}" type="CATEGORYNAME">
                  <a:rPr lang="en-US" sz="1600" b="1">
                    <a:latin typeface="Arial Black" panose="020B0A04020102020204" pitchFamily="34" charset="0"/>
                  </a:rPr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600" b="1" baseline="0">
                    <a:latin typeface="Arial Black" panose="020B0A04020102020204" pitchFamily="34" charset="0"/>
                  </a:rPr>
                  <a:t>
</a:t>
                </a:r>
                <a:fld id="{FF1C15AB-0B92-4643-8299-F1A31AAD9BA9}" type="PERCENTAGE">
                  <a:rPr lang="en-US" sz="1600" b="1" baseline="0">
                    <a:latin typeface="Arial Black" panose="020B0A04020102020204" pitchFamily="34" charset="0"/>
                  </a:rPr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600" b="1" baseline="0">
                  <a:latin typeface="Arial Black" panose="020B0A04020102020204" pitchFamily="34" charset="0"/>
                </a:endParaRPr>
              </a:p>
            </c:rich>
          </c:tx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dlblFieldTable/>
              <c15:showDataLabelsRange val="0"/>
            </c:ext>
          </c:extLst>
        </c:dLbl>
      </c:pivotFmt>
      <c:pivotFmt>
        <c:idx val="24"/>
        <c:dLbl>
          <c:idx val="0"/>
          <c:tx>
            <c:rich>
              <a:bodyPr/>
              <a:lstStyle/>
              <a:p>
                <a:fld id="{A9F4F6D1-AB33-47FF-A576-2E05561B0D0D}" type="CATEGORYNAME">
                  <a:rPr lang="en-US" sz="1400" b="1">
                    <a:latin typeface="Arial Black" panose="020B0A04020102020204" pitchFamily="34" charset="0"/>
                  </a:rPr>
                  <a:pPr/>
                  <a:t>[CATEGORY NAME]</a:t>
                </a:fld>
                <a:fld id="{4883D1F9-7A25-48BD-8A5D-F84D848A8319}" type="PERCENTAGE">
                  <a:rPr lang="en-US" sz="1400" b="1" baseline="0">
                    <a:latin typeface="Arial Black" panose="020B0A04020102020204" pitchFamily="34" charset="0"/>
                  </a:rPr>
                  <a:pPr/>
                  <a:t>[PERCENTAGE]</a:t>
                </a:fld>
                <a:endParaRPr lang="en-US"/>
              </a:p>
            </c:rich>
          </c:tx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5"/>
        <c:dLbl>
          <c:idx val="0"/>
          <c:tx>
            <c:rich>
              <a:bodyPr/>
              <a:lstStyle/>
              <a:p>
                <a:r>
                  <a:rPr lang="en-US" sz="1600" b="1" baseline="0">
                    <a:latin typeface="Arial Black" panose="020B0A04020102020204" pitchFamily="34" charset="0"/>
                  </a:rPr>
                  <a:t>Bitcoin</a:t>
                </a:r>
              </a:p>
              <a:p>
                <a:fld id="{FF1C15AB-0B92-4643-8299-F1A31AAD9BA9}" type="PERCENTAGE">
                  <a:rPr lang="en-US" sz="1600" b="1" baseline="0">
                    <a:latin typeface="Arial Black" panose="020B0A04020102020204" pitchFamily="34" charset="0"/>
                  </a:rPr>
                  <a:pPr/>
                  <a:t>[PERCENTAGE]</a:t>
                </a:fld>
                <a:endParaRPr lang="en-US"/>
              </a:p>
            </c:rich>
          </c:tx>
          <c:dLblPos val="ctr"/>
          <c:showLegendKey val="0"/>
          <c:showVal val="0"/>
          <c:showCatName val="1"/>
          <c:showSerName val="1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6"/>
        <c:dLbl>
          <c:idx val="0"/>
          <c:tx>
            <c:rich>
              <a:bodyPr/>
              <a:lstStyle/>
              <a:p>
                <a:fld id="{871BE548-21F1-4181-8308-FC2C3DD42317}" type="CATEGORYNAME">
                  <a:rPr lang="en-US" sz="1600" b="1">
                    <a:latin typeface="Arial Black" panose="020B0A04020102020204" pitchFamily="34" charset="0"/>
                  </a:rPr>
                  <a:pPr/>
                  <a:t>[CATEGORY NAME]</a:t>
                </a:fld>
                <a:r>
                  <a:rPr lang="en-US" sz="1600" b="1" baseline="0">
                    <a:latin typeface="Arial Black" panose="020B0A04020102020204" pitchFamily="34" charset="0"/>
                  </a:rPr>
                  <a:t>
</a:t>
                </a:r>
                <a:fld id="{A5D3C4A6-9291-4D2F-B25C-74C06C92B795}" type="PERCENTAGE">
                  <a:rPr lang="en-US" sz="1600" b="1" baseline="0">
                    <a:latin typeface="Arial Black" panose="020B0A04020102020204" pitchFamily="34" charset="0"/>
                  </a:rPr>
                  <a:pPr/>
                  <a:t>[PERCENTAGE]</a:t>
                </a:fld>
                <a:endParaRPr lang="en-US" sz="1600" b="1" baseline="0">
                  <a:latin typeface="Arial Black" panose="020B0A04020102020204" pitchFamily="34" charset="0"/>
                </a:endParaRPr>
              </a:p>
            </c:rich>
          </c:tx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dlblFieldTable/>
              <c15:showDataLabelsRange val="0"/>
            </c:ext>
          </c:extLst>
        </c:dLbl>
      </c:pivotFmt>
      <c:pivotFmt>
        <c:idx val="27"/>
        <c:dLbl>
          <c:idx val="0"/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2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tx>
            <c:rich>
              <a:bodyPr rot="0" spcFirstLastPara="1" vertOverflow="clip" horzOverflow="clip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9F4F6D1-AB33-47FF-A576-2E05561B0D0D}" type="CATEGORYNAME">
                  <a:rPr lang="en-US" sz="1400" b="1">
                    <a:latin typeface="Arial Black" panose="020B0A04020102020204" pitchFamily="34" charset="0"/>
                  </a:rPr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fld id="{4883D1F9-7A25-48BD-8A5D-F84D848A8319}" type="PERCENTAGE">
                  <a:rPr lang="en-US" sz="1400" b="1" baseline="0">
                    <a:latin typeface="Arial Black" panose="020B0A04020102020204" pitchFamily="34" charset="0"/>
                  </a:rPr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/>
              </a:p>
            </c:rich>
          </c:tx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dlblFieldTable/>
              <c15:showDataLabelsRange val="0"/>
            </c:ext>
          </c:extLst>
        </c:dLbl>
      </c:pivotFmt>
      <c:pivotFmt>
        <c:idx val="30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tx>
            <c:rich>
              <a:bodyPr rot="0" spcFirstLastPara="1" vertOverflow="clip" horzOverflow="clip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baseline="0">
                    <a:latin typeface="Arial Black" panose="020B0A04020102020204" pitchFamily="34" charset="0"/>
                  </a:rPr>
                  <a:t>Bitcoin</a:t>
                </a:r>
              </a:p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FF1C15AB-0B92-4643-8299-F1A31AAD9BA9}" type="PERCENTAGE">
                  <a:rPr lang="en-US" sz="1600" b="1" baseline="0">
                    <a:latin typeface="Arial Black" panose="020B0A04020102020204" pitchFamily="34" charset="0"/>
                  </a:rPr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/>
              </a:p>
            </c:rich>
          </c:tx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1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dlblFieldTable/>
              <c15:showDataLabelsRange val="0"/>
            </c:ext>
          </c:extLst>
        </c:dLbl>
      </c:pivotFmt>
      <c:pivotFmt>
        <c:idx val="31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tx>
            <c:rich>
              <a:bodyPr rot="0" spcFirstLastPara="1" vertOverflow="clip" horzOverflow="clip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71BE548-21F1-4181-8308-FC2C3DD42317}" type="CATEGORYNAME">
                  <a:rPr lang="en-US" sz="1600" b="1">
                    <a:latin typeface="Arial Black" panose="020B0A04020102020204" pitchFamily="34" charset="0"/>
                  </a:rPr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600" b="1" baseline="0">
                    <a:latin typeface="Arial Black" panose="020B0A04020102020204" pitchFamily="34" charset="0"/>
                  </a:rPr>
                  <a:t>
</a:t>
                </a:r>
                <a:fld id="{A5D3C4A6-9291-4D2F-B25C-74C06C92B795}" type="PERCENTAGE">
                  <a:rPr lang="en-US" sz="1600" b="1" baseline="0">
                    <a:latin typeface="Arial Black" panose="020B0A04020102020204" pitchFamily="34" charset="0"/>
                  </a:rPr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600" b="1" baseline="0">
                  <a:latin typeface="Arial Black" panose="020B0A04020102020204" pitchFamily="34" charset="0"/>
                </a:endParaRPr>
              </a:p>
            </c:rich>
          </c:tx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dlblFieldTable/>
              <c15:showDataLabelsRange val="0"/>
            </c:ext>
          </c:extLst>
        </c:dLbl>
      </c:pivotFmt>
      <c:pivotFmt>
        <c:idx val="32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3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tx>
            <c:rich>
              <a:bodyPr rot="0" spcFirstLastPara="1" vertOverflow="clip" horzOverflow="clip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9F4F6D1-AB33-47FF-A576-2E05561B0D0D}" type="CATEGORYNAME">
                  <a:rPr lang="en-US" sz="1400" b="1">
                    <a:latin typeface="Arial Black" panose="020B0A04020102020204" pitchFamily="34" charset="0"/>
                  </a:rPr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fld id="{4883D1F9-7A25-48BD-8A5D-F84D848A8319}" type="PERCENTAGE">
                  <a:rPr lang="en-US" sz="1400" b="1" baseline="0">
                    <a:latin typeface="Arial Black" panose="020B0A04020102020204" pitchFamily="34" charset="0"/>
                  </a:rPr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/>
              </a:p>
            </c:rich>
          </c:tx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dlblFieldTable/>
              <c15:showDataLabelsRange val="0"/>
            </c:ext>
          </c:extLst>
        </c:dLbl>
      </c:pivotFmt>
      <c:pivotFmt>
        <c:idx val="34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tx>
            <c:rich>
              <a:bodyPr rot="0" spcFirstLastPara="1" vertOverflow="clip" horzOverflow="clip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baseline="0">
                    <a:latin typeface="Arial Black" panose="020B0A04020102020204" pitchFamily="34" charset="0"/>
                  </a:rPr>
                  <a:t>Bitcoin</a:t>
                </a:r>
              </a:p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FF1C15AB-0B92-4643-8299-F1A31AAD9BA9}" type="PERCENTAGE">
                  <a:rPr lang="en-US" sz="1600" b="1" baseline="0">
                    <a:latin typeface="Arial Black" panose="020B0A04020102020204" pitchFamily="34" charset="0"/>
                  </a:rPr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/>
              </a:p>
            </c:rich>
          </c:tx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1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dlblFieldTable/>
              <c15:showDataLabelsRange val="0"/>
            </c:ext>
          </c:extLst>
        </c:dLbl>
      </c:pivotFmt>
      <c:pivotFmt>
        <c:idx val="35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tx>
            <c:rich>
              <a:bodyPr rot="0" spcFirstLastPara="1" vertOverflow="clip" horzOverflow="clip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71BE548-21F1-4181-8308-FC2C3DD42317}" type="CATEGORYNAME">
                  <a:rPr lang="en-US" sz="1600" b="1">
                    <a:latin typeface="Arial Black" panose="020B0A04020102020204" pitchFamily="34" charset="0"/>
                  </a:rPr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600" b="1" baseline="0">
                    <a:latin typeface="Arial Black" panose="020B0A04020102020204" pitchFamily="34" charset="0"/>
                  </a:rPr>
                  <a:t>
</a:t>
                </a:r>
                <a:fld id="{A5D3C4A6-9291-4D2F-B25C-74C06C92B795}" type="PERCENTAGE">
                  <a:rPr lang="en-US" sz="1600" b="1" baseline="0">
                    <a:latin typeface="Arial Black" panose="020B0A04020102020204" pitchFamily="34" charset="0"/>
                  </a:rPr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600" b="1" baseline="0">
                  <a:latin typeface="Arial Black" panose="020B0A04020102020204" pitchFamily="34" charset="0"/>
                </a:endParaRPr>
              </a:p>
            </c:rich>
          </c:tx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dlblFieldTable/>
              <c15:showDataLabelsRange val="0"/>
            </c:ext>
          </c:extLst>
        </c:dLbl>
      </c:pivotFmt>
      <c:pivotFmt>
        <c:idx val="36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37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tx>
            <c:rich>
              <a:bodyPr rot="0" spcFirstLastPara="1" vertOverflow="clip" horzOverflow="clip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A9F4F6D1-AB33-47FF-A576-2E05561B0D0D}" type="CATEGORYNAME">
                  <a:rPr lang="en-US" sz="1400" b="1">
                    <a:latin typeface="Arial Black" panose="020B0A04020102020204" pitchFamily="34" charset="0"/>
                  </a:rPr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fld id="{4883D1F9-7A25-48BD-8A5D-F84D848A8319}" type="PERCENTAGE">
                  <a:rPr lang="en-US" sz="1400" b="1" baseline="0">
                    <a:latin typeface="Arial Black" panose="020B0A04020102020204" pitchFamily="34" charset="0"/>
                  </a:rPr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/>
              </a:p>
            </c:rich>
          </c:tx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dlblFieldTable/>
              <c15:showDataLabelsRange val="0"/>
            </c:ext>
          </c:extLst>
        </c:dLbl>
      </c:pivotFmt>
      <c:pivotFmt>
        <c:idx val="38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tx>
            <c:rich>
              <a:bodyPr rot="0" spcFirstLastPara="1" vertOverflow="clip" horzOverflow="clip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600" b="1" baseline="0">
                    <a:latin typeface="Arial Black" panose="020B0A04020102020204" pitchFamily="34" charset="0"/>
                  </a:rPr>
                  <a:t>Bitcoin</a:t>
                </a:r>
              </a:p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FF1C15AB-0B92-4643-8299-F1A31AAD9BA9}" type="PERCENTAGE">
                  <a:rPr lang="en-US" sz="1600" b="1" baseline="0">
                    <a:latin typeface="Arial Black" panose="020B0A04020102020204" pitchFamily="34" charset="0"/>
                  </a:rPr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/>
              </a:p>
            </c:rich>
          </c:tx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1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dlblFieldTable/>
              <c15:showDataLabelsRange val="0"/>
            </c:ext>
          </c:extLst>
        </c:dLbl>
      </c:pivotFmt>
      <c:pivotFmt>
        <c:idx val="39"/>
        <c:spPr>
          <a:gradFill rotWithShape="1">
            <a:gsLst>
              <a:gs pos="0">
                <a:schemeClr val="accent2">
                  <a:satMod val="103000"/>
                  <a:lumMod val="102000"/>
                  <a:tint val="94000"/>
                </a:schemeClr>
              </a:gs>
              <a:gs pos="50000">
                <a:schemeClr val="accent2">
                  <a:satMod val="110000"/>
                  <a:lumMod val="100000"/>
                  <a:shade val="100000"/>
                </a:schemeClr>
              </a:gs>
              <a:gs pos="100000">
                <a:schemeClr val="accent2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dLbl>
          <c:idx val="0"/>
          <c:tx>
            <c:rich>
              <a:bodyPr rot="0" spcFirstLastPara="1" vertOverflow="clip" horzOverflow="clip" vert="horz" wrap="square" lIns="38100" tIns="19050" rIns="38100" bIns="19050" anchor="ctr" anchorCtr="1">
                <a:no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fld id="{871BE548-21F1-4181-8308-FC2C3DD42317}" type="CATEGORYNAME">
                  <a:rPr lang="en-US" sz="1600" b="1">
                    <a:latin typeface="Arial Black" panose="020B0A04020102020204" pitchFamily="34" charset="0"/>
                  </a:rPr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[CATEGORY NAME]</a:t>
                </a:fld>
                <a:r>
                  <a:rPr lang="en-US" sz="1600" b="1" baseline="0">
                    <a:latin typeface="Arial Black" panose="020B0A04020102020204" pitchFamily="34" charset="0"/>
                  </a:rPr>
                  <a:t>
</a:t>
                </a:r>
                <a:fld id="{A5D3C4A6-9291-4D2F-B25C-74C06C92B795}" type="PERCENTAGE">
                  <a:rPr lang="en-US" sz="1600" b="1" baseline="0">
                    <a:latin typeface="Arial Black" panose="020B0A04020102020204" pitchFamily="34" charset="0"/>
                  </a:rPr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t>[PERCENTAGE]</a:t>
                </a:fld>
                <a:endParaRPr lang="en-US" sz="1600" b="1" baseline="0">
                  <a:latin typeface="Arial Black" panose="020B0A04020102020204" pitchFamily="34" charset="0"/>
                </a:endParaRPr>
              </a:p>
            </c:rich>
          </c:tx>
          <c:numFmt formatCode="General" sourceLinked="0"/>
          <c:spPr>
            <a:noFill/>
            <a:ln>
              <a:noFill/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no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1"/>
          <c:showSerName val="0"/>
          <c:showPercent val="1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  <c15:dlblFieldTable/>
              <c15:showDataLabelsRange val="0"/>
            </c:ext>
          </c:extLst>
        </c:dLbl>
      </c:pivotFmt>
    </c:pivotFmts>
    <c:plotArea>
      <c:layout>
        <c:manualLayout>
          <c:layoutTarget val="inner"/>
          <c:xMode val="edge"/>
          <c:yMode val="edge"/>
          <c:x val="0.19214166519238218"/>
          <c:y val="0.2586962952954216"/>
          <c:w val="0.62700474799298078"/>
          <c:h val="0.59590892132295148"/>
        </c:manualLayout>
      </c:layout>
      <c:pieChart>
        <c:varyColors val="1"/>
        <c:ser>
          <c:idx val="0"/>
          <c:order val="0"/>
          <c:tx>
            <c:strRef>
              <c:f>' 2. Units Sold by Product Name'!$B$3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14000"/>
                    </a:schemeClr>
                  </a:gs>
                  <a:gs pos="100000">
                    <a:schemeClr val="accent2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1-FD5C-4B68-A6AC-8235F8E3F292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tint val="98000"/>
                      <a:lumMod val="114000"/>
                    </a:schemeClr>
                  </a:gs>
                  <a:gs pos="100000">
                    <a:schemeClr val="accent4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3-FD5C-4B68-A6AC-8235F8E3F292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tint val="98000"/>
                      <a:lumMod val="114000"/>
                    </a:schemeClr>
                  </a:gs>
                  <a:gs pos="100000">
                    <a:schemeClr val="accent6">
                      <a:shade val="90000"/>
                      <a:lumMod val="84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63500" dist="38100" dir="5400000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l"/>
              </a:scene3d>
              <a:sp3d prstMaterial="plastic">
                <a:bevelT w="0" h="0"/>
              </a:sp3d>
            </c:spPr>
            <c:extLst>
              <c:ext xmlns:c16="http://schemas.microsoft.com/office/drawing/2014/chart" uri="{C3380CC4-5D6E-409C-BE32-E72D297353CC}">
                <c16:uniqueId val="{00000005-FD5C-4B68-A6AC-8235F8E3F292}"/>
              </c:ext>
            </c:extLst>
          </c:dPt>
          <c:dLbls>
            <c:dLbl>
              <c:idx val="0"/>
              <c:layout/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9F4F6D1-AB33-47FF-A576-2E05561B0D0D}" type="CATEGORYNAME">
                      <a:rPr lang="en-US" sz="1400" b="1">
                        <a:latin typeface="Arial Black" panose="020B0A04020102020204" pitchFamily="34" charset="0"/>
                      </a:rPr>
                      <a:pPr>
                        <a:defRPr/>
                      </a:pPr>
                      <a:t>[CATEGORY NAME]</a:t>
                    </a:fld>
                    <a:fld id="{4883D1F9-7A25-48BD-8A5D-F84D848A8319}" type="PERCENTAGE">
                      <a:rPr lang="en-US" sz="1400" b="1" baseline="0">
                        <a:latin typeface="Arial Black" panose="020B0A04020102020204" pitchFamily="34" charset="0"/>
                      </a:rPr>
                      <a:pPr>
                        <a:defRPr/>
                      </a:pPr>
                      <a:t>[PERCENTAGE]</a:t>
                    </a:fld>
                    <a:endParaRPr lang="en-US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FD5C-4B68-A6AC-8235F8E3F292}"/>
                </c:ext>
              </c:extLst>
            </c:dLbl>
            <c:dLbl>
              <c:idx val="1"/>
              <c:layout/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sz="1600" b="1" baseline="0">
                        <a:latin typeface="Arial Black" panose="020B0A04020102020204" pitchFamily="34" charset="0"/>
                      </a:rPr>
                      <a:t>Bitcoin</a:t>
                    </a:r>
                  </a:p>
                  <a:p>
                    <a:pPr>
                      <a:defRPr/>
                    </a:pPr>
                    <a:fld id="{FF1C15AB-0B92-4643-8299-F1A31AAD9BA9}" type="PERCENTAGE">
                      <a:rPr lang="en-US" sz="1600" b="1" baseline="0">
                        <a:latin typeface="Arial Black" panose="020B0A04020102020204" pitchFamily="34" charset="0"/>
                      </a:rPr>
                      <a:pPr>
                        <a:defRPr/>
                      </a:pPr>
                      <a:t>[PERCENTAGE]</a:t>
                    </a:fld>
                    <a:endParaRPr lang="en-US"/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1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FD5C-4B68-A6AC-8235F8E3F292}"/>
                </c:ext>
              </c:extLst>
            </c:dLbl>
            <c:dLbl>
              <c:idx val="2"/>
              <c:layout/>
              <c:tx>
                <c:rich>
                  <a:bodyPr rot="0" spcFirstLastPara="1" vertOverflow="clip" horzOverflow="clip" vert="horz" wrap="square" lIns="38100" tIns="19050" rIns="38100" bIns="19050" anchor="ctr" anchorCtr="1">
                    <a:noAutofit/>
                  </a:bodyPr>
                  <a:lstStyle/>
                  <a:p>
                    <a:pPr>
                      <a:defRPr sz="900" b="0" i="0" u="none" strike="noStrike" kern="1200" baseline="0">
                        <a:solidFill>
                          <a:schemeClr val="dk1">
                            <a:lumMod val="65000"/>
                            <a:lumOff val="3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871BE548-21F1-4181-8308-FC2C3DD42317}" type="CATEGORYNAME">
                      <a:rPr lang="en-US" sz="1600" b="1">
                        <a:latin typeface="Arial Black" panose="020B0A04020102020204" pitchFamily="34" charset="0"/>
                      </a:rPr>
                      <a:pPr>
                        <a:defRPr/>
                      </a:pPr>
                      <a:t>[CATEGORY NAME]</a:t>
                    </a:fld>
                    <a:r>
                      <a:rPr lang="en-US" sz="1600" b="1" baseline="0">
                        <a:latin typeface="Arial Black" panose="020B0A04020102020204" pitchFamily="34" charset="0"/>
                      </a:rPr>
                      <a:t>
</a:t>
                    </a:r>
                    <a:fld id="{A5D3C4A6-9291-4D2F-B25C-74C06C92B795}" type="PERCENTAGE">
                      <a:rPr lang="en-US" sz="1600" b="1" baseline="0">
                        <a:latin typeface="Arial Black" panose="020B0A04020102020204" pitchFamily="34" charset="0"/>
                      </a:rPr>
                      <a:pPr>
                        <a:defRPr/>
                      </a:pPr>
                      <a:t>[PERCENTAGE]</a:t>
                    </a:fld>
                    <a:endParaRPr lang="en-US" sz="1600" b="1" baseline="0">
                      <a:latin typeface="Arial Black" panose="020B0A04020102020204" pitchFamily="34" charset="0"/>
                    </a:endParaRPr>
                  </a:p>
                </c:rich>
              </c:tx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900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/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FD5C-4B68-A6AC-8235F8E3F292}"/>
                </c:ext>
              </c:extLst>
            </c:dLbl>
            <c:numFmt formatCode="General" sourceLinked="0"/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lt1">
                      <a:lumMod val="95000"/>
                      <a:alpha val="54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 2. Units Sold by Product Name'!$A$4:$A$7</c:f>
              <c:strCache>
                <c:ptCount val="3"/>
                <c:pt idx="0">
                  <c:v>Ashwagandha</c:v>
                </c:pt>
                <c:pt idx="1">
                  <c:v>Biotin</c:v>
                </c:pt>
                <c:pt idx="2">
                  <c:v>Fish Oil</c:v>
                </c:pt>
              </c:strCache>
            </c:strRef>
          </c:cat>
          <c:val>
            <c:numRef>
              <c:f>' 2. Units Sold by Product Name'!$B$4:$B$7</c:f>
              <c:numCache>
                <c:formatCode>_(* #,##0.00_);_(* \(#,##0.00\);_(* "-"??_);_(@_)</c:formatCode>
                <c:ptCount val="3"/>
                <c:pt idx="0">
                  <c:v>41408</c:v>
                </c:pt>
                <c:pt idx="1">
                  <c:v>41533</c:v>
                </c:pt>
                <c:pt idx="2">
                  <c:v>41325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D5C-4B68-A6AC-8235F8E3F2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706255588335146"/>
          <c:y val="0.1601518896915354"/>
          <c:w val="0.21233362500259001"/>
          <c:h val="0.1926746003602442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pivotSource>
    <c:name>[Supplement_Sales_Weekly_Expanded saved 1 (Recovered) - Copy (2).xlsx] 5. Returns by Product!PivotTable8</c:name>
    <c:fmtId val="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RETURN BY PRODUCT </a:t>
            </a:r>
          </a:p>
        </c:rich>
      </c:tx>
      <c:layout/>
      <c:overlay val="0"/>
      <c:spPr>
        <a:noFill/>
        <a:ln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</c:pivotFmt>
      <c:pivotFmt>
        <c:idx val="2"/>
      </c:pivotFmt>
      <c:pivotFmt>
        <c:idx val="3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</c:pivotFmt>
      <c:pivotFmt>
        <c:idx val="7"/>
      </c:pivotFmt>
      <c:pivotFmt>
        <c:idx val="8"/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6">
                  <a:satMod val="103000"/>
                  <a:lumMod val="102000"/>
                  <a:tint val="94000"/>
                </a:schemeClr>
              </a:gs>
              <a:gs pos="50000">
                <a:schemeClr val="accent6">
                  <a:satMod val="110000"/>
                  <a:lumMod val="100000"/>
                  <a:shade val="100000"/>
                </a:schemeClr>
              </a:gs>
              <a:gs pos="100000">
                <a:schemeClr val="accent6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5009246250857645"/>
          <c:y val="9.8855043276638049E-2"/>
          <c:w val="0.52802643186199238"/>
          <c:h val="0.84407598284231522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 5. Returns by Product'!$B$3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8000"/>
                    <a:lumMod val="114000"/>
                  </a:schemeClr>
                </a:gs>
                <a:gs pos="100000">
                  <a:schemeClr val="accent6">
                    <a:shade val="90000"/>
                    <a:lumMod val="8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l"/>
            </a:scene3d>
            <a:sp3d prstMaterial="plastic">
              <a:bevelT w="0" h="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 5. Returns by Product'!$A$4:$A$9</c:f>
              <c:strCache>
                <c:ptCount val="5"/>
                <c:pt idx="0">
                  <c:v>BCAA</c:v>
                </c:pt>
                <c:pt idx="1">
                  <c:v>Collagen Peptides</c:v>
                </c:pt>
                <c:pt idx="2">
                  <c:v>Electrolyte Powder</c:v>
                </c:pt>
                <c:pt idx="3">
                  <c:v>Magnesium</c:v>
                </c:pt>
                <c:pt idx="4">
                  <c:v>Vitamin C</c:v>
                </c:pt>
              </c:strCache>
            </c:strRef>
          </c:cat>
          <c:val>
            <c:numRef>
              <c:f>' 5. Returns by Product'!$B$4:$B$9</c:f>
              <c:numCache>
                <c:formatCode>General</c:formatCode>
                <c:ptCount val="5"/>
                <c:pt idx="0">
                  <c:v>428</c:v>
                </c:pt>
                <c:pt idx="1">
                  <c:v>427</c:v>
                </c:pt>
                <c:pt idx="2">
                  <c:v>441</c:v>
                </c:pt>
                <c:pt idx="3">
                  <c:v>431</c:v>
                </c:pt>
                <c:pt idx="4">
                  <c:v>457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D7-4F77-9324-3776708A197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15"/>
        <c:overlap val="-20"/>
        <c:axId val="761188944"/>
        <c:axId val="761189360"/>
      </c:barChart>
      <c:catAx>
        <c:axId val="761188944"/>
        <c:scaling>
          <c:orientation val="minMax"/>
        </c:scaling>
        <c:delete val="0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189360"/>
        <c:crosses val="autoZero"/>
        <c:auto val="1"/>
        <c:lblAlgn val="ctr"/>
        <c:lblOffset val="100"/>
        <c:noMultiLvlLbl val="0"/>
      </c:catAx>
      <c:valAx>
        <c:axId val="7611893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1889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3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7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73E4-76CA-42D6-BBBF-5B0D548C726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91B-CD95-4C08-8830-B5325BB3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45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73E4-76CA-42D6-BBBF-5B0D548C726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91B-CD95-4C08-8830-B5325BB3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089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73E4-76CA-42D6-BBBF-5B0D548C726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91B-CD95-4C08-8830-B5325BB3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041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73E4-76CA-42D6-BBBF-5B0D548C726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91B-CD95-4C08-8830-B5325BB3B8F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1571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73E4-76CA-42D6-BBBF-5B0D548C726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91B-CD95-4C08-8830-B5325BB3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52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73E4-76CA-42D6-BBBF-5B0D548C726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91B-CD95-4C08-8830-B5325BB3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3903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73E4-76CA-42D6-BBBF-5B0D548C726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91B-CD95-4C08-8830-B5325BB3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4035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73E4-76CA-42D6-BBBF-5B0D548C726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91B-CD95-4C08-8830-B5325BB3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324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73E4-76CA-42D6-BBBF-5B0D548C726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91B-CD95-4C08-8830-B5325BB3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875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73E4-76CA-42D6-BBBF-5B0D548C726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91B-CD95-4C08-8830-B5325BB3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28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73E4-76CA-42D6-BBBF-5B0D548C726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91B-CD95-4C08-8830-B5325BB3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13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73E4-76CA-42D6-BBBF-5B0D548C726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91B-CD95-4C08-8830-B5325BB3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037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73E4-76CA-42D6-BBBF-5B0D548C726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91B-CD95-4C08-8830-B5325BB3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1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73E4-76CA-42D6-BBBF-5B0D548C726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91B-CD95-4C08-8830-B5325BB3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133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73E4-76CA-42D6-BBBF-5B0D548C726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91B-CD95-4C08-8830-B5325BB3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828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73E4-76CA-42D6-BBBF-5B0D548C726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91B-CD95-4C08-8830-B5325BB3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2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B73E4-76CA-42D6-BBBF-5B0D548C726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B91B-CD95-4C08-8830-B5325BB3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93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3B73E4-76CA-42D6-BBBF-5B0D548C726F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9B91B-CD95-4C08-8830-B5325BB3B8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265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Presented to GIITAFRICA </a:t>
            </a:r>
            <a:r>
              <a:rPr lang="en-US" dirty="0" err="1"/>
              <a:t>Mgt</a:t>
            </a:r>
            <a:r>
              <a:rPr lang="en-US" dirty="0"/>
              <a:t> on 14</a:t>
            </a:r>
            <a:r>
              <a:rPr lang="en-US" baseline="30000" dirty="0"/>
              <a:t>th</a:t>
            </a:r>
            <a:r>
              <a:rPr lang="en-US" dirty="0"/>
              <a:t> June 2025</a:t>
            </a:r>
          </a:p>
        </p:txBody>
      </p:sp>
    </p:spTree>
    <p:extLst>
      <p:ext uri="{BB962C8B-B14F-4D97-AF65-F5344CB8AC3E}">
        <p14:creationId xmlns:p14="http://schemas.microsoft.com/office/powerpoint/2010/main" val="21351784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031427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sz="4800" dirty="0" smtClean="0">
                <a:latin typeface="Arial Black" panose="020B0A04020102020204" pitchFamily="34" charset="0"/>
              </a:rPr>
              <a:t>Total unit Returned.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Box 28"/>
          <p:cNvSpPr txBox="1"/>
          <p:nvPr/>
        </p:nvSpPr>
        <p:spPr>
          <a:xfrm>
            <a:off x="2691068" y="1810758"/>
            <a:ext cx="4192313" cy="19768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b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B75DC583-F13E-419D-A6AB-1B731FDEA8C9}" type="TxLink">
              <a:rPr lang="en-US" sz="4400" b="1" i="0" u="none" strike="noStrike">
                <a:solidFill>
                  <a:schemeClr val="bg2">
                    <a:lumMod val="10000"/>
                  </a:schemeClr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pPr algn="ctr"/>
              <a:t>6714</a:t>
            </a:fld>
            <a:endParaRPr lang="en-US" sz="4400" b="1" dirty="0">
              <a:solidFill>
                <a:schemeClr val="bg2">
                  <a:lumMod val="10000"/>
                </a:schemeClr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734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03754" y="1136488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 smtClean="0">
                <a:latin typeface="Arial Black" panose="020B0A04020102020204" pitchFamily="34" charset="0"/>
              </a:rPr>
              <a:t>Total unit Sold.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31"/>
          <p:cNvSpPr txBox="1"/>
          <p:nvPr/>
        </p:nvSpPr>
        <p:spPr>
          <a:xfrm>
            <a:off x="4002856" y="-6696033"/>
            <a:ext cx="4186287" cy="241544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b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275600F-9F39-437D-A673-52434402D037}" type="TxLink">
              <a:rPr lang="en-US" sz="6600" b="0" i="0" u="none" strike="noStrike" smtClean="0">
                <a:solidFill>
                  <a:srgbClr val="000000"/>
                </a:solidFill>
                <a:latin typeface="Arial Rounded MT Bold" panose="020F0704030504030204" pitchFamily="34" charset="0"/>
                <a:cs typeface="Calibri"/>
              </a:rPr>
              <a:pPr algn="ctr"/>
              <a:t>658478</a:t>
            </a:fld>
            <a:r>
              <a:rPr lang="en-US" sz="6600" b="0" i="0" u="none" strike="noStrike" dirty="0" smtClean="0">
                <a:solidFill>
                  <a:srgbClr val="000000"/>
                </a:solidFill>
                <a:latin typeface="Arial Rounded MT Bold" panose="020F0704030504030204" pitchFamily="34" charset="0"/>
                <a:cs typeface="Calibri"/>
              </a:rPr>
              <a:t> </a:t>
            </a:r>
            <a:endParaRPr lang="en-US" sz="6600" dirty="0">
              <a:latin typeface="Arial Rounded MT Bold" panose="020F0704030504030204" pitchFamily="34" charset="0"/>
            </a:endParaRPr>
          </a:p>
        </p:txBody>
      </p:sp>
      <p:sp>
        <p:nvSpPr>
          <p:cNvPr id="5" name="TextBox 31"/>
          <p:cNvSpPr txBox="1"/>
          <p:nvPr/>
        </p:nvSpPr>
        <p:spPr>
          <a:xfrm>
            <a:off x="2960902" y="2176556"/>
            <a:ext cx="4186287" cy="19244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b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275600F-9F39-437D-A673-52434402D037}" type="TxLink">
              <a:rPr lang="en-US" sz="4400" b="0" i="0" u="none" strike="noStrike">
                <a:solidFill>
                  <a:srgbClr val="000000"/>
                </a:solidFill>
                <a:latin typeface="Arial Black" panose="020B0A04020102020204" pitchFamily="34" charset="0"/>
                <a:cs typeface="Calibri"/>
              </a:rPr>
              <a:pPr algn="ctr"/>
              <a:t>658478</a:t>
            </a:fld>
            <a:endParaRPr lang="en-US" sz="4400" dirty="0"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7216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</a:t>
            </a:r>
            <a:r>
              <a:rPr lang="en-US" dirty="0" smtClean="0">
                <a:latin typeface="Arial Black" panose="020B0A04020102020204" pitchFamily="34" charset="0"/>
              </a:rPr>
              <a:t>Conclusion.   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90" y="1270000"/>
            <a:ext cx="10265229" cy="4807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  </a:t>
            </a:r>
          </a:p>
          <a:p>
            <a:r>
              <a:rPr lang="en-US" dirty="0" smtClean="0"/>
              <a:t>The business generated </a:t>
            </a:r>
            <a:r>
              <a:rPr lang="en-US" b="1" dirty="0" smtClean="0"/>
              <a:t>$2,291,3280.45 in total revenue</a:t>
            </a:r>
            <a:r>
              <a:rPr lang="en-US" dirty="0" smtClean="0"/>
              <a:t> from </a:t>
            </a:r>
            <a:r>
              <a:rPr lang="en-US" b="1" dirty="0" smtClean="0"/>
              <a:t>658,478 units sold</a:t>
            </a:r>
            <a:r>
              <a:rPr lang="en-US" dirty="0" smtClean="0"/>
              <a:t>, with a relatively low </a:t>
            </a:r>
            <a:r>
              <a:rPr lang="en-US" b="1" dirty="0" smtClean="0"/>
              <a:t>6,714 units returned</a:t>
            </a:r>
            <a:r>
              <a:rPr lang="en-US" dirty="0" smtClean="0"/>
              <a:t>. The </a:t>
            </a:r>
            <a:r>
              <a:rPr lang="en-US" b="1" dirty="0" smtClean="0"/>
              <a:t>"Total Price" was $152,480.91</a:t>
            </a:r>
            <a:r>
              <a:rPr lang="en-US" dirty="0" smtClean="0"/>
              <a:t> (clarification needed for its meaning).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Monthly sales showed a slight overall decline. </a:t>
            </a:r>
            <a:r>
              <a:rPr lang="en-US" b="1" dirty="0" smtClean="0"/>
              <a:t>Vitamin</a:t>
            </a:r>
            <a:r>
              <a:rPr lang="en-US" dirty="0" smtClean="0"/>
              <a:t> and </a:t>
            </a:r>
            <a:r>
              <a:rPr lang="en-US" b="1" dirty="0" smtClean="0"/>
              <a:t>Mineral</a:t>
            </a:r>
            <a:r>
              <a:rPr lang="en-US" dirty="0" smtClean="0"/>
              <a:t> are the highest revenue categories, while </a:t>
            </a:r>
            <a:r>
              <a:rPr lang="en-US" b="1" dirty="0" err="1" smtClean="0"/>
              <a:t>iHerb</a:t>
            </a:r>
            <a:r>
              <a:rPr lang="en-US" dirty="0" smtClean="0"/>
              <a:t> is the top-performing sales platform, especially in Canada and the UK. </a:t>
            </a:r>
            <a:r>
              <a:rPr lang="en-US" b="1" dirty="0" smtClean="0"/>
              <a:t>Biotin</a:t>
            </a:r>
            <a:r>
              <a:rPr lang="en-US" dirty="0" smtClean="0"/>
              <a:t> led in unit sales among the top 3 products (34%), closely followed by </a:t>
            </a:r>
            <a:r>
              <a:rPr lang="en-US" dirty="0" err="1" smtClean="0"/>
              <a:t>Ashwagandha</a:t>
            </a:r>
            <a:r>
              <a:rPr lang="en-US" dirty="0" smtClean="0"/>
              <a:t> and Fish Oil (33% each). </a:t>
            </a:r>
            <a:r>
              <a:rPr lang="en-US" b="1" dirty="0" smtClean="0"/>
              <a:t>Vitamin C</a:t>
            </a:r>
            <a:r>
              <a:rPr lang="en-US" dirty="0" smtClean="0"/>
              <a:t> had the most returns among individual products.</a:t>
            </a:r>
          </a:p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397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Weekly supplement sales with Pivot table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200" dirty="0" smtClean="0"/>
              <a:t>Presented by</a:t>
            </a:r>
          </a:p>
          <a:p>
            <a:r>
              <a:rPr lang="en-US" sz="1200" dirty="0" smtClean="0"/>
              <a:t>ONYEKWULUJE CHIOMA RITA</a:t>
            </a:r>
          </a:p>
          <a:p>
            <a:r>
              <a:rPr lang="en-US" sz="1200" dirty="0" smtClean="0"/>
              <a:t>14</a:t>
            </a:r>
            <a:r>
              <a:rPr lang="en-US" sz="1200" baseline="30000" dirty="0" smtClean="0"/>
              <a:t>th</a:t>
            </a:r>
            <a:r>
              <a:rPr lang="en-US" sz="1200" dirty="0" smtClean="0"/>
              <a:t> </a:t>
            </a:r>
            <a:r>
              <a:rPr lang="en-US" sz="1200" dirty="0" err="1" smtClean="0"/>
              <a:t>june</a:t>
            </a:r>
            <a:r>
              <a:rPr lang="en-US" sz="1200" dirty="0" smtClean="0"/>
              <a:t> 2025</a:t>
            </a:r>
            <a:r>
              <a:rPr lang="en-US" sz="1200" dirty="0" smtClean="0"/>
              <a:t>  </a:t>
            </a: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sz="1200" dirty="0" smtClean="0"/>
              <a:t>  </a:t>
            </a:r>
            <a:endParaRPr lang="en-US" sz="1200" dirty="0" smtClean="0"/>
          </a:p>
          <a:p>
            <a:r>
              <a:rPr lang="en-US" sz="1200" dirty="0" smtClean="0"/>
              <a:t>Presented to GIITAFRICA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47138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by category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054315088"/>
              </p:ext>
            </p:extLst>
          </p:nvPr>
        </p:nvGraphicFramePr>
        <p:xfrm>
          <a:off x="675745" y="1681163"/>
          <a:ext cx="5157787" cy="44131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56940"/>
          </a:xfrm>
        </p:spPr>
        <p:txBody>
          <a:bodyPr/>
          <a:lstStyle/>
          <a:p>
            <a:r>
              <a:rPr lang="en-US" dirty="0"/>
              <a:t>Total Sales by Category – Summary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238103"/>
            <a:ext cx="5183188" cy="4302034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Vitamins and Minerals had the highest sales, both over $4.2 million. Performance and Protein followed with around $2.9 million. The rest, including Amino Acid, Omega, and others, made between $1.4–$1.5 million.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50832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by platform and location.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57612178"/>
              </p:ext>
            </p:extLst>
          </p:nvPr>
        </p:nvGraphicFramePr>
        <p:xfrm>
          <a:off x="1103313" y="2060575"/>
          <a:ext cx="4395787" cy="419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Sales by Platform and Location . </a:t>
            </a:r>
          </a:p>
          <a:p>
            <a:r>
              <a:rPr lang="en-US" b="1" dirty="0" err="1" smtClean="0"/>
              <a:t>iHerb</a:t>
            </a:r>
            <a:r>
              <a:rPr lang="en-US" dirty="0" smtClean="0"/>
              <a:t> had the highest sales overall, especially in </a:t>
            </a:r>
            <a:r>
              <a:rPr lang="en-US" b="1" dirty="0" smtClean="0"/>
              <a:t>Canada</a:t>
            </a:r>
            <a:r>
              <a:rPr lang="en-US" dirty="0" smtClean="0"/>
              <a:t> and the </a:t>
            </a:r>
            <a:r>
              <a:rPr lang="en-US" b="1" dirty="0" smtClean="0"/>
              <a:t>UK</a:t>
            </a:r>
            <a:r>
              <a:rPr lang="en-US" dirty="0" smtClean="0"/>
              <a:t>, both above </a:t>
            </a:r>
            <a:r>
              <a:rPr lang="en-US" b="1" dirty="0" smtClean="0"/>
              <a:t>$2.7 million</a:t>
            </a:r>
            <a:r>
              <a:rPr lang="en-US" dirty="0" smtClean="0"/>
              <a:t>. </a:t>
            </a:r>
            <a:r>
              <a:rPr lang="en-US" b="1" dirty="0" smtClean="0"/>
              <a:t>Amazon</a:t>
            </a:r>
            <a:r>
              <a:rPr lang="en-US" dirty="0" smtClean="0"/>
              <a:t> followed closely, with similar performance across all regions. </a:t>
            </a:r>
            <a:r>
              <a:rPr lang="en-US" b="1" dirty="0" smtClean="0"/>
              <a:t>Walmart</a:t>
            </a:r>
            <a:r>
              <a:rPr lang="en-US" dirty="0" smtClean="0"/>
              <a:t> showed strong UK sales but lower figures in the </a:t>
            </a:r>
            <a:r>
              <a:rPr lang="en-US" b="1" dirty="0" smtClean="0"/>
              <a:t>USA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761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for the Month of the Year.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2350918"/>
              </p:ext>
            </p:extLst>
          </p:nvPr>
        </p:nvGraphicFramePr>
        <p:xfrm>
          <a:off x="1103313" y="2060575"/>
          <a:ext cx="4395787" cy="419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1193" y="2161252"/>
            <a:ext cx="4184034" cy="3880773"/>
          </a:xfrm>
        </p:spPr>
        <p:txBody>
          <a:bodyPr/>
          <a:lstStyle/>
          <a:p>
            <a:r>
              <a:rPr lang="en-US" dirty="0" smtClean="0"/>
              <a:t> </a:t>
            </a:r>
            <a:r>
              <a:rPr lang="en-US" b="1" dirty="0" smtClean="0"/>
              <a:t>Monthly Sales Trend . </a:t>
            </a:r>
          </a:p>
          <a:p>
            <a:r>
              <a:rPr lang="en-US" dirty="0" smtClean="0"/>
              <a:t>Sales peaked in </a:t>
            </a:r>
            <a:r>
              <a:rPr lang="en-US" b="1" dirty="0" smtClean="0"/>
              <a:t>March</a:t>
            </a:r>
            <a:r>
              <a:rPr lang="en-US" dirty="0" smtClean="0"/>
              <a:t>, then dropped in </a:t>
            </a:r>
            <a:r>
              <a:rPr lang="en-US" b="1" dirty="0" smtClean="0"/>
              <a:t>April</a:t>
            </a:r>
            <a:r>
              <a:rPr lang="en-US" dirty="0" smtClean="0"/>
              <a:t> and remained steady with slight ups and downs for the rest of the year. The overall trend shows a </a:t>
            </a:r>
            <a:r>
              <a:rPr lang="en-US" b="1" dirty="0" smtClean="0"/>
              <a:t>gradual decline</a:t>
            </a:r>
            <a:r>
              <a:rPr lang="en-US" dirty="0" smtClean="0"/>
              <a:t> across the months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4698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 3 unit sold by the Product.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52460788"/>
              </p:ext>
            </p:extLst>
          </p:nvPr>
        </p:nvGraphicFramePr>
        <p:xfrm>
          <a:off x="1103313" y="2060575"/>
          <a:ext cx="4395787" cy="419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effectLst/>
            </a:endParaRPr>
          </a:p>
          <a:p>
            <a:r>
              <a:rPr lang="en-US" dirty="0" smtClean="0">
                <a:effectLst/>
              </a:rPr>
              <a:t>This pie chart shows the top 3 units sold by product name. Biotin accounts for the largest share at 34%, followed by </a:t>
            </a:r>
            <a:r>
              <a:rPr lang="en-US" dirty="0" err="1" smtClean="0">
                <a:effectLst/>
              </a:rPr>
              <a:t>Ashwagandha</a:t>
            </a:r>
            <a:r>
              <a:rPr lang="en-US" dirty="0" smtClean="0">
                <a:effectLst/>
              </a:rPr>
              <a:t> and Fish Oil, both at 33%.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67701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Revenue Return by the Product.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170431300"/>
              </p:ext>
            </p:extLst>
          </p:nvPr>
        </p:nvGraphicFramePr>
        <p:xfrm>
          <a:off x="1103313" y="2060575"/>
          <a:ext cx="4395787" cy="4195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This bar chart shows the total units returned for five different products. Vitamin C had the highest number of returns at 457 units, followed by Electrolyte Powder (441 units), Magnesium (431 units), BCAA (428 units), and Collagen Peptides (427 units).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1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923" y="1400457"/>
            <a:ext cx="8596668" cy="13208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 Black" panose="020B0A04020102020204" pitchFamily="34" charset="0"/>
              </a:rPr>
              <a:t>Total Revenue.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24"/>
          <p:cNvSpPr txBox="1"/>
          <p:nvPr/>
        </p:nvSpPr>
        <p:spPr>
          <a:xfrm>
            <a:off x="2464524" y="2060857"/>
            <a:ext cx="4833257" cy="19364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b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E7417C7C-8B7F-4705-B2C8-B9C74E6E18C5}" type="TxLink">
              <a:rPr lang="en-US" sz="4800" b="1" i="0" u="none" strike="noStrike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22913280.45</a:t>
            </a:fld>
            <a:endParaRPr lang="en-US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004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971" y="1066800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  </a:t>
            </a:r>
            <a:r>
              <a:rPr lang="en-US" sz="4800" dirty="0" smtClean="0">
                <a:latin typeface="Arial Black" panose="020B0A04020102020204" pitchFamily="34" charset="0"/>
              </a:rPr>
              <a:t>Total Price.  </a:t>
            </a:r>
            <a:endParaRPr lang="en-US" sz="4800"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TextBox 26"/>
          <p:cNvSpPr txBox="1"/>
          <p:nvPr/>
        </p:nvSpPr>
        <p:spPr>
          <a:xfrm>
            <a:off x="3030583" y="1922106"/>
            <a:ext cx="4247295" cy="193019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b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1016619B-E124-4CDA-B89F-DFD73A46EB5C}" type="TxLink">
              <a:rPr lang="en-US" sz="4400" b="1" i="0" u="none" strike="noStrike">
                <a:solidFill>
                  <a:srgbClr val="000000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pPr algn="ctr"/>
              <a:t>152480.91</a:t>
            </a:fld>
            <a:endParaRPr lang="en-US" sz="4400" b="1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8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240</TotalTime>
  <Words>447</Words>
  <Application>Microsoft Office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Black</vt:lpstr>
      <vt:lpstr>Arial Rounded MT Bold</vt:lpstr>
      <vt:lpstr>Calibri</vt:lpstr>
      <vt:lpstr>Century Gothic</vt:lpstr>
      <vt:lpstr>Wingdings 3</vt:lpstr>
      <vt:lpstr>Ion</vt:lpstr>
      <vt:lpstr>Project Presented to GIITAFRICA Mgt on 14th June 2025</vt:lpstr>
      <vt:lpstr>Weekly supplement sales with Pivot table</vt:lpstr>
      <vt:lpstr>Revenue by category </vt:lpstr>
      <vt:lpstr>Revenue by platform and location.</vt:lpstr>
      <vt:lpstr>Revenue for the Month of the Year.</vt:lpstr>
      <vt:lpstr>Top 3 unit sold by the Product.</vt:lpstr>
      <vt:lpstr>Revenue Return by the Product.</vt:lpstr>
      <vt:lpstr>Total Revenue.</vt:lpstr>
      <vt:lpstr>  Total Price.  </vt:lpstr>
      <vt:lpstr> Total unit Returned.</vt:lpstr>
      <vt:lpstr> Total unit Sold.</vt:lpstr>
      <vt:lpstr>   Conclusion.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supplement sales with Pivot table</dc:title>
  <dc:creator>user</dc:creator>
  <cp:lastModifiedBy>CHOMMY</cp:lastModifiedBy>
  <cp:revision>22</cp:revision>
  <dcterms:created xsi:type="dcterms:W3CDTF">2025-06-05T19:41:54Z</dcterms:created>
  <dcterms:modified xsi:type="dcterms:W3CDTF">2025-06-14T12:45:19Z</dcterms:modified>
</cp:coreProperties>
</file>