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602700" cy="48606075"/>
  <p:notesSz cx="6858000" cy="9144000"/>
  <p:defaultTextStyle>
    <a:defPPr>
      <a:defRPr lang="en-US"/>
    </a:defPPr>
    <a:lvl1pPr algn="l" defTabSz="417988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2089150" indent="-1631950" algn="l" defTabSz="417988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4179888" indent="-3265488" algn="l" defTabSz="417988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6269038" indent="-4897438" algn="l" defTabSz="417988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8359775" indent="-6530975" algn="l" defTabSz="417988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9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5BD"/>
    <a:srgbClr val="201FB5"/>
    <a:srgbClr val="223DA2"/>
    <a:srgbClr val="0000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8" autoAdjust="0"/>
  </p:normalViewPr>
  <p:slideViewPr>
    <p:cSldViewPr>
      <p:cViewPr>
        <p:scale>
          <a:sx n="50" d="100"/>
          <a:sy n="50" d="100"/>
        </p:scale>
        <p:origin x="504" y="-11538"/>
      </p:cViewPr>
      <p:guideLst>
        <p:guide orient="horz" pos="15309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1B6DBCB6-94C0-4A24-96CC-267A994A9831}" type="datetimeFigureOut">
              <a:rPr lang="th-TH"/>
              <a:pPr/>
              <a:t>21/08/59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67000" y="685800"/>
            <a:ext cx="152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7755DED8-B62E-4206-9E85-90756B840291}" type="slidenum">
              <a:rPr lang="th-TH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07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67000" y="685800"/>
            <a:ext cx="1525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394325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394325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394325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394325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394325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3943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3943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3943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3943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FE1FF06B-49E9-4AFB-B259-F305A523FBC6}" type="slidenum">
              <a:rPr lang="th-TH" sz="1200"/>
              <a:pPr eaLnBrk="1" hangingPunct="1"/>
              <a:t>1</a:t>
            </a:fld>
            <a:endParaRPr lang="th-TH" sz="1200"/>
          </a:p>
        </p:txBody>
      </p:sp>
    </p:spTree>
    <p:extLst>
      <p:ext uri="{BB962C8B-B14F-4D97-AF65-F5344CB8AC3E}">
        <p14:creationId xmlns:p14="http://schemas.microsoft.com/office/powerpoint/2010/main" val="19844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15099398"/>
            <a:ext cx="18362295" cy="1041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27543442"/>
            <a:ext cx="15121890" cy="12421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4DFB97-612C-4330-82C9-DEC85B95B90A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0E32E-5768-48F6-9C3E-F377F972D7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863C9-51F7-45E1-8418-CFE00716CC06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4F1-F1CB-4943-9918-59435B161D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1957" y="1946505"/>
            <a:ext cx="4860608" cy="41472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135" y="1946505"/>
            <a:ext cx="14221778" cy="41472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8873D0-3F72-4E74-9BD1-D1E6641504A2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F679C-23C7-45FB-91B4-42D3EDF33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FFD48-E6E4-4B16-B2F3-C256D3415205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22C00-22C0-4B2A-B3B9-35C0E01C36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5" y="31233905"/>
            <a:ext cx="18362295" cy="9653707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5" y="20601335"/>
            <a:ext cx="18362295" cy="1063257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3BF91-D2A0-477F-8242-BD71D5AFA852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22350-C9E2-4784-86FD-9989D513A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135" y="11341425"/>
            <a:ext cx="9541193" cy="32077761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1372" y="11341425"/>
            <a:ext cx="9541193" cy="32077761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DAE5E9-6F71-4BD0-B62C-A7B00854F614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77857-D222-4A9D-967B-5792A814C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6" y="10880112"/>
            <a:ext cx="9544944" cy="453431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6" y="15414425"/>
            <a:ext cx="9544944" cy="2800475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4" y="10880112"/>
            <a:ext cx="9548692" cy="453431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4" y="15414425"/>
            <a:ext cx="9548692" cy="2800475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44119F-BB68-4753-BB71-F7C6127DCEAD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B7BC9-7242-4AE5-A91B-9008B7400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760F7-57EC-4D3D-BBAC-AEF68FB69C90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4471-AA3E-40C9-82D1-42E4D4DA7E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AD126A-961F-466D-99E3-8C10455D8F4B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28BB7-C2AA-4542-93AB-7A7C844724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7" y="1935244"/>
            <a:ext cx="7107140" cy="823602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1935246"/>
            <a:ext cx="12076511" cy="4148394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7" y="10171275"/>
            <a:ext cx="7107140" cy="3324791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93FB8C-D7F2-41D8-8CEE-C2EC3A08E73B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4B45F-135D-48B4-AB5B-E703A07490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0" y="34024255"/>
            <a:ext cx="12961620" cy="4016758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0" y="4343041"/>
            <a:ext cx="12961620" cy="29163645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0" y="38041013"/>
            <a:ext cx="12961620" cy="5704457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488194-ADC1-4B03-A26E-241A150E21E7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FD90D-1EA0-4331-8A24-705E9EC28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0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79681" y="1946254"/>
            <a:ext cx="19443339" cy="810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681" y="11341778"/>
            <a:ext cx="19443339" cy="3207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8009" tIns="209004" rIns="418009" bIns="209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9681" y="45051109"/>
            <a:ext cx="5041539" cy="2587226"/>
          </a:xfrm>
          <a:prstGeom prst="rect">
            <a:avLst/>
          </a:prstGeom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181B25FB-1732-4B95-94E7-DC621A00CAE2}" type="datetimeFigureOut">
              <a:rPr lang="en-US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468" y="45051109"/>
            <a:ext cx="6841764" cy="2587226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 defTabSz="4180088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481" y="45051109"/>
            <a:ext cx="5041539" cy="2587226"/>
          </a:xfrm>
          <a:prstGeom prst="rect">
            <a:avLst/>
          </a:prstGeom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D97FBA8A-BE06-4D08-A338-1ED4B9A491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888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ctr" defTabSz="417988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9888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6863" indent="-1566863" algn="l" defTabSz="41798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3395663" indent="-1304925" algn="l" defTabSz="41798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5224463" indent="-1044575" algn="l" defTabSz="41798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7313613" indent="-1044575" algn="l" defTabSz="41798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9404350" indent="-1044575" algn="l" defTabSz="41798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"/>
          <p:cNvSpPr txBox="1">
            <a:spLocks noChangeArrowheads="1"/>
          </p:cNvSpPr>
          <p:nvPr/>
        </p:nvSpPr>
        <p:spPr bwMode="auto">
          <a:xfrm>
            <a:off x="308198" y="9109349"/>
            <a:ext cx="6674185" cy="2333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0720" tIns="35360" rIns="70720" bIns="3536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จากการที่ได้เรียนวิชา พ31101 และได้รับการทดสอบสมรรถภาพทางการซึ่งมีด้านที่เกี่ยวพันกันสองด้าน ได้แก่ ด้านทักษะและด้านสุขภาพ โดยกลุ่มผู้วิจัยนั้นมีความสนใจเกี่ยวกับด้านทักษะ คือความแข็งแรงและความอดทนของกล้ามเนื้อซึ่งทดสอบด้วยการวิ่ง ซึ่งการวิ่งในช่วงแรกนั้นจะออกตัวด้วยอัตราเร่ง ในการวิ่งค่าความเร็วที่ได้ของแต่ละคนในแต่ละช่วงจะต่างกัน แต่ว่าผู้จับเวลา</a:t>
            </a:r>
          </a:p>
          <a:p>
            <a:pPr>
              <a:lnSpc>
                <a:spcPct val="90000"/>
              </a:lnSpc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แต่ละคนนั้นใช้นาฬิกาดิจิตอลจับเวลาด้วยมือกดปุ่ม ซึ่งในแต่ละครั้งหรือผู้จับเวลาที่ไม่ใช่คน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เดียวกันจับ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เวลา การจับเวลาจะไม่มีความแม่นยำ การจัดทำวิจัยนี้จึงมีวัตถุประสงค์ที่จะออกแบบและสร้างเครื่องวิเคราะห์ความเร็วในการวิ่ง (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Speed </a:t>
            </a:r>
            <a:r>
              <a:rPr lang="en-US" sz="4000" dirty="0" err="1"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เพื่อศึกษาประสิทธิภาพการทำงานของเครื่องวิเคราะห์ความเร็วในการวิ่ง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ศึกษาสมรรถภาพ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ทางกายที่สัมพันธ์กับทักษะด้านความเร็วในการวิ่งระยะทาง 50 เมตร ใน 4 ช่วงระยะทาง คือ ตั้งแต่จุดเริ่มต้นถึงระยะทาง 15 เมตร (ระยะที่ 1) ระยะที่ 15 – 30 เมตร (ระยะที่ 2) ระยะที่ 30 – 40 เมตร (ระยะที่ 3) และ ระยะที่ 40 – 50 เมตร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ระยะที่ 4) ทุกระยะ 15 , 15 , 10 และ 10 เมตร ตามลำดับ และจัดทำโปรแกรมการเสริมสร้างสมรรถภาพทางกายที่สัมพันธ์กับทักษะด้านความเร็วในการวิ่งระยะทาง 50 เมตร ซึ่งได้ผลการทดลองว่าเครื่องวิเคราะห์เวลา (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Speed </a:t>
            </a:r>
            <a:r>
              <a:rPr lang="en-US" sz="4000" dirty="0" err="1"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สามารถใช้งานได้จริงและค่าความ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คลาดเคลื่อน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ของเครื่อง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Speed </a:t>
            </a:r>
            <a:r>
              <a:rPr lang="en-US" sz="4000" dirty="0" err="1"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และนาฬิกาจับเวลาในระยะทาง 0 - 15 เมตร , 15 - 30 เมตร , 30 – 40 เมตร และ 40 – 50 เมตร อยู่ที่ 0.74%, 1.51%, 1.49% และ 0.79% ตามลำดับ และผู้เข้ารับการทดสอบมีสมรรถภาพที่สัมพันธ์กับทักษะด้านความเร็วที่แตกต่างกันอย่างเห็นได้ชัด โดยที่ในช่วง 0 – 15 เมตร มีความเร็วเฉลี่ย 5.82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ในช่วง 15 – 30 เมตร มีความเร็วเฉลี่ย 5.82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ในช่วง 15 – 30 เมตร มีความเร็วเฉลี่ย 6.67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ในช่วง 30 – 40 เมตร มีความเร็วเฉลี่ย 6.98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ในช่วง 40 – 50 เมตร มีความเร็วเฉลี่ย 7.13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ะสามารถนำความเร็วเฉลี่ยในการวิ่งมาจัดทำโปรแกรมการเสริมสร้างสมรรถภาพทางกายที่สัมพันธ์กับทักษะด้านความเร็วในการวิ่งระยะทาง 50 เมตร ได้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467283" y="22974531"/>
            <a:ext cx="256850" cy="26590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8" name="TextBox 11"/>
          <p:cNvSpPr txBox="1">
            <a:spLocks noChangeArrowheads="1"/>
          </p:cNvSpPr>
          <p:nvPr/>
        </p:nvSpPr>
        <p:spPr bwMode="auto">
          <a:xfrm>
            <a:off x="7724132" y="38457740"/>
            <a:ext cx="18473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th-TH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>
            <a:off x="7201124" y="7381157"/>
            <a:ext cx="113868" cy="40612512"/>
          </a:xfrm>
          <a:prstGeom prst="line">
            <a:avLst/>
          </a:prstGeom>
          <a:noFill/>
          <a:ln w="228600" cmpd="tri">
            <a:solidFill>
              <a:srgbClr val="3A45B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ectangle 78"/>
          <p:cNvSpPr/>
          <p:nvPr/>
        </p:nvSpPr>
        <p:spPr>
          <a:xfrm>
            <a:off x="411490" y="7453165"/>
            <a:ext cx="6651968" cy="1587600"/>
          </a:xfrm>
          <a:prstGeom prst="rect">
            <a:avLst/>
          </a:prstGeom>
          <a:solidFill>
            <a:srgbClr val="3A4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5400" b="1" cap="small" dirty="0" smtClean="0">
                <a:latin typeface="TH SarabunPSK" pitchFamily="34" charset="-34"/>
                <a:cs typeface="TH SarabunPSK" pitchFamily="34" charset="-34"/>
              </a:rPr>
              <a:t>บทคัดย่อ</a:t>
            </a:r>
            <a:endParaRPr lang="en-US" sz="5400" b="1" cap="small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59" name="Straight Connector 58"/>
          <p:cNvCxnSpPr>
            <a:cxnSpLocks noChangeShapeType="1"/>
          </p:cNvCxnSpPr>
          <p:nvPr/>
        </p:nvCxnSpPr>
        <p:spPr bwMode="auto">
          <a:xfrm>
            <a:off x="14406786" y="7467339"/>
            <a:ext cx="114258" cy="40526330"/>
          </a:xfrm>
          <a:prstGeom prst="line">
            <a:avLst/>
          </a:prstGeom>
          <a:noFill/>
          <a:ln w="228600" cmpd="tri">
            <a:solidFill>
              <a:srgbClr val="3A45B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78"/>
          <p:cNvSpPr/>
          <p:nvPr/>
        </p:nvSpPr>
        <p:spPr>
          <a:xfrm>
            <a:off x="7532771" y="36180933"/>
            <a:ext cx="6651968" cy="1587600"/>
          </a:xfrm>
          <a:prstGeom prst="rect">
            <a:avLst/>
          </a:prstGeom>
          <a:solidFill>
            <a:srgbClr val="3A4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5400" b="1" cap="small" dirty="0" smtClean="0">
                <a:latin typeface="TH SarabunPSK" pitchFamily="34" charset="-34"/>
                <a:cs typeface="TH SarabunPSK" pitchFamily="34" charset="-34"/>
              </a:rPr>
              <a:t>สรุปผลการศึกษา</a:t>
            </a:r>
            <a:endParaRPr lang="en-US" sz="5400" b="1" cap="small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615740" y="9037341"/>
            <a:ext cx="6429420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ศึกษา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สมรรถภาพทางกายที่สัมพันธ์กับทักษะด้านความเร็วในการวิ่งระยะทาง 50 เมตร ใน 4 ช่วงระยะทาง คือ ตั้งแต่จุดเริ่มต้นถึงระยะทาง 15 เมตร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ระยะ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ที่ 15 – 30 เมตร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ระยะ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ที่ 30 – 40 เมตร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ระยะที่ 40 – 50 เมตร 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ศึกษา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โปรแกรมการเสริมสร้างสมรรถภาพทางกายที่สัมพันธ์กับทักษะด้านความเร็วในการวิ่งระยะทาง 50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เมตร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ผู้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เข้าทดสอบในการวิ่งเป็นนักเรียนชายชั้นมัธยมศึกษาปีที่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4 – 6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จำนวน 10 คน ที่มีอายุระหว่าง 16 – 18 ปี ปีการศึกษา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2559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โรงเรียนกาญจนา</a:t>
            </a:r>
            <a:r>
              <a:rPr lang="th-TH" sz="4000" dirty="0" err="1">
                <a:latin typeface="TH SarabunPSK" pitchFamily="34" charset="-34"/>
                <a:cs typeface="TH SarabunPSK" pitchFamily="34" charset="-34"/>
              </a:rPr>
              <a:t>ภิเษกวิ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ทยาลัย นครปฐม (พระตำหนักสวนกุหลาบมัธยม)  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 marL="0" marR="0" lvl="0" indent="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Rectangle 78"/>
          <p:cNvSpPr/>
          <p:nvPr/>
        </p:nvSpPr>
        <p:spPr>
          <a:xfrm>
            <a:off x="291730" y="31716437"/>
            <a:ext cx="6651968" cy="1587600"/>
          </a:xfrm>
          <a:prstGeom prst="rect">
            <a:avLst/>
          </a:prstGeom>
          <a:solidFill>
            <a:srgbClr val="3A4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5400" b="1" cap="small" dirty="0" smtClean="0">
                <a:latin typeface="TH SarabunPSK" pitchFamily="34" charset="-34"/>
                <a:cs typeface="TH SarabunPSK" pitchFamily="34" charset="-34"/>
              </a:rPr>
              <a:t>วัตถุประสงค์การศึกษา</a:t>
            </a:r>
            <a:endParaRPr lang="en-US" sz="5400" b="1" cap="small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4" name="Rectangle 78"/>
          <p:cNvSpPr/>
          <p:nvPr/>
        </p:nvSpPr>
        <p:spPr>
          <a:xfrm>
            <a:off x="7700964" y="7467339"/>
            <a:ext cx="6429420" cy="1587600"/>
          </a:xfrm>
          <a:prstGeom prst="rect">
            <a:avLst/>
          </a:prstGeom>
          <a:solidFill>
            <a:srgbClr val="3A4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5400" b="1" cap="small" dirty="0" smtClean="0">
                <a:latin typeface="TH SarabunPSK" pitchFamily="34" charset="-34"/>
                <a:cs typeface="TH SarabunPSK" pitchFamily="34" charset="-34"/>
              </a:rPr>
              <a:t>ขอบเขตของการศึกษา</a:t>
            </a:r>
            <a:endParaRPr lang="en-US" sz="5400" b="1" cap="small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6" name="Rectangle 78"/>
          <p:cNvSpPr/>
          <p:nvPr/>
        </p:nvSpPr>
        <p:spPr>
          <a:xfrm>
            <a:off x="14726734" y="18038341"/>
            <a:ext cx="6651968" cy="1587600"/>
          </a:xfrm>
          <a:prstGeom prst="rect">
            <a:avLst/>
          </a:prstGeom>
          <a:solidFill>
            <a:srgbClr val="3A4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5400" b="1" cap="small" dirty="0" smtClean="0">
                <a:latin typeface="TH SarabunPSK" pitchFamily="34" charset="-34"/>
                <a:cs typeface="TH SarabunPSK" pitchFamily="34" charset="-34"/>
              </a:rPr>
              <a:t>ขั้นตอนการดำเนินงาน</a:t>
            </a:r>
            <a:endParaRPr lang="en-US" sz="5400" b="1" cap="small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>
            <a:off x="299964" y="47993669"/>
            <a:ext cx="20931334" cy="0"/>
          </a:xfrm>
          <a:prstGeom prst="line">
            <a:avLst/>
          </a:prstGeom>
          <a:noFill/>
          <a:ln w="228600" cmpd="tri">
            <a:solidFill>
              <a:srgbClr val="3A45B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" name="รูปภาพ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" y="636189"/>
            <a:ext cx="20354544" cy="4328160"/>
          </a:xfrm>
          <a:prstGeom prst="rect">
            <a:avLst/>
          </a:prstGeom>
          <a:ln>
            <a:solidFill>
              <a:srgbClr val="201FB5"/>
            </a:solidFill>
          </a:ln>
        </p:spPr>
      </p:pic>
      <p:sp>
        <p:nvSpPr>
          <p:cNvPr id="5" name="สี่เหลี่ยมผืนผ้า 4"/>
          <p:cNvSpPr/>
          <p:nvPr/>
        </p:nvSpPr>
        <p:spPr>
          <a:xfrm>
            <a:off x="308198" y="33376615"/>
            <a:ext cx="6635499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th-TH" sz="4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เพื่อออกแบบและสร้างเครื่องวิเคราะห์ความเร็วในการวิ่ง </a:t>
            </a:r>
            <a:r>
              <a:rPr lang="en-US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(Speed </a:t>
            </a:r>
            <a:r>
              <a:rPr lang="en-US" sz="4000" dirty="0" err="1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en-US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sz="4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เพื่อศึกษาประสิทธิภาพการทำงานของเครื่องวิเคราะห์ความเร็วในการวิ่ง </a:t>
            </a:r>
            <a:r>
              <a:rPr lang="en-US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(Speed </a:t>
            </a:r>
            <a:r>
              <a:rPr lang="en-US" sz="4000" dirty="0" err="1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en-US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sz="4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เพื่อศึกษาสมรรถภาพทางกายที่สัมพันธ์กับทักษะด้านความเร็วในการวิ่งระยะทาง 50 เมตร ใน 4 ช่วงระยะทาง คือ ตั้งแต่จุดเริ่มต้นถึงระยะทาง 15 เมตร (ระยะที่ 1) ระยะที่ 15 – 30 เมตร (ระยะที่2) ระยะที่ 30 – 40 เมตร (ระยะที่ 3) และ ระยะที่ 40 – 50 เมตร (ระยะที่ 4 ) ทุกระยะ 15 , 15 , 10 และ 10 เมตร </a:t>
            </a:r>
            <a:r>
              <a:rPr lang="th-TH" sz="4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ตามลำดับ</a:t>
            </a:r>
          </a:p>
          <a:p>
            <a:pPr lvl="0">
              <a:lnSpc>
                <a:spcPct val="90000"/>
              </a:lnSpc>
            </a:pPr>
            <a:r>
              <a:rPr lang="th-TH" sz="4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4. </a:t>
            </a:r>
            <a:r>
              <a:rPr lang="th-TH" sz="4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เพื่อจัดทำโปรแกรมการเสริมสร้างสมรรถภาพทางกายที่สัมพันธ์กับทักษะด้านความเร็วในการวิ่งระยะทาง 50 เมตร</a:t>
            </a:r>
            <a:endParaRPr lang="en-US" sz="4000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" name="Rectangle 78"/>
          <p:cNvSpPr/>
          <p:nvPr/>
        </p:nvSpPr>
        <p:spPr>
          <a:xfrm>
            <a:off x="7504466" y="16954797"/>
            <a:ext cx="6651968" cy="1587600"/>
          </a:xfrm>
          <a:prstGeom prst="rect">
            <a:avLst/>
          </a:prstGeom>
          <a:solidFill>
            <a:srgbClr val="3A4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5400" b="1" cap="small" dirty="0" smtClean="0">
                <a:latin typeface="TH SarabunPSK" pitchFamily="34" charset="-34"/>
                <a:cs typeface="TH SarabunPSK" pitchFamily="34" charset="-34"/>
              </a:rPr>
              <a:t>สมมติฐาน</a:t>
            </a:r>
            <a:endParaRPr lang="en-US" sz="5400" b="1" cap="small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0990" y="37907309"/>
            <a:ext cx="6639497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สามารถ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ออกแบบและสร้างเครื่องวิเคราะห์ความเร็วในการวิ่ง (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Speed </a:t>
            </a:r>
            <a:r>
              <a:rPr lang="en-US" sz="4000" dirty="0" err="1"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ได้สำเร็จ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เครื่อง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วิเคราะห์ความเร็วในการวิ่ง (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Speed </a:t>
            </a:r>
            <a:r>
              <a:rPr lang="en-US" sz="4000" dirty="0" err="1"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เป็นเครื่องที่มีประสิทธิภาพ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ผู้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เข้ารับการทดสอบมีสมรรถภาพที่สัมพันธ์กับทักษะด้านความเร็วที่แตกต่างกันอย่างเห็นได้ชัด โดยที่ในช่วง 0 – 15 เมตร มีความเร็วเฉลี่ย 5.82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ในช่วง 15 – 30 เมตร มีความเร็วเฉลี่ย 5.82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ในช่วง 15 – 30 เมตร มีความเร็วเฉลี่ย 6.67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ในช่วง 30 – 40 เมตร มีความเร็วเฉลี่ย 6.98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ในช่วง 40 – 50 เมตร มีความเร็วเฉลี่ย 7.13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m/s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สามารถ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นำความเร็วเฉลี่ยในการวิ่งมาจัดทำโปรแกรมการเสริมสร้างสมรรถภาพทางกายที่สัมพันธ์กับทักษะด้านความเร็วในการวิ่งระยะทาง 50 เมตร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ได้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7" name="Rectangle 78"/>
          <p:cNvSpPr/>
          <p:nvPr/>
        </p:nvSpPr>
        <p:spPr>
          <a:xfrm>
            <a:off x="14838008" y="25959221"/>
            <a:ext cx="6651968" cy="1587600"/>
          </a:xfrm>
          <a:prstGeom prst="rect">
            <a:avLst/>
          </a:prstGeom>
          <a:solidFill>
            <a:srgbClr val="3A4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5400" b="1" cap="small" dirty="0" smtClean="0">
                <a:latin typeface="TH SarabunPSK" pitchFamily="34" charset="-34"/>
                <a:cs typeface="TH SarabunPSK" pitchFamily="34" charset="-34"/>
              </a:rPr>
              <a:t>ภาพประกอบการดำเนินงาน</a:t>
            </a:r>
            <a:endParaRPr lang="en-US" sz="5400" b="1" cap="small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9" name="Picture 41"/>
          <p:cNvPicPr/>
          <p:nvPr/>
        </p:nvPicPr>
        <p:blipFill>
          <a:blip r:embed="rId4"/>
          <a:stretch>
            <a:fillRect/>
          </a:stretch>
        </p:blipFill>
        <p:spPr>
          <a:xfrm>
            <a:off x="15250351" y="40720861"/>
            <a:ext cx="5313680" cy="2988945"/>
          </a:xfrm>
          <a:prstGeom prst="rect">
            <a:avLst/>
          </a:prstGeom>
        </p:spPr>
      </p:pic>
      <p:pic>
        <p:nvPicPr>
          <p:cNvPr id="40" name="Picture 81"/>
          <p:cNvPicPr/>
          <p:nvPr/>
        </p:nvPicPr>
        <p:blipFill rotWithShape="1">
          <a:blip r:embed="rId5"/>
          <a:srcRect l="27246"/>
          <a:stretch/>
        </p:blipFill>
        <p:spPr bwMode="auto">
          <a:xfrm>
            <a:off x="15188310" y="43839295"/>
            <a:ext cx="5313680" cy="3848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1944366" y="5338799"/>
            <a:ext cx="1784331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H SarabunPSK" pitchFamily="34" charset="-34"/>
                <a:cs typeface="TH SarabunPSK" pitchFamily="34" charset="-34"/>
              </a:rPr>
              <a:t>การออกแบบและสร้างเครื่องวิเคราะห์ความเร็วในการวิ่ง</a:t>
            </a:r>
          </a:p>
          <a:p>
            <a:pPr algn="ctr"/>
            <a:r>
              <a:rPr lang="th-TH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H SarabunPSK" pitchFamily="34" charset="-34"/>
                <a:cs typeface="TH SarabunPSK" pitchFamily="34" charset="-34"/>
              </a:rPr>
              <a:t>SPEED ANALYSER)</a:t>
            </a:r>
          </a:p>
        </p:txBody>
      </p:sp>
      <p:sp>
        <p:nvSpPr>
          <p:cNvPr id="32" name="Rectangle 78"/>
          <p:cNvSpPr/>
          <p:nvPr/>
        </p:nvSpPr>
        <p:spPr>
          <a:xfrm>
            <a:off x="7542142" y="25451741"/>
            <a:ext cx="6651968" cy="1587600"/>
          </a:xfrm>
          <a:prstGeom prst="rect">
            <a:avLst/>
          </a:prstGeom>
          <a:solidFill>
            <a:srgbClr val="3A4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5400" b="1" cap="small" dirty="0" smtClean="0">
                <a:latin typeface="TH SarabunPSK" pitchFamily="34" charset="-34"/>
                <a:cs typeface="TH SarabunPSK" pitchFamily="34" charset="-34"/>
              </a:rPr>
              <a:t>ผลการศึกษา</a:t>
            </a:r>
            <a:endParaRPr lang="en-US" sz="5400" b="1" cap="small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8" name="รูปภาพ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9" t="20966" r="41489" b="17946"/>
          <a:stretch/>
        </p:blipFill>
        <p:spPr>
          <a:xfrm>
            <a:off x="16940675" y="14679758"/>
            <a:ext cx="2100000" cy="2520000"/>
          </a:xfrm>
          <a:prstGeom prst="rect">
            <a:avLst/>
          </a:prstGeom>
        </p:spPr>
      </p:pic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14610864" y="9922209"/>
            <a:ext cx="6674185" cy="68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0720" tIns="35360" rIns="70720" bIns="3536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นายชมธน ฉันจรัสวิชัย ม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.5/1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เลขที่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3</a:t>
            </a:r>
            <a:endParaRPr lang="en-US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14798090" y="13732634"/>
            <a:ext cx="6674185" cy="68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0720" tIns="35360" rIns="70720" bIns="3536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นาย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ศุภกร จุฑารัตนพงศ์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ม.5/1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เลขที่ </a:t>
            </a:r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9</a:t>
            </a:r>
            <a:endParaRPr lang="en-US" sz="4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 descr="https://scontent.fbkk5-2.fna.fbcdn.net/v/t34.0-12/14111651_121832264932557_348050961_n.jpg?oh=71a156064deadb1a637eefbd3044c526&amp;oe=57BB256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16435" r="45219" b="557"/>
          <a:stretch/>
        </p:blipFill>
        <p:spPr bwMode="auto">
          <a:xfrm>
            <a:off x="17054571" y="10829613"/>
            <a:ext cx="1872208" cy="29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14826899" y="17156256"/>
            <a:ext cx="6674185" cy="68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0720" tIns="35360" rIns="70720" bIns="35360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นางสาวนภัสสร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อรรคแก้ว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ม.5/1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>
                <a:latin typeface="TH SarabunPSK" pitchFamily="34" charset="-34"/>
                <a:cs typeface="TH SarabunPSK" pitchFamily="34" charset="-34"/>
              </a:rPr>
              <a:t>เลขที่ 16</a:t>
            </a:r>
            <a:endParaRPr lang="en-US" sz="4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6" t="26739" r="45201"/>
          <a:stretch/>
        </p:blipFill>
        <p:spPr>
          <a:xfrm>
            <a:off x="16988824" y="7402209"/>
            <a:ext cx="1924114" cy="2520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4761790" y="19772912"/>
            <a:ext cx="65714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ct val="90000"/>
              </a:lnSpc>
              <a:buAutoNum type="arabicPeriod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ออกแบบ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และสร้างเครื่องวิเคราะห์ความเร็วในการวิ่ง (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Speed </a:t>
            </a:r>
            <a:r>
              <a:rPr lang="en-US" sz="4000" dirty="0" err="1"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361950" indent="-361950">
              <a:lnSpc>
                <a:spcPct val="90000"/>
              </a:lnSpc>
              <a:buAutoNum type="arabicPeriod"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ศึกษาและหาประสิทธิภาพในการทำงานของเครื่องวิเคราะห์ความเร็วในการวิ่ง (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Speed </a:t>
            </a:r>
            <a:r>
              <a:rPr lang="en-US" sz="4000" dirty="0" err="1"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361950" indent="-361950">
              <a:lnSpc>
                <a:spcPct val="90000"/>
              </a:lnSpc>
              <a:buAutoNum type="arabicPeriod"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ศึกษาสมรรถภาพทางกายที่สัมพันธ์กับทักษะด้านความเร็วในการวิ่งระยะทาง 50 เมตร ทุกระยะ 15 , 30 , 40 และ 50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เมตร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pPr marL="361950" indent="-361950">
              <a:lnSpc>
                <a:spcPct val="90000"/>
              </a:lnSpc>
              <a:buAutoNum type="arabicPeriod"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จัดทำ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โปรแกรมการเสริมสร้างสมรรถภาพทางกายที่สัมพันธ์กับทักษะด้านความเร็วในการวิ่งระยะทาง 50 เมตร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73024" y="18686413"/>
            <a:ext cx="6571462" cy="7295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เครื่องวิเคราะห์ความเร็วในการวิ่ง (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Speed </a:t>
            </a:r>
            <a:r>
              <a:rPr lang="en-US" sz="4000" dirty="0" err="1">
                <a:latin typeface="TH SarabunPSK" pitchFamily="34" charset="-34"/>
                <a:cs typeface="TH SarabunPSK" pitchFamily="34" charset="-34"/>
              </a:rPr>
              <a:t>Analyser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) สามารถทำงานได้อย่างมีประสิทธิภาพทำให้ทราบความเร็วในการวิ่งระยะทาง 50 เมตร  ใน 4 ช่วงระยะทาง คือ ตั้งแต่จุดเริ่มต้นถึงระยะทาง 15 เมตร (ระยะที่ 1) ระยะที่ 15 – 30 เมตร (ระยะ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ที่ 2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) ระยะที่ 30 – 40 เมตร (ระยะที่ 3) และระยะที่ 40 – 50 เมตร (ระยะที่ 4) ทุกระยะ 15 , 15 , 10 และ 10 เมตร ตามลำดับ และสามารถนำผลการทดสอบไปจัดทำโปรแกรมการเสริมสร้างสมรรถภาพทางกายที่สัมพันธ์กับทักษะด้านความเร็วในการวิ่งระยะทาง 50 เมตร ได้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lnSpc>
                <a:spcPct val="90000"/>
              </a:lnSpc>
            </a:pP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44765"/>
              </p:ext>
            </p:extLst>
          </p:nvPr>
        </p:nvGraphicFramePr>
        <p:xfrm>
          <a:off x="7488982" y="27175285"/>
          <a:ext cx="6628765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753"/>
                <a:gridCol w="1325753"/>
                <a:gridCol w="1325753"/>
                <a:gridCol w="1325753"/>
                <a:gridCol w="1325753"/>
              </a:tblGrid>
              <a:tr h="32665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ผู้เข้ารับการทดสอบคนที่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ความเร็วในช่วงระยะทางต่างๆ (</a:t>
                      </a:r>
                      <a:r>
                        <a:rPr lang="en-US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m/s)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65330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ระยะที่ 1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 – 15 </a:t>
                      </a: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เมตร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ระยะที่ 2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 – 30</a:t>
                      </a: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เมตร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ระยะที่ 3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 – 40</a:t>
                      </a:r>
                      <a:r>
                        <a:rPr lang="th-TH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เมตร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ระยะที่ 4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40 – 50</a:t>
                      </a: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เมตร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5.93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6.93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7.29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7.06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5.24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6.17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6.48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6.78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6.49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6.96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7.31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7.54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6.55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7.16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7.56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7.55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5.68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6.56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6.77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6.88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5.43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6.47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6.66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6.91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5.34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6.19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6.50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6.68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5.62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6.68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7.01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7.22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5.45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6.67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7.01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7.19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10.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6.41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6.86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7.23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7.47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  <a:tr h="326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ค่าเฉลี่ย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5.82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6.67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6.98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7.13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9347" marR="79347" marT="0" marB="0" anchor="b"/>
                </a:tc>
              </a:tr>
            </a:tbl>
          </a:graphicData>
        </a:graphic>
      </p:graphicFrame>
      <p:sp>
        <p:nvSpPr>
          <p:cNvPr id="49" name="Rectangle 78"/>
          <p:cNvSpPr/>
          <p:nvPr/>
        </p:nvSpPr>
        <p:spPr>
          <a:xfrm>
            <a:off x="269512" y="41149485"/>
            <a:ext cx="6651968" cy="1587600"/>
          </a:xfrm>
          <a:prstGeom prst="rect">
            <a:avLst/>
          </a:prstGeom>
          <a:solidFill>
            <a:srgbClr val="3A4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20" tIns="35360" rIns="70720" bIns="35360" anchor="ctr"/>
          <a:lstStyle/>
          <a:p>
            <a:pPr algn="ctr" defTabSz="41724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5400" b="1" cap="small" dirty="0" smtClean="0">
                <a:latin typeface="TH SarabunPSK" pitchFamily="34" charset="-34"/>
                <a:cs typeface="TH SarabunPSK" pitchFamily="34" charset="-34"/>
              </a:rPr>
              <a:t>ตัวแปรที่ศึกษา</a:t>
            </a:r>
            <a:endParaRPr lang="en-US" sz="5400" b="1" cap="small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54614"/>
              </p:ext>
            </p:extLst>
          </p:nvPr>
        </p:nvGraphicFramePr>
        <p:xfrm>
          <a:off x="7545508" y="32532477"/>
          <a:ext cx="656821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120"/>
                <a:gridCol w="1504120"/>
                <a:gridCol w="1504120"/>
                <a:gridCol w="809203"/>
                <a:gridCol w="1246647"/>
              </a:tblGrid>
              <a:tr h="2286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ช่วงระยะทางในการวิ่ง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(m)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เวลา </a:t>
                      </a:r>
                      <a:r>
                        <a:rPr lang="en-US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(s)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ค่าความคลาดเคลื่อน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</a:t>
                      </a: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56261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นาฬิกา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ดิจิตอล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(s)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เครื่อง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Speed Analyser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(s)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ผลต่าง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(s)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0 - 15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2.58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2.60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0.02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0.74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15 - 30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4.58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4.51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0.07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1.51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30 - 40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5.83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5.74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0.09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1.49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0 - 50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7.08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7.03</a:t>
                      </a:r>
                      <a:endParaRPr lang="en-US" sz="24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0.06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0.79</a:t>
                      </a:r>
                      <a:endParaRPr lang="en-US" sz="24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29685" y="42809093"/>
            <a:ext cx="68468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th-TH" sz="4000" b="1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th-TH" sz="4000" b="1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ต้น</a:t>
            </a:r>
            <a:r>
              <a:rPr lang="en-US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th-TH" sz="4000" dirty="0" smtClean="0">
                <a:solidFill>
                  <a:srgbClr val="000000"/>
                </a:solidFill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เครื่อง </a:t>
            </a:r>
            <a:r>
              <a:rPr lang="en-US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Speed </a:t>
            </a:r>
            <a:r>
              <a:rPr lang="en-US" sz="4000" dirty="0" err="1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Analyser</a:t>
            </a:r>
            <a:endParaRPr lang="en-US" sz="4000" dirty="0"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th-TH" sz="4000" b="1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th-TH" sz="4000" b="1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ตาม</a:t>
            </a:r>
            <a:r>
              <a:rPr lang="en-US" sz="4000" b="1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:</a:t>
            </a:r>
            <a:endParaRPr lang="en-US" sz="4000" dirty="0"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th-TH" sz="4000" dirty="0" smtClean="0">
                <a:solidFill>
                  <a:srgbClr val="000000"/>
                </a:solidFill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en-US" sz="4000" dirty="0" smtClean="0">
                <a:solidFill>
                  <a:srgbClr val="000000"/>
                </a:solidFill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 smtClean="0">
                <a:solidFill>
                  <a:srgbClr val="000000"/>
                </a:solidFill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ความสามารถ</a:t>
            </a:r>
            <a:r>
              <a:rPr lang="th-TH" sz="4000" dirty="0">
                <a:solidFill>
                  <a:srgbClr val="000000"/>
                </a:solidFill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ในการทำงานของ</a:t>
            </a:r>
            <a:r>
              <a:rPr lang="th-TH" sz="4000" dirty="0" smtClean="0">
                <a:solidFill>
                  <a:srgbClr val="000000"/>
                </a:solidFill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เครื่อง </a:t>
            </a:r>
            <a:r>
              <a:rPr lang="en-US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Speed </a:t>
            </a:r>
            <a:r>
              <a:rPr lang="en-US" sz="400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Analyser</a:t>
            </a:r>
            <a:endParaRPr lang="en-US" sz="4000" dirty="0"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th-TH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4000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. ผลการทดสอบความเร็วในการวิ่งระยะทาง 50 เมตร </a:t>
            </a:r>
            <a:r>
              <a:rPr lang="th-TH" sz="4000" dirty="0">
                <a:solidFill>
                  <a:srgbClr val="000000"/>
                </a:solidFill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ใน 4 ช่วง</a:t>
            </a:r>
            <a:r>
              <a:rPr lang="th-TH" sz="4000" dirty="0" smtClean="0">
                <a:solidFill>
                  <a:srgbClr val="000000"/>
                </a:solidFill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ระยะทาง</a:t>
            </a:r>
            <a:endParaRPr lang="en-US" sz="4000" dirty="0" smtClean="0"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th-TH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4000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โปรแกรมการเสริมสร้างสมรรถภาพทาง</a:t>
            </a:r>
            <a:r>
              <a:rPr lang="th-TH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กาย</a:t>
            </a:r>
            <a:endParaRPr lang="en-US" sz="4000" dirty="0" smtClean="0"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th-TH" sz="4000" b="1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ตัวแปรควบคุม</a:t>
            </a:r>
            <a:r>
              <a:rPr lang="en-US" sz="4000" b="1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endParaRPr lang="en-US" sz="4000" dirty="0"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th-TH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ระยะทาง</a:t>
            </a:r>
            <a:r>
              <a:rPr lang="th-TH" sz="4000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ในการ</a:t>
            </a:r>
            <a:r>
              <a:rPr lang="th-TH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วิ่ง</a:t>
            </a:r>
            <a:r>
              <a:rPr lang="en-US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, </a:t>
            </a:r>
            <a:r>
              <a:rPr lang="th-TH" sz="4000" dirty="0" smtClean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อายุ</a:t>
            </a:r>
            <a:r>
              <a:rPr lang="th-TH" sz="4000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ของผู้ทดลองวิ่ง</a:t>
            </a:r>
            <a:endParaRPr lang="en-US" sz="4000" dirty="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1" name="Picture 50" descr="https://scontent.fbkk5-5.fna.fbcdn.net/v/t35.0-12/14060487_566634970191803_773588518_o.jpg?oh=261868b12fa7ee72667a26fd94dde9f7&amp;oe=57B9B0D0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2" t="25573" r="29552" b="9656"/>
          <a:stretch/>
        </p:blipFill>
        <p:spPr bwMode="auto">
          <a:xfrm>
            <a:off x="15188310" y="35990851"/>
            <a:ext cx="5313680" cy="45859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Picture 51" descr="C:\Users\pin\Downloads\แผนผัง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734" y="27676702"/>
            <a:ext cx="6871781" cy="446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 descr="C:\Users\pin\Downloads\flowchart(1)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4707" y="31269924"/>
            <a:ext cx="2075837" cy="498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" r="3200"/>
          <a:stretch/>
        </p:blipFill>
        <p:spPr bwMode="auto">
          <a:xfrm>
            <a:off x="16770544" y="32114085"/>
            <a:ext cx="4759998" cy="4128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1274</Words>
  <Application>Microsoft Office PowerPoint</Application>
  <PresentationFormat>Custom</PresentationFormat>
  <Paragraphs>138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Calibri</vt:lpstr>
      <vt:lpstr>Cordia New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pin</cp:lastModifiedBy>
  <cp:revision>109</cp:revision>
  <dcterms:created xsi:type="dcterms:W3CDTF">2013-07-10T09:14:34Z</dcterms:created>
  <dcterms:modified xsi:type="dcterms:W3CDTF">2016-08-21T10:49:38Z</dcterms:modified>
</cp:coreProperties>
</file>