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3796933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88237145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353111122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A8F892-0C49-A649-CC3A-877FB43342B6}" type="slidenum">
              <a:rPr lang="fr-FR"/>
              <a:t/>
            </a:fld>
            <a:endParaRPr lang="fr-FR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1523226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8613163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471273260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37D518-F9E4-DDE6-1A27-7606BDE79D4F}" type="slidenum">
              <a:rPr lang="fr-FR"/>
              <a:t/>
            </a:fld>
            <a:endParaRPr lang="fr-FR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4365939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6891407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2046387780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724D78-6F35-5E39-D53E-F40BB43C7219}" type="slidenum">
              <a:rPr lang="fr-FR"/>
              <a:t/>
            </a:fld>
            <a:endParaRPr lang="fr-FR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307311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37574895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360221353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D631C3-73F5-1B9D-D0AA-1F5D0CB0CF57}" type="slidenum">
              <a:rPr lang="fr-FR"/>
              <a:t/>
            </a:fld>
            <a:endParaRPr lang="fr-FR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7603406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03756521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856681209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9DEABE-7372-2064-2B84-7583D785153B}" type="slidenum">
              <a:rPr lang="fr-FR"/>
              <a:t/>
            </a:fld>
            <a:endParaRPr lang="fr-FR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561800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17434382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898401471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9923FF-63E1-14E2-AABE-CD230EB8CEDA}" type="slidenum">
              <a:rPr lang="fr-FR"/>
              <a:t/>
            </a:fld>
            <a:endParaRPr lang="fr-FR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623170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5742818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53266323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5EC61F-3771-081D-F695-BB84A30DA74C}" type="slidenum">
              <a:rPr lang="fr-FR"/>
              <a:t/>
            </a:fld>
            <a:endParaRPr lang="fr-FR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9181695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4038362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088848886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28CC9E-40DA-3309-E324-E4A8F73A0C0F}" type="slidenum">
              <a:rPr lang="fr-FR"/>
              <a:t/>
            </a:fld>
            <a:endParaRPr lang="fr-FR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3963604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44652307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630427163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A93938-396B-A159-6181-DA90ED08CACD}" type="slidenum">
              <a:rPr lang="fr-FR"/>
              <a:t/>
            </a:fld>
            <a:endParaRPr lang="fr-FR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8661636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75507229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55542248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73A0E6-941A-5C8B-6A9F-4677376BFA3D}" type="slidenum">
              <a:rPr lang="fr-FR"/>
              <a:t/>
            </a:fld>
            <a:endParaRPr lang="fr-F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5608DB-F43C-894F-96A2-3DB95787CD5B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1086499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31972006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588228361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1E6F07-00CB-1558-6A99-52E3596A2DF9}" type="slidenum">
              <a:rPr lang="fr-FR"/>
              <a:t/>
            </a:fld>
            <a:endParaRPr lang="fr-FR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1DBA2E-571D-4FE3-AC0C-1BFF18F649A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163829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899508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65210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5987B1-68E9-D630-5032-8CA87E96C2E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93578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382829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780225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9ACBC6-64CF-EFD3-756A-9D63AF30D62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92797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590147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95581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1C4AA9-251F-C525-71A5-208C25BC9B3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0371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960748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75157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ED9B58-481C-BD80-496D-05C5EF7AF10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59275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56943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8307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42AB89-D796-08EC-979A-25285CB1E455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15529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21661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8391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5F8FA8-CF19-6990-8827-C7D4DE25318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2146730"/>
            <a:ext cx="9144000" cy="18662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fr-FR" sz="4800" b="1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Oral de spécialité :</a:t>
            </a:r>
            <a:br>
              <a:rPr lang="fr-FR" sz="4800" b="1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lang="fr-FR" sz="4800" b="1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Ingénierie Informatique</a:t>
            </a:r>
            <a:endParaRPr sz="480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4957518"/>
            <a:ext cx="9144000" cy="16557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 i="1">
                <a:solidFill>
                  <a:srgbClr val="FFFF00"/>
                </a:solidFill>
                <a:latin typeface="Ubuntu"/>
                <a:ea typeface="Ubuntu"/>
                <a:cs typeface="Ubuntu"/>
              </a:rPr>
              <a:t>Vincent Badetti</a:t>
            </a:r>
            <a:endParaRPr sz="1400" i="1"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545954942" name=""/>
          <p:cNvSpPr txBox="1"/>
          <p:nvPr/>
        </p:nvSpPr>
        <p:spPr bwMode="auto">
          <a:xfrm flipH="0" flipV="0">
            <a:off x="3659196" y="4438298"/>
            <a:ext cx="4879720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lang="fr-FR" sz="2600" b="1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Sujet : X</a:t>
            </a:r>
            <a:endParaRPr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5912918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Exploitation pédagogique : Environnement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90658148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EF5C04E-35E9-0E51-DB0A-9A142BEE9E29}" type="slidenum">
              <a:rPr lang="fr-FR"/>
              <a:t/>
            </a:fld>
            <a:endParaRPr/>
          </a:p>
        </p:txBody>
      </p:sp>
      <p:sp>
        <p:nvSpPr>
          <p:cNvPr id="385138737" name=""/>
          <p:cNvSpPr txBox="1"/>
          <p:nvPr/>
        </p:nvSpPr>
        <p:spPr bwMode="auto">
          <a:xfrm flipH="0" flipV="0">
            <a:off x="559455" y="2377586"/>
            <a:ext cx="5434238" cy="3170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la classe - sequence X - moment année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endParaRPr lang="fr-FR" sz="20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Effectif : 35 élèves</a:t>
            </a:r>
            <a:endParaRPr lang="fr-FR" sz="20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12h =&gt; 4* 3h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TD (1/2) +  TP(1/3) + Projet + co-enseignement avec l'équipe pédagogique</a:t>
            </a:r>
            <a:endParaRPr lang="fr-FR" sz="20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algn="ctr">
              <a:defRPr/>
            </a:pP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algn="ctr"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Séquence 7 : </a:t>
            </a:r>
            <a:r>
              <a:rPr lang="fr-FR" sz="2000" b="1" i="0" u="sng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Comment gérer la puissance et les mécanismes pour la mobilité ?</a:t>
            </a:r>
            <a:endParaRPr sz="2200" b="0" i="0" u="sng" strike="noStrike" cap="none" spc="0">
              <a:solidFill>
                <a:srgbClr val="92D05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X semaines</a:t>
            </a:r>
            <a:endParaRPr lang="fr-FR" sz="18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476119910" name=""/>
          <p:cNvSpPr/>
          <p:nvPr/>
        </p:nvSpPr>
        <p:spPr bwMode="auto">
          <a:xfrm flipH="0" flipV="0">
            <a:off x="7805047" y="2674325"/>
            <a:ext cx="2344614" cy="155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BO extrait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9893053" name="Titr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lang="fr-FR" sz="4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Contexte de la séquence: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Objectif de séquence</a:t>
            </a:r>
            <a:endParaRPr sz="4800"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107406074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7655EE-FD89-ABE6-22C9-C50F6E895658}" type="slidenum">
              <a:rPr lang="fr-FR"/>
              <a:t/>
            </a:fld>
            <a:endParaRPr/>
          </a:p>
        </p:txBody>
      </p:sp>
      <p:sp>
        <p:nvSpPr>
          <p:cNvPr id="563581286" name=""/>
          <p:cNvSpPr txBox="1"/>
          <p:nvPr/>
        </p:nvSpPr>
        <p:spPr bwMode="auto">
          <a:xfrm flipH="0" flipV="0">
            <a:off x="4946122" y="3189726"/>
            <a:ext cx="6794371" cy="2103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Objectifs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4" lvl="1" indent="-327934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Bases de la cinématique (liaisons)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4" lvl="1" indent="-327934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Bases de la statique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Manipuler des progiciel (SolidWorks)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4" lvl="1" indent="-327934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Caractériser des solutions technologiques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4" lvl="1" indent="-327934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Caractériser les écarts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1078976529" name=""/>
          <p:cNvSpPr txBox="1"/>
          <p:nvPr/>
        </p:nvSpPr>
        <p:spPr bwMode="auto">
          <a:xfrm flipH="0" flipV="0">
            <a:off x="594549" y="2223945"/>
            <a:ext cx="10760689" cy="4270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Séquence X : </a:t>
            </a:r>
            <a:r>
              <a:rPr lang="fr-FR" sz="2200" b="1" i="0" u="sng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Comment gérer la puissance et les mécanismes pour la mobilité ?</a:t>
            </a:r>
            <a:endParaRPr sz="2000" b="0" i="0" u="sng" strike="noStrike" cap="none" spc="0">
              <a:solidFill>
                <a:srgbClr val="92D05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586845156" name=""/>
          <p:cNvSpPr txBox="1"/>
          <p:nvPr/>
        </p:nvSpPr>
        <p:spPr bwMode="auto">
          <a:xfrm flipH="0" flipV="0">
            <a:off x="1975036" y="4866893"/>
            <a:ext cx="1782603" cy="33563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Nom du système</a:t>
            </a:r>
            <a:endParaRPr lang="fr-FR" sz="16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607825317" name=""/>
          <p:cNvSpPr/>
          <p:nvPr/>
        </p:nvSpPr>
        <p:spPr bwMode="auto">
          <a:xfrm flipH="0" flipV="0">
            <a:off x="1778652" y="3516921"/>
            <a:ext cx="1758460" cy="10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image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242549" name="Titr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>
                <a:solidFill>
                  <a:srgbClr val="0070C0"/>
                </a:solidFill>
                <a:latin typeface="Ubuntu"/>
                <a:ea typeface="Ubuntu"/>
                <a:cs typeface="Ubuntu"/>
              </a:rPr>
            </a:br>
            <a:r>
              <a:rPr lang="fr-FR" sz="4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Contexte de la séquence: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Ensemble des systèmes</a:t>
            </a: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 &amp; Environnement</a:t>
            </a:r>
            <a:br>
              <a:rPr>
                <a:solidFill>
                  <a:srgbClr val="0070C0"/>
                </a:solidFill>
                <a:latin typeface="Ubuntu"/>
                <a:ea typeface="Ubuntu"/>
                <a:cs typeface="Ubuntu"/>
              </a:rPr>
            </a:br>
            <a:endParaRPr sz="4800"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662873250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EBACCE2-BD9E-3658-9CD7-4D26159B6802}" type="slidenum">
              <a:rPr lang="fr-FR"/>
              <a:t/>
            </a:fld>
            <a:endParaRPr/>
          </a:p>
        </p:txBody>
      </p:sp>
      <p:sp>
        <p:nvSpPr>
          <p:cNvPr id="47009971" name=""/>
          <p:cNvSpPr txBox="1"/>
          <p:nvPr/>
        </p:nvSpPr>
        <p:spPr bwMode="auto">
          <a:xfrm flipH="0" flipV="0">
            <a:off x="5730818" y="1982281"/>
            <a:ext cx="6370601" cy="1768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Liste des systèmes en TD 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Prothèse bras mécanique pour les amputés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4" lvl="1" indent="-327934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Banc d'essai de traction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4" lvl="1" indent="-327934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Tractopelle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Bielle manivelle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369957861" name=""/>
          <p:cNvSpPr txBox="1"/>
          <p:nvPr/>
        </p:nvSpPr>
        <p:spPr bwMode="auto">
          <a:xfrm flipH="0" flipV="0">
            <a:off x="5555399" y="3940734"/>
            <a:ext cx="6401359" cy="1768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Liste des systèmes en TP labo (4 groupes de 3)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4" lvl="1" indent="-327934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Control'X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4" lvl="1" indent="-327934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Comax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4" lvl="1" indent="-327934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Cheville robot Nao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Maxpid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2093475638" name=""/>
          <p:cNvSpPr txBox="1"/>
          <p:nvPr/>
        </p:nvSpPr>
        <p:spPr bwMode="auto">
          <a:xfrm flipH="0" flipV="0">
            <a:off x="93460" y="4829117"/>
            <a:ext cx="5331056" cy="14329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Environnement avec 3 salles 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Salle de TD </a:t>
            </a:r>
            <a:r>
              <a:rPr lang="fr-FR" sz="18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(possible même que TP info)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ea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Salle de TP info (Progiciel)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ea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Salle de manipulation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375886732" name=""/>
          <p:cNvSpPr txBox="1"/>
          <p:nvPr/>
        </p:nvSpPr>
        <p:spPr bwMode="auto">
          <a:xfrm flipH="0" flipV="0">
            <a:off x="1975036" y="3767855"/>
            <a:ext cx="1782963" cy="33563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Nom du système</a:t>
            </a:r>
            <a:endParaRPr lang="fr-FR" sz="16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605530790" name=""/>
          <p:cNvSpPr/>
          <p:nvPr/>
        </p:nvSpPr>
        <p:spPr bwMode="auto">
          <a:xfrm flipH="0" flipV="0">
            <a:off x="1778650" y="2417883"/>
            <a:ext cx="1758459" cy="10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image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876027" name="Titr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Exploitation pédagogique :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Stratégie pédagogique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331518092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24E032C-0637-B6A0-ED2D-6C8DC832F34E}" type="slidenum">
              <a:rPr lang="fr-FR"/>
              <a:t/>
            </a:fld>
            <a:endParaRPr/>
          </a:p>
        </p:txBody>
      </p:sp>
      <p:sp>
        <p:nvSpPr>
          <p:cNvPr id="1959350544" name=""/>
          <p:cNvSpPr txBox="1"/>
          <p:nvPr/>
        </p:nvSpPr>
        <p:spPr bwMode="auto">
          <a:xfrm flipH="0" flipV="0">
            <a:off x="1334667" y="1707525"/>
            <a:ext cx="9648148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Projet et TP en déductif: 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6" lvl="1" indent="-327936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les élèves développent à la fois les compétences de la séance, et simultanément apprennent à chercher les informations nécessaires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36456827" name=""/>
          <p:cNvSpPr txBox="1"/>
          <p:nvPr/>
        </p:nvSpPr>
        <p:spPr bwMode="auto">
          <a:xfrm flipH="0" flipV="0">
            <a:off x="1334667" y="4507876"/>
            <a:ext cx="9713669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TPs puis Projet 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6" lvl="1" indent="-327936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permet aux élèves de développer des compétences avec des objectifs en tête, pour faire avancer leur projet individuel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352332995" name=""/>
          <p:cNvSpPr txBox="1"/>
          <p:nvPr/>
        </p:nvSpPr>
        <p:spPr bwMode="auto">
          <a:xfrm flipH="0" flipV="0">
            <a:off x="1334666" y="2793375"/>
            <a:ext cx="9765148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Projet individuel : 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6" lvl="1" indent="-327936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les élèves ont un projet inventé par eux même répondant aux 3 UE de leur option, soit : </a:t>
            </a:r>
            <a:r>
              <a:rPr lang="fr-FR" sz="2200" b="0" i="1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étude/conception de produits électroniques, mise en œuvre de réseau informatique, et enfin réalisation/maintenance d'un produit électronique</a:t>
            </a:r>
            <a:endParaRPr sz="2200" b="0" i="1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483875310" name=""/>
          <p:cNvSpPr txBox="1"/>
          <p:nvPr/>
        </p:nvSpPr>
        <p:spPr bwMode="auto">
          <a:xfrm flipH="0" flipV="0">
            <a:off x="1334665" y="5517523"/>
            <a:ext cx="9817346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Évaluation par comptes rendu TP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6" lvl="1" indent="-327936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les élèves rendent un CR pour le Jeudi, et si besoin est on en reparle à la séance de Projet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4197048" name="Titr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lang="fr-FR" sz="4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Progression didactique :</a:t>
            </a:r>
            <a:r>
              <a:rPr lang="fr-FR" sz="4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Compensation des failles stratégiques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912603680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247413A-C175-CC50-BFFE-E03542A23A30}" type="slidenum">
              <a:rPr lang="fr-FR"/>
              <a:t/>
            </a:fld>
            <a:endParaRPr/>
          </a:p>
        </p:txBody>
      </p:sp>
      <p:sp>
        <p:nvSpPr>
          <p:cNvPr id="500231322" name=""/>
          <p:cNvSpPr txBox="1"/>
          <p:nvPr/>
        </p:nvSpPr>
        <p:spPr bwMode="auto">
          <a:xfrm flipH="0" flipV="0">
            <a:off x="1334664" y="1725838"/>
            <a:ext cx="9902241" cy="1768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Élève en difficulté face aux systèmes :</a:t>
            </a:r>
            <a:endParaRPr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un groupe va expliquer à l'autre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passe dans les rangs et oriente les élèves vers la solution +</a:t>
            </a: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fichier de solution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erreur classique attendue : ... ??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1210906087" name=""/>
          <p:cNvSpPr txBox="1"/>
          <p:nvPr/>
        </p:nvSpPr>
        <p:spPr bwMode="auto">
          <a:xfrm flipH="0" flipV="0">
            <a:off x="1212303" y="3709969"/>
            <a:ext cx="9964882" cy="14329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Erreur informatique, bug machine :</a:t>
            </a:r>
            <a:endParaRPr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essayer de trouver la solution avec les élèves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ea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en profiter pour enseigner aux élèves comment diagnostiquer et trouver des solutions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2098737042" name=""/>
          <p:cNvSpPr txBox="1"/>
          <p:nvPr/>
        </p:nvSpPr>
        <p:spPr bwMode="auto">
          <a:xfrm flipH="0" flipV="0">
            <a:off x="1181529" y="5236165"/>
            <a:ext cx="10000521" cy="7623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Élèves en avance :</a:t>
            </a:r>
            <a:endParaRPr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TD/TP avec des parties bonus permettant d'aller plus loin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3524094" name=""/>
          <p:cNvSpPr/>
          <p:nvPr/>
        </p:nvSpPr>
        <p:spPr bwMode="auto">
          <a:xfrm flipH="0" flipV="0">
            <a:off x="6999085" y="2655273"/>
            <a:ext cx="1628361" cy="385286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256968039" name=""/>
          <p:cNvSpPr/>
          <p:nvPr/>
        </p:nvSpPr>
        <p:spPr bwMode="auto">
          <a:xfrm flipH="0" flipV="0">
            <a:off x="396137" y="2686048"/>
            <a:ext cx="2725614" cy="385286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9" indent="-283879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Faire communiquer 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949198946" name=""/>
          <p:cNvSpPr/>
          <p:nvPr/>
        </p:nvSpPr>
        <p:spPr bwMode="auto">
          <a:xfrm flipH="0" flipV="0">
            <a:off x="3691303" y="2686048"/>
            <a:ext cx="2725614" cy="385286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9" indent="-283879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Programmation de 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243242780" name=""/>
          <p:cNvSpPr/>
          <p:nvPr/>
        </p:nvSpPr>
        <p:spPr bwMode="auto">
          <a:xfrm flipH="0" flipV="0">
            <a:off x="9138136" y="2594460"/>
            <a:ext cx="2725614" cy="3852861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9" indent="-283879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Mise en place d'un 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  <a:p>
            <a:pPr marL="283879" indent="-283879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fr-FR" sz="1800" u="none" strike="noStrike" cap="none" spc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fr-FR" sz="1800" u="none" strike="noStrike" cap="none" spc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</m:t>
                      </m:r>
                    </m:oMath>
                  </m:oMathPara>
                </a14:m>
              </mc:Choice>
              <mc:Fallback/>
            </mc:AlternateContent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499384089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Exploitation pédagogique : 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lang="fr-FR" sz="44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Progression des séances</a:t>
            </a: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 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95516225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B8AF2CB-C39D-4A2E-0982-5965BD39A6E5}" type="slidenum">
              <a:rPr lang="fr-FR">
                <a:latin typeface="Ubuntu"/>
                <a:ea typeface="Ubuntu"/>
                <a:cs typeface="Ubuntu"/>
              </a:rPr>
              <a:t/>
            </a:fld>
            <a:endParaRPr>
              <a:latin typeface="Ubuntu"/>
              <a:cs typeface="Ubuntu"/>
            </a:endParaRPr>
          </a:p>
        </p:txBody>
      </p:sp>
      <p:sp>
        <p:nvSpPr>
          <p:cNvPr id="1458755631" name=""/>
          <p:cNvSpPr/>
          <p:nvPr/>
        </p:nvSpPr>
        <p:spPr bwMode="auto">
          <a:xfrm flipH="0" flipV="0">
            <a:off x="264251" y="1790698"/>
            <a:ext cx="3143250" cy="89534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S1 : TD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Mise en contexte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1461686649" name=""/>
          <p:cNvSpPr/>
          <p:nvPr/>
        </p:nvSpPr>
        <p:spPr bwMode="auto">
          <a:xfrm flipH="0" flipV="0">
            <a:off x="3513007" y="1790698"/>
            <a:ext cx="3143250" cy="89534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S2 : TP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Applicatif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1775925782" name=""/>
          <p:cNvSpPr/>
          <p:nvPr/>
        </p:nvSpPr>
        <p:spPr bwMode="auto">
          <a:xfrm flipH="0" flipV="0">
            <a:off x="8940792" y="1699111"/>
            <a:ext cx="3143250" cy="89534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S4 : TP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Évaluation sommative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187090385" name=""/>
          <p:cNvSpPr/>
          <p:nvPr/>
        </p:nvSpPr>
        <p:spPr bwMode="auto">
          <a:xfrm flipH="0" flipV="0">
            <a:off x="6852547" y="1759924"/>
            <a:ext cx="1995192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S3 : Cours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Formalisation</a:t>
            </a: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 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136019" name="Titr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Exploitation pédagogique :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Séance étudiée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381831333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17FD7F-C4DD-1E01-087F-A81DFDC748BE}" type="slidenum">
              <a:rPr lang="fr-FR"/>
              <a:t/>
            </a:fld>
            <a:endParaRPr/>
          </a:p>
        </p:txBody>
      </p:sp>
      <p:sp>
        <p:nvSpPr>
          <p:cNvPr id="862586930" name=""/>
          <p:cNvSpPr/>
          <p:nvPr/>
        </p:nvSpPr>
        <p:spPr bwMode="auto">
          <a:xfrm flipH="0" flipV="0">
            <a:off x="394188" y="2686048"/>
            <a:ext cx="2725614" cy="3852861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P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820576400" name=""/>
          <p:cNvSpPr/>
          <p:nvPr/>
        </p:nvSpPr>
        <p:spPr bwMode="auto">
          <a:xfrm flipH="0" flipV="0">
            <a:off x="215893" y="1790698"/>
            <a:ext cx="3143250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S2 : TP 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867961422" name=""/>
          <p:cNvSpPr txBox="1"/>
          <p:nvPr/>
        </p:nvSpPr>
        <p:spPr bwMode="auto">
          <a:xfrm flipH="0" flipV="0">
            <a:off x="6843345" y="1817429"/>
            <a:ext cx="528556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6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Programmation de socket Python : </a:t>
            </a:r>
            <a:endParaRPr lang="fr-FR" sz="16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connexion au Raspberry par ssh</a:t>
            </a:r>
            <a:endParaRPr lang="fr-FR" sz="16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configuration d'un serveur sur la Pi, permettant d'activer une Led lorsqu'un message est reçu avec la librairie RPi.GPIO</a:t>
            </a:r>
            <a:endParaRPr lang="fr-FR" sz="16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190821820" name=""/>
          <p:cNvSpPr txBox="1"/>
          <p:nvPr/>
        </p:nvSpPr>
        <p:spPr bwMode="auto">
          <a:xfrm flipH="0" flipV="0">
            <a:off x="6843345" y="3303328"/>
            <a:ext cx="5364762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6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Contrôle à distance de la Pi : </a:t>
            </a:r>
            <a:endParaRPr lang="fr-FR" sz="16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configuration d'un client sur le terminal élève permettant d'envoyer des messages à leur Pi</a:t>
            </a:r>
            <a:endParaRPr lang="fr-FR" sz="16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allumage de la Led de la Pi</a:t>
            </a:r>
            <a:endParaRPr lang="fr-FR" sz="16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1047726057" name=""/>
          <p:cNvSpPr txBox="1"/>
          <p:nvPr/>
        </p:nvSpPr>
        <p:spPr bwMode="auto">
          <a:xfrm flipH="0" flipV="0">
            <a:off x="6843343" y="4503476"/>
            <a:ext cx="5469160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6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Connexion au TP-Link pour IP statique: </a:t>
            </a:r>
            <a:endParaRPr lang="fr-FR" sz="16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les élèves se connectent au routeur pour imposer une adresse IP statique à leur Pi</a:t>
            </a:r>
            <a:endParaRPr lang="fr-FR" sz="16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connexion en Wifi au routeur et commande du Pi en étant extérieur au réseau</a:t>
            </a:r>
            <a:endParaRPr lang="fr-FR" sz="16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1972550444" name=""/>
          <p:cNvSpPr/>
          <p:nvPr/>
        </p:nvSpPr>
        <p:spPr bwMode="auto">
          <a:xfrm flipH="0" flipV="0">
            <a:off x="3683653" y="2985152"/>
            <a:ext cx="2674326" cy="170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Schéma synthétique du TP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8734842" name="Titr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Exploitation pédagogique :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Déroulement de la séance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17341871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1A8E60-68A3-12CE-A310-D3A699BE7F12}" type="slidenum">
              <a:rPr lang="fr-FR"/>
              <a:t/>
            </a:fld>
            <a:endParaRPr/>
          </a:p>
        </p:txBody>
      </p:sp>
      <p:sp>
        <p:nvSpPr>
          <p:cNvPr id="359895041" name=""/>
          <p:cNvSpPr txBox="1"/>
          <p:nvPr/>
        </p:nvSpPr>
        <p:spPr bwMode="auto">
          <a:xfrm flipH="0" flipV="0">
            <a:off x="1334665" y="1840873"/>
            <a:ext cx="9972148" cy="1432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Présentation de l'environnement aux élèves 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le professeur présente aux élèves les systèmes ... et les objectifs/CdC à accomplir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le TP démarre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417732561" name=""/>
          <p:cNvSpPr txBox="1"/>
          <p:nvPr/>
        </p:nvSpPr>
        <p:spPr bwMode="auto">
          <a:xfrm flipH="0" flipV="0">
            <a:off x="1315614" y="3422025"/>
            <a:ext cx="10029745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Évaluation formative 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au cours de la séance, le professeur analyse les difficultés rencontrées des élèves et les résous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si nécessaire au cours de la séance le professeur explique les concepts manquants aux élèves et nécessaire à l'avancée du TP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1921880044" name=""/>
          <p:cNvSpPr txBox="1"/>
          <p:nvPr/>
        </p:nvSpPr>
        <p:spPr bwMode="auto">
          <a:xfrm flipH="0" flipV="0">
            <a:off x="1334665" y="5327023"/>
            <a:ext cx="10069707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Présentation de l'environnement aux élèves 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il y a un CR à rendre pour la semaine d'après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les élèves doivent en fin de ce CR faire un lien avec leur projet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4527325" name="Titr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Exploitation pédagogique :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Attendu des élèves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75031412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F99F60-5DE5-B877-3D6F-93546F671034}" type="slidenum">
              <a:rPr lang="fr-FR"/>
              <a:t/>
            </a:fld>
            <a:endParaRPr/>
          </a:p>
        </p:txBody>
      </p:sp>
      <p:sp>
        <p:nvSpPr>
          <p:cNvPr id="1456684274" name=""/>
          <p:cNvSpPr txBox="1"/>
          <p:nvPr/>
        </p:nvSpPr>
        <p:spPr bwMode="auto">
          <a:xfrm flipH="0" flipV="0">
            <a:off x="714051" y="2285820"/>
            <a:ext cx="269856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rgbClr val="FFFF00"/>
                </a:solidFill>
                <a:latin typeface="Ubuntu"/>
                <a:cs typeface="Ubuntu"/>
              </a:rPr>
              <a:t>Protocoles usuels : 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  <a:p>
            <a:pPr algn="l">
              <a:defRPr/>
            </a:pPr>
            <a:r>
              <a:rPr>
                <a:solidFill>
                  <a:srgbClr val="FFFF00"/>
                </a:solidFill>
                <a:latin typeface="Ubuntu"/>
                <a:cs typeface="Ubuntu"/>
              </a:rPr>
              <a:t>         ssh, ethernet, wifi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1154582230" name=""/>
          <p:cNvSpPr txBox="1"/>
          <p:nvPr/>
        </p:nvSpPr>
        <p:spPr bwMode="auto">
          <a:xfrm flipH="0" flipV="0">
            <a:off x="8869882" y="2190569"/>
            <a:ext cx="279138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Système d'exploitation :</a:t>
            </a:r>
            <a:endParaRPr lang="fr-FR" sz="1800" b="0" i="0" u="none" strike="noStrike" cap="none" spc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8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          Linux</a:t>
            </a:r>
            <a:endParaRPr/>
          </a:p>
        </p:txBody>
      </p:sp>
      <p:sp>
        <p:nvSpPr>
          <p:cNvPr id="2021762767" name=""/>
          <p:cNvSpPr txBox="1"/>
          <p:nvPr/>
        </p:nvSpPr>
        <p:spPr bwMode="auto">
          <a:xfrm flipH="0" flipV="0">
            <a:off x="9060382" y="5122292"/>
            <a:ext cx="231513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Réponse à un CdC</a:t>
            </a:r>
            <a:endParaRPr/>
          </a:p>
        </p:txBody>
      </p:sp>
      <p:sp>
        <p:nvSpPr>
          <p:cNvPr id="304509732" name=""/>
          <p:cNvSpPr txBox="1"/>
          <p:nvPr/>
        </p:nvSpPr>
        <p:spPr bwMode="auto">
          <a:xfrm flipH="0" flipV="0">
            <a:off x="714726" y="4726411"/>
            <a:ext cx="2984361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fr-FR" sz="18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Établissement de CR du </a:t>
            </a:r>
            <a:endParaRPr sz="1800">
              <a:solidFill>
                <a:srgbClr val="FFFF00"/>
              </a:solidFill>
              <a:latin typeface="Ubuntu"/>
              <a:cs typeface="Ubuntu"/>
            </a:endParaRPr>
          </a:p>
          <a:p>
            <a:pPr algn="l">
              <a:defRPr/>
            </a:pPr>
            <a:r>
              <a:rPr lang="fr-FR" sz="18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fonctionnement de l'installation </a:t>
            </a:r>
            <a:endParaRPr sz="1800"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1474417917" name=""/>
          <p:cNvSpPr/>
          <p:nvPr/>
        </p:nvSpPr>
        <p:spPr bwMode="auto">
          <a:xfrm flipH="0" flipV="0">
            <a:off x="4782692" y="2674326"/>
            <a:ext cx="2344615" cy="155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BO extrait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189507" name="Titr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Exploitation pédagogique :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Compensation des failles de la séance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592281584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2A0E98D-C38B-F654-499B-6D1E1F07B186}" type="slidenum">
              <a:rPr lang="fr-FR"/>
              <a:t/>
            </a:fld>
            <a:endParaRPr/>
          </a:p>
        </p:txBody>
      </p:sp>
      <p:sp>
        <p:nvSpPr>
          <p:cNvPr id="856996452" name=""/>
          <p:cNvSpPr txBox="1"/>
          <p:nvPr/>
        </p:nvSpPr>
        <p:spPr bwMode="auto">
          <a:xfrm flipH="0" flipV="0">
            <a:off x="1334665" y="1974223"/>
            <a:ext cx="10056747" cy="1432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Manque de matériel 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si il n'y a pas assez de Raspberry, on peut utiliser des ordinateurs avec Linux, et s'y connecter en ssh, et envoyer des messages sur un programme interne qui tourne en permanence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1599045714" name=""/>
          <p:cNvSpPr txBox="1"/>
          <p:nvPr/>
        </p:nvSpPr>
        <p:spPr bwMode="auto">
          <a:xfrm flipH="0" flipV="0">
            <a:off x="1334665" y="3745873"/>
            <a:ext cx="10110386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Manque connaissance des élèves 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le professeur aide les élèves à avancer s'ils bloquent sur certains points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1912276851" name=""/>
          <p:cNvSpPr txBox="1"/>
          <p:nvPr/>
        </p:nvSpPr>
        <p:spPr bwMode="auto">
          <a:xfrm flipH="0" flipV="0">
            <a:off x="1334665" y="4850772"/>
            <a:ext cx="10254385" cy="1432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Erreurs informatiques, rencontre des problèmes adjacent au TP 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le professeur fait en sorte de les aider s'il a la solution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les élèves vont apprendre à chercher la solution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on passe à la suite, ou on se rattache à un TP voisin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5481654" name=""/>
          <p:cNvSpPr/>
          <p:nvPr/>
        </p:nvSpPr>
        <p:spPr bwMode="auto">
          <a:xfrm flipH="0" flipV="0">
            <a:off x="1137547" y="3022355"/>
            <a:ext cx="2307980" cy="351655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Environnement &amp; </a:t>
            </a: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Matériel à disposition</a:t>
            </a:r>
            <a:endParaRPr sz="1800">
              <a:solidFill>
                <a:srgbClr val="00B0F0"/>
              </a:solidFill>
              <a:latin typeface="Ubuntu"/>
              <a:ea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endParaRPr sz="1800">
              <a:solidFill>
                <a:srgbClr val="00B0F0"/>
              </a:solidFill>
              <a:latin typeface="Ubuntu"/>
              <a:ea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Prise en compte des composants</a:t>
            </a:r>
            <a:endParaRPr sz="1800">
              <a:solidFill>
                <a:srgbClr val="00B0F0"/>
              </a:solidFill>
              <a:latin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endParaRPr sz="1800">
              <a:solidFill>
                <a:srgbClr val="00B0F0"/>
              </a:solidFill>
              <a:latin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Mise en place du broker MQTT &amp; subscriber</a:t>
            </a:r>
            <a:endParaRPr sz="1800">
              <a:solidFill>
                <a:srgbClr val="00B0F0"/>
              </a:solidFill>
              <a:latin typeface="Ubuntu"/>
              <a:cs typeface="Ubuntu"/>
            </a:endParaRPr>
          </a:p>
          <a:p>
            <a:pPr>
              <a:defRPr/>
            </a:pP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633716416" name=""/>
          <p:cNvSpPr/>
          <p:nvPr/>
        </p:nvSpPr>
        <p:spPr bwMode="auto">
          <a:xfrm flipH="0" flipV="0">
            <a:off x="4953408" y="2991580"/>
            <a:ext cx="2307978" cy="363928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Environnement &amp; Progression annuelle</a:t>
            </a:r>
            <a:endParaRPr sz="1800" b="0" i="0" u="none" strike="noStrike" cap="none" spc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endParaRPr sz="1800">
              <a:solidFill>
                <a:srgbClr val="00B0F0"/>
              </a:solidFill>
              <a:latin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Stratégie pédagogique &amp; Compensation</a:t>
            </a:r>
            <a:endParaRPr sz="1800" b="0" i="0" u="none" strike="noStrike" cap="none" spc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endParaRPr sz="1800" b="0" i="0" u="none" strike="noStrike" cap="none" spc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Progression des séances </a:t>
            </a:r>
            <a:endParaRPr sz="1800" b="0" i="0" u="none" strike="noStrike" cap="none" spc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444353321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1FEF9A-940E-8C48-E831-22E7ED91A092}" type="slidenum">
              <a:rPr lang="fr-FR">
                <a:latin typeface="Ubuntu"/>
                <a:ea typeface="Ubuntu"/>
                <a:cs typeface="Ubuntu"/>
              </a:rPr>
              <a:t/>
            </a:fld>
            <a:endParaRPr>
              <a:latin typeface="Ubuntu"/>
              <a:cs typeface="Ubuntu"/>
            </a:endParaRPr>
          </a:p>
        </p:txBody>
      </p:sp>
      <p:sp>
        <p:nvSpPr>
          <p:cNvPr id="1073331222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5318259" cy="1325560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Sommaire :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646517967" name=""/>
          <p:cNvSpPr/>
          <p:nvPr/>
        </p:nvSpPr>
        <p:spPr bwMode="auto">
          <a:xfrm flipH="0" flipV="0">
            <a:off x="569711" y="1593605"/>
            <a:ext cx="3425336" cy="1428750"/>
          </a:xfrm>
          <a:prstGeom prst="snip1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Présentation &amp;</a:t>
            </a:r>
            <a:endParaRPr sz="2400"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 sz="240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Synthèse des activités</a:t>
            </a:r>
            <a:endParaRPr>
              <a:latin typeface="Ubuntu"/>
              <a:cs typeface="Ubuntu"/>
            </a:endParaRPr>
          </a:p>
        </p:txBody>
      </p:sp>
      <p:sp>
        <p:nvSpPr>
          <p:cNvPr id="1377082577" name=""/>
          <p:cNvSpPr/>
          <p:nvPr/>
        </p:nvSpPr>
        <p:spPr bwMode="auto">
          <a:xfrm flipH="0" flipV="0">
            <a:off x="4422207" y="1593605"/>
            <a:ext cx="3425335" cy="1428750"/>
          </a:xfrm>
          <a:prstGeom prst="snip1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fr-FR" sz="24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Exploitation pédagogique en </a:t>
            </a:r>
            <a:br>
              <a:rPr lang="fr-FR" sz="24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</a:br>
            <a:r>
              <a:rPr lang="fr-FR" sz="24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XXX</a:t>
            </a:r>
            <a:endParaRPr>
              <a:latin typeface="Ubuntu"/>
              <a:cs typeface="Ubuntu"/>
            </a:endParaRPr>
          </a:p>
        </p:txBody>
      </p:sp>
      <p:sp>
        <p:nvSpPr>
          <p:cNvPr id="1043998381" name=""/>
          <p:cNvSpPr/>
          <p:nvPr/>
        </p:nvSpPr>
        <p:spPr bwMode="auto">
          <a:xfrm flipH="0" flipV="0">
            <a:off x="8696000" y="2997441"/>
            <a:ext cx="2307978" cy="363928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Séance</a:t>
            </a:r>
            <a:endParaRPr sz="1800" b="0" i="0" u="none" strike="noStrike" cap="none" spc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endParaRPr sz="1800" b="0" i="0" u="none" strike="noStrike" cap="none" spc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Attendus des élèves</a:t>
            </a:r>
            <a:endParaRPr sz="1800">
              <a:solidFill>
                <a:srgbClr val="00B0F0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069395524" name=""/>
          <p:cNvSpPr/>
          <p:nvPr/>
        </p:nvSpPr>
        <p:spPr bwMode="auto">
          <a:xfrm flipH="0" flipV="0">
            <a:off x="8299205" y="1593605"/>
            <a:ext cx="3425335" cy="1428750"/>
          </a:xfrm>
          <a:prstGeom prst="snip1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Séance étudiée</a:t>
            </a:r>
            <a:endParaRPr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9358076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102552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Conclusion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58548665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CC85EEA-1165-7465-2E33-5CB4F206451F}" type="slidenum">
              <a:rPr lang="fr-FR"/>
              <a:t/>
            </a:fld>
            <a:endParaRPr/>
          </a:p>
        </p:txBody>
      </p:sp>
      <p:sp>
        <p:nvSpPr>
          <p:cNvPr id="1771717978" name=""/>
          <p:cNvSpPr txBox="1"/>
          <p:nvPr/>
        </p:nvSpPr>
        <p:spPr bwMode="auto">
          <a:xfrm flipH="0" flipV="0">
            <a:off x="678331" y="1645435"/>
            <a:ext cx="10836055" cy="35969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la classe - sequence X - moment année</a:t>
            </a:r>
            <a:endParaRPr lang="fr-FR" sz="2200" b="0" i="0" u="none" strike="noStrike" cap="none" spc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/>
          </a:p>
          <a:p>
            <a:pPr algn="ctr">
              <a:defRPr/>
            </a:pPr>
            <a:r>
              <a:rPr lang="fr-FR" sz="2200" b="1" i="0" u="sng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Comment gérer la puissa</a:t>
            </a:r>
            <a:r>
              <a:rPr lang="fr-FR" sz="2200" b="1" i="0" u="sng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nce et les mécanismes pour la mobilité ?</a:t>
            </a:r>
            <a:endParaRPr sz="2200" b="1" i="0" u="sng" strike="noStrike" cap="none" spc="0">
              <a:solidFill>
                <a:srgbClr val="92D05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endParaRPr/>
          </a:p>
          <a:p>
            <a:pPr algn="ctr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TD + TP en inductif ???</a:t>
            </a:r>
            <a:endParaRPr lang="fr-FR" sz="2200" b="0" i="0" u="none" strike="noStrike" cap="none" spc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lang="fr-FR"/>
          </a:p>
          <a:p>
            <a:pPr algn="ctr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choses étudiées ???</a:t>
            </a:r>
            <a:b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</a:b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ddd</a:t>
            </a:r>
            <a:endParaRPr lang="fr-FR" sz="2200" b="0" i="0" u="none" strike="noStrike" cap="none" spc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lang="fr-FR" sz="2200" b="0" i="0" u="none" strike="noStrike" cap="none" spc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Évaluation formative en cours de TD/TP</a:t>
            </a:r>
            <a:endParaRPr sz="2200">
              <a:solidFill>
                <a:srgbClr val="FFFF00"/>
              </a:solidFill>
              <a:latin typeface="Ubuntu"/>
              <a:cs typeface="Ubuntu"/>
            </a:endParaRPr>
          </a:p>
          <a:p>
            <a:pPr algn="ctr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Évaluation sommative par CR TP</a:t>
            </a:r>
            <a:endParaRPr lang="fr-FR" sz="2200" b="0" i="0" u="none" strike="noStrike" cap="none" spc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676301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02ABB22-09C8-12F6-73C7-C2848F1DECC9}" type="slidenum">
              <a:rPr lang="fr-FR"/>
              <a:t/>
            </a:fld>
            <a:endParaRPr lang="fr-FR"/>
          </a:p>
        </p:txBody>
      </p:sp>
      <p:sp>
        <p:nvSpPr>
          <p:cNvPr id="2020478605" name="Titre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Présentation du système : Environnement &amp; Matériel à disposition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pic>
        <p:nvPicPr>
          <p:cNvPr id="4597613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5399976" flipH="0" flipV="0">
            <a:off x="518046" y="4000882"/>
            <a:ext cx="1542211" cy="1014171"/>
          </a:xfrm>
          <a:prstGeom prst="rect">
            <a:avLst/>
          </a:prstGeom>
        </p:spPr>
      </p:pic>
      <p:sp>
        <p:nvSpPr>
          <p:cNvPr id="323070318" name=""/>
          <p:cNvSpPr txBox="1"/>
          <p:nvPr/>
        </p:nvSpPr>
        <p:spPr bwMode="auto">
          <a:xfrm flipH="0" flipV="0">
            <a:off x="431262" y="5330694"/>
            <a:ext cx="1769409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cs typeface="Ubuntu"/>
              </a:rPr>
              <a:t>Raspberry Pi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pic>
        <p:nvPicPr>
          <p:cNvPr id="915130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19806" y="1665357"/>
            <a:ext cx="1705384" cy="1705384"/>
          </a:xfrm>
          <a:prstGeom prst="rect">
            <a:avLst/>
          </a:prstGeom>
        </p:spPr>
      </p:pic>
      <p:sp>
        <p:nvSpPr>
          <p:cNvPr id="1746444129" name=""/>
          <p:cNvSpPr txBox="1"/>
          <p:nvPr/>
        </p:nvSpPr>
        <p:spPr bwMode="auto">
          <a:xfrm flipH="0" flipV="0">
            <a:off x="371514" y="3245940"/>
            <a:ext cx="1401969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cs typeface="Ubuntu"/>
              </a:rPr>
              <a:t>Ordinateur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cxnSp>
        <p:nvCxnSpPr>
          <p:cNvPr id="174905177" name=""/>
          <p:cNvCxnSpPr>
            <a:cxnSpLocks/>
          </p:cNvCxnSpPr>
          <p:nvPr/>
        </p:nvCxnSpPr>
        <p:spPr bwMode="auto">
          <a:xfrm flipH="0" flipV="0">
            <a:off x="1925191" y="2883590"/>
            <a:ext cx="802341" cy="1173488"/>
          </a:xfrm>
          <a:prstGeom prst="line">
            <a:avLst/>
          </a:prstGeom>
          <a:ln w="57150" cap="flat" cmpd="sng" algn="ctr">
            <a:solidFill>
              <a:srgbClr val="43739E"/>
            </a:solidFill>
            <a:prstDash val="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0312356" name=""/>
          <p:cNvSpPr txBox="1"/>
          <p:nvPr/>
        </p:nvSpPr>
        <p:spPr bwMode="auto">
          <a:xfrm flipH="0" flipV="0">
            <a:off x="2166681" y="3736858"/>
            <a:ext cx="191444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92D050"/>
                </a:solidFill>
                <a:latin typeface="Ubuntu"/>
                <a:cs typeface="Ubuntu"/>
              </a:rPr>
              <a:t>Sous-réseau </a:t>
            </a:r>
            <a:br>
              <a:rPr>
                <a:solidFill>
                  <a:srgbClr val="92D050"/>
                </a:solidFill>
                <a:latin typeface="Ubuntu"/>
                <a:cs typeface="Ubuntu"/>
              </a:rPr>
            </a:br>
            <a:r>
              <a:rPr>
                <a:solidFill>
                  <a:srgbClr val="92D050"/>
                </a:solidFill>
                <a:latin typeface="Ubuntu"/>
                <a:cs typeface="Ubuntu"/>
              </a:rPr>
              <a:t>du routeur</a:t>
            </a:r>
            <a:endParaRPr>
              <a:solidFill>
                <a:srgbClr val="00B050"/>
              </a:solidFill>
              <a:latin typeface="Ubuntu"/>
              <a:cs typeface="Ubuntu"/>
            </a:endParaRPr>
          </a:p>
        </p:txBody>
      </p:sp>
      <p:pic>
        <p:nvPicPr>
          <p:cNvPr id="17323647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3810329" flipH="0" flipV="0">
            <a:off x="1770115" y="1915885"/>
            <a:ext cx="1286001" cy="947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438414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D860941-A6D1-AA19-AD69-30B8222A3B02}" type="slidenum">
              <a:rPr lang="fr-FR"/>
              <a:t/>
            </a:fld>
            <a:endParaRPr lang="fr-FR"/>
          </a:p>
        </p:txBody>
      </p:sp>
      <p:sp>
        <p:nvSpPr>
          <p:cNvPr id="77690177" name="Titre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Synthèse des activités : Prise en compte des composants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651644180" name=""/>
          <p:cNvSpPr txBox="1"/>
          <p:nvPr/>
        </p:nvSpPr>
        <p:spPr bwMode="auto">
          <a:xfrm flipH="0" flipV="0">
            <a:off x="1562008" y="4647091"/>
            <a:ext cx="2131002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cs typeface="Ubuntu"/>
              </a:rPr>
              <a:t>Composant 1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7939599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E963A0A-610D-6FEE-CCF1-8B137C51640D}" type="slidenum">
              <a:rPr lang="fr-FR"/>
              <a:t/>
            </a:fld>
            <a:endParaRPr lang="fr-FR"/>
          </a:p>
        </p:txBody>
      </p:sp>
      <p:sp>
        <p:nvSpPr>
          <p:cNvPr id="2042698158" name="Titre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Synthèse des activités : Prise en compte des composants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246589359" name=""/>
          <p:cNvSpPr txBox="1"/>
          <p:nvPr/>
        </p:nvSpPr>
        <p:spPr bwMode="auto">
          <a:xfrm flipH="0" flipV="0">
            <a:off x="4126873" y="3230797"/>
            <a:ext cx="3419595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fr-FR" sz="1800" b="0" i="0" u="none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$ nmap -sn 192.168.1.0/24</a:t>
            </a:r>
            <a:endParaRPr sz="1800" b="0" i="0" u="none" strike="noStrike" cap="none" spc="0">
              <a:solidFill>
                <a:srgbClr val="92D050"/>
              </a:solidFill>
              <a:latin typeface="Ubuntu"/>
              <a:ea typeface="Ubuntu"/>
              <a:cs typeface="Ubuntu"/>
            </a:endParaRPr>
          </a:p>
          <a:p>
            <a:pPr algn="l">
              <a:defRPr/>
            </a:pPr>
            <a:endParaRPr>
              <a:solidFill>
                <a:srgbClr val="92D050"/>
              </a:solidFill>
              <a:latin typeface="Ubuntu"/>
              <a:cs typeface="Ubuntu"/>
            </a:endParaRPr>
          </a:p>
          <a:p>
            <a:pPr algn="l">
              <a:defRPr/>
            </a:pPr>
            <a:r>
              <a:rPr lang="fr-FR" sz="1800" b="0" i="0" u="none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$ nmap -p 5900 192.168.1.0/24 </a:t>
            </a:r>
            <a:endParaRPr sz="1800" b="0" i="0" u="none" strike="noStrike" cap="none" spc="0">
              <a:solidFill>
                <a:srgbClr val="92D050"/>
              </a:solidFill>
              <a:latin typeface="Ubuntu"/>
              <a:ea typeface="Ubuntu"/>
              <a:cs typeface="Ubuntu"/>
            </a:endParaRPr>
          </a:p>
          <a:p>
            <a:pPr algn="l">
              <a:defRPr/>
            </a:pPr>
            <a:endParaRPr>
              <a:solidFill>
                <a:srgbClr val="92D050"/>
              </a:solidFill>
              <a:latin typeface="Ubuntu"/>
              <a:cs typeface="Ubuntu"/>
            </a:endParaRPr>
          </a:p>
          <a:p>
            <a:pPr algn="l">
              <a:defRPr/>
            </a:pPr>
            <a:r>
              <a:rPr lang="fr-FR" sz="1800" b="0" i="0" u="none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$ nmap -p 22 192.168.1.0/24 </a:t>
            </a:r>
            <a:endParaRPr lang="fr-FR"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1935474877" name=""/>
          <p:cNvSpPr txBox="1"/>
          <p:nvPr/>
        </p:nvSpPr>
        <p:spPr bwMode="auto">
          <a:xfrm flipH="0" flipV="0">
            <a:off x="4126873" y="2430697"/>
            <a:ext cx="312491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cs typeface="Ubuntu"/>
              </a:rPr>
              <a:t>Recherche du Raspberry dans le sous-réseaux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pic>
        <p:nvPicPr>
          <p:cNvPr id="19407466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5399976" flipH="0" flipV="0">
            <a:off x="994295" y="2832236"/>
            <a:ext cx="1542210" cy="1014170"/>
          </a:xfrm>
          <a:prstGeom prst="rect">
            <a:avLst/>
          </a:prstGeom>
        </p:spPr>
      </p:pic>
      <p:sp>
        <p:nvSpPr>
          <p:cNvPr id="1202708120" name=""/>
          <p:cNvSpPr txBox="1"/>
          <p:nvPr/>
        </p:nvSpPr>
        <p:spPr bwMode="auto">
          <a:xfrm flipH="0" flipV="0">
            <a:off x="907510" y="4162049"/>
            <a:ext cx="1769769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cs typeface="Ubuntu"/>
              </a:rPr>
              <a:t>Raspberry Pi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cxnSp>
        <p:nvCxnSpPr>
          <p:cNvPr id="1313325616" name="Ligne 1313325616"/>
          <p:cNvCxnSpPr>
            <a:cxnSpLocks/>
          </p:cNvCxnSpPr>
          <p:nvPr/>
        </p:nvCxnSpPr>
        <p:spPr bwMode="auto">
          <a:xfrm rot="0" flipH="0" flipV="1">
            <a:off x="2831474" y="2750917"/>
            <a:ext cx="1295399" cy="0"/>
          </a:xfrm>
          <a:prstGeom prst="line">
            <a:avLst/>
          </a:prstGeom>
          <a:ln w="57150" cap="flat" cmpd="sng" algn="ctr">
            <a:solidFill>
              <a:srgbClr val="43739E"/>
            </a:solidFill>
            <a:prstDash val="solid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6362172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2015A31-3AD7-95CC-A793-7C3FC28E7A50}" type="slidenum">
              <a:rPr lang="fr-FR"/>
              <a:t/>
            </a:fld>
            <a:endParaRPr lang="fr-FR"/>
          </a:p>
        </p:txBody>
      </p:sp>
      <p:sp>
        <p:nvSpPr>
          <p:cNvPr id="1457122756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3303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Synthèse des activités </a:t>
            </a: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: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Mise en place </a:t>
            </a:r>
            <a:endParaRPr sz="4800"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889771808" name=""/>
          <p:cNvSpPr txBox="1"/>
          <p:nvPr/>
        </p:nvSpPr>
        <p:spPr bwMode="auto">
          <a:xfrm flipH="0" flipV="0">
            <a:off x="907510" y="4378193"/>
            <a:ext cx="1770129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cs typeface="Ubuntu"/>
              </a:rPr>
              <a:t>Raspberry Pi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117930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347D235-78B1-89BC-AE28-CDAED411C296}" type="slidenum">
              <a:rPr lang="fr-FR"/>
              <a:t/>
            </a:fld>
            <a:endParaRPr lang="fr-FR"/>
          </a:p>
        </p:txBody>
      </p:sp>
      <p:sp>
        <p:nvSpPr>
          <p:cNvPr id="2048171462" name="Titre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Synthèse des activités :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Mise en place 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919013603" name=""/>
          <p:cNvSpPr txBox="1"/>
          <p:nvPr/>
        </p:nvSpPr>
        <p:spPr bwMode="auto">
          <a:xfrm flipH="0" flipV="0">
            <a:off x="6042421" y="3181348"/>
            <a:ext cx="213136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cs typeface="Ubuntu"/>
              </a:rPr>
              <a:t>ESP8226 + </a:t>
            </a:r>
            <a:br>
              <a:rPr>
                <a:solidFill>
                  <a:srgbClr val="FFFF00"/>
                </a:solidFill>
                <a:latin typeface="Ubuntu"/>
                <a:cs typeface="Ubuntu"/>
              </a:rPr>
            </a:br>
            <a:r>
              <a:rPr>
                <a:solidFill>
                  <a:srgbClr val="FFFF00"/>
                </a:solidFill>
                <a:latin typeface="Ubuntu"/>
                <a:cs typeface="Ubuntu"/>
              </a:rPr>
              <a:t>capteur TMP36G7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1908307956" name=""/>
          <p:cNvSpPr txBox="1"/>
          <p:nvPr/>
        </p:nvSpPr>
        <p:spPr bwMode="auto">
          <a:xfrm flipH="0" flipV="0">
            <a:off x="7162799" y="2342790"/>
            <a:ext cx="4706069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0" u="none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const char* ssid = "TP-Link_ECB0";</a:t>
            </a:r>
            <a:endParaRPr lang="fr-FR" sz="1800" b="0" i="0" u="none" strike="noStrike" cap="none" spc="0">
              <a:solidFill>
                <a:srgbClr val="92D050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 lang="fr-FR" sz="1800" b="0" i="0" u="none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const char* password = "29957996";</a:t>
            </a:r>
            <a:endParaRPr lang="fr-FR" sz="1800" b="0" i="0" u="none" strike="noStrike" cap="none" spc="0">
              <a:solidFill>
                <a:srgbClr val="92D050"/>
              </a:solidFill>
              <a:latin typeface="Ubuntu"/>
              <a:cs typeface="Ubuntu"/>
            </a:endParaRPr>
          </a:p>
          <a:p>
            <a:pPr algn="l">
              <a:defRPr/>
            </a:pPr>
            <a:r>
              <a:rPr lang="fr-FR" sz="1800" b="0" i="0" u="none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const char* mqtt_server = "192.168.1.113";</a:t>
            </a:r>
            <a:endParaRPr sz="1800" b="0" i="0" u="none" strike="noStrike" cap="none" spc="0">
              <a:solidFill>
                <a:srgbClr val="92D050"/>
              </a:solidFill>
              <a:latin typeface="Ubuntu"/>
              <a:ea typeface="Ubuntu"/>
              <a:cs typeface="Ubuntu"/>
            </a:endParaRPr>
          </a:p>
        </p:txBody>
      </p:sp>
      <p:cxnSp>
        <p:nvCxnSpPr>
          <p:cNvPr id="127487471" name="Ligne 1313325616"/>
          <p:cNvCxnSpPr>
            <a:cxnSpLocks/>
          </p:cNvCxnSpPr>
          <p:nvPr/>
        </p:nvCxnSpPr>
        <p:spPr bwMode="auto">
          <a:xfrm rot="0" flipH="1" flipV="0">
            <a:off x="5697899" y="2800170"/>
            <a:ext cx="1333499" cy="381179"/>
          </a:xfrm>
          <a:prstGeom prst="line">
            <a:avLst/>
          </a:prstGeom>
          <a:ln w="57150" cap="flat" cmpd="sng" algn="ctr">
            <a:solidFill>
              <a:srgbClr val="43739E"/>
            </a:solidFill>
            <a:prstDash val="solid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5273021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244C6E1-DB9E-41F7-1174-5964D1EBCD1C}" type="slidenum">
              <a:rPr lang="fr-FR"/>
              <a:t/>
            </a:fld>
            <a:endParaRPr lang="fr-FR"/>
          </a:p>
        </p:txBody>
      </p:sp>
      <p:sp>
        <p:nvSpPr>
          <p:cNvPr id="1876864274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8350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Synthèse des activités : </a:t>
            </a:r>
            <a:endParaRPr sz="4800"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604159350" name=""/>
          <p:cNvSpPr txBox="1"/>
          <p:nvPr/>
        </p:nvSpPr>
        <p:spPr bwMode="auto">
          <a:xfrm flipH="0" flipV="0">
            <a:off x="1345659" y="4296017"/>
            <a:ext cx="1770487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cs typeface="Ubuntu"/>
              </a:rPr>
              <a:t>Raspberry Pi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288693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6AB2B-7299-3D4A-2927-E3121AAF41B3}" type="slidenum">
              <a:rPr lang="fr-FR"/>
              <a:t/>
            </a:fld>
            <a:endParaRPr lang="fr-FR"/>
          </a:p>
        </p:txBody>
      </p:sp>
      <p:sp>
        <p:nvSpPr>
          <p:cNvPr id="86251934" name="Titre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Synthèse des 	activités : Vue globale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pic>
        <p:nvPicPr>
          <p:cNvPr id="6292616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147413" y="3808368"/>
            <a:ext cx="1705383" cy="1705383"/>
          </a:xfrm>
          <a:prstGeom prst="rect">
            <a:avLst/>
          </a:prstGeom>
        </p:spPr>
      </p:pic>
      <p:sp>
        <p:nvSpPr>
          <p:cNvPr id="1410445290" name=""/>
          <p:cNvSpPr txBox="1"/>
          <p:nvPr/>
        </p:nvSpPr>
        <p:spPr bwMode="auto">
          <a:xfrm flipH="0" flipV="0">
            <a:off x="7431348" y="5373189"/>
            <a:ext cx="1401968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cs typeface="Ubuntu"/>
              </a:rPr>
              <a:t>Ordinateur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cxnSp>
        <p:nvCxnSpPr>
          <p:cNvPr id="485141352" name=""/>
          <p:cNvCxnSpPr>
            <a:cxnSpLocks/>
          </p:cNvCxnSpPr>
          <p:nvPr/>
        </p:nvCxnSpPr>
        <p:spPr bwMode="auto">
          <a:xfrm flipH="0" flipV="0">
            <a:off x="6896464" y="3235232"/>
            <a:ext cx="802341" cy="1173487"/>
          </a:xfrm>
          <a:prstGeom prst="line">
            <a:avLst/>
          </a:prstGeom>
          <a:ln w="57150" cap="flat" cmpd="sng" algn="ctr">
            <a:solidFill>
              <a:srgbClr val="43739E"/>
            </a:solidFill>
            <a:prstDash val="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8025593" name=""/>
          <p:cNvCxnSpPr>
            <a:cxnSpLocks/>
          </p:cNvCxnSpPr>
          <p:nvPr/>
        </p:nvCxnSpPr>
        <p:spPr bwMode="auto">
          <a:xfrm flipH="0" flipV="1">
            <a:off x="8926066" y="4799133"/>
            <a:ext cx="1821263" cy="91585"/>
          </a:xfrm>
          <a:prstGeom prst="line">
            <a:avLst/>
          </a:prstGeom>
          <a:ln w="57150" cap="flat" cmpd="sng" algn="ctr">
            <a:solidFill>
              <a:srgbClr val="43739E"/>
            </a:solidFill>
            <a:prstDash val="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3810103" name=""/>
          <p:cNvSpPr txBox="1"/>
          <p:nvPr/>
        </p:nvSpPr>
        <p:spPr bwMode="auto">
          <a:xfrm flipH="0" flipV="0">
            <a:off x="9063878" y="2415179"/>
            <a:ext cx="1571098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00B050"/>
                </a:solidFill>
                <a:latin typeface="Ubuntu"/>
                <a:cs typeface="Ubuntu"/>
              </a:rPr>
              <a:t>Publisher</a:t>
            </a:r>
            <a:endParaRPr>
              <a:solidFill>
                <a:srgbClr val="00B050"/>
              </a:solidFill>
              <a:latin typeface="Ubuntu"/>
              <a:cs typeface="Ubuntu"/>
            </a:endParaRPr>
          </a:p>
        </p:txBody>
      </p:sp>
      <p:cxnSp>
        <p:nvCxnSpPr>
          <p:cNvPr id="59910084" name=""/>
          <p:cNvCxnSpPr>
            <a:cxnSpLocks/>
          </p:cNvCxnSpPr>
          <p:nvPr/>
        </p:nvCxnSpPr>
        <p:spPr bwMode="auto">
          <a:xfrm rot="0" flipH="0" flipV="0">
            <a:off x="10422299" y="2876549"/>
            <a:ext cx="675710" cy="765061"/>
          </a:xfrm>
          <a:prstGeom prst="line">
            <a:avLst/>
          </a:prstGeom>
          <a:ln w="57150" cap="flat" cmpd="sng" algn="ctr">
            <a:solidFill>
              <a:srgbClr val="43739E"/>
            </a:solidFill>
            <a:prstDash val="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07739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9359669" flipH="0" flipV="0">
            <a:off x="8718507" y="1804272"/>
            <a:ext cx="892242" cy="657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18</cp:revision>
  <dcterms:created xsi:type="dcterms:W3CDTF">2012-12-03T06:56:55Z</dcterms:created>
  <dcterms:modified xsi:type="dcterms:W3CDTF">2024-05-24T14:18:50Z</dcterms:modified>
  <cp:category/>
  <cp:contentStatus/>
  <cp:version/>
</cp:coreProperties>
</file>