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868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5191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15202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85550-7DFA-D7AD-508D-F6D627B5C79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688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49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4398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5E3890-D3E2-7FC4-B4F5-42503026AE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671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79869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4122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E5588C-0CDF-B7A1-1E8E-F0AC2114A50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4593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98461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95363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1F833-1813-4DB0-7FF7-E23FFD525D5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94033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4794631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5263358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FC08D7-C246-65B6-B51D-3801BF379E57}" type="slidenum">
              <a:rPr lang="fr-FR"/>
              <a:t/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5608DB-F43C-894F-96A2-3DB95787CD5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584929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717953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53851785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7D50CD-B70B-4CD2-6CC5-CCF41F488284}" type="slidenum">
              <a:rPr lang="fr-FR"/>
              <a:t/>
            </a:fld>
            <a:endParaRPr lang="fr-F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30731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757489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60221353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631C3-73F5-1B9D-D0AA-1F5D0CB0CF57}" type="slidenum">
              <a:rPr lang="fr-FR"/>
              <a:t/>
            </a:fld>
            <a:endParaRPr lang="fr-F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84641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708377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3036313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31147B-3B00-2E3C-4F64-E471B258DA2B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6180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743438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9840147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923FF-63E1-14E2-AABE-CD230EB8CEDA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09994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895329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2827858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9759C8-D180-7A96-B837-E8D09117D8C8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014728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84833287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57423509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D28E30-0684-C286-7E46-37D56F5E9680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623170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574281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3266323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5EC61F-3771-081D-F695-BB84A30DA74C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146730"/>
            <a:ext cx="9144000" cy="18662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fr-FR" sz="48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Oral épreuve globale</a:t>
            </a:r>
            <a:endParaRPr sz="480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957518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 i="1">
                <a:solidFill>
                  <a:srgbClr val="FFFF00"/>
                </a:solidFill>
                <a:latin typeface="Ubuntu"/>
                <a:ea typeface="Ubuntu"/>
                <a:cs typeface="Ubuntu"/>
              </a:rPr>
              <a:t>Vincent Badetti</a:t>
            </a:r>
            <a:endParaRPr sz="1400" i="1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45954942" name=""/>
          <p:cNvSpPr txBox="1"/>
          <p:nvPr/>
        </p:nvSpPr>
        <p:spPr bwMode="auto">
          <a:xfrm flipH="0" flipV="0">
            <a:off x="3659193" y="4442255"/>
            <a:ext cx="488763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lang="fr-FR" sz="2600" b="1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Sujet : X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11415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D30428-4121-7F3D-D1D6-BB66FF723A65}" type="slidenum">
              <a:rPr lang="fr-FR"/>
              <a:t/>
            </a:fld>
            <a:endParaRPr lang="fr-FR"/>
          </a:p>
        </p:txBody>
      </p:sp>
      <p:sp>
        <p:nvSpPr>
          <p:cNvPr id="1528530728" name=""/>
          <p:cNvSpPr txBox="1"/>
          <p:nvPr/>
        </p:nvSpPr>
        <p:spPr bwMode="auto">
          <a:xfrm flipH="0" flipV="0">
            <a:off x="5771826" y="1385152"/>
            <a:ext cx="6508845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vitesse constante à la machine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809382427" name="Titre 1"/>
          <p:cNvSpPr>
            <a:spLocks noGrp="1"/>
          </p:cNvSpPr>
          <p:nvPr/>
        </p:nvSpPr>
        <p:spPr bwMode="auto">
          <a:xfrm>
            <a:off x="807426" y="334350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Control'X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17055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806" y="2850538"/>
            <a:ext cx="5552019" cy="2887049"/>
          </a:xfrm>
          <a:prstGeom prst="rect">
            <a:avLst/>
          </a:prstGeom>
        </p:spPr>
      </p:pic>
      <p:sp>
        <p:nvSpPr>
          <p:cNvPr id="2113673156" name=""/>
          <p:cNvSpPr txBox="1"/>
          <p:nvPr/>
        </p:nvSpPr>
        <p:spPr bwMode="auto">
          <a:xfrm flipH="0" flipV="0">
            <a:off x="5741052" y="4651494"/>
            <a:ext cx="6528644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Protocole expérimental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0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Protocole expérimental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29954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F78CD9-8C91-E1D5-6CB8-D5C2049BF1FC}" type="slidenum">
              <a:rPr lang="fr-FR"/>
              <a:t/>
            </a:fld>
            <a:endParaRPr lang="fr-FR"/>
          </a:p>
        </p:txBody>
      </p:sp>
      <p:sp>
        <p:nvSpPr>
          <p:cNvPr id="1496208304" name="Titre 1"/>
          <p:cNvSpPr>
            <a:spLocks noGrp="1"/>
          </p:cNvSpPr>
          <p:nvPr/>
        </p:nvSpPr>
        <p:spPr bwMode="auto">
          <a:xfrm>
            <a:off x="807426" y="334350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Comax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pic>
        <p:nvPicPr>
          <p:cNvPr id="225494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2692" y="1721826"/>
            <a:ext cx="4013365" cy="4365221"/>
          </a:xfrm>
          <a:prstGeom prst="rect">
            <a:avLst/>
          </a:prstGeom>
        </p:spPr>
      </p:pic>
      <p:sp>
        <p:nvSpPr>
          <p:cNvPr id="1731447731" name=""/>
          <p:cNvSpPr txBox="1"/>
          <p:nvPr/>
        </p:nvSpPr>
        <p:spPr bwMode="auto">
          <a:xfrm flipH="0" flipV="0">
            <a:off x="5771826" y="2026258"/>
            <a:ext cx="6521444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vitesse constante à la machine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permanent, avec différent poids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08409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EAB38C-DDF0-E22B-C4F1-A978C89D78FE}" type="slidenum">
              <a:rPr lang="fr-FR"/>
              <a:t/>
            </a:fld>
            <a:endParaRPr lang="fr-FR"/>
          </a:p>
        </p:txBody>
      </p:sp>
      <p:sp>
        <p:nvSpPr>
          <p:cNvPr id="1288691894" name="Titre 1"/>
          <p:cNvSpPr>
            <a:spLocks noGrp="1"/>
          </p:cNvSpPr>
          <p:nvPr/>
        </p:nvSpPr>
        <p:spPr bwMode="auto">
          <a:xfrm>
            <a:off x="807426" y="33435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Cheville robot Nao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263121286" name=""/>
          <p:cNvSpPr txBox="1"/>
          <p:nvPr/>
        </p:nvSpPr>
        <p:spPr bwMode="auto">
          <a:xfrm flipH="0" flipV="0">
            <a:off x="5313893" y="2117845"/>
            <a:ext cx="6594523" cy="3444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impose une position à la cheville pour tenir le robot debout, en statique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moteur, en régime permanent, avec différents poids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pic>
        <p:nvPicPr>
          <p:cNvPr id="20665377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0849" y="2026258"/>
            <a:ext cx="3459512" cy="4432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80693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F223B-3D78-52FD-8EDF-64CC94A53E64}" type="slidenum">
              <a:rPr lang="fr-FR"/>
              <a:t/>
            </a:fld>
            <a:endParaRPr lang="fr-FR"/>
          </a:p>
        </p:txBody>
      </p:sp>
      <p:sp>
        <p:nvSpPr>
          <p:cNvPr id="1567498274" name="Titre 1"/>
          <p:cNvSpPr>
            <a:spLocks noGrp="1"/>
          </p:cNvSpPr>
          <p:nvPr/>
        </p:nvSpPr>
        <p:spPr bwMode="auto">
          <a:xfrm>
            <a:off x="807426" y="33435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Maxpid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70563990" name=""/>
          <p:cNvSpPr txBox="1"/>
          <p:nvPr/>
        </p:nvSpPr>
        <p:spPr bwMode="auto">
          <a:xfrm flipH="0" flipV="0">
            <a:off x="5313893" y="2026258"/>
            <a:ext cx="6623323" cy="2774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Activités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recherche la position la plus contraignante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modélisation du système pour l'étude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PFD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Couple délivré dans le moteur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Simulation SolidWorks simplifiée présentée au groupe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1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Écart entre théorie et expérience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pic>
        <p:nvPicPr>
          <p:cNvPr id="20426425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8821" y="2234711"/>
            <a:ext cx="4775071" cy="3565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82591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255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Conclusion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8916292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CFE0DC4-3227-DB0A-26B3-A5DE5AE4BB66}" type="slidenum">
              <a:rPr lang="fr-FR"/>
              <a:t/>
            </a:fld>
            <a:endParaRPr/>
          </a:p>
        </p:txBody>
      </p:sp>
      <p:sp>
        <p:nvSpPr>
          <p:cNvPr id="668669115" name=""/>
          <p:cNvSpPr txBox="1"/>
          <p:nvPr/>
        </p:nvSpPr>
        <p:spPr bwMode="auto">
          <a:xfrm flipH="0" flipV="0">
            <a:off x="678332" y="1645436"/>
            <a:ext cx="10836055" cy="3596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nce et les mécanismes pour la mobilité ?</a:t>
            </a:r>
            <a:endParaRPr sz="2200" b="1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TD + TP en inductif ???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/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choses étudiées ???</a:t>
            </a:r>
            <a:b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ddd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formative en cours de TD/TP</a:t>
            </a:r>
            <a:endParaRPr sz="2200">
              <a:solidFill>
                <a:srgbClr val="FFFF00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Évaluation sommative par CR TP</a:t>
            </a:r>
            <a:endParaRPr lang="fr-FR" sz="2200" b="0" i="0" u="none" strike="noStrike" cap="none" spc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716416" name=""/>
          <p:cNvSpPr/>
          <p:nvPr/>
        </p:nvSpPr>
        <p:spPr bwMode="auto">
          <a:xfrm flipH="0" flipV="0">
            <a:off x="557253" y="3009896"/>
            <a:ext cx="2940072" cy="363928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Objectif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Environnement</a:t>
            </a:r>
            <a:endParaRPr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587581631" name=""/>
          <p:cNvSpPr/>
          <p:nvPr/>
        </p:nvSpPr>
        <p:spPr bwMode="auto">
          <a:xfrm flipH="0" flipV="0">
            <a:off x="8244253" y="3015757"/>
            <a:ext cx="2832994" cy="351655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de l'avant-dernier TP</a:t>
            </a:r>
            <a:endParaRPr>
              <a:latin typeface="Ubuntu"/>
              <a:cs typeface="Ubuntu"/>
            </a:endParaRPr>
          </a:p>
        </p:txBody>
      </p:sp>
      <p:sp>
        <p:nvSpPr>
          <p:cNvPr id="44435332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1FEF9A-940E-8C48-E831-22E7ED91A092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073331222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5318259" cy="132556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Sommaire :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77082577" name=""/>
          <p:cNvSpPr/>
          <p:nvPr/>
        </p:nvSpPr>
        <p:spPr bwMode="auto">
          <a:xfrm flipH="0" flipV="0">
            <a:off x="300811" y="1593604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Environnement &amp;</a:t>
            </a:r>
            <a:b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Séquence</a:t>
            </a:r>
            <a:endParaRPr>
              <a:latin typeface="Ubuntu"/>
              <a:cs typeface="Ubuntu"/>
            </a:endParaRPr>
          </a:p>
        </p:txBody>
      </p:sp>
      <p:sp>
        <p:nvSpPr>
          <p:cNvPr id="1069395524" name=""/>
          <p:cNvSpPr/>
          <p:nvPr/>
        </p:nvSpPr>
        <p:spPr bwMode="auto">
          <a:xfrm flipH="0" flipV="0">
            <a:off x="7932858" y="1593604"/>
            <a:ext cx="3425335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Développement d'une séance</a:t>
            </a:r>
            <a:endParaRPr>
              <a:latin typeface="Ubuntu"/>
              <a:cs typeface="Ubuntu"/>
            </a:endParaRPr>
          </a:p>
        </p:txBody>
      </p:sp>
      <p:sp>
        <p:nvSpPr>
          <p:cNvPr id="1692876258" name=""/>
          <p:cNvSpPr/>
          <p:nvPr/>
        </p:nvSpPr>
        <p:spPr bwMode="auto">
          <a:xfrm flipH="0" flipV="0">
            <a:off x="4400591" y="2997440"/>
            <a:ext cx="2836620" cy="363928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endParaRPr lang="fr-FR" sz="1800" b="0" i="0" u="none" strike="noStrike" cap="none" spc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failles stratégique</a:t>
            </a:r>
            <a:endParaRPr sz="1800">
              <a:solidFill>
                <a:srgbClr val="00B0F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03879164" name=""/>
          <p:cNvSpPr/>
          <p:nvPr/>
        </p:nvSpPr>
        <p:spPr bwMode="auto">
          <a:xfrm flipH="0" flipV="0">
            <a:off x="4116673" y="1599466"/>
            <a:ext cx="3425334" cy="1428750"/>
          </a:xfrm>
          <a:prstGeom prst="snip1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Progression didactique</a:t>
            </a:r>
            <a:endParaRPr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71451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12915939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08AE31-8911-71DC-A0A7-9EDFC0372CC4}" type="slidenum">
              <a:rPr lang="fr-FR"/>
              <a:t/>
            </a:fld>
            <a:endParaRPr/>
          </a:p>
        </p:txBody>
      </p:sp>
      <p:sp>
        <p:nvSpPr>
          <p:cNvPr id="1543370008" name=""/>
          <p:cNvSpPr txBox="1"/>
          <p:nvPr/>
        </p:nvSpPr>
        <p:spPr bwMode="auto">
          <a:xfrm flipH="0" flipV="0">
            <a:off x="674508" y="1588096"/>
            <a:ext cx="9778880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la classe - sequence X - moment année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12h =&gt; 4* 3h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Effectif : 35 élèves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TD (1/2) +  TP(1/3) + Projet + co-enseignement avec l'équipe pédagogique</a:t>
            </a:r>
            <a:endParaRPr lang="fr-FR" sz="20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7 : </a:t>
            </a:r>
            <a:r>
              <a:rPr lang="fr-FR" sz="20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0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fr-FR" sz="20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X semaines</a:t>
            </a:r>
            <a:endParaRPr lang="fr-FR" sz="18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2076436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1909" y="3685442"/>
            <a:ext cx="6820252" cy="2634028"/>
          </a:xfrm>
          <a:prstGeom prst="rect">
            <a:avLst/>
          </a:prstGeom>
        </p:spPr>
      </p:pic>
      <p:pic>
        <p:nvPicPr>
          <p:cNvPr id="5338319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07115" y="3508990"/>
            <a:ext cx="4607179" cy="281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876027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Objectif de séquence</a:t>
            </a: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3151809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4E032C-0637-B6A0-ED2D-6C8DC832F34E}" type="slidenum">
              <a:rPr lang="fr-FR"/>
              <a:t/>
            </a:fld>
            <a:endParaRPr/>
          </a:p>
        </p:txBody>
      </p:sp>
      <p:sp>
        <p:nvSpPr>
          <p:cNvPr id="36456827" name=""/>
          <p:cNvSpPr txBox="1"/>
          <p:nvPr/>
        </p:nvSpPr>
        <p:spPr bwMode="auto">
          <a:xfrm flipH="0" flipV="0">
            <a:off x="4946123" y="3189726"/>
            <a:ext cx="6794372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Objectifs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cinématique (liaisons)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Bases de la statique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6" lvl="1" indent="-327936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Manipuler des progiciel (SolidWorks)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des solutions technologiques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Caractériser les écarts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206699824" name=""/>
          <p:cNvSpPr txBox="1"/>
          <p:nvPr/>
        </p:nvSpPr>
        <p:spPr bwMode="auto">
          <a:xfrm flipH="0" flipV="0">
            <a:off x="594549" y="2223946"/>
            <a:ext cx="1076068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Séquence X : </a:t>
            </a:r>
            <a:r>
              <a:rPr lang="fr-FR" sz="2200" b="1" i="0" u="sng" strike="noStrike" cap="none" spc="0">
                <a:solidFill>
                  <a:srgbClr val="92D050"/>
                </a:solidFill>
                <a:latin typeface="Ubuntu"/>
                <a:ea typeface="Ubuntu"/>
                <a:cs typeface="Ubuntu"/>
              </a:rPr>
              <a:t>Comment gérer la puissance et les mécanismes pour la mobilité ?</a:t>
            </a:r>
            <a:endParaRPr sz="2000" b="0" i="0" u="sng" strike="noStrike" cap="none" spc="0">
              <a:solidFill>
                <a:srgbClr val="92D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36464785" name=""/>
          <p:cNvSpPr txBox="1"/>
          <p:nvPr/>
        </p:nvSpPr>
        <p:spPr bwMode="auto">
          <a:xfrm flipH="0" flipV="0">
            <a:off x="1975037" y="4866894"/>
            <a:ext cx="17826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563101304" name=""/>
          <p:cNvSpPr/>
          <p:nvPr/>
        </p:nvSpPr>
        <p:spPr bwMode="auto">
          <a:xfrm flipH="0" flipV="0">
            <a:off x="1778653" y="3516922"/>
            <a:ext cx="1758461" cy="108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732674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Contexte de la séquence: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Ensemble des systèmes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&amp; Environnement</a:t>
            </a:r>
            <a:br>
              <a:rPr>
                <a:solidFill>
                  <a:srgbClr val="0070C0"/>
                </a:solidFill>
                <a:latin typeface="Ubuntu"/>
                <a:ea typeface="Ubuntu"/>
                <a:cs typeface="Ubuntu"/>
              </a:rPr>
            </a:br>
            <a:endParaRPr sz="4800"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32340303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AA7D4E-8A4A-3578-66FE-F0F82FA99E3F}" type="slidenum">
              <a:rPr lang="fr-FR"/>
              <a:t/>
            </a:fld>
            <a:endParaRPr/>
          </a:p>
        </p:txBody>
      </p:sp>
      <p:sp>
        <p:nvSpPr>
          <p:cNvPr id="1172101296" name=""/>
          <p:cNvSpPr txBox="1"/>
          <p:nvPr/>
        </p:nvSpPr>
        <p:spPr bwMode="auto">
          <a:xfrm flipH="0" flipV="0">
            <a:off x="5730818" y="1982282"/>
            <a:ext cx="6370601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TD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Prothèse bras mécanique pour les amputés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Banc d'essai de traction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Tractopelle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Bielle manivelle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494768659" name=""/>
          <p:cNvSpPr txBox="1"/>
          <p:nvPr/>
        </p:nvSpPr>
        <p:spPr bwMode="auto">
          <a:xfrm flipH="0" flipV="0">
            <a:off x="5555399" y="3940735"/>
            <a:ext cx="6401359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Liste des systèmes en TP labo (4 groupes de 3)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Control'X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Comax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5" lvl="1" indent="-327935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Cheville robot Nao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Maxpid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90320959" name=""/>
          <p:cNvSpPr txBox="1"/>
          <p:nvPr/>
        </p:nvSpPr>
        <p:spPr bwMode="auto">
          <a:xfrm flipH="0" flipV="0">
            <a:off x="93461" y="4829118"/>
            <a:ext cx="5331056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Environnement avec 3 salles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TD </a:t>
            </a:r>
            <a:r>
              <a:rPr lang="fr-FR" sz="18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(possible même que TP info)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TP info (Progiciel)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Salle de manipulation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73350922" name=""/>
          <p:cNvSpPr txBox="1"/>
          <p:nvPr/>
        </p:nvSpPr>
        <p:spPr bwMode="auto">
          <a:xfrm flipH="0" flipV="0">
            <a:off x="1975037" y="3767856"/>
            <a:ext cx="17829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Nom du système</a:t>
            </a:r>
            <a:endParaRPr lang="fr-FR" sz="1600" b="0" i="0" u="none" strike="noStrike" cap="none" spc="0"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75536223" name=""/>
          <p:cNvSpPr/>
          <p:nvPr/>
        </p:nvSpPr>
        <p:spPr bwMode="auto">
          <a:xfrm flipH="0" flipV="0">
            <a:off x="1778651" y="2417884"/>
            <a:ext cx="1758460" cy="10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968039" name=""/>
          <p:cNvSpPr/>
          <p:nvPr/>
        </p:nvSpPr>
        <p:spPr bwMode="auto">
          <a:xfrm flipH="0" flipV="0">
            <a:off x="396135" y="2686045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4993840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– Semaine 1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95516225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8AF2CB-C39D-4A2E-0982-5965BD39A6E5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1458755631" name=""/>
          <p:cNvSpPr/>
          <p:nvPr/>
        </p:nvSpPr>
        <p:spPr bwMode="auto">
          <a:xfrm flipH="0" flipV="0">
            <a:off x="264250" y="1790697"/>
            <a:ext cx="2833248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S1 : TD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Mise en contexte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2139943786" name=""/>
          <p:cNvSpPr/>
          <p:nvPr/>
        </p:nvSpPr>
        <p:spPr bwMode="auto">
          <a:xfrm flipH="0" flipV="0">
            <a:off x="3296130" y="2655272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T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944168312" name=""/>
          <p:cNvSpPr/>
          <p:nvPr/>
        </p:nvSpPr>
        <p:spPr bwMode="auto">
          <a:xfrm flipH="0" flipV="0">
            <a:off x="3164245" y="1759923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S2 : TD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Approfondissement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350608274" name=""/>
          <p:cNvSpPr/>
          <p:nvPr/>
        </p:nvSpPr>
        <p:spPr bwMode="auto">
          <a:xfrm flipH="0" flipV="0">
            <a:off x="6196126" y="2624498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</a:t>
            </a:r>
            <a:endParaRPr lang="fr-FR" sz="1800" b="0" i="0" u="none" strike="noStrike" cap="none" spc="0">
              <a:solidFill>
                <a:srgbClr val="00B0F0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685072585" name=""/>
          <p:cNvSpPr/>
          <p:nvPr/>
        </p:nvSpPr>
        <p:spPr bwMode="auto">
          <a:xfrm flipH="0" flipV="0">
            <a:off x="6064241" y="1729149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S3 : TP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Progiciel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61640372" name=""/>
          <p:cNvSpPr/>
          <p:nvPr/>
        </p:nvSpPr>
        <p:spPr bwMode="auto">
          <a:xfrm flipH="0" flipV="0">
            <a:off x="9151073" y="2593724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I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99577898" name=""/>
          <p:cNvSpPr/>
          <p:nvPr/>
        </p:nvSpPr>
        <p:spPr bwMode="auto">
          <a:xfrm flipH="0" flipV="0">
            <a:off x="9019188" y="1698375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S4 : Cours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b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Formalisation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30652" name=""/>
          <p:cNvSpPr/>
          <p:nvPr/>
        </p:nvSpPr>
        <p:spPr bwMode="auto">
          <a:xfrm flipH="0" flipV="0">
            <a:off x="396135" y="2686045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B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58416049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4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des séances</a:t>
            </a: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 – Semaine 2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1574461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1A90459-6303-12FB-D014-B30EC6DDF2C5}" type="slidenum">
              <a:rPr lang="fr-FR">
                <a:latin typeface="Ubuntu"/>
                <a:ea typeface="Ubuntu"/>
                <a:cs typeface="Ubuntu"/>
              </a:rPr>
              <a:t/>
            </a:fld>
            <a:endParaRPr>
              <a:latin typeface="Ubuntu"/>
              <a:cs typeface="Ubuntu"/>
            </a:endParaRPr>
          </a:p>
        </p:txBody>
      </p:sp>
      <p:sp>
        <p:nvSpPr>
          <p:cNvPr id="448379227" name=""/>
          <p:cNvSpPr/>
          <p:nvPr/>
        </p:nvSpPr>
        <p:spPr bwMode="auto">
          <a:xfrm flipH="0" flipV="0">
            <a:off x="264249" y="1790696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S5 : TD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Autre sujet ?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986530142" name=""/>
          <p:cNvSpPr/>
          <p:nvPr/>
        </p:nvSpPr>
        <p:spPr bwMode="auto">
          <a:xfrm flipH="0" flipV="0">
            <a:off x="3296130" y="2655271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P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299475263" name=""/>
          <p:cNvSpPr/>
          <p:nvPr/>
        </p:nvSpPr>
        <p:spPr bwMode="auto">
          <a:xfrm flipH="0" flipV="0">
            <a:off x="3164245" y="1759923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S6 : TD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Approfondissement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43074493" name=""/>
          <p:cNvSpPr/>
          <p:nvPr/>
        </p:nvSpPr>
        <p:spPr bwMode="auto">
          <a:xfrm flipH="0" flipV="0">
            <a:off x="6196125" y="2624497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 + faire le point, formaliser les savoirs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765356823" name=""/>
          <p:cNvSpPr/>
          <p:nvPr/>
        </p:nvSpPr>
        <p:spPr bwMode="auto">
          <a:xfrm flipH="0" flipV="0">
            <a:off x="6064241" y="1729148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S7 : TP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Salle manip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895346238" name=""/>
          <p:cNvSpPr/>
          <p:nvPr/>
        </p:nvSpPr>
        <p:spPr bwMode="auto">
          <a:xfrm flipH="0" flipV="0">
            <a:off x="9114438" y="2593723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49726507" name=""/>
          <p:cNvSpPr/>
          <p:nvPr/>
        </p:nvSpPr>
        <p:spPr bwMode="auto">
          <a:xfrm flipH="0" flipV="0">
            <a:off x="8982553" y="1698374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S8 : Évaluation</a:t>
            </a:r>
            <a:r>
              <a:rPr lang="fr-FR" sz="18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Sommaire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85225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Progression didactique :</a:t>
            </a:r>
            <a:r>
              <a:rPr lang="fr-FR" sz="4800" b="0" i="0" u="none" strike="noStrike" cap="none" spc="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Compensation des failles stratégiques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04047025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054C1C-1872-3494-E882-CEA88C898641}" type="slidenum">
              <a:rPr lang="fr-FR"/>
              <a:t/>
            </a:fld>
            <a:endParaRPr/>
          </a:p>
        </p:txBody>
      </p:sp>
      <p:sp>
        <p:nvSpPr>
          <p:cNvPr id="351861754" name=""/>
          <p:cNvSpPr txBox="1"/>
          <p:nvPr/>
        </p:nvSpPr>
        <p:spPr bwMode="auto">
          <a:xfrm flipH="0" flipV="0">
            <a:off x="1334664" y="1725839"/>
            <a:ext cx="9902241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 en difficulté face aux systèmes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un groupe va expliquer à l'autre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passe dans les rangs et oriente les élèves vers la solution +</a:t>
            </a: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fichier de solution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erreur classique attendue : ... ??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573214624" name=""/>
          <p:cNvSpPr txBox="1"/>
          <p:nvPr/>
        </p:nvSpPr>
        <p:spPr bwMode="auto">
          <a:xfrm flipH="0" flipV="0">
            <a:off x="1212304" y="3709970"/>
            <a:ext cx="9964882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Erreur informatique, bug machine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essayer de trouver la solution avec les élèves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en profiter pour enseigner aux élèves comment diagnostiquer et trouver des solutions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446416298" name=""/>
          <p:cNvSpPr txBox="1"/>
          <p:nvPr/>
        </p:nvSpPr>
        <p:spPr bwMode="auto">
          <a:xfrm flipH="0" flipV="0">
            <a:off x="1181529" y="5236166"/>
            <a:ext cx="1000052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ea typeface="Ubuntu"/>
                <a:cs typeface="Ubuntu"/>
              </a:rPr>
              <a:t>Élèves en avance :</a:t>
            </a:r>
            <a:endParaRPr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rgbClr val="00B050"/>
                </a:solidFill>
                <a:latin typeface="Ubuntu"/>
                <a:ea typeface="Ubuntu"/>
                <a:cs typeface="Ubuntu"/>
              </a:rPr>
              <a:t>TD/TP avec des parties bonus permettant d'aller plus loin</a:t>
            </a:r>
            <a:endParaRPr lang="fr-FR" sz="2200" b="0" i="0" u="none" strike="noStrike" cap="none" spc="0">
              <a:solidFill>
                <a:srgbClr val="00B050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36019" name="Titr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  <a:t>Développement séance : </a:t>
            </a:r>
            <a:br>
              <a:rPr sz="4800"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  <a:t>Séance étudiée</a:t>
            </a:r>
            <a:br>
              <a:rPr>
                <a:solidFill>
                  <a:srgbClr val="00B0F0"/>
                </a:solidFill>
                <a:latin typeface="Ubuntu"/>
                <a:ea typeface="Ubuntu"/>
                <a:cs typeface="Ubuntu"/>
              </a:rPr>
            </a:b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138183133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17FD7F-C4DD-1E01-087F-A81DFDC748BE}" type="slidenum">
              <a:rPr lang="fr-FR"/>
              <a:t/>
            </a:fld>
            <a:endParaRPr/>
          </a:p>
        </p:txBody>
      </p:sp>
      <p:sp>
        <p:nvSpPr>
          <p:cNvPr id="1965879775" name=""/>
          <p:cNvSpPr txBox="1"/>
          <p:nvPr/>
        </p:nvSpPr>
        <p:spPr bwMode="auto">
          <a:xfrm flipH="0" flipV="0">
            <a:off x="3976728" y="1690686"/>
            <a:ext cx="7845611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Présentation de l'environnement aux élèves 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changement sur un système non-fait dans cette séquence par les élèves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récupère les modélisations des élèves précédent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Objectif : déterminer les efforts dans une liaison fonctionnelle du système, et la puissance délivrée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2001452038" name=""/>
          <p:cNvSpPr txBox="1"/>
          <p:nvPr/>
        </p:nvSpPr>
        <p:spPr bwMode="auto">
          <a:xfrm flipH="0" flipV="0">
            <a:off x="3945955" y="3949576"/>
            <a:ext cx="782329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Contrôle de connaissance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4" lvl="1" indent="-327933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évaluation formative au cours du TP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  <p:sp>
        <p:nvSpPr>
          <p:cNvPr id="1978545418" name=""/>
          <p:cNvSpPr/>
          <p:nvPr/>
        </p:nvSpPr>
        <p:spPr bwMode="auto">
          <a:xfrm flipH="0" flipV="0">
            <a:off x="700932" y="2624496"/>
            <a:ext cx="2456802" cy="385286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rgbClr val="00B0F0"/>
                </a:solidFill>
                <a:latin typeface="Ubuntu"/>
                <a:cs typeface="Ubuntu"/>
              </a:rPr>
              <a:t>C</a:t>
            </a:r>
            <a:endParaRPr>
              <a:solidFill>
                <a:srgbClr val="00B0F0"/>
              </a:solidFill>
              <a:latin typeface="Ubuntu"/>
              <a:cs typeface="Ubuntu"/>
            </a:endParaRPr>
          </a:p>
        </p:txBody>
      </p:sp>
      <p:sp>
        <p:nvSpPr>
          <p:cNvPr id="940458998" name=""/>
          <p:cNvSpPr/>
          <p:nvPr/>
        </p:nvSpPr>
        <p:spPr bwMode="auto">
          <a:xfrm flipH="0" flipV="0">
            <a:off x="569047" y="1729147"/>
            <a:ext cx="2833247" cy="89534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SX : TP (3h)</a:t>
            </a:r>
            <a:endParaRPr>
              <a:solidFill>
                <a:srgbClr val="FFFF00"/>
              </a:solidFill>
              <a:latin typeface="Ubuntu"/>
              <a:ea typeface="Ubuntu"/>
              <a:cs typeface="Ubuntu"/>
            </a:endParaRPr>
          </a:p>
          <a:p>
            <a:pPr algn="ctr">
              <a:defRPr/>
            </a:pPr>
            <a:r>
              <a:rPr>
                <a:solidFill>
                  <a:srgbClr val="FFFF00"/>
                </a:solidFill>
                <a:latin typeface="Ubuntu"/>
                <a:ea typeface="Ubuntu"/>
                <a:cs typeface="Ubuntu"/>
              </a:rPr>
              <a:t>Salle manip</a:t>
            </a:r>
            <a:endParaRPr>
              <a:solidFill>
                <a:srgbClr val="FFFF00"/>
              </a:solidFill>
              <a:latin typeface="Ubuntu"/>
              <a:cs typeface="Ubuntu"/>
            </a:endParaRPr>
          </a:p>
        </p:txBody>
      </p:sp>
      <p:sp>
        <p:nvSpPr>
          <p:cNvPr id="1171022977" name=""/>
          <p:cNvSpPr txBox="1"/>
          <p:nvPr/>
        </p:nvSpPr>
        <p:spPr bwMode="auto">
          <a:xfrm flipH="0" flipV="0">
            <a:off x="3915182" y="4834668"/>
            <a:ext cx="7882330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2200" b="0" i="0" u="none" strike="noStrike" cap="none" spc="0">
                <a:solidFill>
                  <a:srgbClr val="FFFF00"/>
                </a:solidFill>
                <a:latin typeface="Ubuntu"/>
                <a:cs typeface="Ubuntu"/>
              </a:rPr>
              <a:t>Attendu des élèves :</a:t>
            </a:r>
            <a:endParaRPr lang="fr-FR" sz="2200" b="0" i="0" u="none" strike="noStrike" cap="none" spc="0">
              <a:solidFill>
                <a:srgbClr val="FFFF0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remise en question du travail des camarades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r>
              <a:rPr sz="2200" b="0" i="0" u="none" strike="noStrike" cap="none" spc="0">
                <a:solidFill>
                  <a:srgbClr val="00B050"/>
                </a:solidFill>
                <a:latin typeface="Ubuntu"/>
                <a:cs typeface="Ubuntu"/>
              </a:rPr>
              <a:t>étudient le système (expliquer les écarts)</a:t>
            </a: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  <a:p>
            <a:pPr marL="727983" lvl="1" indent="-327932">
              <a:buFont typeface="Arial"/>
              <a:buChar char="•"/>
              <a:defRPr/>
            </a:pPr>
            <a:endParaRPr sz="2200" b="0" i="0" u="none" strike="noStrike" cap="none" spc="0">
              <a:solidFill>
                <a:srgbClr val="00B050"/>
              </a:solidFill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25</cp:revision>
  <dcterms:created xsi:type="dcterms:W3CDTF">2012-12-03T06:56:55Z</dcterms:created>
  <dcterms:modified xsi:type="dcterms:W3CDTF">2024-05-24T14:18:21Z</dcterms:modified>
  <cp:category/>
  <cp:contentStatus/>
  <cp:version/>
</cp:coreProperties>
</file>