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20" r:id="rId2"/>
    <p:sldId id="735" r:id="rId3"/>
    <p:sldId id="743" r:id="rId4"/>
    <p:sldId id="744" r:id="rId5"/>
    <p:sldId id="762" r:id="rId6"/>
    <p:sldId id="763" r:id="rId7"/>
    <p:sldId id="759" r:id="rId8"/>
    <p:sldId id="764" r:id="rId9"/>
    <p:sldId id="765" r:id="rId10"/>
    <p:sldId id="760" r:id="rId11"/>
    <p:sldId id="766" r:id="rId12"/>
    <p:sldId id="740" r:id="rId13"/>
    <p:sldId id="756" r:id="rId14"/>
    <p:sldId id="745" r:id="rId15"/>
    <p:sldId id="705" r:id="rId16"/>
    <p:sldId id="746" r:id="rId17"/>
    <p:sldId id="769" r:id="rId18"/>
    <p:sldId id="770" r:id="rId19"/>
    <p:sldId id="771" r:id="rId20"/>
    <p:sldId id="729" r:id="rId21"/>
    <p:sldId id="727" r:id="rId22"/>
    <p:sldId id="728" r:id="rId23"/>
    <p:sldId id="767" r:id="rId24"/>
    <p:sldId id="7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ch Guerin" initials="RG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DF1"/>
    <a:srgbClr val="6700FB"/>
    <a:srgbClr val="FA00DC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88160" autoAdjust="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B52D-9E9E-964F-B121-47C75C5952B7}" type="datetimeFigureOut">
              <a:rPr lang="en-US" smtClean="0"/>
              <a:pPr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982A-8F9E-984C-964E-D271B8F39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6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A60F-742A-BD40-B669-5141DB800E88}" type="datetimeFigureOut">
              <a:rPr lang="en-US" smtClean="0"/>
              <a:pPr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A1D7-31B2-5340-9591-9BBEA2C37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At the</a:t>
            </a:r>
            <a:r>
              <a:rPr kumimoji="1" lang="en-US" altLang="zh-CN" baseline="0" dirty="0" smtClean="0"/>
              <a:t> profiling phase, topic is distributed to brokers randomly. After RTM calculates a new distribution (with optimized latency), publishers of the topic</a:t>
            </a:r>
          </a:p>
          <a:p>
            <a:r>
              <a:rPr kumimoji="1" lang="en-US" altLang="zh-CN" baseline="0" dirty="0" smtClean="0"/>
              <a:t>have to reconnect to the right broker. After reconnection (it takes certain amount of time), the inter-topic correlation might become totally different.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multiple </a:t>
            </a:r>
            <a:r>
              <a:rPr kumimoji="1" lang="en-US" altLang="zh-CN" dirty="0" smtClean="0"/>
              <a:t>brokers + one aggregator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会议笔记(4/17/18 12:03) -----</a:t>
            </a:r>
          </a:p>
          <a:p>
            <a:r>
              <a:rPr kumimoji="1" lang="zh-CN" altLang="en-US"/>
              <a:t>First step, dist based on CPU of brokers, instead of RR</a:t>
            </a:r>
          </a:p>
          <a:p>
            <a:r>
              <a:rPr kumimoji="1" lang="zh-CN" altLang="en-US"/>
              <a:t>idle -&gt; oldRisk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5412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957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Name:</a:t>
            </a:r>
          </a:p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075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6286"/>
            <a:ext cx="8229600" cy="5069877"/>
          </a:xfrm>
        </p:spPr>
        <p:txBody>
          <a:bodyPr/>
          <a:lstStyle>
            <a:lvl1pPr marL="342900" indent="-342900">
              <a:buClr>
                <a:srgbClr val="CC9933"/>
              </a:buClr>
              <a:buFont typeface="Wingdings" charset="2"/>
              <a:buChar char="Ø"/>
              <a:defRPr sz="2400">
                <a:latin typeface="Palatino"/>
                <a:cs typeface="Palatino"/>
              </a:defRPr>
            </a:lvl1pPr>
            <a:lvl2pPr marL="742950" indent="-28575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>
                <a:latin typeface="Palatino"/>
                <a:cs typeface="Palatino"/>
              </a:defRPr>
            </a:lvl2pPr>
            <a:lvl3pPr>
              <a:buClr>
                <a:srgbClr val="CC9933"/>
              </a:buClr>
              <a:buSzPct val="120000"/>
              <a:defRPr sz="2000">
                <a:latin typeface="Palatino"/>
                <a:cs typeface="Palatino"/>
              </a:defRPr>
            </a:lvl3pPr>
            <a:lvl4pPr marL="1600200" indent="-22860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>
                <a:latin typeface="Palatino"/>
                <a:cs typeface="Palatino"/>
              </a:defRPr>
            </a:lvl4pPr>
            <a:lvl5pPr marL="2057400" indent="-228600">
              <a:buClr>
                <a:srgbClr val="CC9933"/>
              </a:buClr>
              <a:buSzPct val="60000"/>
              <a:buFont typeface="Courier New"/>
              <a:buChar char="o"/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Distributed Rate Limit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133" name="内容占位符 2"/>
          <p:cNvSpPr txBox="1">
            <a:spLocks/>
          </p:cNvSpPr>
          <p:nvPr/>
        </p:nvSpPr>
        <p:spPr>
          <a:xfrm>
            <a:off x="245540" y="999452"/>
            <a:ext cx="8792116" cy="100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>
              <a:latin typeface="Palatino"/>
              <a:cs typeface="Palatino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434" y="3716107"/>
            <a:ext cx="1032469" cy="338554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504D"/>
                </a:solidFill>
              </a:rPr>
              <a:t> Publisher</a:t>
            </a:r>
            <a:endParaRPr kumimoji="1" lang="zh-CN" altLang="en-US" sz="1600" dirty="0">
              <a:solidFill>
                <a:srgbClr val="800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237709" y="3605606"/>
            <a:ext cx="3331811" cy="138408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4249630" y="3926771"/>
            <a:ext cx="1788930" cy="923330"/>
          </a:xfrm>
          <a:prstGeom prst="rect">
            <a:avLst/>
          </a:prstGeom>
          <a:noFill/>
          <a:ln w="1905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</a:p>
          <a:p>
            <a:endParaRPr kumimoji="1" lang="en-US" altLang="zh-CN" dirty="0">
              <a:solidFill>
                <a:srgbClr val="800000"/>
              </a:solidFill>
            </a:endParaRPr>
          </a:p>
          <a:p>
            <a:r>
              <a:rPr kumimoji="1" lang="en-US" altLang="zh-CN" dirty="0" smtClean="0">
                <a:solidFill>
                  <a:srgbClr val="800000"/>
                </a:solidFill>
              </a:rPr>
              <a:t>Topic 1</a:t>
            </a:r>
            <a:endParaRPr kumimoji="1" lang="zh-CN" altLang="en-US" dirty="0">
              <a:solidFill>
                <a:srgbClr val="80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237709" y="3605606"/>
            <a:ext cx="122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Broker-1</a:t>
            </a:r>
            <a:endParaRPr kumimoji="1" lang="zh-CN" altLang="en-US" dirty="0"/>
          </a:p>
        </p:txBody>
      </p:sp>
      <p:sp>
        <p:nvSpPr>
          <p:cNvPr id="129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19856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A topic distributed across brokers</a:t>
            </a:r>
          </a:p>
          <a:p>
            <a:r>
              <a:rPr kumimoji="1" lang="en-US" altLang="zh-CN" dirty="0" smtClean="0"/>
              <a:t>Distributed Rate Limit (DRL) to preserve SLA of each (distributed) topic</a:t>
            </a:r>
          </a:p>
          <a:p>
            <a:pPr lvl="1"/>
            <a:r>
              <a:rPr kumimoji="1" lang="en-US" altLang="zh-CN" dirty="0"/>
              <a:t>Every involved broker has a sub-token-bucket</a:t>
            </a:r>
          </a:p>
          <a:p>
            <a:pPr lvl="1"/>
            <a:r>
              <a:rPr kumimoji="1" lang="en-US" altLang="zh-CN" dirty="0" smtClean="0"/>
              <a:t>Distribute topic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r, b</a:t>
            </a:r>
            <a:r>
              <a:rPr kumimoji="1" lang="en-US" altLang="zh-CN" dirty="0"/>
              <a:t>) to sub-token-</a:t>
            </a:r>
            <a:r>
              <a:rPr kumimoji="1" lang="en-US" altLang="zh-CN" dirty="0" smtClean="0"/>
              <a:t>buckets</a:t>
            </a:r>
          </a:p>
          <a:p>
            <a:pPr lvl="1"/>
            <a:r>
              <a:rPr kumimoji="1" lang="en-US" altLang="zh-CN" dirty="0"/>
              <a:t>Aggregated traffic still constrained by topic (</a:t>
            </a:r>
            <a:r>
              <a:rPr kumimoji="1" lang="en-US" altLang="zh-CN" i="1" dirty="0"/>
              <a:t>r, b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 smtClean="0"/>
          </a:p>
        </p:txBody>
      </p:sp>
      <p:cxnSp>
        <p:nvCxnSpPr>
          <p:cNvPr id="238" name="直线箭头连接符 26"/>
          <p:cNvCxnSpPr>
            <a:stCxn id="8" idx="3"/>
            <a:endCxn id="141" idx="1"/>
          </p:cNvCxnSpPr>
          <p:nvPr/>
        </p:nvCxnSpPr>
        <p:spPr bwMode="auto">
          <a:xfrm>
            <a:off x="2005903" y="3885384"/>
            <a:ext cx="2243727" cy="503052"/>
          </a:xfrm>
          <a:prstGeom prst="bentConnector3">
            <a:avLst>
              <a:gd name="adj1" fmla="val 27564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线箭头连接符 26"/>
          <p:cNvCxnSpPr>
            <a:stCxn id="141" idx="3"/>
            <a:endCxn id="44" idx="1"/>
          </p:cNvCxnSpPr>
          <p:nvPr/>
        </p:nvCxnSpPr>
        <p:spPr bwMode="auto">
          <a:xfrm>
            <a:off x="6038560" y="4388436"/>
            <a:ext cx="1480793" cy="7617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980099" y="4485827"/>
            <a:ext cx="1032469" cy="338554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C0504D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C0504D"/>
                </a:solidFill>
              </a:rPr>
              <a:t>Publisher</a:t>
            </a:r>
            <a:endParaRPr kumimoji="1" lang="zh-CN" altLang="en-US" sz="1600" dirty="0">
              <a:solidFill>
                <a:srgbClr val="8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19353" y="4980941"/>
            <a:ext cx="1167447" cy="338554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504D"/>
                </a:solidFill>
              </a:rPr>
              <a:t> Subscriber</a:t>
            </a:r>
            <a:endParaRPr kumimoji="1" lang="zh-CN" altLang="en-US" sz="1600" dirty="0">
              <a:solidFill>
                <a:srgbClr val="C0504D"/>
              </a:solidFill>
            </a:endParaRPr>
          </a:p>
        </p:txBody>
      </p:sp>
      <p:sp>
        <p:nvSpPr>
          <p:cNvPr id="54" name="罐形 53"/>
          <p:cNvSpPr/>
          <p:nvPr/>
        </p:nvSpPr>
        <p:spPr>
          <a:xfrm>
            <a:off x="5335513" y="4128208"/>
            <a:ext cx="492154" cy="5370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罐形 54"/>
          <p:cNvSpPr/>
          <p:nvPr/>
        </p:nvSpPr>
        <p:spPr>
          <a:xfrm>
            <a:off x="5335512" y="5579412"/>
            <a:ext cx="492155" cy="4833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26"/>
          <p:cNvCxnSpPr>
            <a:stCxn id="31" idx="3"/>
            <a:endCxn id="141" idx="1"/>
          </p:cNvCxnSpPr>
          <p:nvPr/>
        </p:nvCxnSpPr>
        <p:spPr bwMode="auto">
          <a:xfrm flipV="1">
            <a:off x="2012568" y="4388436"/>
            <a:ext cx="2237062" cy="266668"/>
          </a:xfrm>
          <a:prstGeom prst="bentConnector3">
            <a:avLst>
              <a:gd name="adj1" fmla="val 27498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文本框 66"/>
          <p:cNvSpPr txBox="1"/>
          <p:nvPr/>
        </p:nvSpPr>
        <p:spPr>
          <a:xfrm>
            <a:off x="4481034" y="3939847"/>
            <a:ext cx="99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(</a:t>
            </a:r>
            <a:r>
              <a:rPr kumimoji="1" lang="en-US" altLang="zh-CN" sz="2000" i="1" dirty="0" smtClean="0">
                <a:latin typeface="Palatino" pitchFamily="18" charset="0"/>
              </a:rPr>
              <a:t>r</a:t>
            </a:r>
            <a:r>
              <a:rPr kumimoji="1" lang="en-US" altLang="zh-CN" sz="2000" i="1" baseline="-25000" dirty="0" smtClean="0">
                <a:latin typeface="Palatino" pitchFamily="18" charset="0"/>
              </a:rPr>
              <a:t>1</a:t>
            </a:r>
            <a:r>
              <a:rPr kumimoji="1" lang="en-US" altLang="zh-CN" sz="2000" i="1" dirty="0" smtClean="0">
                <a:latin typeface="Palatino" pitchFamily="18" charset="0"/>
              </a:rPr>
              <a:t>, b</a:t>
            </a:r>
            <a:r>
              <a:rPr kumimoji="1" lang="en-US" altLang="zh-CN" sz="2000" i="1" baseline="-25000" dirty="0" smtClean="0">
                <a:latin typeface="Palatino" pitchFamily="18" charset="0"/>
              </a:rPr>
              <a:t>1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411833" y="5292452"/>
            <a:ext cx="99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(</a:t>
            </a:r>
            <a:r>
              <a:rPr kumimoji="1" lang="en-US" altLang="zh-CN" sz="2000" i="1" dirty="0" smtClean="0">
                <a:latin typeface="Palatino" pitchFamily="18" charset="0"/>
              </a:rPr>
              <a:t>r</a:t>
            </a:r>
            <a:r>
              <a:rPr kumimoji="1" lang="zh-CN" altLang="zh-CN" sz="2000" i="1" baseline="-25000" dirty="0">
                <a:latin typeface="Palatino" pitchFamily="18" charset="0"/>
              </a:rPr>
              <a:t>2</a:t>
            </a:r>
            <a:r>
              <a:rPr kumimoji="1" lang="en-US" altLang="zh-CN" sz="2000" i="1" dirty="0" smtClean="0">
                <a:latin typeface="Palatino" pitchFamily="18" charset="0"/>
              </a:rPr>
              <a:t>, b</a:t>
            </a:r>
            <a:r>
              <a:rPr kumimoji="1" lang="zh-CN" altLang="zh-CN" sz="2000" i="1" baseline="-25000" dirty="0">
                <a:latin typeface="Palatino" pitchFamily="18" charset="0"/>
              </a:rPr>
              <a:t>2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249630" y="5273384"/>
            <a:ext cx="1788930" cy="923330"/>
          </a:xfrm>
          <a:prstGeom prst="rect">
            <a:avLst/>
          </a:prstGeom>
          <a:noFill/>
          <a:ln w="1905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</a:p>
          <a:p>
            <a:endParaRPr kumimoji="1" lang="en-US" altLang="zh-CN" dirty="0">
              <a:solidFill>
                <a:srgbClr val="800000"/>
              </a:solidFill>
            </a:endParaRPr>
          </a:p>
          <a:p>
            <a:r>
              <a:rPr kumimoji="1" lang="en-US" altLang="zh-CN" dirty="0" smtClean="0">
                <a:solidFill>
                  <a:srgbClr val="800000"/>
                </a:solidFill>
              </a:rPr>
              <a:t>Topic 1</a:t>
            </a:r>
            <a:endParaRPr kumimoji="1" lang="zh-CN" altLang="en-US" dirty="0">
              <a:solidFill>
                <a:srgbClr val="80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80099" y="5104107"/>
            <a:ext cx="1032469" cy="338554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C0504D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C0504D"/>
                </a:solidFill>
              </a:rPr>
              <a:t>Publisher</a:t>
            </a:r>
            <a:endParaRPr kumimoji="1" lang="zh-CN" altLang="en-US" sz="1600" dirty="0">
              <a:solidFill>
                <a:srgbClr val="8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37709" y="5101755"/>
            <a:ext cx="3331811" cy="119738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251446" y="5110002"/>
            <a:ext cx="122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Broker-2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73434" y="5827699"/>
            <a:ext cx="1032469" cy="338554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C0504D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C0504D"/>
                </a:solidFill>
              </a:rPr>
              <a:t>Publisher</a:t>
            </a:r>
            <a:endParaRPr kumimoji="1" lang="zh-CN" altLang="en-US" sz="1600" dirty="0">
              <a:solidFill>
                <a:srgbClr val="80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 rot="5400000">
            <a:off x="1319562" y="4010359"/>
            <a:ext cx="38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…</a:t>
            </a:r>
            <a:endParaRPr kumimoji="1" lang="zh-CN" altLang="en-US" sz="2400" dirty="0"/>
          </a:p>
        </p:txBody>
      </p:sp>
      <p:sp>
        <p:nvSpPr>
          <p:cNvPr id="75" name="文本框 74"/>
          <p:cNvSpPr txBox="1"/>
          <p:nvPr/>
        </p:nvSpPr>
        <p:spPr>
          <a:xfrm rot="5400000">
            <a:off x="1241128" y="5404987"/>
            <a:ext cx="38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…</a:t>
            </a:r>
            <a:endParaRPr kumimoji="1" lang="zh-CN" altLang="en-US" sz="2400" dirty="0"/>
          </a:p>
        </p:txBody>
      </p:sp>
      <p:cxnSp>
        <p:nvCxnSpPr>
          <p:cNvPr id="77" name="直线箭头连接符 26"/>
          <p:cNvCxnSpPr>
            <a:stCxn id="70" idx="3"/>
            <a:endCxn id="66" idx="1"/>
          </p:cNvCxnSpPr>
          <p:nvPr/>
        </p:nvCxnSpPr>
        <p:spPr bwMode="auto">
          <a:xfrm>
            <a:off x="2012568" y="5273384"/>
            <a:ext cx="2237062" cy="4616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线箭头连接符 26"/>
          <p:cNvCxnSpPr>
            <a:stCxn id="73" idx="3"/>
            <a:endCxn id="66" idx="1"/>
          </p:cNvCxnSpPr>
          <p:nvPr/>
        </p:nvCxnSpPr>
        <p:spPr bwMode="auto">
          <a:xfrm flipV="1">
            <a:off x="2005903" y="5735049"/>
            <a:ext cx="2243727" cy="2619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线箭头连接符 26"/>
          <p:cNvCxnSpPr>
            <a:endCxn id="44" idx="1"/>
          </p:cNvCxnSpPr>
          <p:nvPr/>
        </p:nvCxnSpPr>
        <p:spPr bwMode="auto">
          <a:xfrm flipV="1">
            <a:off x="6038560" y="5150218"/>
            <a:ext cx="1480793" cy="5739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7078269" y="4301161"/>
            <a:ext cx="88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(</a:t>
            </a:r>
            <a:r>
              <a:rPr kumimoji="1" lang="en-US" altLang="zh-CN" sz="2800" i="1" dirty="0" smtClean="0">
                <a:latin typeface="Palatino" pitchFamily="18" charset="0"/>
              </a:rPr>
              <a:t>r, b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cxnSp>
        <p:nvCxnSpPr>
          <p:cNvPr id="85" name="直线箭头连接符 84"/>
          <p:cNvCxnSpPr/>
          <p:nvPr/>
        </p:nvCxnSpPr>
        <p:spPr>
          <a:xfrm flipV="1">
            <a:off x="6990283" y="4824381"/>
            <a:ext cx="286019" cy="285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9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Reasons for big 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1387972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Congestion at subscriber’s TCP (receiver) is </a:t>
            </a:r>
            <a:r>
              <a:rPr kumimoji="1" lang="en-US" altLang="zh-CN" dirty="0" err="1" smtClean="0"/>
              <a:t>backpressured</a:t>
            </a:r>
            <a:r>
              <a:rPr kumimoji="1" lang="en-US" altLang="zh-CN" dirty="0" smtClean="0"/>
              <a:t> to broker’s TCP (sender)</a:t>
            </a:r>
            <a:endParaRPr kumimoji="1" lang="en-US" altLang="zh-CN" dirty="0"/>
          </a:p>
          <a:p>
            <a:r>
              <a:rPr kumimoji="1" lang="en-US" altLang="zh-CN" dirty="0" smtClean="0"/>
              <a:t>Figure: sender’s usable </a:t>
            </a:r>
            <a:r>
              <a:rPr kumimoji="1" lang="en-US" altLang="zh-CN" dirty="0" smtClean="0"/>
              <a:t>window = SND.UNA+ SND.WND-SND.NXT</a:t>
            </a:r>
          </a:p>
          <a:p>
            <a:r>
              <a:rPr kumimoji="1" lang="en-US" altLang="zh-CN" dirty="0" smtClean="0"/>
              <a:t>Chances running </a:t>
            </a:r>
            <a:r>
              <a:rPr kumimoji="1" lang="en-US" altLang="zh-CN" dirty="0" smtClean="0"/>
              <a:t>into a “zero” usable window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1_conn</a:t>
            </a:r>
            <a:r>
              <a:rPr kumimoji="1" lang="en-US" altLang="zh-CN" dirty="0" smtClean="0"/>
              <a:t>, 2_conn_rr, 4_conn_rr, 2_conn_st, 4_conn_st</a:t>
            </a:r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18.5%</a:t>
            </a:r>
            <a:r>
              <a:rPr kumimoji="1" lang="en-US" altLang="zh-CN" dirty="0" smtClean="0"/>
              <a:t>,    1.64%,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0%</a:t>
            </a:r>
            <a:r>
              <a:rPr kumimoji="1" lang="en-US" altLang="zh-CN" dirty="0" smtClean="0"/>
              <a:t>,             5.54%,        2.38%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图片 6" descr="usable_wnd_fu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49" y="2444258"/>
            <a:ext cx="5855853" cy="3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Multi-conn Subscriber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State-of-the-art: distribute N publishers to all brokers (M)</a:t>
            </a:r>
          </a:p>
          <a:p>
            <a:pPr lvl="1"/>
            <a:r>
              <a:rPr kumimoji="1" lang="en-US" altLang="zh-CN" dirty="0" smtClean="0"/>
              <a:t>Long TB delay</a:t>
            </a:r>
          </a:p>
          <a:p>
            <a:pPr lvl="1"/>
            <a:r>
              <a:rPr kumimoji="1" lang="en-US" altLang="zh-CN" dirty="0" smtClean="0"/>
              <a:t>Can not handle burst from large batch</a:t>
            </a:r>
          </a:p>
          <a:p>
            <a:r>
              <a:rPr kumimoji="1" lang="en-US" altLang="zh-CN" dirty="0" smtClean="0"/>
              <a:t>Multi-conn subscriber: how many conns (C) depends on</a:t>
            </a:r>
          </a:p>
          <a:p>
            <a:pPr lvl="1"/>
            <a:r>
              <a:rPr kumimoji="1" lang="en-US" altLang="zh-CN" dirty="0" smtClean="0"/>
              <a:t>Traffic characteristics: (r, b)</a:t>
            </a:r>
          </a:p>
          <a:p>
            <a:pPr lvl="1"/>
            <a:r>
              <a:rPr kumimoji="1" lang="en-US" altLang="zh-CN" dirty="0" smtClean="0"/>
              <a:t>Subscriber’s capacity: how fast draining data from TCP</a:t>
            </a:r>
          </a:p>
          <a:p>
            <a:r>
              <a:rPr kumimoji="1" lang="en-US" altLang="zh-CN" dirty="0" smtClean="0"/>
              <a:t>At profiling phase, find the min C </a:t>
            </a:r>
            <a:r>
              <a:rPr kumimoji="1" lang="en-US" altLang="zh-CN" dirty="0" err="1" smtClean="0"/>
              <a:t>s.t.</a:t>
            </a:r>
            <a:r>
              <a:rPr kumimoji="1" lang="en-US" altLang="zh-CN" dirty="0" smtClean="0"/>
              <a:t> chance of zero </a:t>
            </a:r>
            <a:r>
              <a:rPr kumimoji="1" lang="en-US" altLang="zh-CN" dirty="0" err="1" smtClean="0"/>
              <a:t>usable_wnd</a:t>
            </a:r>
            <a:r>
              <a:rPr kumimoji="1" lang="en-US" altLang="zh-CN" dirty="0" smtClean="0"/>
              <a:t> = 0</a:t>
            </a:r>
          </a:p>
          <a:p>
            <a:pPr lvl="1"/>
            <a:r>
              <a:rPr kumimoji="1" lang="en-US" altLang="zh-CN" dirty="0" smtClean="0"/>
              <a:t>Leverage </a:t>
            </a:r>
            <a:r>
              <a:rPr kumimoji="1" lang="en-US" altLang="zh-CN" dirty="0" err="1" smtClean="0"/>
              <a:t>tcp_probe</a:t>
            </a:r>
            <a:r>
              <a:rPr kumimoji="1" lang="en-US" altLang="zh-CN" dirty="0" smtClean="0"/>
              <a:t> kernel module</a:t>
            </a:r>
          </a:p>
          <a:p>
            <a:pPr lvl="1"/>
            <a:r>
              <a:rPr kumimoji="1" lang="en-US" altLang="zh-CN" dirty="0" smtClean="0"/>
              <a:t>Generally, 0 &lt; C ≤ M</a:t>
            </a:r>
          </a:p>
          <a:p>
            <a:pPr lvl="1"/>
            <a:r>
              <a:rPr kumimoji="1" lang="en-US" altLang="zh-CN" dirty="0" smtClean="0"/>
              <a:t>C conns can be concentrated at one broker if it has enough remaining capacity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Which brokers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153634"/>
          </a:xfrm>
        </p:spPr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 </a:t>
            </a:r>
            <a:r>
              <a:rPr kumimoji="1" lang="en-US" altLang="zh-CN" dirty="0" smtClean="0"/>
              <a:t>better </a:t>
            </a:r>
            <a:r>
              <a:rPr kumimoji="1" lang="en-US" altLang="zh-CN" dirty="0" smtClean="0"/>
              <a:t>concentration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ind </a:t>
            </a:r>
            <a:r>
              <a:rPr kumimoji="1" lang="en-US" altLang="zh-CN" dirty="0" smtClean="0"/>
              <a:t>the most </a:t>
            </a:r>
            <a:r>
              <a:rPr kumimoji="1" lang="en-US" altLang="zh-CN" dirty="0"/>
              <a:t>idle </a:t>
            </a:r>
            <a:r>
              <a:rPr kumimoji="1" lang="en-US" altLang="zh-CN" dirty="0" smtClean="0"/>
              <a:t>brokers </a:t>
            </a:r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ave more capacity to concentrate more publishers</a:t>
            </a:r>
          </a:p>
          <a:p>
            <a:pPr marL="1200150" lvl="2"/>
            <a:r>
              <a:rPr kumimoji="1" lang="en-US" altLang="zh-CN" dirty="0" smtClean="0"/>
              <a:t>Remaining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apacity of a broker = </a:t>
            </a:r>
            <a:r>
              <a:rPr kumimoji="1" lang="en-US" altLang="zh-CN" dirty="0" err="1" smtClean="0"/>
              <a:t>overloading_threshold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e.g</a:t>
            </a:r>
            <a:r>
              <a:rPr kumimoji="1" lang="en-US" altLang="zh-CN" dirty="0" smtClean="0"/>
              <a:t>, 80%) – avg. CPU usage</a:t>
            </a:r>
          </a:p>
          <a:p>
            <a:pPr marL="1200150" lvl="2"/>
            <a:endParaRPr kumimoji="1" lang="en-US" altLang="zh-CN" dirty="0"/>
          </a:p>
          <a:p>
            <a:pPr marL="400050"/>
            <a:r>
              <a:rPr kumimoji="1" lang="en-US" altLang="zh-CN" dirty="0" smtClean="0"/>
              <a:t>Sort brokers in decreasing order of remaining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capacity</a:t>
            </a:r>
          </a:p>
          <a:p>
            <a:pPr marL="400050"/>
            <a:r>
              <a:rPr kumimoji="1" lang="en-US" altLang="zh-CN" dirty="0" smtClean="0"/>
              <a:t>The brokers needed (k bins to be packed to):</a:t>
            </a:r>
          </a:p>
          <a:p>
            <a:pPr marL="400050"/>
            <a:endParaRPr kumimoji="1" lang="en-US" altLang="zh-CN" dirty="0"/>
          </a:p>
          <a:p>
            <a:pPr marL="400050"/>
            <a:endParaRPr kumimoji="1" lang="en-US" altLang="zh-CN" dirty="0" smtClean="0"/>
          </a:p>
          <a:p>
            <a:pPr marL="400050"/>
            <a:r>
              <a:rPr kumimoji="1" lang="en-US" altLang="zh-CN" dirty="0" smtClean="0"/>
              <a:t>This method does not consider impact of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inter-topic correlation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图片 6" descr="Screen Shot 2018-03-29 at 12.38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22" y="3775046"/>
            <a:ext cx="5867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Inter-topic Correlation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221761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Setup:</a:t>
            </a:r>
          </a:p>
          <a:p>
            <a:pPr lvl="1"/>
            <a:r>
              <a:rPr kumimoji="1" lang="en-US" altLang="zh-CN" dirty="0" smtClean="0"/>
              <a:t>Each</a:t>
            </a:r>
            <a:r>
              <a:rPr kumimoji="1" lang="en-US" altLang="zh-CN" dirty="0" smtClean="0"/>
              <a:t> topic: one publisher, batch</a:t>
            </a:r>
            <a:r>
              <a:rPr kumimoji="1" lang="en-US" altLang="zh-CN" dirty="0" smtClean="0"/>
              <a:t>=1k, period =</a:t>
            </a:r>
            <a:r>
              <a:rPr kumimoji="1" lang="en-US" altLang="zh-CN" dirty="0" smtClean="0"/>
              <a:t>1s; one 2-conn subscriber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20 sync. topics (interference)</a:t>
            </a:r>
          </a:p>
          <a:p>
            <a:pPr lvl="1"/>
            <a:r>
              <a:rPr kumimoji="1" lang="en-US" altLang="zh-CN" dirty="0" smtClean="0"/>
              <a:t>Left figure: </a:t>
            </a:r>
            <a:r>
              <a:rPr kumimoji="1" lang="en-US" altLang="zh-CN" dirty="0" smtClean="0"/>
              <a:t> latency of another topic, which is </a:t>
            </a:r>
            <a:r>
              <a:rPr kumimoji="1" lang="en-US" altLang="zh-CN" dirty="0" smtClean="0"/>
              <a:t>synchronized with </a:t>
            </a:r>
            <a:r>
              <a:rPr kumimoji="1" lang="en-US" altLang="zh-CN" dirty="0" smtClean="0"/>
              <a:t>the interference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Right figure: </a:t>
            </a:r>
            <a:r>
              <a:rPr kumimoji="1" lang="en-US" altLang="zh-CN" dirty="0" smtClean="0"/>
              <a:t>latency of another topic, which is </a:t>
            </a:r>
            <a:r>
              <a:rPr kumimoji="1" lang="en-US" altLang="zh-CN" dirty="0" err="1" smtClean="0"/>
              <a:t>asynchronized</a:t>
            </a:r>
            <a:r>
              <a:rPr kumimoji="1" lang="en-US" altLang="zh-CN" dirty="0" smtClean="0"/>
              <a:t> with the interference </a:t>
            </a:r>
            <a:r>
              <a:rPr kumimoji="1" lang="en-US" altLang="zh-CN" dirty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low inter-topic correlation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 broker with low inter-topic correlation should be included in the k </a:t>
            </a:r>
            <a:r>
              <a:rPr kumimoji="1" lang="en-US" altLang="zh-CN" dirty="0" smtClean="0"/>
              <a:t>bins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U</a:t>
            </a:r>
            <a:r>
              <a:rPr kumimoji="1" lang="en-US" altLang="zh-CN" dirty="0" smtClean="0">
                <a:solidFill>
                  <a:srgbClr val="FF0000"/>
                </a:solidFill>
              </a:rPr>
              <a:t>ncertainty problem</a:t>
            </a:r>
            <a:r>
              <a:rPr kumimoji="1" lang="en-US" altLang="zh-CN" dirty="0" smtClean="0"/>
              <a:t>: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he broker chosen at profiling phase might end up with high inter-topic correlation after the topic is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re-deployed [1]</a:t>
            </a:r>
          </a:p>
          <a:p>
            <a:pPr lvl="1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图片 6" descr="20topic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1" y="3217427"/>
            <a:ext cx="4262115" cy="3138923"/>
          </a:xfrm>
          <a:prstGeom prst="rect">
            <a:avLst/>
          </a:prstGeom>
        </p:spPr>
      </p:pic>
      <p:pic>
        <p:nvPicPr>
          <p:cNvPr id="8" name="图片 7" descr="async-on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58" y="3222229"/>
            <a:ext cx="4368182" cy="31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distribute?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34651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Distribute to the k most idle brokers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Put </a:t>
            </a:r>
            <a:r>
              <a:rPr kumimoji="1" lang="en-US" altLang="zh-CN" dirty="0">
                <a:solidFill>
                  <a:srgbClr val="000000"/>
                </a:solidFill>
                <a:sym typeface="Wingdings"/>
              </a:rPr>
              <a:t>publishers with low correlation in one </a:t>
            </a:r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broker</a:t>
            </a:r>
          </a:p>
          <a:p>
            <a:pPr lvl="2"/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Example</a:t>
            </a:r>
            <a:r>
              <a:rPr kumimoji="1" lang="en-US" altLang="zh-CN" dirty="0">
                <a:solidFill>
                  <a:srgbClr val="000000"/>
                </a:solidFill>
                <a:sym typeface="Wingdings"/>
              </a:rPr>
              <a:t>: </a:t>
            </a:r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a topic has 4 publishers; bursts partly overlap </a:t>
            </a:r>
            <a:endParaRPr kumimoji="1" lang="en-US" altLang="zh-CN" dirty="0">
              <a:solidFill>
                <a:srgbClr val="000000"/>
              </a:solidFill>
              <a:sym typeface="Wingdings"/>
            </a:endParaRPr>
          </a:p>
          <a:p>
            <a:pPr lvl="3"/>
            <a:r>
              <a:rPr kumimoji="1" lang="en-US" altLang="zh-CN" dirty="0">
                <a:solidFill>
                  <a:srgbClr val="000000"/>
                </a:solidFill>
                <a:sym typeface="Wingdings"/>
              </a:rPr>
              <a:t>2 different ways to distribute 4 publishers into 2 </a:t>
            </a:r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brokers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sym typeface="Wingdings"/>
              </a:rPr>
              <a:t>Before distributing a new topic, RTM needs a profiling phase for correlation of publishers</a:t>
            </a:r>
            <a:endParaRPr kumimoji="1" lang="en-US" altLang="zh-CN" dirty="0">
              <a:solidFill>
                <a:srgbClr val="000000"/>
              </a:solidFill>
              <a:sym typeface="Wingdings"/>
            </a:endParaRPr>
          </a:p>
          <a:p>
            <a:endParaRPr kumimoji="1" lang="en-US" altLang="zh-CN" dirty="0">
              <a:solidFill>
                <a:srgbClr val="000000"/>
              </a:solidFill>
              <a:sym typeface="Wingdings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562606" y="5663562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88914" y="5162911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8914" y="4649573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62606" y="4133537"/>
            <a:ext cx="0" cy="1530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20458" y="5657741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6061" y="3748670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Traffic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33002" y="5162911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33002" y="4662260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/>
          <p:nvPr/>
        </p:nvCxnSpPr>
        <p:spPr>
          <a:xfrm>
            <a:off x="454194" y="4669991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0032" y="4509983"/>
            <a:ext cx="2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 flipV="1">
            <a:off x="562606" y="4649573"/>
            <a:ext cx="1964397" cy="12687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354925" y="4634190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781233" y="4120850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4354925" y="3637052"/>
            <a:ext cx="0" cy="99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25321" y="4120850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6722403" y="4634188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148711" y="4133537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722403" y="3637052"/>
            <a:ext cx="0" cy="997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92799" y="4133537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4354925" y="6171079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81233" y="5670428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781233" y="5157090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4354925" y="4854657"/>
            <a:ext cx="0" cy="1316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824831" y="6171082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824831" y="4854657"/>
            <a:ext cx="0" cy="1316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95227" y="5670431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95227" y="5169780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/>
          <p:cNvCxnSpPr/>
          <p:nvPr/>
        </p:nvCxnSpPr>
        <p:spPr>
          <a:xfrm flipV="1">
            <a:off x="2710303" y="4373406"/>
            <a:ext cx="1060240" cy="7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2710303" y="5157090"/>
            <a:ext cx="1148886" cy="66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189003" y="4004073"/>
            <a:ext cx="533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+</a:t>
            </a:r>
            <a:endParaRPr kumimoji="1" lang="zh-CN" altLang="en-US" sz="3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291431" y="5456602"/>
            <a:ext cx="533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+</a:t>
            </a:r>
            <a:endParaRPr kumimoji="1" lang="zh-CN" altLang="en-US" sz="3200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447310" y="4467315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9541" y="4262445"/>
            <a:ext cx="2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4246513" y="3919526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4241627" y="4133537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859189" y="3936542"/>
            <a:ext cx="55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B/2</a:t>
            </a:r>
            <a:endParaRPr kumimoji="1"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59189" y="3732059"/>
            <a:ext cx="55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</a:t>
            </a:r>
            <a:r>
              <a:rPr kumimoji="1" lang="en-US" altLang="zh-CN" sz="1600" dirty="0" smtClean="0"/>
              <a:t>/2</a:t>
            </a:r>
            <a:endParaRPr kumimoji="1" lang="zh-CN" altLang="en-US" sz="1600" dirty="0"/>
          </a:p>
        </p:txBody>
      </p:sp>
      <p:cxnSp>
        <p:nvCxnSpPr>
          <p:cNvPr id="51" name="直线连接符 50"/>
          <p:cNvCxnSpPr/>
          <p:nvPr/>
        </p:nvCxnSpPr>
        <p:spPr>
          <a:xfrm>
            <a:off x="4229297" y="5563907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813705" y="5356174"/>
            <a:ext cx="55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</a:t>
            </a:r>
            <a:r>
              <a:rPr kumimoji="1" lang="en-US" altLang="zh-CN" sz="1600" dirty="0" smtClean="0"/>
              <a:t>/2</a:t>
            </a:r>
            <a:endParaRPr kumimoji="1" lang="zh-CN" altLang="en-US" sz="1600" dirty="0"/>
          </a:p>
        </p:txBody>
      </p:sp>
      <p:cxnSp>
        <p:nvCxnSpPr>
          <p:cNvPr id="55" name="直线连接符 54"/>
          <p:cNvCxnSpPr/>
          <p:nvPr/>
        </p:nvCxnSpPr>
        <p:spPr>
          <a:xfrm>
            <a:off x="4244067" y="5169780"/>
            <a:ext cx="1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78498" y="4963672"/>
            <a:ext cx="2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6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Profiling Phase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679" y="1056286"/>
            <a:ext cx="8451121" cy="302155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Build </a:t>
            </a:r>
            <a:r>
              <a:rPr kumimoji="1" lang="en-US" altLang="zh-CN" dirty="0" smtClean="0"/>
              <a:t>per-publisher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arrival timelines</a:t>
            </a:r>
          </a:p>
          <a:p>
            <a:r>
              <a:rPr kumimoji="1" lang="en-US" altLang="zh-CN" dirty="0" smtClean="0"/>
              <a:t>Every timeline is divided into multiple time windows </a:t>
            </a:r>
          </a:p>
          <a:p>
            <a:pPr lvl="1"/>
            <a:r>
              <a:rPr kumimoji="1" lang="en-US" altLang="zh-CN" dirty="0" err="1" smtClean="0"/>
              <a:t>wnd_size</a:t>
            </a:r>
            <a:r>
              <a:rPr kumimoji="1" lang="en-US" altLang="zh-CN" dirty="0" smtClean="0"/>
              <a:t>: w </a:t>
            </a:r>
            <a:r>
              <a:rPr kumimoji="1" lang="en-US" altLang="zh-CN" dirty="0"/>
              <a:t>= (1/r) * α)</a:t>
            </a:r>
            <a:endParaRPr kumimoji="1" lang="en-US" altLang="zh-CN" dirty="0" smtClean="0"/>
          </a:p>
          <a:p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publisher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(A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/>
              <a:t>[t]: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msgs</a:t>
            </a:r>
            <a:r>
              <a:rPr kumimoji="1" lang="en-US" altLang="zh-CN" dirty="0"/>
              <a:t> of publisher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within t-</a:t>
            </a:r>
            <a:r>
              <a:rPr kumimoji="1" lang="en-US" altLang="zh-CN" dirty="0" err="1"/>
              <a:t>th</a:t>
            </a:r>
            <a:r>
              <a:rPr kumimoji="1" lang="en-US" altLang="zh-CN" dirty="0"/>
              <a:t> time </a:t>
            </a:r>
            <a:r>
              <a:rPr kumimoji="1" lang="en-US" altLang="zh-CN" dirty="0" err="1" smtClean="0"/>
              <a:t>wnd</a:t>
            </a:r>
            <a:endParaRPr kumimoji="1" lang="en-US" altLang="zh-CN" dirty="0" smtClean="0"/>
          </a:p>
          <a:p>
            <a:r>
              <a:rPr kumimoji="1" lang="en-US" altLang="zh-CN" dirty="0" smtClean="0"/>
              <a:t>After profiling, also get to know</a:t>
            </a:r>
          </a:p>
          <a:p>
            <a:pPr lvl="1"/>
            <a:r>
              <a:rPr kumimoji="1" lang="en-US" altLang="zh-CN" dirty="0" smtClean="0"/>
              <a:t>CPU requirement </a:t>
            </a:r>
          </a:p>
          <a:p>
            <a:pPr lvl="1"/>
            <a:r>
              <a:rPr kumimoji="1" lang="en-US" altLang="zh-CN" dirty="0" smtClean="0"/>
              <a:t>Per-publisher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rate (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166696" y="6033964"/>
            <a:ext cx="6533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1166696" y="4630765"/>
            <a:ext cx="1" cy="1403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3607" y="4295913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Arrival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1666420" y="5057200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4889" y="5057200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Pub1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21150" y="6060483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54385" y="5241866"/>
            <a:ext cx="5722155" cy="0"/>
          </a:xfrm>
          <a:prstGeom prst="straightConnector1">
            <a:avLst/>
          </a:prstGeom>
          <a:ln>
            <a:solidFill>
              <a:schemeClr val="accent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154385" y="5850496"/>
            <a:ext cx="5722155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4889" y="5665830"/>
            <a:ext cx="8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Pub2</a:t>
            </a:r>
            <a:endParaRPr kumimoji="1" lang="zh-CN" altLang="en-US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3395317" y="5034513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540311" y="5034513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5831630" y="5047607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5990372" y="5057200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348631" y="5665830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2353545" y="5665830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4483025" y="5665830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3246722" y="4630765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V="1">
            <a:off x="3909759" y="4630765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807283" y="5047607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018272" y="4295913"/>
            <a:ext cx="104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     </a:t>
            </a:r>
            <a:r>
              <a:rPr kumimoji="1" lang="en-US" altLang="zh-CN" sz="2000" dirty="0"/>
              <a:t>w</a:t>
            </a:r>
            <a:endParaRPr kumimoji="1" lang="zh-CN" altLang="en-US" sz="2000" dirty="0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246722" y="4761923"/>
            <a:ext cx="66303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5342461" y="5646658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4630723" y="4630764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 flipV="1">
            <a:off x="2552313" y="4630764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V="1">
            <a:off x="1832330" y="4631962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24365" y="4358571"/>
            <a:ext cx="7440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…</a:t>
            </a:r>
            <a:endParaRPr kumimoji="1" lang="zh-CN" altLang="en-US" sz="3200" dirty="0"/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6516613" y="4614925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 flipV="1">
            <a:off x="7179650" y="4614925"/>
            <a:ext cx="0" cy="14032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distribute?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41452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Distribute to the k most idle brokers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  <a:sym typeface="Wingdings"/>
              </a:rPr>
              <a:t>Put publishers with low correlation in one broker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Leverage </a:t>
            </a:r>
            <a:r>
              <a:rPr kumimoji="1" lang="en-US" altLang="zh-CN" dirty="0" smtClean="0"/>
              <a:t>low-correlation-first, decreasing order bin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packing algorithm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Sort publishers into decreasing order of CPU requirement</a:t>
            </a:r>
            <a:endParaRPr kumimoji="1" lang="en-US" altLang="zh-CN" baseline="-25000" dirty="0" smtClean="0"/>
          </a:p>
          <a:p>
            <a:pPr lvl="1"/>
            <a:r>
              <a:rPr kumimoji="1" lang="en-US" altLang="zh-CN" dirty="0" smtClean="0"/>
              <a:t>CPU requirement of each publisher is proportional to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i</a:t>
            </a:r>
            <a:endParaRPr kumimoji="1" lang="en-US" altLang="zh-CN" baseline="-25000" dirty="0" smtClean="0"/>
          </a:p>
          <a:p>
            <a:r>
              <a:rPr kumimoji="1" lang="en-US" altLang="zh-CN" dirty="0" smtClean="0"/>
              <a:t>Put </a:t>
            </a:r>
            <a:r>
              <a:rPr kumimoji="1" lang="en-US" altLang="zh-CN" dirty="0" err="1" smtClean="0"/>
              <a:t>publisher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baseline="-25000" dirty="0" smtClean="0"/>
              <a:t> </a:t>
            </a:r>
            <a:r>
              <a:rPr kumimoji="1" lang="en-US" altLang="zh-CN" dirty="0" smtClean="0"/>
              <a:t>into the broker that</a:t>
            </a:r>
          </a:p>
          <a:p>
            <a:pPr lvl="1"/>
            <a:r>
              <a:rPr kumimoji="1" lang="en-US" altLang="zh-CN" dirty="0" smtClean="0"/>
              <a:t>Has enough </a:t>
            </a:r>
            <a:r>
              <a:rPr kumimoji="1" lang="en-US" altLang="zh-CN" dirty="0" smtClean="0"/>
              <a:t>remaining capacity </a:t>
            </a:r>
            <a:r>
              <a:rPr kumimoji="1" lang="en-US" altLang="zh-CN" dirty="0" smtClean="0"/>
              <a:t>for </a:t>
            </a:r>
            <a:r>
              <a:rPr kumimoji="1" lang="en-US" altLang="zh-CN" dirty="0" err="1" smtClean="0"/>
              <a:t>publisher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err="1" smtClean="0"/>
              <a:t>’s</a:t>
            </a:r>
            <a:r>
              <a:rPr kumimoji="1" lang="en-US" altLang="zh-CN" dirty="0" smtClean="0"/>
              <a:t> CPU requirement</a:t>
            </a:r>
          </a:p>
          <a:p>
            <a:pPr lvl="1"/>
            <a:r>
              <a:rPr kumimoji="1" lang="en-US" altLang="zh-CN" dirty="0" smtClean="0"/>
              <a:t>Has least correlation</a:t>
            </a: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图片 6" descr="Screen Shot 2018-03-29 at 9.5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201491"/>
            <a:ext cx="3098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</a:p>
          <a:p>
            <a:pPr lvl="1"/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window(</a:t>
            </a:r>
            <a:r>
              <a:rPr kumimoji="1" lang="en-US" altLang="zh-CN" dirty="0" err="1" smtClean="0"/>
              <a:t>CPUHist</a:t>
            </a:r>
            <a:r>
              <a:rPr kumimoji="1" lang="en-US" altLang="zh-CN" dirty="0" smtClean="0"/>
              <a:t>[]):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period</a:t>
            </a:r>
          </a:p>
          <a:p>
            <a:pPr lvl="1"/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window(</a:t>
            </a:r>
            <a:r>
              <a:rPr kumimoji="1" lang="en-US" altLang="zh-CN" dirty="0" err="1" smtClean="0"/>
              <a:t>MsgHist</a:t>
            </a:r>
            <a:r>
              <a:rPr kumimoji="1" lang="en-US" altLang="zh-CN" dirty="0" smtClean="0"/>
              <a:t>[]):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en-US" altLang="zh-CN" dirty="0" err="1" smtClean="0"/>
              <a:t>msgs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period</a:t>
            </a:r>
          </a:p>
          <a:p>
            <a:pPr lvl="2"/>
            <a:r>
              <a:rPr kumimoji="1" lang="en-US" altLang="zh-CN" dirty="0" smtClean="0"/>
              <a:t>Len(</a:t>
            </a:r>
            <a:r>
              <a:rPr kumimoji="1" lang="en-US" altLang="zh-CN" dirty="0" err="1" smtClean="0"/>
              <a:t>CPUHist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Len(</a:t>
            </a:r>
            <a:r>
              <a:rPr kumimoji="1" lang="en-US" altLang="zh-CN" dirty="0" err="1" smtClean="0"/>
              <a:t>MsgHist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history)</a:t>
            </a:r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Broker.risk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uploaded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1s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4/17/18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图片 6" descr="Screen Shot 2018-04-17 at 10.2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817178"/>
            <a:ext cx="4851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3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beginning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phase:</a:t>
            </a:r>
          </a:p>
          <a:p>
            <a:pPr lvl="1"/>
            <a:r>
              <a:rPr kumimoji="1" lang="en-US" altLang="zh-CN" dirty="0" smtClean="0"/>
              <a:t>Publishers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(=M)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broker.oldRisk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broker.risk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When </a:t>
            </a:r>
            <a:r>
              <a:rPr kumimoji="1" lang="en-US" altLang="zh-CN" dirty="0" err="1" smtClean="0"/>
              <a:t>LBer</a:t>
            </a:r>
            <a:r>
              <a:rPr kumimoji="1" lang="en-US" altLang="zh-CN" dirty="0" smtClean="0"/>
              <a:t> receives 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timelines from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 brokers</a:t>
            </a:r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broker.newRisk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broker.risk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requirement (C)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smtClean="0"/>
              <a:t>Sort brokers in increasing order of </a:t>
            </a:r>
            <a:r>
              <a:rPr kumimoji="1" lang="en-US" altLang="zh-CN" dirty="0" err="1" smtClean="0"/>
              <a:t>oldRisk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 smtClean="0"/>
              <a:t>hoose k most idle brokers</a:t>
            </a:r>
          </a:p>
          <a:p>
            <a:pPr lvl="1"/>
            <a:r>
              <a:rPr kumimoji="1" lang="en-US" altLang="zh-CN" dirty="0" smtClean="0"/>
              <a:t>Run low-correlation-first, decreasing-order bin packing algorithm</a:t>
            </a:r>
          </a:p>
          <a:p>
            <a:pPr lvl="2"/>
            <a:r>
              <a:rPr kumimoji="1" lang="en-US" altLang="zh-CN" dirty="0" err="1" smtClean="0"/>
              <a:t>Publisher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err="1" smtClean="0"/>
              <a:t>’s</a:t>
            </a:r>
            <a:r>
              <a:rPr kumimoji="1" lang="en-US" altLang="zh-CN" dirty="0" smtClean="0"/>
              <a:t> risk = C * (</a:t>
            </a:r>
            <a:r>
              <a:rPr kumimoji="1" lang="en-US" altLang="zh-CN" dirty="0" err="1" smtClean="0"/>
              <a:t>rate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totalRate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Broker’s 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isk_upperbound</a:t>
            </a:r>
            <a:r>
              <a:rPr kumimoji="1" lang="en-US" altLang="zh-CN" dirty="0" smtClean="0"/>
              <a:t>= 0.8</a:t>
            </a:r>
          </a:p>
          <a:p>
            <a:pPr lvl="2"/>
            <a:r>
              <a:rPr kumimoji="1" lang="en-US" altLang="zh-CN" dirty="0" smtClean="0"/>
              <a:t>Results saved to a Distribution[]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4/17/18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图片 6" descr="Screen Shot 2018-04-17 at 10.35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1" y="3126755"/>
            <a:ext cx="4965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3061716"/>
          </a:xfrm>
        </p:spPr>
        <p:txBody>
          <a:bodyPr/>
          <a:lstStyle/>
          <a:p>
            <a:r>
              <a:rPr kumimoji="1" lang="en-US" altLang="zh-CN" dirty="0" smtClean="0"/>
              <a:t>At the end of profiling phase, teardown all conns, and reconnect to the k brokers based on Distribution[]</a:t>
            </a:r>
            <a:endParaRPr kumimoji="1" lang="en-US" altLang="zh-CN" dirty="0"/>
          </a:p>
          <a:p>
            <a:r>
              <a:rPr kumimoji="1" lang="en-US" altLang="zh-CN" dirty="0" smtClean="0"/>
              <a:t>In each broker, #conns to subscriber determined by sub-TB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Test workloads:</a:t>
            </a:r>
          </a:p>
          <a:p>
            <a:pPr lvl="1"/>
            <a:r>
              <a:rPr kumimoji="1" lang="en-US" altLang="zh-CN" dirty="0" smtClean="0"/>
              <a:t>Sync                    Partial-sync                           Batch Poisson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4/17/18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262807" y="6206114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689115" y="5705463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89115" y="5192125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262807" y="4676089"/>
            <a:ext cx="0" cy="1530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33203" y="5705463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3203" y="5204812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3262807" y="5192125"/>
            <a:ext cx="1964397" cy="12687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39667" y="6206114"/>
            <a:ext cx="196439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65975" y="5705463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65975" y="5192125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739667" y="4676089"/>
            <a:ext cx="0" cy="1530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65975" y="4704161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65975" y="4203510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6238704" y="6218802"/>
            <a:ext cx="2448096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65012" y="5718150"/>
            <a:ext cx="75889" cy="500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6947" y="5705105"/>
            <a:ext cx="75889" cy="50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6238704" y="4688776"/>
            <a:ext cx="0" cy="1530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51131" y="5718150"/>
            <a:ext cx="75889" cy="5006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151606" y="5692776"/>
            <a:ext cx="75889" cy="500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14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 Balancer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Load balancer: determines how a topic is distributed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State-of-the-art load balancers: fair workload distribution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Bad latency performance due to DRL</a:t>
            </a:r>
          </a:p>
          <a:p>
            <a:r>
              <a:rPr kumimoji="1" lang="en-US" altLang="zh-CN" dirty="0" smtClean="0">
                <a:sym typeface="Wingdings"/>
              </a:rPr>
              <a:t>When a topic (burst = B, SLA=(r, b)) is distributed to n brokers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Mismatch between sub-token-bucket size (b</a:t>
            </a:r>
            <a:r>
              <a:rPr kumimoji="1" lang="en-US" altLang="zh-CN" baseline="-25000" dirty="0" smtClean="0">
                <a:sym typeface="Wingdings"/>
              </a:rPr>
              <a:t>i</a:t>
            </a:r>
            <a:r>
              <a:rPr kumimoji="1" lang="en-US" altLang="zh-CN" dirty="0" smtClean="0">
                <a:sym typeface="Wingdings"/>
              </a:rPr>
              <a:t>) and burst (B</a:t>
            </a:r>
            <a:r>
              <a:rPr kumimoji="1" lang="en-US" altLang="zh-CN" baseline="-25000" dirty="0" smtClean="0">
                <a:sym typeface="Wingdings"/>
              </a:rPr>
              <a:t>i</a:t>
            </a:r>
            <a:r>
              <a:rPr kumimoji="1" lang="en-US" altLang="zh-CN" dirty="0" smtClean="0">
                <a:sym typeface="Wingdings"/>
              </a:rPr>
              <a:t>)</a:t>
            </a:r>
          </a:p>
          <a:p>
            <a:pPr lvl="2"/>
            <a:r>
              <a:rPr kumimoji="1" lang="en-US" altLang="zh-CN" dirty="0">
                <a:sym typeface="Wingdings"/>
              </a:rPr>
              <a:t>b</a:t>
            </a:r>
            <a:r>
              <a:rPr kumimoji="1" lang="en-US" altLang="zh-CN" baseline="-25000" dirty="0" smtClean="0">
                <a:sym typeface="Wingdings"/>
              </a:rPr>
              <a:t>i</a:t>
            </a:r>
            <a:r>
              <a:rPr kumimoji="1" lang="en-US" altLang="zh-CN" dirty="0" smtClean="0">
                <a:sym typeface="Wingdings"/>
              </a:rPr>
              <a:t> = b/n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B/n ≤ B</a:t>
            </a:r>
            <a:r>
              <a:rPr kumimoji="1" lang="en-US" altLang="zh-CN" baseline="-25000" dirty="0" smtClean="0">
                <a:sym typeface="Wingdings"/>
              </a:rPr>
              <a:t>i </a:t>
            </a:r>
            <a:r>
              <a:rPr kumimoji="1" lang="en-US" altLang="zh-CN" dirty="0" smtClean="0">
                <a:sym typeface="Wingdings"/>
              </a:rPr>
              <a:t>≤ B: depends on correlation among publishers </a:t>
            </a:r>
          </a:p>
          <a:p>
            <a:pPr lvl="3"/>
            <a:r>
              <a:rPr kumimoji="1" lang="en-US" altLang="zh-CN" dirty="0" smtClean="0">
                <a:sym typeface="Wingdings"/>
              </a:rPr>
              <a:t>Extreme case 1: batch Poisson topic, with lowest correlation</a:t>
            </a:r>
          </a:p>
          <a:p>
            <a:pPr lvl="3"/>
            <a:r>
              <a:rPr kumimoji="1" lang="en-US" altLang="zh-CN" dirty="0" smtClean="0">
                <a:sym typeface="Wingdings"/>
              </a:rPr>
              <a:t>Extreme case 2: “sync” topic, with highest correlation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B</a:t>
            </a:r>
            <a:r>
              <a:rPr kumimoji="1" lang="en-US" altLang="zh-CN" baseline="-25000" dirty="0" smtClean="0">
                <a:sym typeface="Wingdings"/>
              </a:rPr>
              <a:t>i</a:t>
            </a:r>
            <a:r>
              <a:rPr kumimoji="1" lang="en-US" altLang="zh-CN" dirty="0" smtClean="0">
                <a:sym typeface="Wingdings"/>
              </a:rPr>
              <a:t> &gt; b</a:t>
            </a:r>
            <a:r>
              <a:rPr kumimoji="1" lang="en-US" altLang="zh-CN" baseline="-25000" dirty="0" smtClean="0">
                <a:sym typeface="Wingdings"/>
              </a:rPr>
              <a:t>i </a:t>
            </a:r>
            <a:r>
              <a:rPr kumimoji="1" lang="en-US" altLang="zh-CN" dirty="0" smtClean="0">
                <a:sym typeface="Wingdings"/>
              </a:rPr>
              <a:t> TB delay</a:t>
            </a:r>
          </a:p>
          <a:p>
            <a:endParaRPr kumimoji="1" lang="en-US" altLang="zh-CN" dirty="0" smtClean="0">
              <a:solidFill>
                <a:srgbClr val="FF0000"/>
              </a:solidFill>
              <a:sym typeface="Wingdings"/>
            </a:endParaRP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box-tb-bp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31" y="3143250"/>
            <a:ext cx="4457069" cy="3219553"/>
          </a:xfrm>
          <a:prstGeom prst="rect">
            <a:avLst/>
          </a:prstGeom>
        </p:spPr>
      </p:pic>
      <p:pic>
        <p:nvPicPr>
          <p:cNvPr id="13" name="图片 12" descr="box-bp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" y="3181350"/>
            <a:ext cx="4471302" cy="317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8"/>
            <a:ext cx="8229600" cy="129250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Distribute one topic across N brokers (1≤N≤6)</a:t>
            </a:r>
          </a:p>
          <a:p>
            <a:r>
              <a:rPr kumimoji="1" lang="en-US" altLang="zh-CN" dirty="0" smtClean="0"/>
              <a:t>“Batch Poisson</a:t>
            </a:r>
            <a:r>
              <a:rPr kumimoji="1" lang="en-US" altLang="zh-CN" dirty="0"/>
              <a:t>” topic</a:t>
            </a:r>
          </a:p>
          <a:p>
            <a:pPr lvl="1"/>
            <a:r>
              <a:rPr kumimoji="1" lang="en-US" altLang="zh-CN" dirty="0" smtClean="0"/>
              <a:t>90 publishers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Each publisher: </a:t>
            </a:r>
            <a:r>
              <a:rPr kumimoji="1" lang="en-US" altLang="zh-CN" dirty="0" err="1" smtClean="0"/>
              <a:t>λ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(mean inter-burst distribution)=100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; batch (burst) =100 </a:t>
            </a:r>
            <a:r>
              <a:rPr kumimoji="1" lang="en-US" altLang="zh-CN" dirty="0" err="1" smtClean="0"/>
              <a:t>msgs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Token bucket = </a:t>
            </a:r>
            <a:r>
              <a:rPr kumimoji="1" lang="en-US" altLang="zh-CN" dirty="0" smtClean="0"/>
              <a:t>(99k, 110)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2" name="直线箭头连接符 11"/>
          <p:cNvCxnSpPr>
            <a:stCxn id="10" idx="2"/>
          </p:cNvCxnSpPr>
          <p:nvPr/>
        </p:nvCxnSpPr>
        <p:spPr>
          <a:xfrm>
            <a:off x="3718139" y="2900314"/>
            <a:ext cx="295061" cy="8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24711" y="2348794"/>
            <a:ext cx="27210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Wider distribution, longer token bucket delay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21" idx="2"/>
          </p:cNvCxnSpPr>
          <p:nvPr/>
        </p:nvCxnSpPr>
        <p:spPr>
          <a:xfrm flipH="1">
            <a:off x="5384800" y="2995125"/>
            <a:ext cx="2100459" cy="252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57591" y="2253983"/>
            <a:ext cx="27210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Wider distribution, longer latency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2"/>
          </p:cNvCxnSpPr>
          <p:nvPr/>
        </p:nvCxnSpPr>
        <p:spPr>
          <a:xfrm flipH="1">
            <a:off x="1485900" y="2900314"/>
            <a:ext cx="2232239" cy="2268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1" idx="2"/>
          </p:cNvCxnSpPr>
          <p:nvPr/>
        </p:nvCxnSpPr>
        <p:spPr>
          <a:xfrm>
            <a:off x="7485259" y="2995125"/>
            <a:ext cx="1201541" cy="104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8150" y="3511283"/>
            <a:ext cx="20955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More brokers, less resource contention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7" idx="2"/>
          </p:cNvCxnSpPr>
          <p:nvPr/>
        </p:nvCxnSpPr>
        <p:spPr>
          <a:xfrm flipH="1">
            <a:off x="876300" y="4157614"/>
            <a:ext cx="609600" cy="439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</p:cNvCxnSpPr>
          <p:nvPr/>
        </p:nvCxnSpPr>
        <p:spPr>
          <a:xfrm>
            <a:off x="1485900" y="4157614"/>
            <a:ext cx="0" cy="833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0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ox-syn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9" y="3165196"/>
            <a:ext cx="4318000" cy="3191153"/>
          </a:xfrm>
          <a:prstGeom prst="rect">
            <a:avLst/>
          </a:prstGeom>
        </p:spPr>
      </p:pic>
      <p:pic>
        <p:nvPicPr>
          <p:cNvPr id="8" name="图片 7" descr="box-tb-syn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9" y="3181755"/>
            <a:ext cx="4368800" cy="3174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8"/>
            <a:ext cx="8229600" cy="181585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Distribute one topic across N brokers (1≤N≤6)</a:t>
            </a:r>
          </a:p>
          <a:p>
            <a:r>
              <a:rPr kumimoji="1" lang="en-US" altLang="zh-CN" dirty="0" smtClean="0"/>
              <a:t>“Sync” topic</a:t>
            </a:r>
          </a:p>
          <a:p>
            <a:pPr lvl="1"/>
            <a:r>
              <a:rPr kumimoji="1" lang="en-US" altLang="zh-CN" dirty="0" smtClean="0"/>
              <a:t>6k publishers</a:t>
            </a:r>
          </a:p>
          <a:p>
            <a:pPr lvl="1"/>
            <a:r>
              <a:rPr kumimoji="1" lang="en-US" altLang="zh-CN" dirty="0" smtClean="0"/>
              <a:t>Each publisher: period = 10s; periods are synchronized</a:t>
            </a:r>
          </a:p>
          <a:p>
            <a:pPr lvl="1"/>
            <a:r>
              <a:rPr kumimoji="1" lang="en-US" altLang="zh-CN" dirty="0" smtClean="0"/>
              <a:t>Token bucket = (660, 6.6k)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11301" y="3355936"/>
            <a:ext cx="29083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More brokers, less resource contention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83488" y="5029299"/>
            <a:ext cx="3927461" cy="7216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55267" y="3961766"/>
            <a:ext cx="29972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Short and stable TB delay: no DRL impact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0" idx="2"/>
            <a:endCxn id="19" idx="0"/>
          </p:cNvCxnSpPr>
          <p:nvPr/>
        </p:nvCxnSpPr>
        <p:spPr>
          <a:xfrm flipH="1">
            <a:off x="7047219" y="4608097"/>
            <a:ext cx="6649" cy="42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7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Extreme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urst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077801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Setup:</a:t>
            </a:r>
          </a:p>
          <a:p>
            <a:pPr lvl="1"/>
            <a:r>
              <a:rPr kumimoji="1" lang="en-US" altLang="zh-CN" dirty="0" smtClean="0"/>
              <a:t>4-core broker 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 batch-sync. topic</a:t>
            </a:r>
          </a:p>
          <a:p>
            <a:pPr lvl="2"/>
            <a:r>
              <a:rPr kumimoji="1" lang="en-US" altLang="zh-CN" dirty="0" smtClean="0"/>
              <a:t>16 sync. Publishers (publisher host has 16 cores)</a:t>
            </a:r>
          </a:p>
          <a:p>
            <a:pPr lvl="2"/>
            <a:r>
              <a:rPr kumimoji="1" lang="en-US" altLang="zh-CN" dirty="0" smtClean="0"/>
              <a:t>Batch = 10k, period = 10s</a:t>
            </a:r>
          </a:p>
          <a:p>
            <a:pPr lvl="1"/>
            <a:r>
              <a:rPr kumimoji="1" lang="en-US" altLang="zh-CN" dirty="0" smtClean="0"/>
              <a:t>Vary #conns for the subscriber</a:t>
            </a:r>
          </a:p>
          <a:p>
            <a:r>
              <a:rPr kumimoji="1" lang="en-US" altLang="zh-CN" dirty="0" smtClean="0"/>
              <a:t>Multi-conn greatly reduces latency</a:t>
            </a:r>
          </a:p>
          <a:p>
            <a:pPr lvl="1"/>
            <a:r>
              <a:rPr kumimoji="1" lang="en-US" altLang="zh-CN" dirty="0" smtClean="0"/>
              <a:t>A 3-conn subscriber might suffice, but there is large outliers (tail latency)</a:t>
            </a:r>
          </a:p>
          <a:p>
            <a:r>
              <a:rPr kumimoji="1" lang="en-US" altLang="zh-CN" dirty="0" smtClean="0"/>
              <a:t>Burst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single topic </a:t>
            </a:r>
            <a:r>
              <a:rPr kumimoji="1" lang="en-US" altLang="zh-CN" dirty="0" smtClean="0"/>
              <a:t>handled by multi-conn subscribers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图片 7" descr="bsync-3con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65" y="3217815"/>
            <a:ext cx="4343327" cy="3138534"/>
          </a:xfrm>
          <a:prstGeom prst="rect">
            <a:avLst/>
          </a:prstGeom>
        </p:spPr>
      </p:pic>
      <p:pic>
        <p:nvPicPr>
          <p:cNvPr id="9" name="图片 8" descr="bsync-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2" y="3174651"/>
            <a:ext cx="4540077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</a:t>
            </a:r>
            <a:r>
              <a:rPr kumimoji="1" lang="en-US" altLang="zh-CN" dirty="0" err="1" smtClean="0"/>
              <a:t>Bursty</a:t>
            </a:r>
            <a:r>
              <a:rPr kumimoji="1" lang="en-US" altLang="zh-CN" dirty="0" smtClean="0"/>
              <a:t> Topics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0250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Setup:</a:t>
            </a:r>
          </a:p>
          <a:p>
            <a:pPr lvl="1"/>
            <a:r>
              <a:rPr kumimoji="1" lang="en-US" altLang="zh-CN" dirty="0" smtClean="0"/>
              <a:t>4-core broker</a:t>
            </a:r>
          </a:p>
          <a:p>
            <a:pPr lvl="1"/>
            <a:r>
              <a:rPr kumimoji="1" lang="en-US" altLang="zh-CN" dirty="0"/>
              <a:t>All topics are </a:t>
            </a:r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en-US" altLang="zh-CN" dirty="0" smtClean="0"/>
              <a:t>Each topic: one publisher, batch = 1k, period = 1s; one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2-conn subscriber</a:t>
            </a:r>
          </a:p>
          <a:p>
            <a:pPr lvl="1"/>
            <a:r>
              <a:rPr kumimoji="1" lang="en-US" altLang="zh-CN" dirty="0" smtClean="0"/>
              <a:t>Vary </a:t>
            </a:r>
            <a:r>
              <a:rPr kumimoji="1" lang="en-US" altLang="zh-CN" dirty="0"/>
              <a:t># </a:t>
            </a:r>
            <a:r>
              <a:rPr kumimoji="1" lang="en-US" altLang="zh-CN" dirty="0" smtClean="0"/>
              <a:t>topics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igure: latency of different numbers of topics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Inter</a:t>
            </a:r>
            <a:r>
              <a:rPr kumimoji="1" lang="en-US" altLang="zh-CN" dirty="0" smtClean="0">
                <a:solidFill>
                  <a:srgbClr val="FF0000"/>
                </a:solidFill>
              </a:rPr>
              <a:t>-topic correlation </a:t>
            </a:r>
            <a:r>
              <a:rPr kumimoji="1" lang="en-US" altLang="zh-CN" dirty="0" smtClean="0"/>
              <a:t>matters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图片 7" descr="msync-2conn-log-fu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3" y="3250596"/>
            <a:ext cx="4474551" cy="31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Load Balancer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Dedicated for DRL-supported pub/sub messaging systems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A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Traffic-Aware </a:t>
            </a:r>
            <a:r>
              <a:rPr kumimoji="1" lang="en-US" altLang="zh-CN" dirty="0" smtClean="0">
                <a:sym typeface="Wingdings"/>
              </a:rPr>
              <a:t>Load Balancer: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Profile every new topic: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CPU requirement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Traffic rate and correlation of publishers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Distribute topic for </a:t>
            </a:r>
            <a:r>
              <a:rPr kumimoji="1" lang="en-US" altLang="zh-CN" dirty="0" smtClean="0">
                <a:sym typeface="Wingdings"/>
              </a:rPr>
              <a:t>optimized </a:t>
            </a:r>
            <a:r>
              <a:rPr kumimoji="1" lang="en-US" altLang="zh-CN" dirty="0" smtClean="0">
                <a:sym typeface="Wingdings"/>
              </a:rPr>
              <a:t>latency</a:t>
            </a:r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How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many/which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brokers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?</a:t>
            </a:r>
          </a:p>
          <a:p>
            <a:pPr lvl="3"/>
            <a:r>
              <a:rPr kumimoji="1" lang="en-US" altLang="zh-CN" dirty="0" smtClean="0">
                <a:sym typeface="Wingdings"/>
              </a:rPr>
              <a:t>Find the most appropriate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K bins</a:t>
            </a:r>
            <a:endParaRPr kumimoji="1" lang="en-US" altLang="zh-CN" dirty="0" smtClean="0">
              <a:solidFill>
                <a:srgbClr val="FF0000"/>
              </a:solidFill>
              <a:sym typeface="Wingdings"/>
            </a:endParaRPr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How to distribute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?</a:t>
            </a:r>
          </a:p>
          <a:p>
            <a:pPr lvl="3"/>
            <a:r>
              <a:rPr kumimoji="1" lang="en-US" altLang="zh-CN" dirty="0" smtClean="0">
                <a:sym typeface="Wingdings"/>
              </a:rPr>
              <a:t>Pack the N publishers </a:t>
            </a:r>
            <a:r>
              <a:rPr kumimoji="1" lang="en-US" altLang="zh-CN" dirty="0" smtClean="0">
                <a:sym typeface="Wingdings"/>
              </a:rPr>
              <a:t>of the new topic </a:t>
            </a:r>
            <a:r>
              <a:rPr kumimoji="1" lang="en-US" altLang="zh-CN" dirty="0" smtClean="0">
                <a:sym typeface="Wingdings"/>
              </a:rPr>
              <a:t>to K bins</a:t>
            </a:r>
            <a:endParaRPr kumimoji="1" lang="en-US" altLang="zh-CN" dirty="0">
              <a:sym typeface="Wingdings"/>
            </a:endParaRPr>
          </a:p>
          <a:p>
            <a:endParaRPr kumimoji="1" lang="en-US" altLang="zh-CN" dirty="0" smtClean="0">
              <a:solidFill>
                <a:srgbClr val="FF0000"/>
              </a:solidFill>
              <a:sym typeface="Wingdings"/>
            </a:endParaRP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many brokers?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ym typeface="Wingdings"/>
              </a:rPr>
              <a:t>As few as possible (concentration-bias):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Less mismatch between sub-TB size and burst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ym typeface="Wingdings"/>
              </a:rPr>
              <a:t> Lower TB delay</a:t>
            </a:r>
            <a:endParaRPr kumimoji="1" lang="en-US" altLang="zh-CN" dirty="0">
              <a:sym typeface="Wingdings"/>
            </a:endParaRPr>
          </a:p>
          <a:p>
            <a:endParaRPr kumimoji="1" lang="en-US" altLang="zh-CN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Optimization for better concentration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Multi-conn </a:t>
            </a:r>
            <a:r>
              <a:rPr kumimoji="1" lang="en-US" altLang="zh-CN" dirty="0" smtClean="0">
                <a:sym typeface="Wingdings"/>
              </a:rPr>
              <a:t>subscriber</a:t>
            </a:r>
          </a:p>
          <a:p>
            <a:pPr lvl="2"/>
            <a:r>
              <a:rPr kumimoji="1" lang="en-US" altLang="zh-CN" dirty="0"/>
              <a:t>Handle large traffic burst</a:t>
            </a:r>
          </a:p>
          <a:p>
            <a:pPr lvl="2"/>
            <a:r>
              <a:rPr kumimoji="1" lang="en-US" altLang="zh-CN" dirty="0"/>
              <a:t>Multiple connections between a broker and a subscriber</a:t>
            </a:r>
          </a:p>
          <a:p>
            <a:pPr lvl="3"/>
            <a:r>
              <a:rPr kumimoji="1" lang="en-US" altLang="zh-CN" dirty="0"/>
              <a:t>After token bucket, </a:t>
            </a:r>
            <a:r>
              <a:rPr kumimoji="1" lang="en-US" altLang="zh-CN" dirty="0" err="1"/>
              <a:t>msgs</a:t>
            </a:r>
            <a:r>
              <a:rPr kumimoji="1" lang="en-US" altLang="zh-CN" dirty="0"/>
              <a:t> are delivered to connections in RR</a:t>
            </a:r>
          </a:p>
          <a:p>
            <a:pPr lvl="2"/>
            <a:r>
              <a:rPr kumimoji="1" lang="en-US" altLang="zh-CN" dirty="0"/>
              <a:t>State-of-the-art: distribute topic to multiple brokers </a:t>
            </a:r>
            <a:r>
              <a:rPr kumimoji="1" lang="en-US" altLang="zh-CN" dirty="0">
                <a:sym typeface="Wingdings"/>
              </a:rPr>
              <a:t> long TB delay</a:t>
            </a:r>
            <a:endParaRPr kumimoji="1" lang="zh-CN" altLang="en-US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Multi-conn Subscriber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134379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Setup:</a:t>
            </a:r>
          </a:p>
          <a:p>
            <a:pPr lvl="1"/>
            <a:r>
              <a:rPr kumimoji="1" lang="en-US" altLang="zh-CN" dirty="0"/>
              <a:t>4-core broker; 40 batch Poisson publishers</a:t>
            </a:r>
          </a:p>
          <a:p>
            <a:pPr lvl="1"/>
            <a:r>
              <a:rPr kumimoji="1" lang="en-US" altLang="zh-CN" dirty="0" err="1"/>
              <a:t>λ</a:t>
            </a:r>
            <a:r>
              <a:rPr kumimoji="1" lang="en-US" altLang="zh-CN" dirty="0"/>
              <a:t>= x </a:t>
            </a:r>
            <a:r>
              <a:rPr kumimoji="1" lang="en-US" altLang="zh-CN" dirty="0" err="1"/>
              <a:t>ms</a:t>
            </a:r>
            <a:r>
              <a:rPr kumimoji="1" lang="en-US" altLang="zh-CN" dirty="0"/>
              <a:t>; batch=x (vary </a:t>
            </a:r>
            <a:r>
              <a:rPr kumimoji="1" lang="en-US" altLang="zh-CN" dirty="0" err="1"/>
              <a:t>λ</a:t>
            </a:r>
            <a:r>
              <a:rPr kumimoji="1" lang="en-US" altLang="zh-CN" dirty="0"/>
              <a:t> and batch correspondingly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2-conn-subscriber </a:t>
            </a:r>
            <a:r>
              <a:rPr kumimoji="1" lang="en-US" altLang="zh-CN" dirty="0" smtClean="0"/>
              <a:t>greatly reduces </a:t>
            </a:r>
            <a:r>
              <a:rPr kumimoji="1" lang="en-US" altLang="zh-CN" dirty="0" smtClean="0"/>
              <a:t>impact of burst (from batch)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 descr="bpi-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69" y="2307237"/>
            <a:ext cx="5530771" cy="4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Multi-conn Subscriber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134379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Setup:</a:t>
            </a:r>
          </a:p>
          <a:p>
            <a:pPr lvl="1"/>
            <a:r>
              <a:rPr kumimoji="1" lang="en-US" altLang="zh-CN" dirty="0"/>
              <a:t>4-core broker; sync. publishers;</a:t>
            </a:r>
          </a:p>
          <a:p>
            <a:pPr lvl="1"/>
            <a:r>
              <a:rPr kumimoji="1" lang="en-US" altLang="zh-CN" dirty="0"/>
              <a:t>Period = x </a:t>
            </a:r>
            <a:r>
              <a:rPr kumimoji="1" lang="en-US" altLang="zh-CN" dirty="0" err="1"/>
              <a:t>ms</a:t>
            </a:r>
            <a:r>
              <a:rPr kumimoji="1" lang="en-US" altLang="zh-CN" dirty="0"/>
              <a:t>; #publishers =x (vary period and # publishers correspondingly)</a:t>
            </a:r>
          </a:p>
          <a:p>
            <a:r>
              <a:rPr kumimoji="1" lang="en-US" altLang="zh-CN" dirty="0" smtClean="0"/>
              <a:t>2-conn-subscriber </a:t>
            </a:r>
            <a:r>
              <a:rPr kumimoji="1" lang="en-US" altLang="zh-CN" dirty="0" smtClean="0"/>
              <a:t>greatly reduces </a:t>
            </a:r>
            <a:r>
              <a:rPr kumimoji="1" lang="en-US" altLang="zh-CN" dirty="0" smtClean="0"/>
              <a:t>impact of burst (from synchrony)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 descr="sync-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335190"/>
            <a:ext cx="5345636" cy="40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Handle Extreme Burst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19103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Workload: 40 10k-batch Poisson Publishers</a:t>
            </a:r>
          </a:p>
          <a:p>
            <a:r>
              <a:rPr kumimoji="1" lang="en-US" altLang="zh-CN" dirty="0" smtClean="0"/>
              <a:t>Multi-conn subscriber splits traffic in RR</a:t>
            </a:r>
            <a:endParaRPr kumimoji="1" lang="en-US" altLang="zh-CN" dirty="0"/>
          </a:p>
          <a:p>
            <a:r>
              <a:rPr kumimoji="1" lang="en-US" altLang="zh-CN" dirty="0" smtClean="0"/>
              <a:t>Comparison: split traffic statically</a:t>
            </a:r>
          </a:p>
          <a:p>
            <a:pPr lvl="1"/>
            <a:r>
              <a:rPr kumimoji="1" lang="en-US" altLang="zh-CN" dirty="0" smtClean="0"/>
              <a:t>E.g., 10k_2conn_st: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from first ½ publishers to the 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conn, and last ½ publishers the 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conn</a:t>
            </a:r>
          </a:p>
          <a:p>
            <a:pPr lvl="1"/>
            <a:r>
              <a:rPr kumimoji="1" lang="en-US" altLang="zh-CN" dirty="0" smtClean="0"/>
              <a:t>Similar to state-of-the-art: distribute publishers to multiple brokers</a:t>
            </a:r>
          </a:p>
          <a:p>
            <a:r>
              <a:rPr kumimoji="1" lang="en-US" altLang="zh-CN" dirty="0" smtClean="0"/>
              <a:t>RR vs. ST: the latter one only splits rate, not burst</a:t>
            </a:r>
          </a:p>
          <a:p>
            <a:pPr lvl="1"/>
            <a:r>
              <a:rPr kumimoji="1" lang="en-US" altLang="zh-CN" dirty="0" smtClean="0"/>
              <a:t>If burst is generated by batch, state-of-the-art distribution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does not help</a:t>
            </a:r>
          </a:p>
          <a:p>
            <a:r>
              <a:rPr kumimoji="1" lang="en-US" altLang="zh-CN" dirty="0" smtClean="0"/>
              <a:t>Why big improvement between 1conn and multi-conn?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图片 6" descr="full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56" y="3247320"/>
            <a:ext cx="4663544" cy="3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Reasons for big 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56286"/>
            <a:ext cx="8380745" cy="1938149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dirty="0" smtClean="0"/>
              <a:t>Hypothesis: subscriber is overloaded</a:t>
            </a:r>
          </a:p>
          <a:p>
            <a:r>
              <a:rPr kumimoji="1" lang="en-US" altLang="zh-CN" dirty="0" smtClean="0"/>
              <a:t>Measure CPU usage every 10ms</a:t>
            </a:r>
          </a:p>
          <a:p>
            <a:r>
              <a:rPr kumimoji="1" lang="en-US" altLang="zh-CN" dirty="0" smtClean="0"/>
              <a:t>A subscriber (process) has</a:t>
            </a:r>
          </a:p>
          <a:p>
            <a:pPr lvl="1"/>
            <a:r>
              <a:rPr kumimoji="1" lang="en-US" altLang="zh-CN" dirty="0"/>
              <a:t>O</a:t>
            </a:r>
            <a:r>
              <a:rPr kumimoji="1" lang="en-US" altLang="zh-CN" dirty="0" smtClean="0"/>
              <a:t>ne consumer: has one </a:t>
            </a: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oroutine</a:t>
            </a:r>
            <a:r>
              <a:rPr kumimoji="1" lang="en-US" altLang="zh-CN" dirty="0" smtClean="0"/>
              <a:t>, executing user’s code</a:t>
            </a:r>
          </a:p>
          <a:p>
            <a:pPr lvl="1"/>
            <a:r>
              <a:rPr kumimoji="1" lang="en-US" altLang="zh-CN" dirty="0" smtClean="0"/>
              <a:t>N conns, each conn has two </a:t>
            </a:r>
            <a:r>
              <a:rPr kumimoji="1" lang="en-US" altLang="zh-CN" dirty="0" err="1" smtClean="0"/>
              <a:t>Goroutines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dirty="0" err="1" smtClean="0"/>
              <a:t>ReadLoop</a:t>
            </a:r>
            <a:r>
              <a:rPr kumimoji="1" lang="en-US" altLang="zh-CN" dirty="0" smtClean="0"/>
              <a:t>: receive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from TCP, put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to user’s buffer</a:t>
            </a:r>
          </a:p>
          <a:p>
            <a:pPr lvl="2"/>
            <a:r>
              <a:rPr kumimoji="1" lang="en-US" altLang="zh-CN" dirty="0" err="1" smtClean="0"/>
              <a:t>WriteLoop</a:t>
            </a:r>
            <a:r>
              <a:rPr kumimoji="1" lang="en-US" altLang="zh-CN" dirty="0" smtClean="0"/>
              <a:t>: send NSQ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 to broker</a:t>
            </a:r>
          </a:p>
          <a:p>
            <a:r>
              <a:rPr kumimoji="1" lang="en-US" altLang="zh-CN" dirty="0" smtClean="0"/>
              <a:t>In 1-conn subscriber: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300%</a:t>
            </a:r>
            <a:r>
              <a:rPr kumimoji="1" lang="en-US" altLang="zh-CN" dirty="0" smtClean="0"/>
              <a:t> is the upper bound</a:t>
            </a:r>
          </a:p>
          <a:p>
            <a:pPr lvl="1"/>
            <a:r>
              <a:rPr kumimoji="1" lang="en-US" altLang="zh-CN" dirty="0" smtClean="0"/>
              <a:t>CPU is overloaded based on left figure</a:t>
            </a:r>
          </a:p>
          <a:p>
            <a:r>
              <a:rPr kumimoji="1" lang="en-US" altLang="zh-CN" dirty="0" smtClean="0"/>
              <a:t>In 2-conn subscriber: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500% </a:t>
            </a:r>
            <a:r>
              <a:rPr kumimoji="1" lang="en-US" altLang="zh-CN" dirty="0" smtClean="0"/>
              <a:t>is the upper bound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图片 6" descr="cpu1_st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4436"/>
            <a:ext cx="4755649" cy="3361914"/>
          </a:xfrm>
          <a:prstGeom prst="rect">
            <a:avLst/>
          </a:prstGeom>
        </p:spPr>
      </p:pic>
      <p:pic>
        <p:nvPicPr>
          <p:cNvPr id="8" name="图片 7" descr="cpu2_st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0" y="2986986"/>
            <a:ext cx="4727020" cy="33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Reasons for big 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198153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When subscriber’s CPU is overloaded, data is congested at TCP</a:t>
            </a:r>
          </a:p>
          <a:p>
            <a:r>
              <a:rPr kumimoji="1" lang="en-US" altLang="zh-CN" dirty="0" smtClean="0"/>
              <a:t>Figure shows the TCP’s </a:t>
            </a:r>
            <a:r>
              <a:rPr kumimoji="1" lang="en-US" altLang="zh-CN" dirty="0" err="1" smtClean="0"/>
              <a:t>recv</a:t>
            </a:r>
            <a:r>
              <a:rPr kumimoji="1" lang="en-US" altLang="zh-CN" dirty="0" smtClean="0"/>
              <a:t> window size of subscriber</a:t>
            </a:r>
          </a:p>
          <a:p>
            <a:r>
              <a:rPr kumimoji="1" lang="en-US" altLang="zh-CN" dirty="0" smtClean="0"/>
              <a:t>Chances running </a:t>
            </a:r>
            <a:r>
              <a:rPr kumimoji="1" lang="en-US" altLang="zh-CN" dirty="0"/>
              <a:t>into a “zero” </a:t>
            </a:r>
            <a:r>
              <a:rPr kumimoji="1" lang="en-US" altLang="zh-CN" dirty="0" err="1" smtClean="0"/>
              <a:t>recv</a:t>
            </a:r>
            <a:r>
              <a:rPr kumimoji="1" lang="en-US" altLang="zh-CN" dirty="0" smtClean="0"/>
              <a:t> window: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congestion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1_conn, 2_conn_rr, 4_conn_rr, 2_conn_st, 4_conn_st</a:t>
            </a:r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15.6</a:t>
            </a:r>
            <a:r>
              <a:rPr kumimoji="1" lang="en-US" altLang="zh-CN" dirty="0" smtClean="0"/>
              <a:t>,    1.85%</a:t>
            </a:r>
            <a:r>
              <a:rPr kumimoji="1" lang="en-US" altLang="zh-CN" dirty="0"/>
              <a:t>,        </a:t>
            </a:r>
            <a:r>
              <a:rPr kumimoji="1" lang="en-US" altLang="zh-CN" dirty="0">
                <a:solidFill>
                  <a:srgbClr val="FF0000"/>
                </a:solidFill>
              </a:rPr>
              <a:t>0%</a:t>
            </a:r>
            <a:r>
              <a:rPr kumimoji="1" lang="en-US" altLang="zh-CN" dirty="0"/>
              <a:t>,             </a:t>
            </a:r>
            <a:r>
              <a:rPr kumimoji="1" lang="en-US" altLang="zh-CN" dirty="0" smtClean="0"/>
              <a:t>6.1%</a:t>
            </a:r>
            <a:r>
              <a:rPr kumimoji="1" lang="en-US" altLang="zh-CN" dirty="0"/>
              <a:t>,        </a:t>
            </a:r>
            <a:r>
              <a:rPr kumimoji="1" lang="en-US" altLang="zh-CN" dirty="0" smtClean="0"/>
              <a:t>0.34%</a:t>
            </a:r>
          </a:p>
          <a:p>
            <a:pPr lvl="1"/>
            <a:r>
              <a:rPr kumimoji="1" lang="en-US" altLang="zh-CN" dirty="0" smtClean="0"/>
              <a:t>Consistent with latency results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4/8/18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 descr="recv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06" y="3037817"/>
            <a:ext cx="5103152" cy="33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489524</TotalTime>
  <Words>1859</Words>
  <Application>Microsoft Macintosh PowerPoint</Application>
  <PresentationFormat>全屏显示(4:3)</PresentationFormat>
  <Paragraphs>308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RTM: Distributed Rate Limit</vt:lpstr>
      <vt:lpstr>Load Balancer</vt:lpstr>
      <vt:lpstr>RTM: Load Balancer</vt:lpstr>
      <vt:lpstr>How many brokers?</vt:lpstr>
      <vt:lpstr>Multi-conn Subscriber</vt:lpstr>
      <vt:lpstr>Multi-conn Subscriber</vt:lpstr>
      <vt:lpstr>Handle Extreme Burst</vt:lpstr>
      <vt:lpstr>Reasons for big improvement</vt:lpstr>
      <vt:lpstr>Reasons for big improvement</vt:lpstr>
      <vt:lpstr>Reasons for big improvement</vt:lpstr>
      <vt:lpstr>Multi-conn Subscriber</vt:lpstr>
      <vt:lpstr>Which brokers?</vt:lpstr>
      <vt:lpstr>Inter-topic Correlation</vt:lpstr>
      <vt:lpstr>How to distribute?</vt:lpstr>
      <vt:lpstr>Profiling Phase</vt:lpstr>
      <vt:lpstr>How to distribute?</vt:lpstr>
      <vt:lpstr>Implementation</vt:lpstr>
      <vt:lpstr>Implementation</vt:lpstr>
      <vt:lpstr>Implementation</vt:lpstr>
      <vt:lpstr>Backup</vt:lpstr>
      <vt:lpstr>Experiment Validation</vt:lpstr>
      <vt:lpstr>Experiment Validation</vt:lpstr>
      <vt:lpstr>Extreme Burst</vt:lpstr>
      <vt:lpstr>Multiple Bursty Topics</vt:lpstr>
    </vt:vector>
  </TitlesOfParts>
  <Company>wustl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eit</dc:creator>
  <cp:lastModifiedBy>Chong Li</cp:lastModifiedBy>
  <cp:revision>8711</cp:revision>
  <dcterms:created xsi:type="dcterms:W3CDTF">2013-08-14T23:08:37Z</dcterms:created>
  <dcterms:modified xsi:type="dcterms:W3CDTF">2018-04-23T20:20:58Z</dcterms:modified>
</cp:coreProperties>
</file>