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8"/>
  </p:notesMasterIdLst>
  <p:handoutMasterIdLst>
    <p:handoutMasterId r:id="rId19"/>
  </p:handoutMasterIdLst>
  <p:sldIdLst>
    <p:sldId id="544" r:id="rId2"/>
    <p:sldId id="608" r:id="rId3"/>
    <p:sldId id="611" r:id="rId4"/>
    <p:sldId id="609" r:id="rId5"/>
    <p:sldId id="612" r:id="rId6"/>
    <p:sldId id="643" r:id="rId7"/>
    <p:sldId id="644" r:id="rId8"/>
    <p:sldId id="637" r:id="rId9"/>
    <p:sldId id="638" r:id="rId10"/>
    <p:sldId id="647" r:id="rId11"/>
    <p:sldId id="614" r:id="rId12"/>
    <p:sldId id="650" r:id="rId13"/>
    <p:sldId id="651" r:id="rId14"/>
    <p:sldId id="631" r:id="rId15"/>
    <p:sldId id="648" r:id="rId16"/>
    <p:sldId id="64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ch" initials="RG" lastIdx="17" clrIdx="0"/>
  <p:cmAuthor id="1" name="Chong Li" initials="" lastIdx="0" clrIdx="1"/>
  <p:cmAuthor id="2" name="Roch Guerin" initials="RG"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8DF1"/>
    <a:srgbClr val="6700FB"/>
    <a:srgbClr val="FA00DC"/>
    <a:srgbClr val="CC99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75" autoAdjust="0"/>
    <p:restoredTop sz="83826" autoAdjust="0"/>
  </p:normalViewPr>
  <p:slideViewPr>
    <p:cSldViewPr snapToGrid="0" snapToObjects="1">
      <p:cViewPr varScale="1">
        <p:scale>
          <a:sx n="74" d="100"/>
          <a:sy n="74" d="100"/>
        </p:scale>
        <p:origin x="-22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D0B52D-9E9E-964F-B121-47C75C5952B7}" type="datetimeFigureOut">
              <a:rPr lang="en-US" smtClean="0"/>
              <a:pPr/>
              <a:t>3/27/17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8E982A-8F9E-984C-964E-D271B8F391D7}" type="slidenum">
              <a:rPr lang="en-US" smtClean="0"/>
              <a:pPr/>
              <a:t>‹#›</a:t>
            </a:fld>
            <a:endParaRPr lang="en-US"/>
          </a:p>
        </p:txBody>
      </p:sp>
    </p:spTree>
    <p:extLst>
      <p:ext uri="{BB962C8B-B14F-4D97-AF65-F5344CB8AC3E}">
        <p14:creationId xmlns:p14="http://schemas.microsoft.com/office/powerpoint/2010/main" val="30286769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4A60F-742A-BD40-B669-5141DB800E88}" type="datetimeFigureOut">
              <a:rPr lang="en-US" smtClean="0"/>
              <a:pPr/>
              <a:t>3/27/17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8CA1D7-31B2-5340-9591-9BBEA2C374B1}" type="slidenum">
              <a:rPr lang="en-US" smtClean="0"/>
              <a:pPr/>
              <a:t>‹#›</a:t>
            </a:fld>
            <a:endParaRPr lang="en-US"/>
          </a:p>
        </p:txBody>
      </p:sp>
    </p:spTree>
    <p:extLst>
      <p:ext uri="{BB962C8B-B14F-4D97-AF65-F5344CB8AC3E}">
        <p14:creationId xmlns:p14="http://schemas.microsoft.com/office/powerpoint/2010/main" val="19317240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 We have</a:t>
            </a:r>
            <a:r>
              <a:rPr kumimoji="1" lang="en-US" altLang="zh-CN" baseline="0" dirty="0" smtClean="0"/>
              <a:t> done plenty of functionality tests, which verified o</a:t>
            </a:r>
            <a:r>
              <a:rPr kumimoji="1" lang="en-US" altLang="zh-CN" dirty="0" smtClean="0"/>
              <a:t>ther features, e.g., global prioritization</a:t>
            </a:r>
            <a:r>
              <a:rPr kumimoji="1" lang="en-US" altLang="zh-CN" baseline="0" dirty="0" smtClean="0"/>
              <a:t> and producer concentration.</a:t>
            </a:r>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9</a:t>
            </a:fld>
            <a:endParaRPr lang="en-US"/>
          </a:p>
        </p:txBody>
      </p:sp>
    </p:spTree>
    <p:extLst>
      <p:ext uri="{BB962C8B-B14F-4D97-AF65-F5344CB8AC3E}">
        <p14:creationId xmlns:p14="http://schemas.microsoft.com/office/powerpoint/2010/main" val="2866357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 In our experiment,</a:t>
            </a:r>
            <a:r>
              <a:rPr kumimoji="1" lang="en-US" altLang="zh-CN" baseline="0" dirty="0" smtClean="0"/>
              <a:t> </a:t>
            </a:r>
            <a:r>
              <a:rPr kumimoji="1" lang="en-US" altLang="zh-CN" dirty="0" smtClean="0"/>
              <a:t>N producer requests arrive at the middle</a:t>
            </a:r>
            <a:r>
              <a:rPr kumimoji="1" lang="en-US" altLang="zh-CN" baseline="0" dirty="0" smtClean="0"/>
              <a:t> of one (CPU statistics) uploading period</a:t>
            </a:r>
            <a:r>
              <a:rPr kumimoji="1" lang="en-US" altLang="zh-CN" dirty="0" smtClean="0"/>
              <a:t>, and two daemons are both very idle ( CPU(local daemon)=0.3%, CPU(remote daemon)=0.8%</a:t>
            </a:r>
            <a:r>
              <a:rPr kumimoji="1" lang="en-US" altLang="zh-CN" baseline="0" dirty="0" smtClean="0"/>
              <a:t> </a:t>
            </a:r>
            <a:r>
              <a:rPr kumimoji="1" lang="en-US" altLang="zh-CN" dirty="0" smtClean="0"/>
              <a:t>). The CPU statistics may fluctuate at</a:t>
            </a:r>
            <a:r>
              <a:rPr kumimoji="1" lang="en-US" altLang="zh-CN" baseline="0" dirty="0" smtClean="0"/>
              <a:t> that specific uploading period</a:t>
            </a:r>
            <a:r>
              <a:rPr kumimoji="1" lang="en-US" altLang="zh-CN" dirty="0" smtClean="0"/>
              <a:t>, which results in two idle</a:t>
            </a:r>
            <a:r>
              <a:rPr kumimoji="1" lang="en-US" altLang="zh-CN" baseline="0" dirty="0" smtClean="0"/>
              <a:t> daemons get two very different weight.</a:t>
            </a:r>
          </a:p>
        </p:txBody>
      </p:sp>
      <p:sp>
        <p:nvSpPr>
          <p:cNvPr id="4" name="幻灯片编号占位符 3"/>
          <p:cNvSpPr>
            <a:spLocks noGrp="1"/>
          </p:cNvSpPr>
          <p:nvPr>
            <p:ph type="sldNum" sz="quarter" idx="10"/>
          </p:nvPr>
        </p:nvSpPr>
        <p:spPr/>
        <p:txBody>
          <a:bodyPr/>
          <a:lstStyle/>
          <a:p>
            <a:fld id="{968CA1D7-31B2-5340-9591-9BBEA2C374B1}" type="slidenum">
              <a:rPr lang="en-US" smtClean="0"/>
              <a:pPr/>
              <a:t>10</a:t>
            </a:fld>
            <a:endParaRPr lang="en-US"/>
          </a:p>
        </p:txBody>
      </p:sp>
    </p:spTree>
    <p:extLst>
      <p:ext uri="{BB962C8B-B14F-4D97-AF65-F5344CB8AC3E}">
        <p14:creationId xmlns:p14="http://schemas.microsoft.com/office/powerpoint/2010/main" val="3188534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baseline="0" dirty="0" smtClean="0"/>
          </a:p>
        </p:txBody>
      </p:sp>
      <p:sp>
        <p:nvSpPr>
          <p:cNvPr id="4" name="幻灯片编号占位符 3"/>
          <p:cNvSpPr>
            <a:spLocks noGrp="1"/>
          </p:cNvSpPr>
          <p:nvPr>
            <p:ph type="sldNum" sz="quarter" idx="10"/>
          </p:nvPr>
        </p:nvSpPr>
        <p:spPr/>
        <p:txBody>
          <a:bodyPr/>
          <a:lstStyle/>
          <a:p>
            <a:fld id="{968CA1D7-31B2-5340-9591-9BBEA2C374B1}" type="slidenum">
              <a:rPr lang="en-US" smtClean="0"/>
              <a:pPr/>
              <a:t>11</a:t>
            </a:fld>
            <a:endParaRPr lang="en-US"/>
          </a:p>
        </p:txBody>
      </p:sp>
    </p:spTree>
    <p:extLst>
      <p:ext uri="{BB962C8B-B14F-4D97-AF65-F5344CB8AC3E}">
        <p14:creationId xmlns:p14="http://schemas.microsoft.com/office/powerpoint/2010/main" val="3188534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baseline="0" dirty="0" smtClean="0"/>
          </a:p>
        </p:txBody>
      </p:sp>
      <p:sp>
        <p:nvSpPr>
          <p:cNvPr id="4" name="幻灯片编号占位符 3"/>
          <p:cNvSpPr>
            <a:spLocks noGrp="1"/>
          </p:cNvSpPr>
          <p:nvPr>
            <p:ph type="sldNum" sz="quarter" idx="10"/>
          </p:nvPr>
        </p:nvSpPr>
        <p:spPr/>
        <p:txBody>
          <a:bodyPr/>
          <a:lstStyle/>
          <a:p>
            <a:fld id="{968CA1D7-31B2-5340-9591-9BBEA2C374B1}" type="slidenum">
              <a:rPr lang="en-US" smtClean="0"/>
              <a:pPr/>
              <a:t>12</a:t>
            </a:fld>
            <a:endParaRPr lang="en-US"/>
          </a:p>
        </p:txBody>
      </p:sp>
    </p:spTree>
    <p:extLst>
      <p:ext uri="{BB962C8B-B14F-4D97-AF65-F5344CB8AC3E}">
        <p14:creationId xmlns:p14="http://schemas.microsoft.com/office/powerpoint/2010/main" val="3188534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14</a:t>
            </a:fld>
            <a:endParaRPr lang="en-US"/>
          </a:p>
        </p:txBody>
      </p:sp>
    </p:spTree>
    <p:extLst>
      <p:ext uri="{BB962C8B-B14F-4D97-AF65-F5344CB8AC3E}">
        <p14:creationId xmlns:p14="http://schemas.microsoft.com/office/powerpoint/2010/main" val="3506751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 Topics that</a:t>
            </a:r>
            <a:r>
              <a:rPr kumimoji="1" lang="en-US" altLang="zh-CN" baseline="0" dirty="0" smtClean="0"/>
              <a:t> can not be handled by single daemon</a:t>
            </a:r>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15</a:t>
            </a:fld>
            <a:endParaRPr lang="en-US"/>
          </a:p>
        </p:txBody>
      </p:sp>
    </p:spTree>
    <p:extLst>
      <p:ext uri="{BB962C8B-B14F-4D97-AF65-F5344CB8AC3E}">
        <p14:creationId xmlns:p14="http://schemas.microsoft.com/office/powerpoint/2010/main" val="135244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This feature will</a:t>
            </a:r>
            <a:r>
              <a:rPr lang="en-US" baseline="0" dirty="0" smtClean="0"/>
              <a:t> be</a:t>
            </a:r>
            <a:r>
              <a:rPr lang="en-US" dirty="0" smtClean="0"/>
              <a:t> required when we improve</a:t>
            </a:r>
            <a:r>
              <a:rPr lang="en-US" baseline="0" dirty="0" smtClean="0"/>
              <a:t> failure resiliency in the future</a:t>
            </a:r>
            <a:endParaRPr lang="en-US" dirty="0"/>
          </a:p>
        </p:txBody>
      </p:sp>
      <p:sp>
        <p:nvSpPr>
          <p:cNvPr id="4" name="Slide Number Placeholder 3"/>
          <p:cNvSpPr>
            <a:spLocks noGrp="1"/>
          </p:cNvSpPr>
          <p:nvPr>
            <p:ph type="sldNum" sz="quarter" idx="10"/>
          </p:nvPr>
        </p:nvSpPr>
        <p:spPr/>
        <p:txBody>
          <a:bodyPr/>
          <a:lstStyle/>
          <a:p>
            <a:fld id="{968CA1D7-31B2-5340-9591-9BBEA2C374B1}" type="slidenum">
              <a:rPr lang="en-US" smtClean="0"/>
              <a:pPr/>
              <a:t>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8CA1D7-31B2-5340-9591-9BBEA2C374B1}" type="slidenum">
              <a:rPr lang="en-US" smtClean="0"/>
              <a:pPr/>
              <a:t>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 This decision should consider:</a:t>
            </a:r>
          </a:p>
          <a:p>
            <a:r>
              <a:rPr kumimoji="1" lang="en-US" altLang="zh-CN" dirty="0" smtClean="0"/>
              <a:t>    a. Producers </a:t>
            </a:r>
            <a:r>
              <a:rPr kumimoji="1" lang="en-US" altLang="zh-CN" baseline="0" dirty="0" smtClean="0"/>
              <a:t>are assigned with a daemon of matched priority</a:t>
            </a:r>
          </a:p>
          <a:p>
            <a:r>
              <a:rPr kumimoji="1" lang="en-US" altLang="zh-CN" baseline="0" dirty="0" smtClean="0"/>
              <a:t>    b. Workload of each daemon is balanced</a:t>
            </a:r>
          </a:p>
          <a:p>
            <a:r>
              <a:rPr kumimoji="1" lang="en-US" altLang="zh-CN" baseline="0" dirty="0" smtClean="0"/>
              <a:t>    c. Limit intra-topic distribution </a:t>
            </a:r>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4</a:t>
            </a:fld>
            <a:endParaRPr lang="en-US"/>
          </a:p>
        </p:txBody>
      </p:sp>
    </p:spTree>
    <p:extLst>
      <p:ext uri="{BB962C8B-B14F-4D97-AF65-F5344CB8AC3E}">
        <p14:creationId xmlns:p14="http://schemas.microsoft.com/office/powerpoint/2010/main" val="3769680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Daemon is remote from consumer as well</a:t>
            </a:r>
            <a:endParaRPr lang="en-US" dirty="0"/>
          </a:p>
        </p:txBody>
      </p:sp>
      <p:sp>
        <p:nvSpPr>
          <p:cNvPr id="4" name="Slide Number Placeholder 3"/>
          <p:cNvSpPr>
            <a:spLocks noGrp="1"/>
          </p:cNvSpPr>
          <p:nvPr>
            <p:ph type="sldNum" sz="quarter" idx="10"/>
          </p:nvPr>
        </p:nvSpPr>
        <p:spPr/>
        <p:txBody>
          <a:bodyPr/>
          <a:lstStyle/>
          <a:p>
            <a:fld id="{968CA1D7-31B2-5340-9591-9BBEA2C374B1}" type="slidenum">
              <a:rPr lang="en-US" smtClean="0"/>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 </a:t>
            </a:r>
            <a:r>
              <a:rPr kumimoji="1" lang="en-US" altLang="zh-CN" dirty="0" smtClean="0"/>
              <a:t>In local</a:t>
            </a:r>
            <a:r>
              <a:rPr kumimoji="1" lang="en-US" altLang="zh-CN" baseline="0" dirty="0" smtClean="0"/>
              <a:t> daemon case, </a:t>
            </a:r>
            <a:r>
              <a:rPr kumimoji="1" lang="en-US" altLang="zh-CN" dirty="0" smtClean="0"/>
              <a:t>daemon process </a:t>
            </a:r>
            <a:r>
              <a:rPr kumimoji="1" lang="en-US" altLang="zh-CN" baseline="0" dirty="0" smtClean="0"/>
              <a:t>has to send acknowledgement packets (message-level and TCP-level) back to publishers via loopback device (a Linux software device dedicated for local inter-process communication). While in Linux, loopback is handled in </a:t>
            </a:r>
            <a:r>
              <a:rPr kumimoji="1" lang="en-US" altLang="zh-CN" baseline="0" dirty="0" err="1" smtClean="0"/>
              <a:t>softirq</a:t>
            </a:r>
            <a:r>
              <a:rPr kumimoji="1" lang="en-US" altLang="zh-CN" baseline="0" dirty="0" smtClean="0"/>
              <a:t> (NET_RX_SOFTIRQ), and the acknowledgement packets from loopback (which is at link layer) have to go back to the network stack, through Internet and transport layers, until the receiving buffer of the corresponding publisher. All these steps are handled in the context of daemon process, which consumes </a:t>
            </a:r>
            <a:r>
              <a:rPr kumimoji="1" lang="en-US" altLang="zh-CN" baseline="0" dirty="0" smtClean="0">
                <a:solidFill>
                  <a:srgbClr val="FF0000"/>
                </a:solidFill>
              </a:rPr>
              <a:t>extra CPU cycles</a:t>
            </a:r>
            <a:r>
              <a:rPr kumimoji="1" lang="en-US" altLang="zh-CN" baseline="0" dirty="0" smtClean="0"/>
              <a:t>. </a:t>
            </a:r>
          </a:p>
          <a:p>
            <a:r>
              <a:rPr kumimoji="1" lang="en-US" altLang="zh-CN" baseline="0" dirty="0" smtClean="0"/>
              <a:t>In remote daemon case, when acknowledgement packets arrive at link layer, they are sent out through NIC directly (if there is no congestion). There is not any </a:t>
            </a:r>
            <a:r>
              <a:rPr kumimoji="1" lang="en-US" altLang="zh-CN" baseline="0" dirty="0" err="1" smtClean="0"/>
              <a:t>softirq</a:t>
            </a:r>
            <a:r>
              <a:rPr kumimoji="1" lang="en-US" altLang="zh-CN" baseline="0" dirty="0" smtClean="0"/>
              <a:t> involved and the publisher host will deliver these acknowledgement packets to publishers. Therefore, a lot of CPU cycles of the remote daemon are saved.</a:t>
            </a:r>
          </a:p>
        </p:txBody>
      </p:sp>
      <p:sp>
        <p:nvSpPr>
          <p:cNvPr id="4" name="幻灯片编号占位符 3"/>
          <p:cNvSpPr>
            <a:spLocks noGrp="1"/>
          </p:cNvSpPr>
          <p:nvPr>
            <p:ph type="sldNum" sz="quarter" idx="10"/>
          </p:nvPr>
        </p:nvSpPr>
        <p:spPr/>
        <p:txBody>
          <a:bodyPr/>
          <a:lstStyle/>
          <a:p>
            <a:fld id="{968CA1D7-31B2-5340-9591-9BBEA2C374B1}" type="slidenum">
              <a:rPr lang="en-US" smtClean="0"/>
              <a:pPr/>
              <a:t>6</a:t>
            </a:fld>
            <a:endParaRPr lang="en-US"/>
          </a:p>
        </p:txBody>
      </p:sp>
    </p:spTree>
    <p:extLst>
      <p:ext uri="{BB962C8B-B14F-4D97-AF65-F5344CB8AC3E}">
        <p14:creationId xmlns:p14="http://schemas.microsoft.com/office/powerpoint/2010/main" val="2111361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 </a:t>
            </a:r>
            <a:r>
              <a:rPr kumimoji="1" lang="en-US" altLang="zh-CN" dirty="0" smtClean="0"/>
              <a:t>Daemon</a:t>
            </a:r>
            <a:r>
              <a:rPr kumimoji="1" lang="zh-CN" altLang="en-US" dirty="0" smtClean="0"/>
              <a:t>-</a:t>
            </a:r>
            <a:r>
              <a:rPr kumimoji="1" lang="en-US" altLang="zh-CN" dirty="0" smtClean="0"/>
              <a:t>list</a:t>
            </a:r>
            <a:r>
              <a:rPr kumimoji="1" lang="zh-CN" altLang="en-US" dirty="0" smtClean="0"/>
              <a:t> </a:t>
            </a:r>
            <a:r>
              <a:rPr kumimoji="1" lang="en-US" altLang="zh-CN" dirty="0" smtClean="0"/>
              <a:t>is</a:t>
            </a:r>
            <a:r>
              <a:rPr kumimoji="1" lang="zh-CN" altLang="en-US" dirty="0" smtClean="0"/>
              <a:t> </a:t>
            </a:r>
            <a:r>
              <a:rPr kumimoji="1" lang="en-US" altLang="zh-CN" dirty="0" smtClean="0"/>
              <a:t>implemented</a:t>
            </a:r>
            <a:r>
              <a:rPr kumimoji="1" lang="zh-CN" altLang="en-US" dirty="0" smtClean="0"/>
              <a:t> </a:t>
            </a:r>
            <a:r>
              <a:rPr kumimoji="1" lang="en-US" altLang="zh-CN" dirty="0" smtClean="0"/>
              <a:t>as</a:t>
            </a:r>
            <a:r>
              <a:rPr kumimoji="1" lang="zh-CN" altLang="en-US" dirty="0" smtClean="0"/>
              <a:t> </a:t>
            </a:r>
            <a:r>
              <a:rPr kumimoji="1" lang="en-US" altLang="zh-CN" dirty="0" smtClean="0"/>
              <a:t>an</a:t>
            </a:r>
            <a:r>
              <a:rPr kumimoji="1" lang="zh-CN" altLang="en-US" dirty="0" smtClean="0"/>
              <a:t> </a:t>
            </a:r>
            <a:r>
              <a:rPr kumimoji="1" lang="en-US" altLang="zh-CN" dirty="0" smtClean="0"/>
              <a:t>array,</a:t>
            </a:r>
            <a:r>
              <a:rPr kumimoji="1" lang="zh-CN" altLang="en-US" dirty="0" smtClean="0"/>
              <a:t> </a:t>
            </a:r>
            <a:r>
              <a:rPr kumimoji="1" lang="en-US" altLang="zh-CN" dirty="0" smtClean="0"/>
              <a:t>not</a:t>
            </a:r>
            <a:r>
              <a:rPr kumimoji="1" lang="zh-CN" altLang="en-US" dirty="0" smtClean="0"/>
              <a:t> </a:t>
            </a:r>
            <a:r>
              <a:rPr kumimoji="1" lang="en-US" altLang="zh-CN" dirty="0" smtClean="0"/>
              <a:t>a</a:t>
            </a:r>
            <a:r>
              <a:rPr kumimoji="1" lang="zh-CN" altLang="en-US" dirty="0" smtClean="0"/>
              <a:t> </a:t>
            </a:r>
            <a:r>
              <a:rPr kumimoji="1" lang="en-US" altLang="zh-CN" dirty="0" smtClean="0"/>
              <a:t>min-heap.</a:t>
            </a:r>
            <a:r>
              <a:rPr kumimoji="1" lang="zh-CN" altLang="en-US" dirty="0" smtClean="0"/>
              <a:t> </a:t>
            </a:r>
            <a:r>
              <a:rPr kumimoji="1" lang="en-US" altLang="zh-CN" dirty="0" smtClean="0"/>
              <a:t>Even</a:t>
            </a:r>
            <a:r>
              <a:rPr kumimoji="1" lang="zh-CN" altLang="en-US" dirty="0" smtClean="0"/>
              <a:t> </a:t>
            </a:r>
            <a:r>
              <a:rPr kumimoji="1" lang="en-US" altLang="zh-CN" dirty="0" smtClean="0"/>
              <a:t>though</a:t>
            </a:r>
            <a:r>
              <a:rPr kumimoji="1" lang="zh-CN" altLang="en-US" dirty="0" smtClean="0"/>
              <a:t> </a:t>
            </a:r>
            <a:r>
              <a:rPr kumimoji="1" lang="en-US" altLang="zh-CN" dirty="0" smtClean="0"/>
              <a:t>min-heap</a:t>
            </a:r>
            <a:r>
              <a:rPr kumimoji="1" lang="zh-CN" altLang="en-US" dirty="0" smtClean="0"/>
              <a:t> </a:t>
            </a:r>
            <a:r>
              <a:rPr kumimoji="1" lang="en-US" altLang="zh-CN" dirty="0" smtClean="0"/>
              <a:t>is</a:t>
            </a:r>
            <a:r>
              <a:rPr kumimoji="1" lang="zh-CN" altLang="en-US" dirty="0" smtClean="0"/>
              <a:t> </a:t>
            </a:r>
            <a:r>
              <a:rPr kumimoji="1" lang="en-US" altLang="zh-CN" dirty="0" smtClean="0"/>
              <a:t>good</a:t>
            </a:r>
            <a:r>
              <a:rPr kumimoji="1" lang="zh-CN" altLang="en-US" dirty="0" smtClean="0"/>
              <a:t> </a:t>
            </a:r>
            <a:r>
              <a:rPr kumimoji="1" lang="en-US" altLang="zh-CN" dirty="0" smtClean="0"/>
              <a:t>at</a:t>
            </a:r>
            <a:r>
              <a:rPr kumimoji="1" lang="zh-CN" altLang="en-US" dirty="0" smtClean="0"/>
              <a:t> </a:t>
            </a:r>
            <a:r>
              <a:rPr kumimoji="1" lang="en-US" altLang="zh-CN" dirty="0" smtClean="0"/>
              <a:t>search</a:t>
            </a:r>
            <a:r>
              <a:rPr kumimoji="1" lang="zh-CN" altLang="en-US" dirty="0" smtClean="0"/>
              <a:t> </a:t>
            </a:r>
            <a:r>
              <a:rPr kumimoji="1" lang="en-US" altLang="zh-CN" dirty="0" smtClean="0"/>
              <a:t>operation</a:t>
            </a:r>
            <a:r>
              <a:rPr kumimoji="1" lang="zh-CN" altLang="en-US" dirty="0" smtClean="0"/>
              <a:t> </a:t>
            </a:r>
            <a:r>
              <a:rPr kumimoji="1" lang="en-US" altLang="zh-CN" dirty="0" smtClean="0"/>
              <a:t>(O(1)</a:t>
            </a:r>
            <a:r>
              <a:rPr kumimoji="1" lang="zh-CN" altLang="en-US" dirty="0" smtClean="0"/>
              <a:t> </a:t>
            </a:r>
            <a:r>
              <a:rPr kumimoji="1" lang="en-US" altLang="zh-CN" dirty="0" smtClean="0"/>
              <a:t>time</a:t>
            </a:r>
            <a:r>
              <a:rPr kumimoji="1" lang="zh-CN" altLang="en-US" dirty="0" smtClean="0"/>
              <a:t> </a:t>
            </a:r>
            <a:r>
              <a:rPr kumimoji="1" lang="en-US" altLang="zh-CN" dirty="0" smtClean="0"/>
              <a:t>complexity),</a:t>
            </a:r>
            <a:r>
              <a:rPr kumimoji="1" lang="zh-CN" altLang="en-US" dirty="0" smtClean="0"/>
              <a:t>  </a:t>
            </a:r>
            <a:r>
              <a:rPr kumimoji="1" lang="en-US" altLang="zh-CN" dirty="0" smtClean="0"/>
              <a:t>it</a:t>
            </a:r>
            <a:r>
              <a:rPr kumimoji="1" lang="zh-CN" altLang="en-US" dirty="0" smtClean="0"/>
              <a:t> </a:t>
            </a:r>
            <a:r>
              <a:rPr kumimoji="1" lang="en-US" altLang="zh-CN" dirty="0" smtClean="0"/>
              <a:t>takes</a:t>
            </a:r>
            <a:r>
              <a:rPr kumimoji="1" lang="zh-CN" altLang="en-US" dirty="0" smtClean="0"/>
              <a:t> </a:t>
            </a:r>
            <a:r>
              <a:rPr kumimoji="1" lang="en-US" altLang="zh-CN" dirty="0" smtClean="0"/>
              <a:t>O(</a:t>
            </a:r>
            <a:r>
              <a:rPr kumimoji="1" lang="en-US" altLang="zh-CN" dirty="0" err="1" smtClean="0"/>
              <a:t>logn</a:t>
            </a:r>
            <a:r>
              <a:rPr kumimoji="1" lang="en-US" altLang="zh-CN" dirty="0" smtClean="0"/>
              <a:t>)</a:t>
            </a:r>
            <a:r>
              <a:rPr kumimoji="1" lang="zh-CN" altLang="en-US" dirty="0" smtClean="0"/>
              <a:t> </a:t>
            </a:r>
            <a:r>
              <a:rPr kumimoji="1" lang="en-US" altLang="zh-CN" dirty="0" smtClean="0"/>
              <a:t>time</a:t>
            </a:r>
            <a:r>
              <a:rPr kumimoji="1" lang="zh-CN" altLang="en-US" dirty="0" smtClean="0"/>
              <a:t> </a:t>
            </a:r>
            <a:r>
              <a:rPr kumimoji="1" lang="en-US" altLang="zh-CN" dirty="0" smtClean="0"/>
              <a:t>for</a:t>
            </a:r>
            <a:r>
              <a:rPr kumimoji="1" lang="zh-CN" altLang="en-US" dirty="0" smtClean="0"/>
              <a:t> </a:t>
            </a:r>
            <a:r>
              <a:rPr kumimoji="1" lang="en-US" altLang="zh-CN" dirty="0" smtClean="0"/>
              <a:t>update</a:t>
            </a:r>
            <a:r>
              <a:rPr kumimoji="1" lang="zh-CN" altLang="en-US" dirty="0" smtClean="0"/>
              <a:t> </a:t>
            </a:r>
            <a:r>
              <a:rPr kumimoji="1" lang="en-US" altLang="zh-CN" dirty="0" smtClean="0"/>
              <a:t>operation,</a:t>
            </a:r>
            <a:r>
              <a:rPr kumimoji="1" lang="zh-CN" altLang="en-US" dirty="0" smtClean="0"/>
              <a:t> </a:t>
            </a:r>
            <a:r>
              <a:rPr kumimoji="1" lang="en-US" altLang="zh-CN" dirty="0" smtClean="0"/>
              <a:t>which</a:t>
            </a:r>
            <a:r>
              <a:rPr kumimoji="1" lang="zh-CN" altLang="en-US" dirty="0" smtClean="0"/>
              <a:t> </a:t>
            </a:r>
            <a:r>
              <a:rPr kumimoji="1" lang="en-US" altLang="zh-CN" dirty="0" smtClean="0"/>
              <a:t>occurs</a:t>
            </a:r>
            <a:r>
              <a:rPr kumimoji="1" lang="zh-CN" altLang="en-US" dirty="0" smtClean="0"/>
              <a:t> </a:t>
            </a:r>
            <a:r>
              <a:rPr kumimoji="1" lang="en-US" altLang="zh-CN" dirty="0" smtClean="0"/>
              <a:t>much</a:t>
            </a:r>
            <a:r>
              <a:rPr kumimoji="1" lang="zh-CN" altLang="en-US" dirty="0" smtClean="0"/>
              <a:t> </a:t>
            </a:r>
            <a:r>
              <a:rPr kumimoji="1" lang="en-US" altLang="zh-CN" dirty="0" smtClean="0"/>
              <a:t>more</a:t>
            </a:r>
            <a:r>
              <a:rPr kumimoji="1" lang="zh-CN" altLang="en-US" dirty="0" smtClean="0"/>
              <a:t> </a:t>
            </a:r>
            <a:r>
              <a:rPr kumimoji="1" lang="en-US" altLang="zh-CN" dirty="0" smtClean="0"/>
              <a:t>frequently</a:t>
            </a:r>
            <a:r>
              <a:rPr kumimoji="1" lang="zh-CN" altLang="en-US" dirty="0" smtClean="0"/>
              <a:t> </a:t>
            </a:r>
            <a:r>
              <a:rPr kumimoji="1" lang="en-US" altLang="zh-CN" dirty="0" smtClean="0"/>
              <a:t>than</a:t>
            </a:r>
            <a:r>
              <a:rPr kumimoji="1" lang="zh-CN" altLang="en-US" dirty="0" smtClean="0"/>
              <a:t> </a:t>
            </a:r>
            <a:r>
              <a:rPr kumimoji="1" lang="en-US" altLang="zh-CN" dirty="0" smtClean="0"/>
              <a:t>search</a:t>
            </a:r>
            <a:r>
              <a:rPr kumimoji="1" lang="zh-CN" altLang="en-US" dirty="0" smtClean="0"/>
              <a:t> </a:t>
            </a:r>
            <a:r>
              <a:rPr kumimoji="1" lang="en-US" altLang="zh-CN" dirty="0" smtClean="0"/>
              <a:t>in</a:t>
            </a:r>
            <a:r>
              <a:rPr kumimoji="1" lang="zh-CN" altLang="en-US" dirty="0" smtClean="0"/>
              <a:t> </a:t>
            </a:r>
            <a:r>
              <a:rPr kumimoji="1" lang="en-US" altLang="zh-CN" dirty="0" smtClean="0"/>
              <a:t>our</a:t>
            </a:r>
            <a:r>
              <a:rPr kumimoji="1" lang="zh-CN" altLang="en-US" dirty="0" smtClean="0"/>
              <a:t> </a:t>
            </a:r>
            <a:r>
              <a:rPr kumimoji="1" lang="en-US" altLang="zh-CN" dirty="0" smtClean="0"/>
              <a:t>scenario.</a:t>
            </a:r>
          </a:p>
          <a:p>
            <a:r>
              <a:rPr kumimoji="1" lang="en-US" altLang="zh-CN" dirty="0" smtClean="0"/>
              <a:t>[2] Users</a:t>
            </a:r>
            <a:r>
              <a:rPr kumimoji="1" lang="en-US" altLang="zh-CN" baseline="0" dirty="0" smtClean="0"/>
              <a:t> can still publish other topics via this producer. We recommend specifying the topic that would be published the most via the producer.</a:t>
            </a:r>
          </a:p>
          <a:p>
            <a:r>
              <a:rPr kumimoji="1" lang="en-US" altLang="zh-CN" baseline="0" dirty="0" smtClean="0"/>
              <a:t>[3] CPU statistics of each daemon is uploaded periodically (and “lazily”). If multiple producers are created within a uploading period, they would be assigned with the same (most lightly-loaded) daemon, which could suddenly overload this daemon.</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968CA1D7-31B2-5340-9591-9BBEA2C374B1}" type="slidenum">
              <a:rPr lang="en-US" smtClean="0"/>
              <a:pPr/>
              <a:t>7</a:t>
            </a:fld>
            <a:endParaRPr lang="en-US"/>
          </a:p>
        </p:txBody>
      </p:sp>
    </p:spTree>
    <p:extLst>
      <p:ext uri="{BB962C8B-B14F-4D97-AF65-F5344CB8AC3E}">
        <p14:creationId xmlns:p14="http://schemas.microsoft.com/office/powerpoint/2010/main" val="3231217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 r is token</a:t>
            </a:r>
            <a:r>
              <a:rPr kumimoji="1" lang="en-US" altLang="zh-CN" baseline="0" dirty="0" smtClean="0"/>
              <a:t> replenish rate, b is bucket size</a:t>
            </a:r>
          </a:p>
          <a:p>
            <a:r>
              <a:rPr kumimoji="1" lang="en-US" altLang="zh-CN" baseline="0" dirty="0" smtClean="0"/>
              <a:t>[2] See WashU-Report-12-9 for details</a:t>
            </a:r>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8</a:t>
            </a:fld>
            <a:endParaRPr lang="en-US"/>
          </a:p>
        </p:txBody>
      </p:sp>
    </p:spTree>
    <p:extLst>
      <p:ext uri="{BB962C8B-B14F-4D97-AF65-F5344CB8AC3E}">
        <p14:creationId xmlns:p14="http://schemas.microsoft.com/office/powerpoint/2010/main" val="364846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95412"/>
            <a:ext cx="7772400" cy="1470025"/>
          </a:xfrm>
        </p:spPr>
        <p:txBody>
          <a:bodyPr/>
          <a:lstStyle>
            <a:lvl1pPr algn="l">
              <a:defRPr b="1">
                <a:solidFill>
                  <a:schemeClr val="accent2">
                    <a:lumMod val="75000"/>
                  </a:schemeClr>
                </a:solidFill>
              </a:defRPr>
            </a:lvl1pPr>
          </a:lstStyle>
          <a:p>
            <a:r>
              <a:rPr lang="en-US" dirty="0" smtClean="0"/>
              <a:t>Title Style</a:t>
            </a:r>
            <a:endParaRPr lang="en-US" dirty="0"/>
          </a:p>
        </p:txBody>
      </p:sp>
      <p:sp>
        <p:nvSpPr>
          <p:cNvPr id="3" name="Subtitle 2"/>
          <p:cNvSpPr>
            <a:spLocks noGrp="1"/>
          </p:cNvSpPr>
          <p:nvPr>
            <p:ph type="subTitle" idx="1" hasCustomPrompt="1"/>
          </p:nvPr>
        </p:nvSpPr>
        <p:spPr>
          <a:xfrm>
            <a:off x="1371600" y="3395781"/>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Name:</a:t>
            </a:r>
          </a:p>
          <a:p>
            <a:r>
              <a:rPr lang="en-US" dirty="0" smtClean="0"/>
              <a:t>Date:</a:t>
            </a:r>
            <a:endParaRPr lang="en-US" dirty="0"/>
          </a:p>
        </p:txBody>
      </p:sp>
    </p:spTree>
    <p:extLst>
      <p:ext uri="{BB962C8B-B14F-4D97-AF65-F5344CB8AC3E}">
        <p14:creationId xmlns:p14="http://schemas.microsoft.com/office/powerpoint/2010/main" val="332836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30750"/>
          </a:xfrm>
        </p:spPr>
        <p:txBody>
          <a:bodyPr>
            <a:noAutofit/>
          </a:bodyPr>
          <a:lstStyle>
            <a:lvl1pPr algn="l">
              <a:defRPr sz="3200" b="1">
                <a:solidFill>
                  <a:schemeClr val="accent2">
                    <a:lumMod val="75000"/>
                  </a:schemeClr>
                </a:solidFill>
                <a:latin typeface="Gill Sans"/>
                <a:cs typeface="Gill Sans"/>
              </a:defRPr>
            </a:lvl1pPr>
          </a:lstStyle>
          <a:p>
            <a:r>
              <a:rPr lang="en-US" dirty="0" smtClean="0"/>
              <a:t>Title Style</a:t>
            </a:r>
            <a:endParaRPr lang="en-US" dirty="0"/>
          </a:p>
        </p:txBody>
      </p:sp>
      <p:sp>
        <p:nvSpPr>
          <p:cNvPr id="3" name="Content Placeholder 2"/>
          <p:cNvSpPr>
            <a:spLocks noGrp="1"/>
          </p:cNvSpPr>
          <p:nvPr>
            <p:ph idx="1" hasCustomPrompt="1"/>
          </p:nvPr>
        </p:nvSpPr>
        <p:spPr>
          <a:xfrm>
            <a:off x="457200" y="1056286"/>
            <a:ext cx="8229600" cy="5069877"/>
          </a:xfrm>
        </p:spPr>
        <p:txBody>
          <a:bodyPr/>
          <a:lstStyle>
            <a:lvl1pPr marL="342900" indent="-342900">
              <a:buClr>
                <a:srgbClr val="CC9933"/>
              </a:buClr>
              <a:buFont typeface="Wingdings" charset="2"/>
              <a:buChar char="Ø"/>
              <a:defRPr sz="2400">
                <a:latin typeface="Palatino"/>
                <a:cs typeface="Palatino"/>
              </a:defRPr>
            </a:lvl1pPr>
            <a:lvl2pPr marL="742950" indent="-285750">
              <a:buClr>
                <a:schemeClr val="accent3">
                  <a:lumMod val="50000"/>
                </a:schemeClr>
              </a:buClr>
              <a:buSzPct val="80000"/>
              <a:buFont typeface="Wingdings" charset="2"/>
              <a:buChar char="q"/>
              <a:defRPr sz="2200">
                <a:latin typeface="Palatino"/>
                <a:cs typeface="Palatino"/>
              </a:defRPr>
            </a:lvl2pPr>
            <a:lvl3pPr>
              <a:buClr>
                <a:srgbClr val="CC9933"/>
              </a:buClr>
              <a:buSzPct val="120000"/>
              <a:defRPr sz="2000">
                <a:latin typeface="Palatino"/>
                <a:cs typeface="Palatino"/>
              </a:defRPr>
            </a:lvl3pPr>
            <a:lvl4pPr marL="1600200" indent="-228600">
              <a:buClr>
                <a:schemeClr val="accent3">
                  <a:lumMod val="50000"/>
                </a:schemeClr>
              </a:buClr>
              <a:buSzPct val="80000"/>
              <a:buFont typeface="Wingdings" charset="2"/>
              <a:buChar char="§"/>
              <a:defRPr>
                <a:latin typeface="Palatino"/>
                <a:cs typeface="Palatino"/>
              </a:defRPr>
            </a:lvl4pPr>
            <a:lvl5pPr marL="2057400" indent="-228600">
              <a:buClr>
                <a:srgbClr val="CC9933"/>
              </a:buClr>
              <a:buSzPct val="60000"/>
              <a:buFont typeface="Courier New"/>
              <a:buChar char="o"/>
              <a:defRPr>
                <a:latin typeface="Palatino"/>
                <a:cs typeface="Palatino"/>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solidFill>
                  <a:srgbClr val="000000"/>
                </a:solidFill>
              </a:defRPr>
            </a:lvl1pPr>
          </a:lstStyle>
          <a:p>
            <a:fld id="{C32BAF81-2836-1841-8C1D-2DCC72636AA7}" type="datetime1">
              <a:rPr lang="en-US" smtClean="0"/>
              <a:pPr/>
              <a:t>3/27/17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sz="1600" b="1">
                <a:solidFill>
                  <a:schemeClr val="tx1"/>
                </a:solidFill>
              </a:defRPr>
            </a:lvl1pPr>
          </a:lstStyle>
          <a:p>
            <a:fld id="{20E9FC0C-25CF-334A-B910-44A385CE0D1A}" type="slidenum">
              <a:rPr lang="en-US" smtClean="0"/>
              <a:pPr/>
              <a:t>‹#›</a:t>
            </a:fld>
            <a:endParaRPr lang="en-US" dirty="0"/>
          </a:p>
        </p:txBody>
      </p:sp>
    </p:spTree>
    <p:extLst>
      <p:ext uri="{BB962C8B-B14F-4D97-AF65-F5344CB8AC3E}">
        <p14:creationId xmlns:p14="http://schemas.microsoft.com/office/powerpoint/2010/main" val="106889296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BAF81-2836-1841-8C1D-2DCC72636AA7}" type="datetime1">
              <a:rPr lang="en-US" smtClean="0"/>
              <a:pPr/>
              <a:t>3/27/17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9FC0C-25CF-334A-B910-44A385CE0D1A}" type="slidenum">
              <a:rPr lang="en-US" smtClean="0"/>
              <a:pPr/>
              <a:t>‹#›</a:t>
            </a:fld>
            <a:endParaRPr lang="en-US"/>
          </a:p>
        </p:txBody>
      </p:sp>
    </p:spTree>
    <p:extLst>
      <p:ext uri="{BB962C8B-B14F-4D97-AF65-F5344CB8AC3E}">
        <p14:creationId xmlns:p14="http://schemas.microsoft.com/office/powerpoint/2010/main" val="1609801749"/>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 Id="rId3"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341748"/>
            <a:ext cx="7772400" cy="1470025"/>
          </a:xfrm>
        </p:spPr>
        <p:txBody>
          <a:bodyPr>
            <a:normAutofit fontScale="90000"/>
          </a:bodyPr>
          <a:lstStyle/>
          <a:p>
            <a:r>
              <a:rPr lang="en-US" sz="6000" dirty="0" smtClean="0">
                <a:latin typeface="Gill Sans"/>
                <a:cs typeface="Gill Sans"/>
              </a:rPr>
              <a:t>RTM</a:t>
            </a:r>
            <a:r>
              <a:rPr lang="en-US" dirty="0" smtClean="0">
                <a:latin typeface="Gill Sans"/>
                <a:cs typeface="Gill Sans"/>
              </a:rPr>
              <a:t/>
            </a:r>
            <a:br>
              <a:rPr lang="en-US" dirty="0" smtClean="0">
                <a:latin typeface="Gill Sans"/>
                <a:cs typeface="Gill Sans"/>
              </a:rPr>
            </a:br>
            <a:r>
              <a:rPr lang="en-US" sz="3100" i="1" dirty="0" smtClean="0">
                <a:latin typeface="Gill Sans"/>
                <a:cs typeface="Gill Sans"/>
              </a:rPr>
              <a:t>A New Real-Time Messaging Middleware</a:t>
            </a:r>
            <a:endParaRPr lang="en-US" sz="3100" i="1" dirty="0">
              <a:solidFill>
                <a:srgbClr val="000090"/>
              </a:solidFill>
              <a:latin typeface="Gill Sans"/>
              <a:cs typeface="Gill Sans"/>
            </a:endParaRPr>
          </a:p>
        </p:txBody>
      </p:sp>
      <p:sp>
        <p:nvSpPr>
          <p:cNvPr id="8" name="Subtitle 7"/>
          <p:cNvSpPr>
            <a:spLocks noGrp="1"/>
          </p:cNvSpPr>
          <p:nvPr>
            <p:ph type="subTitle" idx="1"/>
          </p:nvPr>
        </p:nvSpPr>
        <p:spPr/>
        <p:txBody>
          <a:bodyPr>
            <a:normAutofit/>
          </a:bodyPr>
          <a:lstStyle/>
          <a:p>
            <a:r>
              <a:rPr lang="en-US" sz="2400" dirty="0" smtClean="0">
                <a:solidFill>
                  <a:srgbClr val="000000"/>
                </a:solidFill>
                <a:latin typeface="Palatino"/>
                <a:cs typeface="Palatino"/>
              </a:rPr>
              <a:t>Chong Li</a:t>
            </a:r>
            <a:endParaRPr lang="en-US" sz="2400" dirty="0">
              <a:solidFill>
                <a:srgbClr val="000000"/>
              </a:solidFill>
              <a:latin typeface="Palatino"/>
              <a:cs typeface="Palatino"/>
            </a:endParaRPr>
          </a:p>
        </p:txBody>
      </p:sp>
    </p:spTree>
    <p:extLst>
      <p:ext uri="{BB962C8B-B14F-4D97-AF65-F5344CB8AC3E}">
        <p14:creationId xmlns:p14="http://schemas.microsoft.com/office/powerpoint/2010/main" val="39152372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a:t>
            </a:r>
            <a:endParaRPr kumimoji="1" lang="zh-CN" altLang="en-US" dirty="0"/>
          </a:p>
        </p:txBody>
      </p:sp>
      <p:sp>
        <p:nvSpPr>
          <p:cNvPr id="3" name="内容占位符 2"/>
          <p:cNvSpPr>
            <a:spLocks noGrp="1"/>
          </p:cNvSpPr>
          <p:nvPr>
            <p:ph idx="1"/>
          </p:nvPr>
        </p:nvSpPr>
        <p:spPr/>
        <p:txBody>
          <a:bodyPr>
            <a:normAutofit fontScale="92500"/>
          </a:bodyPr>
          <a:lstStyle/>
          <a:p>
            <a:r>
              <a:rPr kumimoji="1" lang="en-US" altLang="zh-CN" dirty="0" smtClean="0"/>
              <a:t>Goal: evaluate the performance of two features [1] of RTM-0.3 </a:t>
            </a:r>
          </a:p>
          <a:p>
            <a:pPr lvl="1"/>
            <a:r>
              <a:rPr kumimoji="1" lang="en-US" altLang="zh-CN" dirty="0" smtClean="0"/>
              <a:t>Load balancing: does it distribute topics evenly enough so that the scalability is well improved? Consider two test cases:</a:t>
            </a:r>
          </a:p>
          <a:p>
            <a:pPr lvl="2"/>
            <a:r>
              <a:rPr kumimoji="1" lang="en-US" altLang="zh-CN" dirty="0" smtClean="0"/>
              <a:t>Burst case: multiple (newly-created) producers arrives simultaneously</a:t>
            </a:r>
          </a:p>
          <a:p>
            <a:pPr lvl="2"/>
            <a:r>
              <a:rPr kumimoji="1" lang="en-US" altLang="zh-CN" dirty="0" smtClean="0"/>
              <a:t>Regular case: producers arrives gradually</a:t>
            </a:r>
          </a:p>
          <a:p>
            <a:pPr lvl="1"/>
            <a:r>
              <a:rPr kumimoji="1" lang="en-US" altLang="zh-CN" dirty="0" smtClean="0"/>
              <a:t>Distributed rate limiting: is the topic-level rate limiting still enforced when a topic is distributed across multiple daemons?</a:t>
            </a:r>
          </a:p>
          <a:p>
            <a:endParaRPr kumimoji="1" lang="en-US" altLang="zh-CN" dirty="0" smtClean="0"/>
          </a:p>
          <a:p>
            <a:r>
              <a:rPr kumimoji="1" lang="en-US" altLang="zh-CN" dirty="0" smtClean="0"/>
              <a:t>Three configurations:</a:t>
            </a:r>
          </a:p>
          <a:p>
            <a:pPr lvl="1"/>
            <a:r>
              <a:rPr kumimoji="1" lang="en-US" altLang="zh-CN" dirty="0" smtClean="0">
                <a:solidFill>
                  <a:srgbClr val="FF0000"/>
                </a:solidFill>
              </a:rPr>
              <a:t>Local daemon</a:t>
            </a:r>
            <a:r>
              <a:rPr kumimoji="1" lang="en-US" altLang="zh-CN" dirty="0" smtClean="0"/>
              <a:t>, </a:t>
            </a:r>
            <a:r>
              <a:rPr kumimoji="1" lang="en-US" altLang="zh-CN" dirty="0" smtClean="0">
                <a:solidFill>
                  <a:srgbClr val="FF0000"/>
                </a:solidFill>
              </a:rPr>
              <a:t>remote daemon</a:t>
            </a:r>
            <a:r>
              <a:rPr kumimoji="1" lang="en-US" altLang="zh-CN" dirty="0" smtClean="0"/>
              <a:t>: single daemon configuration; setup is the same as benchmark</a:t>
            </a:r>
          </a:p>
          <a:p>
            <a:pPr lvl="1"/>
            <a:r>
              <a:rPr kumimoji="1" lang="en-US" altLang="zh-CN" dirty="0" smtClean="0">
                <a:solidFill>
                  <a:srgbClr val="FF0000"/>
                </a:solidFill>
              </a:rPr>
              <a:t>RTM-0.3</a:t>
            </a:r>
            <a:r>
              <a:rPr kumimoji="1" lang="en-US" altLang="zh-CN" dirty="0" smtClean="0"/>
              <a:t>: one local and one remote daemon form a cluster</a:t>
            </a:r>
          </a:p>
          <a:p>
            <a:pPr lvl="1"/>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9</a:t>
            </a:fld>
            <a:endParaRPr lang="en-US" dirty="0"/>
          </a:p>
        </p:txBody>
      </p:sp>
    </p:spTree>
    <p:extLst>
      <p:ext uri="{BB962C8B-B14F-4D97-AF65-F5344CB8AC3E}">
        <p14:creationId xmlns:p14="http://schemas.microsoft.com/office/powerpoint/2010/main" val="340853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Load Balancing - Burst</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10</a:t>
            </a:fld>
            <a:endParaRPr lang="en-US" dirty="0"/>
          </a:p>
        </p:txBody>
      </p:sp>
      <p:sp>
        <p:nvSpPr>
          <p:cNvPr id="8" name="内容占位符 2"/>
          <p:cNvSpPr txBox="1">
            <a:spLocks/>
          </p:cNvSpPr>
          <p:nvPr/>
        </p:nvSpPr>
        <p:spPr>
          <a:xfrm>
            <a:off x="457200" y="1056286"/>
            <a:ext cx="8229600" cy="2423153"/>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Palatino"/>
                <a:ea typeface="+mn-ea"/>
                <a:cs typeface="Palatino"/>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Palatino"/>
                <a:ea typeface="+mn-ea"/>
                <a:cs typeface="Palatino"/>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Palatino"/>
                <a:ea typeface="+mn-ea"/>
                <a:cs typeface="Palatino"/>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Palatino"/>
                <a:ea typeface="+mn-ea"/>
                <a:cs typeface="Palatino"/>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Palatino"/>
                <a:ea typeface="+mn-ea"/>
                <a:cs typeface="Palatin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dirty="0"/>
              <a:t>Vary total number (</a:t>
            </a:r>
            <a:r>
              <a:rPr kumimoji="1" lang="en-US" altLang="zh-CN" dirty="0" smtClean="0"/>
              <a:t>N=</a:t>
            </a:r>
            <a:r>
              <a:rPr kumimoji="1" lang="en-US" altLang="zh-CN" dirty="0" smtClean="0">
                <a:solidFill>
                  <a:srgbClr val="FF0000"/>
                </a:solidFill>
              </a:rPr>
              <a:t>40, 50, 60, 70</a:t>
            </a:r>
            <a:r>
              <a:rPr kumimoji="1" lang="en-US" altLang="zh-CN" dirty="0" smtClean="0"/>
              <a:t>) </a:t>
            </a:r>
            <a:r>
              <a:rPr kumimoji="1" lang="en-US" altLang="zh-CN" dirty="0"/>
              <a:t>of </a:t>
            </a:r>
            <a:r>
              <a:rPr kumimoji="1" lang="en-US" altLang="zh-CN" dirty="0" smtClean="0"/>
              <a:t>in </a:t>
            </a:r>
            <a:r>
              <a:rPr kumimoji="1" lang="en-US" altLang="zh-CN" dirty="0"/>
              <a:t>different </a:t>
            </a:r>
            <a:r>
              <a:rPr kumimoji="1" lang="en-US" altLang="zh-CN" dirty="0" smtClean="0"/>
              <a:t>experiments. In every experiment:</a:t>
            </a:r>
            <a:endParaRPr kumimoji="1" lang="en-US" altLang="zh-CN" dirty="0"/>
          </a:p>
          <a:p>
            <a:pPr lvl="1"/>
            <a:r>
              <a:rPr kumimoji="1" lang="en-US" altLang="zh-CN" dirty="0" smtClean="0"/>
              <a:t>Create N producers simultaneously, </a:t>
            </a:r>
            <a:r>
              <a:rPr kumimoji="1" lang="en-US" altLang="zh-CN" dirty="0"/>
              <a:t>each of them publishes a unique </a:t>
            </a:r>
            <a:r>
              <a:rPr kumimoji="1" lang="en-US" altLang="zh-CN" dirty="0" smtClean="0"/>
              <a:t>topic</a:t>
            </a:r>
          </a:p>
          <a:p>
            <a:pPr lvl="1"/>
            <a:r>
              <a:rPr kumimoji="1" lang="en-US" altLang="zh-CN" dirty="0" smtClean="0"/>
              <a:t>All producers are created </a:t>
            </a:r>
            <a:r>
              <a:rPr kumimoji="1" lang="en-US" altLang="zh-CN" dirty="0" smtClean="0">
                <a:solidFill>
                  <a:srgbClr val="FF0000"/>
                </a:solidFill>
              </a:rPr>
              <a:t>simultaneously</a:t>
            </a:r>
            <a:endParaRPr kumimoji="1" lang="en-US" altLang="zh-CN" dirty="0">
              <a:solidFill>
                <a:srgbClr val="FF0000"/>
              </a:solidFill>
            </a:endParaRPr>
          </a:p>
          <a:p>
            <a:pPr lvl="1"/>
            <a:r>
              <a:rPr kumimoji="1" lang="en-US" altLang="zh-CN" dirty="0" smtClean="0"/>
              <a:t>Create N consumers </a:t>
            </a:r>
            <a:r>
              <a:rPr kumimoji="1" lang="en-US" altLang="zh-CN" dirty="0"/>
              <a:t>simultaneously</a:t>
            </a:r>
            <a:r>
              <a:rPr kumimoji="1" lang="en-US" altLang="zh-CN" dirty="0" smtClean="0"/>
              <a:t>, </a:t>
            </a:r>
            <a:r>
              <a:rPr kumimoji="1" lang="en-US" altLang="zh-CN" dirty="0"/>
              <a:t>each of them subscribers to a unique </a:t>
            </a:r>
            <a:r>
              <a:rPr kumimoji="1" lang="en-US" altLang="zh-CN" dirty="0" smtClean="0"/>
              <a:t>topic</a:t>
            </a:r>
          </a:p>
          <a:p>
            <a:r>
              <a:rPr kumimoji="1" lang="en-US" altLang="zh-CN" dirty="0" smtClean="0"/>
              <a:t>In RTM-0.3, latency performance is the best (see bottom figure) because topics are distributed across two daemons, with the help of </a:t>
            </a:r>
            <a:r>
              <a:rPr kumimoji="1" lang="en-US" altLang="zh-CN" dirty="0" smtClean="0">
                <a:solidFill>
                  <a:srgbClr val="FF0000"/>
                </a:solidFill>
              </a:rPr>
              <a:t>weighted-randomization</a:t>
            </a:r>
          </a:p>
          <a:p>
            <a:pPr lvl="1"/>
            <a:r>
              <a:rPr kumimoji="1" lang="en-US" altLang="zh-CN" dirty="0" smtClean="0"/>
              <a:t>The table shows topic (producer) distribution: in some cases, distribution is not very even, because of CPU statistics fluctuation [1]</a:t>
            </a:r>
          </a:p>
          <a:p>
            <a:r>
              <a:rPr kumimoji="1" lang="en-US" altLang="zh-CN" dirty="0" smtClean="0"/>
              <a:t>Scalability is greatly improved</a:t>
            </a:r>
          </a:p>
          <a:p>
            <a:pPr lvl="1"/>
            <a:r>
              <a:rPr kumimoji="1" lang="en-US" altLang="zh-CN" dirty="0" smtClean="0"/>
              <a:t>Low latency even with large amount of topics</a:t>
            </a:r>
          </a:p>
          <a:p>
            <a:endParaRPr kumimoji="1" lang="en-US" altLang="zh-CN" dirty="0"/>
          </a:p>
        </p:txBody>
      </p:sp>
      <p:graphicFrame>
        <p:nvGraphicFramePr>
          <p:cNvPr id="11" name="表格 10"/>
          <p:cNvGraphicFramePr>
            <a:graphicFrameLocks noGrp="1"/>
          </p:cNvGraphicFramePr>
          <p:nvPr>
            <p:extLst>
              <p:ext uri="{D42A27DB-BD31-4B8C-83A1-F6EECF244321}">
                <p14:modId xmlns:p14="http://schemas.microsoft.com/office/powerpoint/2010/main" val="382232796"/>
              </p:ext>
            </p:extLst>
          </p:nvPr>
        </p:nvGraphicFramePr>
        <p:xfrm>
          <a:off x="4831053" y="3844514"/>
          <a:ext cx="4111217" cy="1940560"/>
        </p:xfrm>
        <a:graphic>
          <a:graphicData uri="http://schemas.openxmlformats.org/drawingml/2006/table">
            <a:tbl>
              <a:tblPr firstRow="1" firstCol="1" bandRow="1">
                <a:tableStyleId>{5C22544A-7EE6-4342-B048-85BDC9FD1C3A}</a:tableStyleId>
              </a:tblPr>
              <a:tblGrid>
                <a:gridCol w="711567"/>
                <a:gridCol w="846605"/>
                <a:gridCol w="793693"/>
                <a:gridCol w="859834"/>
                <a:gridCol w="899518"/>
              </a:tblGrid>
              <a:tr h="370840">
                <a:tc>
                  <a:txBody>
                    <a:bodyPr/>
                    <a:lstStyle/>
                    <a:p>
                      <a:r>
                        <a:rPr lang="en-US" altLang="zh-CN" sz="1200" dirty="0" smtClean="0"/>
                        <a:t>Total </a:t>
                      </a:r>
                    </a:p>
                    <a:p>
                      <a:r>
                        <a:rPr lang="en-US" altLang="zh-CN" sz="1200" dirty="0" smtClean="0"/>
                        <a:t># Topics</a:t>
                      </a:r>
                      <a:endParaRPr lang="zh-CN" altLang="en-US" sz="1200" dirty="0"/>
                    </a:p>
                  </a:txBody>
                  <a:tcPr/>
                </a:tc>
                <a:tc>
                  <a:txBody>
                    <a:bodyPr/>
                    <a:lstStyle/>
                    <a:p>
                      <a:r>
                        <a:rPr lang="en-US" altLang="zh-CN" sz="1200" dirty="0" smtClean="0"/>
                        <a:t># Topics in Local-D</a:t>
                      </a:r>
                      <a:endParaRPr lang="zh-CN" altLang="en-US" sz="1200" dirty="0"/>
                    </a:p>
                  </a:txBody>
                  <a:tcPr/>
                </a:tc>
                <a:tc>
                  <a:txBody>
                    <a:bodyPr/>
                    <a:lstStyle/>
                    <a:p>
                      <a:r>
                        <a:rPr lang="en-US" altLang="zh-CN" sz="1200" dirty="0" smtClean="0"/>
                        <a:t>CPU</a:t>
                      </a:r>
                      <a:r>
                        <a:rPr lang="en-US" altLang="zh-CN" sz="1200" baseline="0" dirty="0" smtClean="0"/>
                        <a:t> in</a:t>
                      </a:r>
                    </a:p>
                    <a:p>
                      <a:r>
                        <a:rPr lang="en-US" altLang="zh-CN" sz="1200" baseline="0" dirty="0" smtClean="0"/>
                        <a:t>Local-D</a:t>
                      </a:r>
                      <a:endParaRPr lang="zh-CN" altLang="en-US" sz="1200" dirty="0"/>
                    </a:p>
                  </a:txBody>
                  <a:tcPr/>
                </a:tc>
                <a:tc>
                  <a:txBody>
                    <a:bodyPr/>
                    <a:lstStyle/>
                    <a:p>
                      <a:r>
                        <a:rPr lang="en-US" altLang="zh-CN" sz="1200" dirty="0" smtClean="0"/>
                        <a:t># Topics</a:t>
                      </a:r>
                      <a:r>
                        <a:rPr lang="en-US" altLang="zh-CN" sz="1200" baseline="0" dirty="0" smtClean="0"/>
                        <a:t> in</a:t>
                      </a:r>
                    </a:p>
                    <a:p>
                      <a:r>
                        <a:rPr lang="en-US" altLang="zh-CN" sz="1200" baseline="0" dirty="0" smtClean="0"/>
                        <a:t>Remote-D</a:t>
                      </a:r>
                      <a:endParaRPr lang="zh-CN" altLang="en-US" sz="1200" dirty="0"/>
                    </a:p>
                  </a:txBody>
                  <a:tcPr/>
                </a:tc>
                <a:tc>
                  <a:txBody>
                    <a:bodyPr/>
                    <a:lstStyle/>
                    <a:p>
                      <a:r>
                        <a:rPr lang="en-US" altLang="zh-CN" sz="1200" dirty="0" smtClean="0"/>
                        <a:t>CPU in</a:t>
                      </a:r>
                    </a:p>
                    <a:p>
                      <a:r>
                        <a:rPr lang="en-US" altLang="zh-CN" sz="1200" dirty="0" smtClean="0"/>
                        <a:t>Remote-D</a:t>
                      </a:r>
                      <a:endParaRPr lang="zh-CN" altLang="en-US" sz="1200" dirty="0"/>
                    </a:p>
                  </a:txBody>
                  <a:tcPr/>
                </a:tc>
              </a:tr>
              <a:tr h="370840">
                <a:tc>
                  <a:txBody>
                    <a:bodyPr/>
                    <a:lstStyle/>
                    <a:p>
                      <a:r>
                        <a:rPr lang="en-US" altLang="zh-CN" sz="1400" dirty="0" smtClean="0"/>
                        <a:t>40</a:t>
                      </a:r>
                      <a:endParaRPr lang="zh-CN" altLang="en-US" sz="1400" dirty="0"/>
                    </a:p>
                  </a:txBody>
                  <a:tcPr/>
                </a:tc>
                <a:tc>
                  <a:txBody>
                    <a:bodyPr/>
                    <a:lstStyle/>
                    <a:p>
                      <a:r>
                        <a:rPr lang="en-US" altLang="zh-CN" sz="1400" dirty="0" smtClean="0"/>
                        <a:t>13</a:t>
                      </a:r>
                      <a:endParaRPr lang="zh-CN" altLang="en-US" sz="1400" dirty="0"/>
                    </a:p>
                  </a:txBody>
                  <a:tcPr/>
                </a:tc>
                <a:tc>
                  <a:txBody>
                    <a:bodyPr/>
                    <a:lstStyle/>
                    <a:p>
                      <a:r>
                        <a:rPr lang="en-US" altLang="zh-CN" sz="1400" dirty="0" smtClean="0"/>
                        <a:t>96%</a:t>
                      </a:r>
                      <a:endParaRPr lang="zh-CN" altLang="en-US" sz="1400" dirty="0"/>
                    </a:p>
                  </a:txBody>
                  <a:tcPr/>
                </a:tc>
                <a:tc>
                  <a:txBody>
                    <a:bodyPr/>
                    <a:lstStyle/>
                    <a:p>
                      <a:r>
                        <a:rPr lang="en-US" altLang="zh-CN" sz="1400" dirty="0" smtClean="0"/>
                        <a:t>27</a:t>
                      </a:r>
                      <a:endParaRPr lang="zh-CN" altLang="en-US" sz="1400" dirty="0"/>
                    </a:p>
                  </a:txBody>
                  <a:tcPr/>
                </a:tc>
                <a:tc>
                  <a:txBody>
                    <a:bodyPr/>
                    <a:lstStyle/>
                    <a:p>
                      <a:r>
                        <a:rPr lang="en-US" altLang="zh-CN" sz="1400" dirty="0" smtClean="0"/>
                        <a:t>127%</a:t>
                      </a:r>
                      <a:endParaRPr lang="zh-CN" altLang="en-US" sz="1400" dirty="0"/>
                    </a:p>
                  </a:txBody>
                  <a:tcPr/>
                </a:tc>
              </a:tr>
              <a:tr h="370840">
                <a:tc>
                  <a:txBody>
                    <a:bodyPr/>
                    <a:lstStyle/>
                    <a:p>
                      <a:r>
                        <a:rPr lang="en-US" altLang="zh-CN" sz="1400" dirty="0" smtClean="0"/>
                        <a:t>50</a:t>
                      </a:r>
                      <a:endParaRPr lang="zh-CN" altLang="en-US" sz="1400" dirty="0"/>
                    </a:p>
                  </a:txBody>
                  <a:tcPr/>
                </a:tc>
                <a:tc>
                  <a:txBody>
                    <a:bodyPr/>
                    <a:lstStyle/>
                    <a:p>
                      <a:r>
                        <a:rPr lang="en-US" altLang="zh-CN" sz="1400" dirty="0" smtClean="0"/>
                        <a:t>26</a:t>
                      </a:r>
                      <a:endParaRPr lang="zh-CN" altLang="en-US" sz="1400" dirty="0"/>
                    </a:p>
                  </a:txBody>
                  <a:tcPr/>
                </a:tc>
                <a:tc>
                  <a:txBody>
                    <a:bodyPr/>
                    <a:lstStyle/>
                    <a:p>
                      <a:r>
                        <a:rPr lang="en-US" altLang="zh-CN" sz="1400" dirty="0" smtClean="0"/>
                        <a:t>146%</a:t>
                      </a:r>
                      <a:endParaRPr lang="zh-CN" altLang="en-US" sz="1400" dirty="0"/>
                    </a:p>
                  </a:txBody>
                  <a:tcPr/>
                </a:tc>
                <a:tc>
                  <a:txBody>
                    <a:bodyPr/>
                    <a:lstStyle/>
                    <a:p>
                      <a:r>
                        <a:rPr lang="en-US" altLang="zh-CN" sz="1400" dirty="0" smtClean="0"/>
                        <a:t>24</a:t>
                      </a:r>
                      <a:endParaRPr lang="zh-CN" altLang="en-US" sz="1400" dirty="0"/>
                    </a:p>
                  </a:txBody>
                  <a:tcPr/>
                </a:tc>
                <a:tc>
                  <a:txBody>
                    <a:bodyPr/>
                    <a:lstStyle/>
                    <a:p>
                      <a:r>
                        <a:rPr lang="en-US" altLang="zh-CN" sz="1400" dirty="0" smtClean="0"/>
                        <a:t>121%</a:t>
                      </a:r>
                      <a:endParaRPr lang="zh-CN" altLang="en-US" sz="1400" dirty="0"/>
                    </a:p>
                  </a:txBody>
                  <a:tcPr/>
                </a:tc>
              </a:tr>
              <a:tr h="370840">
                <a:tc>
                  <a:txBody>
                    <a:bodyPr/>
                    <a:lstStyle/>
                    <a:p>
                      <a:r>
                        <a:rPr lang="en-US" altLang="zh-CN" sz="1400" dirty="0" smtClean="0"/>
                        <a:t>60</a:t>
                      </a:r>
                      <a:endParaRPr lang="zh-CN" altLang="en-US" sz="1400" dirty="0"/>
                    </a:p>
                  </a:txBody>
                  <a:tcPr/>
                </a:tc>
                <a:tc>
                  <a:txBody>
                    <a:bodyPr/>
                    <a:lstStyle/>
                    <a:p>
                      <a:r>
                        <a:rPr lang="en-US" altLang="zh-CN" sz="1400" dirty="0" smtClean="0"/>
                        <a:t>32</a:t>
                      </a:r>
                      <a:endParaRPr lang="zh-CN" altLang="en-US" sz="1400" dirty="0"/>
                    </a:p>
                  </a:txBody>
                  <a:tcPr/>
                </a:tc>
                <a:tc>
                  <a:txBody>
                    <a:bodyPr/>
                    <a:lstStyle/>
                    <a:p>
                      <a:r>
                        <a:rPr lang="en-US" altLang="zh-CN" sz="1400" dirty="0" smtClean="0"/>
                        <a:t>164%</a:t>
                      </a:r>
                      <a:endParaRPr lang="zh-CN" altLang="en-US" sz="1400" dirty="0"/>
                    </a:p>
                  </a:txBody>
                  <a:tcPr/>
                </a:tc>
                <a:tc>
                  <a:txBody>
                    <a:bodyPr/>
                    <a:lstStyle/>
                    <a:p>
                      <a:r>
                        <a:rPr lang="en-US" altLang="zh-CN" sz="1400" dirty="0" smtClean="0"/>
                        <a:t>28</a:t>
                      </a:r>
                      <a:endParaRPr lang="zh-CN" altLang="en-US" sz="1400" dirty="0"/>
                    </a:p>
                  </a:txBody>
                  <a:tcPr/>
                </a:tc>
                <a:tc>
                  <a:txBody>
                    <a:bodyPr/>
                    <a:lstStyle/>
                    <a:p>
                      <a:r>
                        <a:rPr lang="en-US" altLang="zh-CN" sz="1400" dirty="0" smtClean="0"/>
                        <a:t>138%</a:t>
                      </a:r>
                      <a:endParaRPr lang="zh-CN" altLang="en-US" sz="1400" dirty="0"/>
                    </a:p>
                  </a:txBody>
                  <a:tcPr/>
                </a:tc>
              </a:tr>
              <a:tr h="370840">
                <a:tc>
                  <a:txBody>
                    <a:bodyPr/>
                    <a:lstStyle/>
                    <a:p>
                      <a:r>
                        <a:rPr lang="en-US" altLang="zh-CN" sz="1400" dirty="0" smtClean="0"/>
                        <a:t>70</a:t>
                      </a:r>
                      <a:endParaRPr lang="zh-CN" altLang="en-US" sz="1400" dirty="0"/>
                    </a:p>
                  </a:txBody>
                  <a:tcPr/>
                </a:tc>
                <a:tc>
                  <a:txBody>
                    <a:bodyPr/>
                    <a:lstStyle/>
                    <a:p>
                      <a:r>
                        <a:rPr lang="en-US" altLang="zh-CN" sz="1400" dirty="0" smtClean="0"/>
                        <a:t>35</a:t>
                      </a:r>
                      <a:endParaRPr lang="zh-CN" altLang="en-US" sz="1400" dirty="0"/>
                    </a:p>
                  </a:txBody>
                  <a:tcPr/>
                </a:tc>
                <a:tc>
                  <a:txBody>
                    <a:bodyPr/>
                    <a:lstStyle/>
                    <a:p>
                      <a:r>
                        <a:rPr lang="en-US" altLang="zh-CN" sz="1400" dirty="0" smtClean="0"/>
                        <a:t>180%</a:t>
                      </a:r>
                      <a:endParaRPr lang="zh-CN" altLang="en-US" sz="1400" dirty="0"/>
                    </a:p>
                  </a:txBody>
                  <a:tcPr/>
                </a:tc>
                <a:tc>
                  <a:txBody>
                    <a:bodyPr/>
                    <a:lstStyle/>
                    <a:p>
                      <a:r>
                        <a:rPr lang="en-US" altLang="zh-CN" sz="1400" dirty="0" smtClean="0"/>
                        <a:t>35</a:t>
                      </a:r>
                      <a:endParaRPr lang="zh-CN" altLang="en-US" sz="1400" dirty="0"/>
                    </a:p>
                  </a:txBody>
                  <a:tcPr/>
                </a:tc>
                <a:tc>
                  <a:txBody>
                    <a:bodyPr/>
                    <a:lstStyle/>
                    <a:p>
                      <a:r>
                        <a:rPr lang="en-US" altLang="zh-CN" sz="1400" dirty="0" smtClean="0"/>
                        <a:t>144%</a:t>
                      </a:r>
                      <a:endParaRPr lang="zh-CN" altLang="en-US" sz="1400" dirty="0"/>
                    </a:p>
                  </a:txBody>
                  <a:tcPr/>
                </a:tc>
              </a:tr>
            </a:tbl>
          </a:graphicData>
        </a:graphic>
      </p:graphicFrame>
      <p:pic>
        <p:nvPicPr>
          <p:cNvPr id="13" name="内容占位符 12" descr="new.pdf"/>
          <p:cNvPicPr>
            <a:picLocks noGrp="1" noChangeAspect="1"/>
          </p:cNvPicPr>
          <p:nvPr>
            <p:ph idx="1"/>
          </p:nvPr>
        </p:nvPicPr>
        <p:blipFill>
          <a:blip r:embed="rId3">
            <a:extLst>
              <a:ext uri="{28A0092B-C50C-407E-A947-70E740481C1C}">
                <a14:useLocalDpi xmlns:a14="http://schemas.microsoft.com/office/drawing/2010/main" val="0"/>
              </a:ext>
            </a:extLst>
          </a:blip>
          <a:srcRect l="-4577" r="-4577"/>
          <a:stretch>
            <a:fillRect/>
          </a:stretch>
        </p:blipFill>
        <p:spPr>
          <a:xfrm>
            <a:off x="0" y="3366534"/>
            <a:ext cx="4737363" cy="2918471"/>
          </a:xfrm>
        </p:spPr>
      </p:pic>
    </p:spTree>
    <p:extLst>
      <p:ext uri="{BB962C8B-B14F-4D97-AF65-F5344CB8AC3E}">
        <p14:creationId xmlns:p14="http://schemas.microsoft.com/office/powerpoint/2010/main" val="26860730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Load Balancing - Regular</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11</a:t>
            </a:fld>
            <a:endParaRPr lang="en-US" dirty="0"/>
          </a:p>
        </p:txBody>
      </p:sp>
      <p:sp>
        <p:nvSpPr>
          <p:cNvPr id="8" name="内容占位符 2"/>
          <p:cNvSpPr txBox="1">
            <a:spLocks/>
          </p:cNvSpPr>
          <p:nvPr/>
        </p:nvSpPr>
        <p:spPr>
          <a:xfrm>
            <a:off x="457200" y="1056286"/>
            <a:ext cx="8229600" cy="242315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Palatino"/>
                <a:ea typeface="+mn-ea"/>
                <a:cs typeface="Palatino"/>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Palatino"/>
                <a:ea typeface="+mn-ea"/>
                <a:cs typeface="Palatino"/>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Palatino"/>
                <a:ea typeface="+mn-ea"/>
                <a:cs typeface="Palatino"/>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Palatino"/>
                <a:ea typeface="+mn-ea"/>
                <a:cs typeface="Palatino"/>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Palatino"/>
                <a:ea typeface="+mn-ea"/>
                <a:cs typeface="Palatin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dirty="0"/>
              <a:t>Vary total number (</a:t>
            </a:r>
            <a:r>
              <a:rPr kumimoji="1" lang="en-US" altLang="zh-CN" dirty="0" smtClean="0"/>
              <a:t>N=</a:t>
            </a:r>
            <a:r>
              <a:rPr kumimoji="1" lang="en-US" altLang="zh-CN" dirty="0" smtClean="0">
                <a:solidFill>
                  <a:srgbClr val="FF0000"/>
                </a:solidFill>
              </a:rPr>
              <a:t>40, 60, 80, 100</a:t>
            </a:r>
            <a:r>
              <a:rPr kumimoji="1" lang="en-US" altLang="zh-CN" dirty="0" smtClean="0"/>
              <a:t>) </a:t>
            </a:r>
            <a:r>
              <a:rPr kumimoji="1" lang="en-US" altLang="zh-CN" dirty="0"/>
              <a:t>of </a:t>
            </a:r>
            <a:r>
              <a:rPr kumimoji="1" lang="en-US" altLang="zh-CN" dirty="0" smtClean="0"/>
              <a:t>in </a:t>
            </a:r>
            <a:r>
              <a:rPr kumimoji="1" lang="en-US" altLang="zh-CN" dirty="0"/>
              <a:t>different </a:t>
            </a:r>
            <a:r>
              <a:rPr kumimoji="1" lang="en-US" altLang="zh-CN" dirty="0" smtClean="0"/>
              <a:t>experiments. In every experiment:</a:t>
            </a:r>
            <a:endParaRPr kumimoji="1" lang="en-US" altLang="zh-CN" dirty="0"/>
          </a:p>
          <a:p>
            <a:pPr lvl="1"/>
            <a:r>
              <a:rPr kumimoji="1" lang="en-US" altLang="zh-CN" dirty="0" smtClean="0"/>
              <a:t>Create N producers, </a:t>
            </a:r>
            <a:r>
              <a:rPr kumimoji="1" lang="en-US" altLang="zh-CN" dirty="0"/>
              <a:t>each of them publishes a unique </a:t>
            </a:r>
            <a:r>
              <a:rPr kumimoji="1" lang="en-US" altLang="zh-CN" dirty="0" smtClean="0"/>
              <a:t>topic</a:t>
            </a:r>
          </a:p>
          <a:p>
            <a:pPr lvl="2"/>
            <a:r>
              <a:rPr kumimoji="1" lang="en-US" altLang="zh-CN" dirty="0" smtClean="0"/>
              <a:t>Each producer sends one </a:t>
            </a:r>
            <a:r>
              <a:rPr kumimoji="1" lang="en-US" altLang="zh-CN" dirty="0" err="1" smtClean="0"/>
              <a:t>msg</a:t>
            </a:r>
            <a:r>
              <a:rPr kumimoji="1" lang="en-US" altLang="zh-CN" dirty="0" smtClean="0"/>
              <a:t> every 2 </a:t>
            </a:r>
            <a:r>
              <a:rPr kumimoji="1" lang="en-US" altLang="zh-CN" dirty="0" err="1" smtClean="0"/>
              <a:t>ms</a:t>
            </a:r>
            <a:endParaRPr kumimoji="1" lang="en-US" altLang="zh-CN" dirty="0" smtClean="0"/>
          </a:p>
          <a:p>
            <a:pPr lvl="1"/>
            <a:r>
              <a:rPr kumimoji="1" lang="en-US" altLang="zh-CN" dirty="0" smtClean="0"/>
              <a:t>Producers are created </a:t>
            </a:r>
            <a:r>
              <a:rPr kumimoji="1" lang="en-US" altLang="zh-CN" dirty="0" smtClean="0">
                <a:solidFill>
                  <a:srgbClr val="FF0000"/>
                </a:solidFill>
              </a:rPr>
              <a:t>one-by-one</a:t>
            </a:r>
            <a:r>
              <a:rPr kumimoji="1" lang="en-US" altLang="zh-CN" dirty="0" smtClean="0"/>
              <a:t>, with 1s gap; In each experiment, we record the latency results of </a:t>
            </a:r>
            <a:r>
              <a:rPr kumimoji="1" lang="en-US" altLang="zh-CN" dirty="0" smtClean="0">
                <a:solidFill>
                  <a:srgbClr val="FF0000"/>
                </a:solidFill>
              </a:rPr>
              <a:t>the last producer </a:t>
            </a:r>
            <a:r>
              <a:rPr kumimoji="1" lang="en-US" altLang="zh-CN" dirty="0" smtClean="0"/>
              <a:t>(which is created last)</a:t>
            </a:r>
          </a:p>
          <a:p>
            <a:pPr lvl="1"/>
            <a:r>
              <a:rPr kumimoji="1" lang="en-US" altLang="zh-CN" dirty="0" smtClean="0"/>
              <a:t>Create N consumers, </a:t>
            </a:r>
            <a:r>
              <a:rPr kumimoji="1" lang="en-US" altLang="zh-CN" dirty="0"/>
              <a:t>each of them subscribers to a unique </a:t>
            </a:r>
            <a:r>
              <a:rPr kumimoji="1" lang="en-US" altLang="zh-CN" dirty="0" smtClean="0"/>
              <a:t>topic</a:t>
            </a:r>
          </a:p>
          <a:p>
            <a:r>
              <a:rPr kumimoji="1" lang="en-US" altLang="zh-CN" dirty="0" smtClean="0"/>
              <a:t>In RTM-0.3, latency performance is the best because topics (producers) are </a:t>
            </a:r>
            <a:r>
              <a:rPr kumimoji="1" lang="en-US" altLang="zh-CN" dirty="0" smtClean="0">
                <a:solidFill>
                  <a:srgbClr val="FF0000"/>
                </a:solidFill>
              </a:rPr>
              <a:t>very evenly distributed </a:t>
            </a:r>
            <a:r>
              <a:rPr kumimoji="1" lang="en-US" altLang="zh-CN" dirty="0" smtClean="0"/>
              <a:t>across two daemons</a:t>
            </a:r>
          </a:p>
          <a:p>
            <a:pPr lvl="1"/>
            <a:r>
              <a:rPr kumimoji="1" lang="en-US" altLang="zh-CN" dirty="0" smtClean="0"/>
              <a:t>Bottom left figure: the last producer is assigned to the remote daemon (see next page for zoom-in plot)</a:t>
            </a:r>
          </a:p>
          <a:p>
            <a:pPr lvl="1"/>
            <a:r>
              <a:rPr kumimoji="1" lang="en-US" altLang="zh-CN" dirty="0" smtClean="0"/>
              <a:t>Bottom right figure: the last producer is assigned to the local daemon</a:t>
            </a:r>
          </a:p>
          <a:p>
            <a:pPr lvl="1"/>
            <a:r>
              <a:rPr kumimoji="1" lang="en-US" altLang="zh-CN" dirty="0" smtClean="0"/>
              <a:t>Consistent result with previous benchmark (local vs. remote)</a:t>
            </a:r>
          </a:p>
          <a:p>
            <a:endParaRPr kumimoji="1" lang="en-US" altLang="zh-CN" dirty="0"/>
          </a:p>
        </p:txBody>
      </p:sp>
      <p:pic>
        <p:nvPicPr>
          <p:cNvPr id="12" name="内容占位符 11" descr="5.pdf"/>
          <p:cNvPicPr>
            <a:picLocks noGrp="1" noChangeAspect="1"/>
          </p:cNvPicPr>
          <p:nvPr>
            <p:ph idx="1"/>
          </p:nvPr>
        </p:nvPicPr>
        <p:blipFill>
          <a:blip r:embed="rId3">
            <a:extLst>
              <a:ext uri="{28A0092B-C50C-407E-A947-70E740481C1C}">
                <a14:useLocalDpi xmlns:a14="http://schemas.microsoft.com/office/drawing/2010/main" val="0"/>
              </a:ext>
            </a:extLst>
          </a:blip>
          <a:srcRect l="-8357" r="-8357"/>
          <a:stretch>
            <a:fillRect/>
          </a:stretch>
        </p:blipFill>
        <p:spPr>
          <a:xfrm>
            <a:off x="-199256" y="3363220"/>
            <a:ext cx="4765904" cy="2936053"/>
          </a:xfrm>
        </p:spPr>
      </p:pic>
      <p:pic>
        <p:nvPicPr>
          <p:cNvPr id="14" name="图片 13" descr="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1272" y="3363220"/>
            <a:ext cx="4151562" cy="2936053"/>
          </a:xfrm>
          <a:prstGeom prst="rect">
            <a:avLst/>
          </a:prstGeom>
        </p:spPr>
      </p:pic>
    </p:spTree>
    <p:extLst>
      <p:ext uri="{BB962C8B-B14F-4D97-AF65-F5344CB8AC3E}">
        <p14:creationId xmlns:p14="http://schemas.microsoft.com/office/powerpoint/2010/main" val="10514259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Load Balancing - Regular</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12</a:t>
            </a:fld>
            <a:endParaRPr lang="en-US" dirty="0"/>
          </a:p>
        </p:txBody>
      </p:sp>
      <p:pic>
        <p:nvPicPr>
          <p:cNvPr id="9" name="图片 8" descr="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416" y="3326983"/>
            <a:ext cx="4162364" cy="3002059"/>
          </a:xfrm>
          <a:prstGeom prst="rect">
            <a:avLst/>
          </a:prstGeom>
        </p:spPr>
      </p:pic>
      <p:sp>
        <p:nvSpPr>
          <p:cNvPr id="13" name="内容占位符 2"/>
          <p:cNvSpPr txBox="1">
            <a:spLocks/>
          </p:cNvSpPr>
          <p:nvPr/>
        </p:nvSpPr>
        <p:spPr>
          <a:xfrm>
            <a:off x="457200" y="1056286"/>
            <a:ext cx="8229600" cy="2270697"/>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Palatino"/>
                <a:ea typeface="+mn-ea"/>
                <a:cs typeface="Palatino"/>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Palatino"/>
                <a:ea typeface="+mn-ea"/>
                <a:cs typeface="Palatino"/>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Palatino"/>
                <a:ea typeface="+mn-ea"/>
                <a:cs typeface="Palatino"/>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Palatino"/>
                <a:ea typeface="+mn-ea"/>
                <a:cs typeface="Palatino"/>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Palatino"/>
                <a:ea typeface="+mn-ea"/>
                <a:cs typeface="Palatin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dirty="0"/>
              <a:t>Vary total number (</a:t>
            </a:r>
            <a:r>
              <a:rPr kumimoji="1" lang="en-US" altLang="zh-CN" dirty="0" smtClean="0"/>
              <a:t>N=</a:t>
            </a:r>
            <a:r>
              <a:rPr kumimoji="1" lang="en-US" altLang="zh-CN" dirty="0" smtClean="0">
                <a:solidFill>
                  <a:srgbClr val="FF0000"/>
                </a:solidFill>
              </a:rPr>
              <a:t>40, 60, 80, 100</a:t>
            </a:r>
            <a:r>
              <a:rPr kumimoji="1" lang="en-US" altLang="zh-CN" dirty="0" smtClean="0"/>
              <a:t>) </a:t>
            </a:r>
            <a:r>
              <a:rPr kumimoji="1" lang="en-US" altLang="zh-CN" dirty="0"/>
              <a:t>of </a:t>
            </a:r>
            <a:r>
              <a:rPr kumimoji="1" lang="en-US" altLang="zh-CN" dirty="0" smtClean="0"/>
              <a:t>in </a:t>
            </a:r>
            <a:r>
              <a:rPr kumimoji="1" lang="en-US" altLang="zh-CN" dirty="0"/>
              <a:t>different </a:t>
            </a:r>
            <a:r>
              <a:rPr kumimoji="1" lang="en-US" altLang="zh-CN" dirty="0" smtClean="0"/>
              <a:t>experiments. In every experiment:</a:t>
            </a:r>
            <a:endParaRPr kumimoji="1" lang="en-US" altLang="zh-CN" dirty="0"/>
          </a:p>
          <a:p>
            <a:pPr lvl="1"/>
            <a:r>
              <a:rPr kumimoji="1" lang="en-US" altLang="zh-CN" dirty="0" smtClean="0"/>
              <a:t>Create </a:t>
            </a:r>
            <a:r>
              <a:rPr kumimoji="1" lang="en-US" altLang="zh-CN" smtClean="0"/>
              <a:t>N producers, </a:t>
            </a:r>
            <a:r>
              <a:rPr kumimoji="1" lang="en-US" altLang="zh-CN" dirty="0"/>
              <a:t>each of them publishes a unique </a:t>
            </a:r>
            <a:r>
              <a:rPr kumimoji="1" lang="en-US" altLang="zh-CN" dirty="0" smtClean="0"/>
              <a:t>topic</a:t>
            </a:r>
          </a:p>
          <a:p>
            <a:pPr lvl="2"/>
            <a:r>
              <a:rPr kumimoji="1" lang="en-US" altLang="zh-CN" dirty="0" smtClean="0"/>
              <a:t>Each producer sends one </a:t>
            </a:r>
            <a:r>
              <a:rPr kumimoji="1" lang="en-US" altLang="zh-CN" dirty="0" err="1" smtClean="0"/>
              <a:t>msg</a:t>
            </a:r>
            <a:r>
              <a:rPr kumimoji="1" lang="en-US" altLang="zh-CN" dirty="0" smtClean="0"/>
              <a:t> every 2 </a:t>
            </a:r>
            <a:r>
              <a:rPr kumimoji="1" lang="en-US" altLang="zh-CN" dirty="0" err="1" smtClean="0"/>
              <a:t>ms</a:t>
            </a:r>
            <a:endParaRPr kumimoji="1" lang="en-US" altLang="zh-CN" dirty="0" smtClean="0"/>
          </a:p>
          <a:p>
            <a:pPr lvl="1"/>
            <a:r>
              <a:rPr kumimoji="1" lang="en-US" altLang="zh-CN" dirty="0" smtClean="0"/>
              <a:t>Producers are created </a:t>
            </a:r>
            <a:r>
              <a:rPr kumimoji="1" lang="en-US" altLang="zh-CN" dirty="0" smtClean="0">
                <a:solidFill>
                  <a:srgbClr val="FF0000"/>
                </a:solidFill>
              </a:rPr>
              <a:t>one-by-one</a:t>
            </a:r>
            <a:r>
              <a:rPr kumimoji="1" lang="en-US" altLang="zh-CN" dirty="0" smtClean="0"/>
              <a:t>, with 1s gap; In each experiment, we record the latency results of </a:t>
            </a:r>
            <a:r>
              <a:rPr kumimoji="1" lang="en-US" altLang="zh-CN" dirty="0" smtClean="0">
                <a:solidFill>
                  <a:srgbClr val="FF0000"/>
                </a:solidFill>
              </a:rPr>
              <a:t>the last producer </a:t>
            </a:r>
            <a:r>
              <a:rPr kumimoji="1" lang="en-US" altLang="zh-CN" dirty="0" smtClean="0"/>
              <a:t>(which is created last)</a:t>
            </a:r>
            <a:endParaRPr kumimoji="1" lang="en-US" altLang="zh-CN" dirty="0"/>
          </a:p>
          <a:p>
            <a:pPr lvl="1"/>
            <a:r>
              <a:rPr kumimoji="1" lang="en-US" altLang="zh-CN" dirty="0" smtClean="0"/>
              <a:t>Create N consumers, </a:t>
            </a:r>
            <a:r>
              <a:rPr kumimoji="1" lang="en-US" altLang="zh-CN" dirty="0"/>
              <a:t>each of them subscribers to a unique </a:t>
            </a:r>
            <a:r>
              <a:rPr kumimoji="1" lang="en-US" altLang="zh-CN" dirty="0" smtClean="0"/>
              <a:t>topic</a:t>
            </a:r>
          </a:p>
          <a:p>
            <a:pPr lvl="1"/>
            <a:endParaRPr kumimoji="1" lang="en-US" altLang="zh-CN" dirty="0" smtClean="0"/>
          </a:p>
          <a:p>
            <a:r>
              <a:rPr kumimoji="1" lang="en-US" altLang="zh-CN" dirty="0" smtClean="0"/>
              <a:t>Bottom left figure (zoom-in): the last producer is assigned to the remote daemon</a:t>
            </a:r>
          </a:p>
          <a:p>
            <a:r>
              <a:rPr kumimoji="1" lang="en-US" altLang="zh-CN" dirty="0" smtClean="0"/>
              <a:t>Bottom right figure (zoom-in): the last producer is assigned to the local daemon</a:t>
            </a:r>
          </a:p>
          <a:p>
            <a:endParaRPr kumimoji="1" lang="en-US" altLang="zh-CN" dirty="0"/>
          </a:p>
        </p:txBody>
      </p:sp>
      <p:pic>
        <p:nvPicPr>
          <p:cNvPr id="11" name="内容占位符 10" descr="x.pdf"/>
          <p:cNvPicPr>
            <a:picLocks noGrp="1" noChangeAspect="1"/>
          </p:cNvPicPr>
          <p:nvPr>
            <p:ph idx="1"/>
          </p:nvPr>
        </p:nvPicPr>
        <p:blipFill>
          <a:blip r:embed="rId4">
            <a:extLst>
              <a:ext uri="{28A0092B-C50C-407E-A947-70E740481C1C}">
                <a14:useLocalDpi xmlns:a14="http://schemas.microsoft.com/office/drawing/2010/main" val="0"/>
              </a:ext>
            </a:extLst>
          </a:blip>
          <a:srcRect l="-5142" r="-5142"/>
          <a:stretch>
            <a:fillRect/>
          </a:stretch>
        </p:blipFill>
        <p:spPr>
          <a:xfrm>
            <a:off x="-151896" y="3326983"/>
            <a:ext cx="4838820" cy="2980974"/>
          </a:xfrm>
        </p:spPr>
      </p:pic>
    </p:spTree>
    <p:extLst>
      <p:ext uri="{BB962C8B-B14F-4D97-AF65-F5344CB8AC3E}">
        <p14:creationId xmlns:p14="http://schemas.microsoft.com/office/powerpoint/2010/main" val="6760711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Distributed Rate Limiting</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13</a:t>
            </a:fld>
            <a:endParaRPr lang="en-US" dirty="0"/>
          </a:p>
        </p:txBody>
      </p:sp>
      <p:sp>
        <p:nvSpPr>
          <p:cNvPr id="9" name="内容占位符 2"/>
          <p:cNvSpPr txBox="1">
            <a:spLocks/>
          </p:cNvSpPr>
          <p:nvPr/>
        </p:nvSpPr>
        <p:spPr>
          <a:xfrm>
            <a:off x="351374" y="1056286"/>
            <a:ext cx="8335425" cy="2753898"/>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Palatino"/>
                <a:ea typeface="+mn-ea"/>
                <a:cs typeface="Palatino"/>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Palatino"/>
                <a:ea typeface="+mn-ea"/>
                <a:cs typeface="Palatino"/>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Palatino"/>
                <a:ea typeface="+mn-ea"/>
                <a:cs typeface="Palatino"/>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Palatino"/>
                <a:ea typeface="+mn-ea"/>
                <a:cs typeface="Palatino"/>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Palatino"/>
                <a:ea typeface="+mn-ea"/>
                <a:cs typeface="Palatin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dirty="0" smtClean="0"/>
              <a:t>Producer1</a:t>
            </a:r>
            <a:r>
              <a:rPr kumimoji="1" lang="en-US" altLang="zh-CN" dirty="0"/>
              <a:t>/2/3 all publish Topic1</a:t>
            </a:r>
          </a:p>
          <a:p>
            <a:pPr lvl="1"/>
            <a:r>
              <a:rPr kumimoji="1" lang="en-US" altLang="zh-CN" dirty="0" smtClean="0"/>
              <a:t>Assume the SLA of Topic 1 limits the (aggregated) </a:t>
            </a:r>
            <a:r>
              <a:rPr kumimoji="1" lang="en-US" altLang="zh-CN" dirty="0" err="1" smtClean="0"/>
              <a:t>msg</a:t>
            </a:r>
            <a:r>
              <a:rPr kumimoji="1" lang="en-US" altLang="zh-CN" dirty="0" smtClean="0"/>
              <a:t> rate at </a:t>
            </a:r>
            <a:r>
              <a:rPr kumimoji="1" lang="en-US" altLang="zh-CN" dirty="0" smtClean="0">
                <a:solidFill>
                  <a:srgbClr val="FF0000"/>
                </a:solidFill>
              </a:rPr>
              <a:t>4k </a:t>
            </a:r>
            <a:r>
              <a:rPr kumimoji="1" lang="en-US" altLang="zh-CN" dirty="0" err="1" smtClean="0">
                <a:solidFill>
                  <a:srgbClr val="FF0000"/>
                </a:solidFill>
              </a:rPr>
              <a:t>msgs</a:t>
            </a:r>
            <a:r>
              <a:rPr kumimoji="1" lang="en-US" altLang="zh-CN" dirty="0" smtClean="0">
                <a:solidFill>
                  <a:srgbClr val="FF0000"/>
                </a:solidFill>
              </a:rPr>
              <a:t>/s</a:t>
            </a:r>
          </a:p>
          <a:p>
            <a:r>
              <a:rPr kumimoji="1" lang="en-US" altLang="zh-CN" dirty="0" smtClean="0"/>
              <a:t>Producer1</a:t>
            </a:r>
            <a:r>
              <a:rPr kumimoji="1" lang="en-US" altLang="zh-CN" dirty="0"/>
              <a:t>/2/3: </a:t>
            </a:r>
            <a:r>
              <a:rPr kumimoji="1" lang="en-US" altLang="zh-CN" dirty="0" smtClean="0"/>
              <a:t>publish </a:t>
            </a:r>
            <a:r>
              <a:rPr kumimoji="1" lang="en-US" altLang="zh-CN" dirty="0" err="1" smtClean="0"/>
              <a:t>msgs</a:t>
            </a:r>
            <a:r>
              <a:rPr kumimoji="1" lang="en-US" altLang="zh-CN" dirty="0" smtClean="0"/>
              <a:t> at 1k </a:t>
            </a:r>
            <a:r>
              <a:rPr kumimoji="1" lang="en-US" altLang="zh-CN" dirty="0" err="1"/>
              <a:t>msgs</a:t>
            </a:r>
            <a:r>
              <a:rPr kumimoji="1" lang="en-US" altLang="zh-CN" dirty="0"/>
              <a:t>/s</a:t>
            </a:r>
          </a:p>
          <a:p>
            <a:pPr lvl="1"/>
            <a:r>
              <a:rPr kumimoji="1" lang="en-US" altLang="zh-CN" dirty="0"/>
              <a:t>Producer1: there is </a:t>
            </a:r>
            <a:r>
              <a:rPr kumimoji="1" lang="en-US" altLang="zh-CN" dirty="0">
                <a:solidFill>
                  <a:srgbClr val="FF0000"/>
                </a:solidFill>
              </a:rPr>
              <a:t>a burst sending</a:t>
            </a:r>
          </a:p>
          <a:p>
            <a:pPr lvl="2"/>
            <a:r>
              <a:rPr kumimoji="1" lang="en-US" altLang="zh-CN" dirty="0"/>
              <a:t>Last for 20 seconds</a:t>
            </a:r>
          </a:p>
          <a:p>
            <a:pPr lvl="2"/>
            <a:r>
              <a:rPr kumimoji="1" lang="en-US" altLang="zh-CN" dirty="0"/>
              <a:t>During this duration, producer1 sends 3k </a:t>
            </a:r>
            <a:r>
              <a:rPr kumimoji="1" lang="en-US" altLang="zh-CN" dirty="0" err="1"/>
              <a:t>msgs</a:t>
            </a:r>
            <a:r>
              <a:rPr kumimoji="1" lang="en-US" altLang="zh-CN" dirty="0"/>
              <a:t>/</a:t>
            </a:r>
            <a:r>
              <a:rPr kumimoji="1" lang="en-US" altLang="zh-CN" dirty="0" smtClean="0"/>
              <a:t>s</a:t>
            </a:r>
          </a:p>
          <a:p>
            <a:pPr lvl="2"/>
            <a:r>
              <a:rPr kumimoji="1" lang="en-US" altLang="zh-CN" dirty="0" smtClean="0"/>
              <a:t>If there is no rate limiting, the aggregated rate of topic 1 (5k </a:t>
            </a:r>
            <a:r>
              <a:rPr kumimoji="1" lang="en-US" altLang="zh-CN" dirty="0" err="1" smtClean="0"/>
              <a:t>msgs</a:t>
            </a:r>
            <a:r>
              <a:rPr kumimoji="1" lang="en-US" altLang="zh-CN" dirty="0" smtClean="0"/>
              <a:t>/s) would violate the SLA</a:t>
            </a:r>
            <a:endParaRPr kumimoji="1" lang="en-US" altLang="zh-CN" dirty="0"/>
          </a:p>
          <a:p>
            <a:r>
              <a:rPr kumimoji="1" lang="en-US" altLang="zh-CN" dirty="0" smtClean="0"/>
              <a:t>In RTM-0.3, the token bucket of  topic1 </a:t>
            </a:r>
            <a:r>
              <a:rPr kumimoji="1" lang="en-US" altLang="zh-CN" dirty="0"/>
              <a:t>is </a:t>
            </a:r>
            <a:r>
              <a:rPr kumimoji="1" lang="en-US" altLang="zh-CN" dirty="0" smtClean="0"/>
              <a:t>configured as (</a:t>
            </a:r>
            <a:r>
              <a:rPr kumimoji="1" lang="en-US" altLang="zh-CN" dirty="0"/>
              <a:t>rate=4000, burst=100</a:t>
            </a:r>
            <a:r>
              <a:rPr kumimoji="1" lang="en-US" altLang="zh-CN" dirty="0" smtClean="0"/>
              <a:t>)</a:t>
            </a:r>
            <a:endParaRPr kumimoji="1" lang="en-US" altLang="zh-CN" dirty="0"/>
          </a:p>
          <a:p>
            <a:r>
              <a:rPr kumimoji="1" lang="en-US" altLang="zh-CN" dirty="0" smtClean="0"/>
              <a:t>In this experiment, producer 1 and 3 are assigned to local daemon, producer 2 is assigned to remote daemon</a:t>
            </a:r>
          </a:p>
          <a:p>
            <a:r>
              <a:rPr kumimoji="1" lang="en-US" altLang="zh-CN" dirty="0" smtClean="0"/>
              <a:t>The topic-level rate limiting is enforced (right figure)</a:t>
            </a:r>
          </a:p>
          <a:p>
            <a:pPr lvl="1"/>
            <a:r>
              <a:rPr kumimoji="1" lang="en-US" altLang="zh-CN" dirty="0" smtClean="0"/>
              <a:t>Tokens are proportionally distributed to daemons based on local arrival rates (left figure)</a:t>
            </a:r>
          </a:p>
        </p:txBody>
      </p:sp>
      <p:pic>
        <p:nvPicPr>
          <p:cNvPr id="12" name="图片 11" descr="sum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526" y="3823414"/>
            <a:ext cx="3523427" cy="2532936"/>
          </a:xfrm>
          <a:prstGeom prst="rect">
            <a:avLst/>
          </a:prstGeom>
        </p:spPr>
      </p:pic>
      <p:pic>
        <p:nvPicPr>
          <p:cNvPr id="10" name="内容占位符 10" descr="4.pdf"/>
          <p:cNvPicPr>
            <a:picLocks noGrp="1" noChangeAspect="1"/>
          </p:cNvPicPr>
          <p:nvPr>
            <p:ph idx="1"/>
          </p:nvPr>
        </p:nvPicPr>
        <p:blipFill>
          <a:blip r:embed="rId3">
            <a:extLst>
              <a:ext uri="{28A0092B-C50C-407E-A947-70E740481C1C}">
                <a14:useLocalDpi xmlns:a14="http://schemas.microsoft.com/office/drawing/2010/main" val="0"/>
              </a:ext>
            </a:extLst>
          </a:blip>
          <a:srcRect l="-6695" r="-6695"/>
          <a:stretch>
            <a:fillRect/>
          </a:stretch>
        </p:blipFill>
        <p:spPr>
          <a:xfrm>
            <a:off x="351374" y="3855548"/>
            <a:ext cx="4059388" cy="2500802"/>
          </a:xfrm>
        </p:spPr>
      </p:pic>
    </p:spTree>
    <p:extLst>
      <p:ext uri="{BB962C8B-B14F-4D97-AF65-F5344CB8AC3E}">
        <p14:creationId xmlns:p14="http://schemas.microsoft.com/office/powerpoint/2010/main" val="14764420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Future Work</a:t>
            </a:r>
            <a:endParaRPr kumimoji="1" lang="zh-CN" altLang="en-US" dirty="0"/>
          </a:p>
        </p:txBody>
      </p:sp>
      <p:sp>
        <p:nvSpPr>
          <p:cNvPr id="3" name="内容占位符 2"/>
          <p:cNvSpPr>
            <a:spLocks noGrp="1"/>
          </p:cNvSpPr>
          <p:nvPr>
            <p:ph idx="1"/>
          </p:nvPr>
        </p:nvSpPr>
        <p:spPr/>
        <p:txBody>
          <a:bodyPr>
            <a:normAutofit fontScale="85000" lnSpcReduction="10000"/>
          </a:bodyPr>
          <a:lstStyle/>
          <a:p>
            <a:r>
              <a:rPr kumimoji="1" lang="en-US" altLang="zh-CN" dirty="0" smtClean="0"/>
              <a:t>The current distributed rate limiting allocates (r, b) to daemons periodically</a:t>
            </a:r>
          </a:p>
          <a:p>
            <a:pPr lvl="1"/>
            <a:r>
              <a:rPr kumimoji="1" lang="en-US" altLang="zh-CN" dirty="0" smtClean="0"/>
              <a:t>This design is </a:t>
            </a:r>
            <a:r>
              <a:rPr kumimoji="1" lang="en-US" altLang="zh-CN" dirty="0"/>
              <a:t>i</a:t>
            </a:r>
            <a:r>
              <a:rPr kumimoji="1" lang="en-US" altLang="zh-CN" dirty="0" smtClean="0"/>
              <a:t>nsensitive to traffic variations across daemons. </a:t>
            </a:r>
            <a:r>
              <a:rPr kumimoji="1" lang="en-US" altLang="zh-CN" dirty="0"/>
              <a:t>I</a:t>
            </a:r>
            <a:r>
              <a:rPr kumimoji="1" lang="en-US" altLang="zh-CN" dirty="0" smtClean="0"/>
              <a:t>t easily allocates (r, b) unfairly, without smoothing burst of local incoming traffic</a:t>
            </a:r>
          </a:p>
          <a:p>
            <a:pPr lvl="1"/>
            <a:r>
              <a:rPr kumimoji="1" lang="en-US" altLang="zh-CN" dirty="0" smtClean="0"/>
              <a:t>Scalability is questionable if a topic is very widely distributed (even though producer concentration could help)</a:t>
            </a:r>
          </a:p>
          <a:p>
            <a:r>
              <a:rPr kumimoji="1" lang="en-US" altLang="zh-CN" dirty="0" smtClean="0"/>
              <a:t>In current design, a daemon only uploads its own CPU utilization. This statistics don’t precisely reflects how busy the hardware is when that daemon shares CPU with other competitors with higher priority. It would be better to upload more complete CPU statistics.</a:t>
            </a:r>
          </a:p>
          <a:p>
            <a:pPr lvl="1"/>
            <a:r>
              <a:rPr kumimoji="1" lang="en-US" altLang="zh-CN" dirty="0" smtClean="0"/>
              <a:t>An more advanced design is: if one daemon has the highest priority among all the co-located daemons, it is acceptable only uploading process CPU utilization. Otherwise, we need global CPU statistics</a:t>
            </a:r>
          </a:p>
          <a:p>
            <a:r>
              <a:rPr kumimoji="1" lang="en-US" altLang="zh-CN" dirty="0" smtClean="0"/>
              <a:t>Based on current evaluation, remote daemon has better performance than local daemon. We may take this into account when assigning daemons to producers</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14</a:t>
            </a:fld>
            <a:endParaRPr lang="en-US" dirty="0"/>
          </a:p>
        </p:txBody>
      </p:sp>
    </p:spTree>
    <p:extLst>
      <p:ext uri="{BB962C8B-B14F-4D97-AF65-F5344CB8AC3E}">
        <p14:creationId xmlns:p14="http://schemas.microsoft.com/office/powerpoint/2010/main" val="5733364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Summary</a:t>
            </a:r>
            <a:endParaRPr kumimoji="1" lang="zh-CN" altLang="en-US" dirty="0"/>
          </a:p>
        </p:txBody>
      </p:sp>
      <p:sp>
        <p:nvSpPr>
          <p:cNvPr id="3" name="内容占位符 2"/>
          <p:cNvSpPr>
            <a:spLocks noGrp="1"/>
          </p:cNvSpPr>
          <p:nvPr>
            <p:ph idx="1"/>
          </p:nvPr>
        </p:nvSpPr>
        <p:spPr/>
        <p:txBody>
          <a:bodyPr/>
          <a:lstStyle/>
          <a:p>
            <a:r>
              <a:rPr kumimoji="1" lang="en-US" altLang="zh-CN" dirty="0" smtClean="0"/>
              <a:t>RTM-0.3 supports load balancing across multiple daemons</a:t>
            </a:r>
          </a:p>
          <a:p>
            <a:pPr lvl="1"/>
            <a:r>
              <a:rPr kumimoji="1" lang="en-US" altLang="zh-CN" dirty="0"/>
              <a:t>System scalability is greatly improved</a:t>
            </a:r>
            <a:endParaRPr kumimoji="1" lang="zh-CN" altLang="en-US" dirty="0"/>
          </a:p>
          <a:p>
            <a:endParaRPr kumimoji="1" lang="en-US" altLang="zh-CN" dirty="0" smtClean="0"/>
          </a:p>
          <a:p>
            <a:r>
              <a:rPr kumimoji="1" lang="en-US" altLang="zh-CN" dirty="0" smtClean="0"/>
              <a:t>RTM-0.3 provides producer concentration to control intra-topic distribution, without sacrificing topic </a:t>
            </a:r>
            <a:r>
              <a:rPr kumimoji="1" lang="en-US" altLang="zh-CN" dirty="0" err="1" smtClean="0"/>
              <a:t>QoS</a:t>
            </a:r>
            <a:endParaRPr kumimoji="1" lang="en-US" altLang="zh-CN" dirty="0" smtClean="0"/>
          </a:p>
          <a:p>
            <a:endParaRPr kumimoji="1" lang="en-US" altLang="zh-CN" dirty="0"/>
          </a:p>
          <a:p>
            <a:r>
              <a:rPr kumimoji="1" lang="en-US" altLang="zh-CN" dirty="0" smtClean="0"/>
              <a:t>For heavy-load topics [1], RTM-0.3 enforces distributed topic-level rate limiting</a:t>
            </a:r>
          </a:p>
          <a:p>
            <a:endParaRPr kumimoji="1" lang="en-US" altLang="zh-CN"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15</a:t>
            </a:fld>
            <a:endParaRPr lang="en-US" dirty="0"/>
          </a:p>
        </p:txBody>
      </p:sp>
    </p:spTree>
    <p:extLst>
      <p:ext uri="{BB962C8B-B14F-4D97-AF65-F5344CB8AC3E}">
        <p14:creationId xmlns:p14="http://schemas.microsoft.com/office/powerpoint/2010/main" val="328384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Objective</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Even though RTM provides differentiated buffer size to improve scalability, one single RTM daemon still has limited (hardware) capacity to handle high concurrency (in terms of topics or clients)</a:t>
            </a:r>
          </a:p>
          <a:p>
            <a:endParaRPr kumimoji="1" lang="en-US" altLang="zh-CN" dirty="0" smtClean="0"/>
          </a:p>
          <a:p>
            <a:r>
              <a:rPr kumimoji="1" lang="en-US" altLang="zh-CN" dirty="0" smtClean="0"/>
              <a:t>To further improve scalability, we build daemon cluster, where daemons are distributed at multiple physical servers</a:t>
            </a:r>
          </a:p>
          <a:p>
            <a:pPr lvl="1"/>
            <a:r>
              <a:rPr kumimoji="1" lang="en-US" altLang="zh-CN" dirty="0" smtClean="0"/>
              <a:t>More hardware capacity, better concurrency support (more topics and connections)</a:t>
            </a:r>
          </a:p>
          <a:p>
            <a:pPr lvl="1"/>
            <a:r>
              <a:rPr kumimoji="1" lang="en-US" altLang="zh-CN" dirty="0" smtClean="0"/>
              <a:t>Intra-cluster deployment is transparent to users</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a:t>
            </a:fld>
            <a:endParaRPr lang="en-US" dirty="0"/>
          </a:p>
        </p:txBody>
      </p:sp>
    </p:spTree>
    <p:extLst>
      <p:ext uri="{BB962C8B-B14F-4D97-AF65-F5344CB8AC3E}">
        <p14:creationId xmlns:p14="http://schemas.microsoft.com/office/powerpoint/2010/main" val="25455957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Requirements</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en-US" altLang="zh-CN" dirty="0" smtClean="0"/>
              <a:t>Global prioritization: we still have to deploy prioritized daemons on every physical server, and high-priority topics should be handled by one or multiple high-priority daemons as well.</a:t>
            </a:r>
            <a:endParaRPr kumimoji="1" lang="en-US" altLang="zh-CN" dirty="0"/>
          </a:p>
          <a:p>
            <a:r>
              <a:rPr kumimoji="1" lang="en-US" altLang="zh-CN" dirty="0" smtClean="0"/>
              <a:t>Load balancing: topics and producers should be evenly distributed to daemons. In details, RTM should support:</a:t>
            </a:r>
          </a:p>
          <a:p>
            <a:pPr lvl="1"/>
            <a:r>
              <a:rPr kumimoji="1" lang="en-US" altLang="zh-CN" dirty="0" smtClean="0"/>
              <a:t>Inter-topic distribution: topics are expected to be evenly distributed</a:t>
            </a:r>
          </a:p>
          <a:p>
            <a:pPr lvl="1"/>
            <a:r>
              <a:rPr kumimoji="1" lang="en-US" altLang="zh-CN" dirty="0" smtClean="0"/>
              <a:t>Intra-topic distribution: if the producers of one common topic are too many to be handled by one single daemon, then RTM has to distribute these producers to multiple daemons. This feature additionally requires:</a:t>
            </a:r>
          </a:p>
          <a:p>
            <a:pPr lvl="2"/>
            <a:r>
              <a:rPr kumimoji="1" lang="en-US" altLang="zh-CN" dirty="0"/>
              <a:t>Distributed rate limiting: </a:t>
            </a:r>
            <a:r>
              <a:rPr kumimoji="1" lang="en-US" altLang="zh-CN" dirty="0" smtClean="0"/>
              <a:t>the </a:t>
            </a:r>
            <a:r>
              <a:rPr kumimoji="1" lang="en-US" altLang="zh-CN" dirty="0"/>
              <a:t>aggregated traffic </a:t>
            </a:r>
            <a:r>
              <a:rPr kumimoji="1" lang="en-US" altLang="zh-CN" dirty="0" smtClean="0"/>
              <a:t>(through multiple daemons) should </a:t>
            </a:r>
            <a:r>
              <a:rPr kumimoji="1" lang="en-US" altLang="zh-CN" dirty="0"/>
              <a:t>still be subject to the corresponding (topic-level) rate </a:t>
            </a:r>
            <a:r>
              <a:rPr kumimoji="1" lang="en-US" altLang="zh-CN" dirty="0" smtClean="0"/>
              <a:t>limiting</a:t>
            </a:r>
            <a:endParaRPr kumimoji="1" lang="en-US" altLang="zh-CN" dirty="0"/>
          </a:p>
          <a:p>
            <a:pPr lvl="1"/>
            <a:r>
              <a:rPr kumimoji="1" lang="en-US" altLang="zh-CN" dirty="0" smtClean="0"/>
              <a:t>Online monitoring: it is not a wise policy to statically assign one daemon to every newly-created client based on the number of topics/connections handled by each daemon, because every connection might have different workload. The online monitoring service will keep track of the status of each daemon and dynamically tune the daemon-assignment policy.</a:t>
            </a:r>
          </a:p>
          <a:p>
            <a:pPr lvl="1"/>
            <a:r>
              <a:rPr kumimoji="1" lang="en-US" altLang="zh-CN" dirty="0" smtClean="0"/>
              <a:t>Live migration [1]: load balancing should be enforced not only during the initiation phase of a connection, but also during the runtime. This feature is useful </a:t>
            </a:r>
            <a:r>
              <a:rPr lang="en-US" altLang="zh-CN" dirty="0" smtClean="0"/>
              <a:t>when </a:t>
            </a:r>
            <a:r>
              <a:rPr lang="en-US" altLang="zh-CN" dirty="0"/>
              <a:t>there is a </a:t>
            </a:r>
            <a:r>
              <a:rPr lang="en-US" altLang="zh-CN" dirty="0" smtClean="0"/>
              <a:t>significant </a:t>
            </a:r>
            <a:r>
              <a:rPr lang="en-US" altLang="zh-CN" dirty="0"/>
              <a:t>change in connection profiles that invalidate earlier load-balancing </a:t>
            </a:r>
            <a:r>
              <a:rPr lang="en-US" altLang="zh-CN" dirty="0" smtClean="0"/>
              <a:t>decisions. </a:t>
            </a:r>
            <a:r>
              <a:rPr kumimoji="1" lang="en-US" altLang="zh-CN" dirty="0" smtClean="0"/>
              <a:t>E.g., when there is burst traffic through certain connections, other victim connections (within the same daemon) could be migrated to other daemons.</a:t>
            </a:r>
          </a:p>
          <a:p>
            <a:pPr lvl="1"/>
            <a:endParaRPr kumimoji="1" lang="en-US" altLang="zh-CN"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2</a:t>
            </a:fld>
            <a:endParaRPr lang="en-US" dirty="0"/>
          </a:p>
        </p:txBody>
      </p:sp>
    </p:spTree>
    <p:extLst>
      <p:ext uri="{BB962C8B-B14F-4D97-AF65-F5344CB8AC3E}">
        <p14:creationId xmlns:p14="http://schemas.microsoft.com/office/powerpoint/2010/main" val="8568210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Design</a:t>
            </a:r>
            <a:endParaRPr kumimoji="1" lang="zh-CN" altLang="en-US" dirty="0"/>
          </a:p>
        </p:txBody>
      </p:sp>
      <p:sp>
        <p:nvSpPr>
          <p:cNvPr id="3" name="内容占位符 2"/>
          <p:cNvSpPr>
            <a:spLocks noGrp="1"/>
          </p:cNvSpPr>
          <p:nvPr>
            <p:ph idx="1"/>
          </p:nvPr>
        </p:nvSpPr>
        <p:spPr>
          <a:xfrm>
            <a:off x="457200" y="1056287"/>
            <a:ext cx="8229600" cy="5300063"/>
          </a:xfrm>
        </p:spPr>
        <p:txBody>
          <a:bodyPr>
            <a:normAutofit fontScale="62500" lnSpcReduction="20000"/>
          </a:bodyPr>
          <a:lstStyle/>
          <a:p>
            <a:r>
              <a:rPr kumimoji="1" lang="en-US" altLang="zh-CN" dirty="0" smtClean="0"/>
              <a:t>Load balancer is critical to a daemon cluster</a:t>
            </a:r>
          </a:p>
          <a:p>
            <a:pPr lvl="1"/>
            <a:r>
              <a:rPr kumimoji="1" lang="en-US" altLang="zh-CN" sz="2000" dirty="0" smtClean="0"/>
              <a:t>Goal: leverage more available hardware resource to meet latency </a:t>
            </a:r>
            <a:r>
              <a:rPr kumimoji="1" lang="en-US" altLang="zh-CN" sz="2000" dirty="0"/>
              <a:t>targets for high-priority topics as the number and load associated with high-priority connections increases, while </a:t>
            </a:r>
            <a:r>
              <a:rPr kumimoji="1" lang="en-US" altLang="zh-CN" sz="2000" dirty="0" smtClean="0"/>
              <a:t>mitigate </a:t>
            </a:r>
            <a:r>
              <a:rPr kumimoji="1" lang="en-US" altLang="zh-CN" sz="2000" dirty="0"/>
              <a:t>inter-priority </a:t>
            </a:r>
            <a:r>
              <a:rPr kumimoji="1" lang="en-US" altLang="zh-CN" sz="2000" dirty="0" smtClean="0"/>
              <a:t>starvation</a:t>
            </a:r>
          </a:p>
          <a:p>
            <a:pPr lvl="1"/>
            <a:endParaRPr kumimoji="1" lang="en-US" altLang="zh-CN" dirty="0" smtClean="0"/>
          </a:p>
          <a:p>
            <a:r>
              <a:rPr kumimoji="1" lang="en-US" altLang="zh-CN" dirty="0" smtClean="0"/>
              <a:t>As before, every messaging daemon in the cluster has to register (with its own priority) at the lookup daemon during the initiation phase</a:t>
            </a:r>
          </a:p>
          <a:p>
            <a:endParaRPr kumimoji="1" lang="en-US" altLang="zh-CN" dirty="0" smtClean="0"/>
          </a:p>
          <a:p>
            <a:r>
              <a:rPr kumimoji="1" lang="en-US" altLang="zh-CN" dirty="0" smtClean="0"/>
              <a:t>The lookup daemon serves as the load balancer of the cluster. </a:t>
            </a:r>
          </a:p>
          <a:p>
            <a:pPr lvl="1"/>
            <a:r>
              <a:rPr kumimoji="1" lang="en-US" altLang="zh-CN" dirty="0" smtClean="0"/>
              <a:t>The primary task of the load balancer is assigning the most appropriate daemon to every producer</a:t>
            </a:r>
          </a:p>
          <a:p>
            <a:pPr lvl="1"/>
            <a:endParaRPr kumimoji="1" lang="en-US" altLang="zh-CN" dirty="0" smtClean="0"/>
          </a:p>
          <a:p>
            <a:r>
              <a:rPr kumimoji="1" lang="en-US" altLang="zh-CN" dirty="0" smtClean="0"/>
              <a:t>The daemon assignment considers the following policies:</a:t>
            </a:r>
          </a:p>
          <a:p>
            <a:pPr lvl="1"/>
            <a:r>
              <a:rPr kumimoji="1" lang="en-US" altLang="zh-CN" dirty="0" smtClean="0"/>
              <a:t>Match priority of the producer</a:t>
            </a:r>
          </a:p>
          <a:p>
            <a:pPr lvl="1"/>
            <a:r>
              <a:rPr kumimoji="1" lang="en-US" altLang="zh-CN" dirty="0" smtClean="0"/>
              <a:t>We</a:t>
            </a:r>
            <a:r>
              <a:rPr kumimoji="1" lang="zh-CN" altLang="en-US" dirty="0" smtClean="0"/>
              <a:t> </a:t>
            </a:r>
            <a:r>
              <a:rPr kumimoji="1" lang="en-US" altLang="zh-CN" dirty="0" smtClean="0"/>
              <a:t>prefer</a:t>
            </a:r>
            <a:r>
              <a:rPr kumimoji="1" lang="zh-CN" altLang="en-US" dirty="0" smtClean="0"/>
              <a:t> </a:t>
            </a:r>
            <a:r>
              <a:rPr kumimoji="1" lang="en-US" altLang="zh-CN" dirty="0" smtClean="0"/>
              <a:t>assigning</a:t>
            </a:r>
            <a:r>
              <a:rPr kumimoji="1" lang="zh-CN" altLang="en-US" dirty="0" smtClean="0"/>
              <a:t> </a:t>
            </a:r>
            <a:r>
              <a:rPr kumimoji="1" lang="en-US" altLang="zh-CN" dirty="0" smtClean="0"/>
              <a:t>the </a:t>
            </a:r>
            <a:r>
              <a:rPr kumimoji="1" lang="en-US" altLang="zh-CN" dirty="0" smtClean="0">
                <a:solidFill>
                  <a:srgbClr val="FF0000"/>
                </a:solidFill>
              </a:rPr>
              <a:t>most lightly-loaded</a:t>
            </a:r>
            <a:r>
              <a:rPr kumimoji="1" lang="en-US" altLang="zh-CN" dirty="0" smtClean="0"/>
              <a:t> daemon</a:t>
            </a:r>
            <a:r>
              <a:rPr kumimoji="1" lang="zh-CN" altLang="en-US" dirty="0" smtClean="0"/>
              <a:t> </a:t>
            </a:r>
            <a:r>
              <a:rPr kumimoji="1" lang="en-US" altLang="zh-CN" dirty="0" smtClean="0"/>
              <a:t>to</a:t>
            </a:r>
            <a:r>
              <a:rPr kumimoji="1" lang="zh-CN" altLang="en-US" dirty="0" smtClean="0"/>
              <a:t> </a:t>
            </a:r>
            <a:r>
              <a:rPr kumimoji="1" lang="en-US" altLang="zh-CN" dirty="0" smtClean="0"/>
              <a:t>producers</a:t>
            </a:r>
          </a:p>
          <a:p>
            <a:pPr lvl="2"/>
            <a:r>
              <a:rPr kumimoji="1" lang="en-US" altLang="zh-CN" dirty="0" smtClean="0"/>
              <a:t>For load measurement, daemons have to periodically upload their local statistics to load balancer</a:t>
            </a:r>
          </a:p>
          <a:p>
            <a:pPr lvl="1"/>
            <a:r>
              <a:rPr kumimoji="1" lang="en-US" altLang="zh-CN" dirty="0" smtClean="0"/>
              <a:t>Producer concentration: we also</a:t>
            </a:r>
            <a:r>
              <a:rPr kumimoji="1" lang="zh-CN" altLang="en-US" dirty="0" smtClean="0"/>
              <a:t> </a:t>
            </a:r>
            <a:r>
              <a:rPr kumimoji="1" lang="en-US" altLang="zh-CN" dirty="0" smtClean="0"/>
              <a:t>consider assigning the same daemon to the producers of one common topic, even though this daemon (another candidate) might not be the most lightly-loaded one</a:t>
            </a:r>
          </a:p>
          <a:p>
            <a:pPr lvl="2"/>
            <a:r>
              <a:rPr kumimoji="1" lang="en-US" altLang="zh-CN" dirty="0" smtClean="0"/>
              <a:t>This is because intra-topic balancing requires distributed rate limiting, which introduces overhead and degrade accuracy of rate limiting</a:t>
            </a:r>
          </a:p>
          <a:p>
            <a:pPr lvl="2"/>
            <a:endParaRPr kumimoji="1" lang="en-US" altLang="zh-CN" dirty="0" smtClean="0"/>
          </a:p>
          <a:p>
            <a:r>
              <a:rPr kumimoji="1" lang="en-US" altLang="zh-CN" dirty="0" smtClean="0"/>
              <a:t>The design and daemon assignment policies will be finalized after assessing the latency overhead associated with assigning producers to remote daemons</a:t>
            </a:r>
          </a:p>
          <a:p>
            <a:pPr lvl="1"/>
            <a:r>
              <a:rPr kumimoji="1" lang="en-US" altLang="zh-CN" dirty="0" smtClean="0"/>
              <a:t>A slightly overloaded local daemon maybe be preferable to a lightly loaded remote one</a:t>
            </a:r>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3</a:t>
            </a:fld>
            <a:endParaRPr lang="en-US" dirty="0"/>
          </a:p>
        </p:txBody>
      </p:sp>
    </p:spTree>
    <p:extLst>
      <p:ext uri="{BB962C8B-B14F-4D97-AF65-F5344CB8AC3E}">
        <p14:creationId xmlns:p14="http://schemas.microsoft.com/office/powerpoint/2010/main" val="11505770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Architecture: RTM-0.3</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4</a:t>
            </a:fld>
            <a:endParaRPr lang="en-US" dirty="0"/>
          </a:p>
        </p:txBody>
      </p:sp>
      <p:sp>
        <p:nvSpPr>
          <p:cNvPr id="133" name="内容占位符 2"/>
          <p:cNvSpPr txBox="1">
            <a:spLocks/>
          </p:cNvSpPr>
          <p:nvPr/>
        </p:nvSpPr>
        <p:spPr>
          <a:xfrm>
            <a:off x="245540" y="999452"/>
            <a:ext cx="8792116" cy="100660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en-US" altLang="zh-CN" dirty="0" smtClean="0">
              <a:latin typeface="Palatino"/>
              <a:cs typeface="Palatino"/>
            </a:endParaRPr>
          </a:p>
        </p:txBody>
      </p:sp>
      <p:sp>
        <p:nvSpPr>
          <p:cNvPr id="8" name="文本框 7"/>
          <p:cNvSpPr txBox="1"/>
          <p:nvPr/>
        </p:nvSpPr>
        <p:spPr>
          <a:xfrm>
            <a:off x="450535" y="2573299"/>
            <a:ext cx="1032469" cy="276999"/>
          </a:xfrm>
          <a:prstGeom prst="rect">
            <a:avLst/>
          </a:prstGeom>
          <a:noFill/>
          <a:ln w="19050" cmpd="sng">
            <a:solidFill>
              <a:srgbClr val="800000"/>
            </a:solidFill>
          </a:ln>
        </p:spPr>
        <p:txBody>
          <a:bodyPr wrap="square" rtlCol="0">
            <a:spAutoFit/>
          </a:bodyPr>
          <a:lstStyle/>
          <a:p>
            <a:r>
              <a:rPr kumimoji="1" lang="zh-CN" altLang="en-US" sz="1200" dirty="0" smtClean="0">
                <a:solidFill>
                  <a:srgbClr val="C0504D"/>
                </a:solidFill>
              </a:rPr>
              <a:t> </a:t>
            </a:r>
            <a:r>
              <a:rPr kumimoji="1" lang="en-US" altLang="zh-CN" sz="1200" dirty="0" smtClean="0">
                <a:solidFill>
                  <a:srgbClr val="C0504D"/>
                </a:solidFill>
              </a:rPr>
              <a:t> </a:t>
            </a:r>
            <a:r>
              <a:rPr kumimoji="1" lang="en-US" altLang="zh-CN" sz="1200" dirty="0" smtClean="0">
                <a:solidFill>
                  <a:srgbClr val="800000"/>
                </a:solidFill>
              </a:rPr>
              <a:t>Producer</a:t>
            </a:r>
            <a:endParaRPr kumimoji="1" lang="zh-CN" altLang="en-US" sz="1200" dirty="0">
              <a:solidFill>
                <a:srgbClr val="800000"/>
              </a:solidFill>
            </a:endParaRPr>
          </a:p>
        </p:txBody>
      </p:sp>
      <p:sp>
        <p:nvSpPr>
          <p:cNvPr id="132" name="矩形 131"/>
          <p:cNvSpPr/>
          <p:nvPr/>
        </p:nvSpPr>
        <p:spPr>
          <a:xfrm>
            <a:off x="2191446" y="2186720"/>
            <a:ext cx="2349115" cy="1731297"/>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1" name="文本框 140"/>
          <p:cNvSpPr txBox="1"/>
          <p:nvPr/>
        </p:nvSpPr>
        <p:spPr>
          <a:xfrm>
            <a:off x="3137948" y="2448198"/>
            <a:ext cx="1091120" cy="646331"/>
          </a:xfrm>
          <a:prstGeom prst="rect">
            <a:avLst/>
          </a:prstGeom>
          <a:noFill/>
          <a:ln w="19050" cmpd="sng">
            <a:solidFill>
              <a:schemeClr val="accent2">
                <a:lumMod val="50000"/>
              </a:schemeClr>
            </a:solidFill>
          </a:ln>
        </p:spPr>
        <p:txBody>
          <a:bodyPr wrap="square" rtlCol="0">
            <a:spAutoFit/>
          </a:bodyPr>
          <a:lstStyle/>
          <a:p>
            <a:endParaRPr kumimoji="1" lang="en-US" altLang="zh-CN" sz="1200" dirty="0" smtClean="0">
              <a:solidFill>
                <a:srgbClr val="C0504D"/>
              </a:solidFill>
            </a:endParaRPr>
          </a:p>
          <a:p>
            <a:r>
              <a:rPr kumimoji="1" lang="en-US" altLang="zh-CN" sz="1200" dirty="0" smtClean="0">
                <a:solidFill>
                  <a:srgbClr val="800000"/>
                </a:solidFill>
              </a:rPr>
              <a:t>                                  Topic 1</a:t>
            </a:r>
            <a:endParaRPr kumimoji="1" lang="zh-CN" altLang="en-US" sz="1200" dirty="0">
              <a:solidFill>
                <a:srgbClr val="800000"/>
              </a:solidFill>
            </a:endParaRPr>
          </a:p>
        </p:txBody>
      </p:sp>
      <p:sp>
        <p:nvSpPr>
          <p:cNvPr id="153" name="文本框 152"/>
          <p:cNvSpPr txBox="1"/>
          <p:nvPr/>
        </p:nvSpPr>
        <p:spPr>
          <a:xfrm>
            <a:off x="2142723" y="2186596"/>
            <a:ext cx="1229588" cy="307777"/>
          </a:xfrm>
          <a:prstGeom prst="rect">
            <a:avLst/>
          </a:prstGeom>
          <a:noFill/>
        </p:spPr>
        <p:txBody>
          <a:bodyPr wrap="square" rtlCol="0">
            <a:spAutoFit/>
          </a:bodyPr>
          <a:lstStyle/>
          <a:p>
            <a:r>
              <a:rPr kumimoji="1" lang="en-US" altLang="zh-CN" sz="1400" dirty="0" smtClean="0"/>
              <a:t>Daemon-1 (H)</a:t>
            </a:r>
            <a:endParaRPr kumimoji="1" lang="zh-CN" altLang="en-US" sz="1400" dirty="0"/>
          </a:p>
        </p:txBody>
      </p:sp>
      <p:grpSp>
        <p:nvGrpSpPr>
          <p:cNvPr id="181" name="组 180"/>
          <p:cNvGrpSpPr/>
          <p:nvPr/>
        </p:nvGrpSpPr>
        <p:grpSpPr>
          <a:xfrm rot="5400000">
            <a:off x="2548787" y="2575168"/>
            <a:ext cx="152867" cy="392392"/>
            <a:chOff x="1728555" y="2786248"/>
            <a:chExt cx="376984" cy="564396"/>
          </a:xfrm>
        </p:grpSpPr>
        <p:sp>
          <p:nvSpPr>
            <p:cNvPr id="183" name="矩形 182"/>
            <p:cNvSpPr/>
            <p:nvPr/>
          </p:nvSpPr>
          <p:spPr bwMode="auto">
            <a:xfrm>
              <a:off x="1728555" y="2786248"/>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184" name="矩形 183"/>
            <p:cNvSpPr/>
            <p:nvPr/>
          </p:nvSpPr>
          <p:spPr bwMode="auto">
            <a:xfrm>
              <a:off x="1728555" y="2927347"/>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185" name="矩形 184"/>
            <p:cNvSpPr/>
            <p:nvPr/>
          </p:nvSpPr>
          <p:spPr bwMode="auto">
            <a:xfrm>
              <a:off x="1728555" y="3068446"/>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186" name="矩形 185"/>
            <p:cNvSpPr/>
            <p:nvPr/>
          </p:nvSpPr>
          <p:spPr bwMode="auto">
            <a:xfrm>
              <a:off x="1728555" y="3209545"/>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sp>
        <p:nvSpPr>
          <p:cNvPr id="47" name="罐形 46"/>
          <p:cNvSpPr/>
          <p:nvPr/>
        </p:nvSpPr>
        <p:spPr>
          <a:xfrm>
            <a:off x="3735538" y="2606734"/>
            <a:ext cx="386754" cy="40983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7" name="组 196"/>
          <p:cNvGrpSpPr/>
          <p:nvPr/>
        </p:nvGrpSpPr>
        <p:grpSpPr>
          <a:xfrm rot="5400000">
            <a:off x="2558310" y="4792234"/>
            <a:ext cx="159096" cy="392392"/>
            <a:chOff x="1728555" y="2786248"/>
            <a:chExt cx="376984" cy="564396"/>
          </a:xfrm>
        </p:grpSpPr>
        <p:sp>
          <p:nvSpPr>
            <p:cNvPr id="203" name="矩形 202"/>
            <p:cNvSpPr/>
            <p:nvPr/>
          </p:nvSpPr>
          <p:spPr bwMode="auto">
            <a:xfrm>
              <a:off x="1728555" y="2786248"/>
              <a:ext cx="376984" cy="141099"/>
            </a:xfrm>
            <a:prstGeom prst="rect">
              <a:avLst/>
            </a:prstGeom>
            <a:noFill/>
            <a:ln w="1905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accent4"/>
                </a:solidFill>
                <a:effectLst/>
                <a:latin typeface="Verdana" pitchFamily="-107" charset="0"/>
              </a:endParaRPr>
            </a:p>
          </p:txBody>
        </p:sp>
        <p:sp>
          <p:nvSpPr>
            <p:cNvPr id="204" name="矩形 203"/>
            <p:cNvSpPr/>
            <p:nvPr/>
          </p:nvSpPr>
          <p:spPr bwMode="auto">
            <a:xfrm>
              <a:off x="1728555" y="2927347"/>
              <a:ext cx="376984" cy="141099"/>
            </a:xfrm>
            <a:prstGeom prst="rect">
              <a:avLst/>
            </a:prstGeom>
            <a:noFill/>
            <a:ln w="1905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accent4"/>
                </a:solidFill>
                <a:effectLst/>
                <a:latin typeface="Verdana" pitchFamily="-107" charset="0"/>
              </a:endParaRPr>
            </a:p>
          </p:txBody>
        </p:sp>
        <p:sp>
          <p:nvSpPr>
            <p:cNvPr id="205" name="矩形 204"/>
            <p:cNvSpPr/>
            <p:nvPr/>
          </p:nvSpPr>
          <p:spPr bwMode="auto">
            <a:xfrm>
              <a:off x="1728555" y="3068446"/>
              <a:ext cx="376984" cy="141099"/>
            </a:xfrm>
            <a:prstGeom prst="rect">
              <a:avLst/>
            </a:prstGeom>
            <a:noFill/>
            <a:ln w="1905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accent4"/>
                </a:solidFill>
                <a:effectLst/>
                <a:latin typeface="Verdana" pitchFamily="-107" charset="0"/>
              </a:endParaRPr>
            </a:p>
          </p:txBody>
        </p:sp>
        <p:sp>
          <p:nvSpPr>
            <p:cNvPr id="206" name="矩形 205"/>
            <p:cNvSpPr/>
            <p:nvPr/>
          </p:nvSpPr>
          <p:spPr bwMode="auto">
            <a:xfrm>
              <a:off x="1728555" y="3209545"/>
              <a:ext cx="376984" cy="141099"/>
            </a:xfrm>
            <a:prstGeom prst="rect">
              <a:avLst/>
            </a:prstGeom>
            <a:noFill/>
            <a:ln w="1905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accent4"/>
                </a:solidFill>
                <a:effectLst/>
                <a:latin typeface="Verdana" pitchFamily="-107" charset="0"/>
              </a:endParaRPr>
            </a:p>
          </p:txBody>
        </p:sp>
      </p:grpSp>
      <p:sp>
        <p:nvSpPr>
          <p:cNvPr id="207" name="文本框 206"/>
          <p:cNvSpPr txBox="1"/>
          <p:nvPr/>
        </p:nvSpPr>
        <p:spPr>
          <a:xfrm>
            <a:off x="3150585" y="4663681"/>
            <a:ext cx="1078483" cy="646331"/>
          </a:xfrm>
          <a:prstGeom prst="rect">
            <a:avLst/>
          </a:prstGeom>
          <a:noFill/>
          <a:ln w="19050" cmpd="sng">
            <a:solidFill>
              <a:schemeClr val="accent6"/>
            </a:solidFill>
          </a:ln>
        </p:spPr>
        <p:txBody>
          <a:bodyPr wrap="square" rtlCol="0">
            <a:spAutoFit/>
          </a:bodyPr>
          <a:lstStyle/>
          <a:p>
            <a:endParaRPr kumimoji="1" lang="en-US" altLang="zh-CN" sz="1200" dirty="0" smtClean="0">
              <a:solidFill>
                <a:srgbClr val="E46C0A"/>
              </a:solidFill>
            </a:endParaRPr>
          </a:p>
          <a:p>
            <a:endParaRPr kumimoji="1" lang="en-US" altLang="zh-CN" sz="1200" dirty="0" smtClean="0">
              <a:solidFill>
                <a:srgbClr val="E46C0A"/>
              </a:solidFill>
            </a:endParaRPr>
          </a:p>
          <a:p>
            <a:r>
              <a:rPr kumimoji="1" lang="en-US" altLang="zh-CN" sz="1200" dirty="0" smtClean="0">
                <a:solidFill>
                  <a:schemeClr val="accent6"/>
                </a:solidFill>
              </a:rPr>
              <a:t>Topic 3</a:t>
            </a:r>
            <a:endParaRPr kumimoji="1" lang="zh-CN" altLang="en-US" sz="1200" dirty="0">
              <a:solidFill>
                <a:schemeClr val="accent6"/>
              </a:solidFill>
            </a:endParaRPr>
          </a:p>
        </p:txBody>
      </p:sp>
      <p:sp>
        <p:nvSpPr>
          <p:cNvPr id="208" name="罐形 207"/>
          <p:cNvSpPr/>
          <p:nvPr/>
        </p:nvSpPr>
        <p:spPr>
          <a:xfrm>
            <a:off x="3771451" y="4807775"/>
            <a:ext cx="361775" cy="43744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23" name="直线箭头连接符 66"/>
          <p:cNvCxnSpPr>
            <a:stCxn id="216" idx="0"/>
          </p:cNvCxnSpPr>
          <p:nvPr/>
        </p:nvCxnSpPr>
        <p:spPr>
          <a:xfrm rot="16200000" flipV="1">
            <a:off x="5311771" y="1599423"/>
            <a:ext cx="434129" cy="1963931"/>
          </a:xfrm>
          <a:prstGeom prst="bentConnector2">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sp>
        <p:nvSpPr>
          <p:cNvPr id="129" name="内容占位符 2"/>
          <p:cNvSpPr>
            <a:spLocks noGrp="1"/>
          </p:cNvSpPr>
          <p:nvPr>
            <p:ph idx="1"/>
          </p:nvPr>
        </p:nvSpPr>
        <p:spPr>
          <a:xfrm>
            <a:off x="457200" y="1056287"/>
            <a:ext cx="8229600" cy="1006734"/>
          </a:xfrm>
        </p:spPr>
        <p:txBody>
          <a:bodyPr>
            <a:normAutofit fontScale="47500" lnSpcReduction="20000"/>
          </a:bodyPr>
          <a:lstStyle/>
          <a:p>
            <a:r>
              <a:rPr kumimoji="1" lang="en-US" altLang="zh-CN" dirty="0" smtClean="0"/>
              <a:t>Daemon cluster consists of multiple daemons, with different priorities</a:t>
            </a:r>
          </a:p>
          <a:p>
            <a:pPr lvl="1"/>
            <a:r>
              <a:rPr kumimoji="1" lang="en-US" altLang="zh-CN" dirty="0" smtClean="0"/>
              <a:t>Even though the cluster is logically isolated from clients, daemons are physically deployed locally or remotely with clients</a:t>
            </a:r>
          </a:p>
          <a:p>
            <a:pPr lvl="1"/>
            <a:r>
              <a:rPr kumimoji="1" lang="en-US" altLang="zh-CN" dirty="0" smtClean="0"/>
              <a:t>Daemons periodically upload local statistics to the load balancer</a:t>
            </a:r>
          </a:p>
          <a:p>
            <a:r>
              <a:rPr kumimoji="1" lang="en-US" altLang="zh-CN" dirty="0" smtClean="0"/>
              <a:t>Every newly-created producer queries the load balancer, which assigns the optimal daemon[1] back to producer</a:t>
            </a:r>
          </a:p>
          <a:p>
            <a:pPr lvl="1"/>
            <a:r>
              <a:rPr kumimoji="1" lang="en-US" altLang="zh-CN" dirty="0" smtClean="0"/>
              <a:t>Producer then establishes a direct connection to the daemon</a:t>
            </a:r>
          </a:p>
          <a:p>
            <a:pPr lvl="1"/>
            <a:r>
              <a:rPr kumimoji="1" lang="en-US" altLang="zh-CN" dirty="0" smtClean="0"/>
              <a:t>In the case of intra-topic distribution, topic-level rate limiting will be enforced by a distributed token bucket</a:t>
            </a:r>
          </a:p>
        </p:txBody>
      </p:sp>
      <p:cxnSp>
        <p:nvCxnSpPr>
          <p:cNvPr id="130" name="直线箭头连接符 26"/>
          <p:cNvCxnSpPr>
            <a:stCxn id="183" idx="0"/>
            <a:endCxn id="141" idx="1"/>
          </p:cNvCxnSpPr>
          <p:nvPr/>
        </p:nvCxnSpPr>
        <p:spPr bwMode="auto">
          <a:xfrm flipV="1">
            <a:off x="2821417" y="2771364"/>
            <a:ext cx="316531"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1" name="直线箭头连接符 26"/>
          <p:cNvCxnSpPr>
            <a:stCxn id="203" idx="0"/>
            <a:endCxn id="207" idx="1"/>
          </p:cNvCxnSpPr>
          <p:nvPr/>
        </p:nvCxnSpPr>
        <p:spPr bwMode="auto">
          <a:xfrm flipV="1">
            <a:off x="2834054" y="4986847"/>
            <a:ext cx="316531" cy="15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37" name="矩形 136"/>
          <p:cNvSpPr/>
          <p:nvPr/>
        </p:nvSpPr>
        <p:spPr>
          <a:xfrm>
            <a:off x="5051633" y="2543483"/>
            <a:ext cx="2349115" cy="1071606"/>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9" name="文本框 138"/>
          <p:cNvSpPr txBox="1"/>
          <p:nvPr/>
        </p:nvSpPr>
        <p:spPr>
          <a:xfrm>
            <a:off x="5002911" y="2543358"/>
            <a:ext cx="1223280" cy="307777"/>
          </a:xfrm>
          <a:prstGeom prst="rect">
            <a:avLst/>
          </a:prstGeom>
          <a:noFill/>
        </p:spPr>
        <p:txBody>
          <a:bodyPr wrap="square" rtlCol="0">
            <a:spAutoFit/>
          </a:bodyPr>
          <a:lstStyle/>
          <a:p>
            <a:r>
              <a:rPr kumimoji="1" lang="en-US" altLang="zh-CN" sz="1400" dirty="0" smtClean="0"/>
              <a:t>Daemon-2 (H)</a:t>
            </a:r>
            <a:endParaRPr kumimoji="1" lang="zh-CN" altLang="en-US" sz="1400" dirty="0"/>
          </a:p>
        </p:txBody>
      </p:sp>
      <p:sp>
        <p:nvSpPr>
          <p:cNvPr id="191" name="矩形 190"/>
          <p:cNvSpPr/>
          <p:nvPr/>
        </p:nvSpPr>
        <p:spPr>
          <a:xfrm>
            <a:off x="2197754" y="4398597"/>
            <a:ext cx="2349115" cy="1071606"/>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3" name="文本框 192"/>
          <p:cNvSpPr txBox="1"/>
          <p:nvPr/>
        </p:nvSpPr>
        <p:spPr>
          <a:xfrm>
            <a:off x="2161813" y="4371167"/>
            <a:ext cx="1204189" cy="307777"/>
          </a:xfrm>
          <a:prstGeom prst="rect">
            <a:avLst/>
          </a:prstGeom>
          <a:noFill/>
        </p:spPr>
        <p:txBody>
          <a:bodyPr wrap="square" rtlCol="0">
            <a:spAutoFit/>
          </a:bodyPr>
          <a:lstStyle/>
          <a:p>
            <a:r>
              <a:rPr kumimoji="1" lang="en-US" altLang="zh-CN" sz="1400" dirty="0" smtClean="0"/>
              <a:t>Daemon-3 (L)</a:t>
            </a:r>
            <a:endParaRPr kumimoji="1" lang="zh-CN" altLang="en-US" sz="1400" dirty="0"/>
          </a:p>
        </p:txBody>
      </p:sp>
      <p:grpSp>
        <p:nvGrpSpPr>
          <p:cNvPr id="196" name="组 195"/>
          <p:cNvGrpSpPr/>
          <p:nvPr/>
        </p:nvGrpSpPr>
        <p:grpSpPr>
          <a:xfrm rot="5400000">
            <a:off x="2545672" y="3292268"/>
            <a:ext cx="159096" cy="392392"/>
            <a:chOff x="1728555" y="2786248"/>
            <a:chExt cx="376984" cy="564396"/>
          </a:xfrm>
        </p:grpSpPr>
        <p:sp>
          <p:nvSpPr>
            <p:cNvPr id="198" name="矩形 197"/>
            <p:cNvSpPr/>
            <p:nvPr/>
          </p:nvSpPr>
          <p:spPr bwMode="auto">
            <a:xfrm>
              <a:off x="1728555" y="2786248"/>
              <a:ext cx="376984" cy="141099"/>
            </a:xfrm>
            <a:prstGeom prst="rect">
              <a:avLst/>
            </a:prstGeom>
            <a:noFill/>
            <a:ln w="19050"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accent4"/>
                </a:solidFill>
                <a:effectLst/>
                <a:latin typeface="Verdana" pitchFamily="-107" charset="0"/>
              </a:endParaRPr>
            </a:p>
          </p:txBody>
        </p:sp>
        <p:sp>
          <p:nvSpPr>
            <p:cNvPr id="199" name="矩形 198"/>
            <p:cNvSpPr/>
            <p:nvPr/>
          </p:nvSpPr>
          <p:spPr bwMode="auto">
            <a:xfrm>
              <a:off x="1728555" y="2927347"/>
              <a:ext cx="376984" cy="141099"/>
            </a:xfrm>
            <a:prstGeom prst="rect">
              <a:avLst/>
            </a:prstGeom>
            <a:noFill/>
            <a:ln w="19050"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accent4"/>
                </a:solidFill>
                <a:effectLst/>
                <a:latin typeface="Verdana" pitchFamily="-107" charset="0"/>
              </a:endParaRPr>
            </a:p>
          </p:txBody>
        </p:sp>
        <p:sp>
          <p:nvSpPr>
            <p:cNvPr id="200" name="矩形 199"/>
            <p:cNvSpPr/>
            <p:nvPr/>
          </p:nvSpPr>
          <p:spPr bwMode="auto">
            <a:xfrm>
              <a:off x="1728555" y="3068446"/>
              <a:ext cx="376984" cy="141099"/>
            </a:xfrm>
            <a:prstGeom prst="rect">
              <a:avLst/>
            </a:prstGeom>
            <a:noFill/>
            <a:ln w="19050"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accent4"/>
                </a:solidFill>
                <a:effectLst/>
                <a:latin typeface="Verdana" pitchFamily="-107" charset="0"/>
              </a:endParaRPr>
            </a:p>
          </p:txBody>
        </p:sp>
        <p:sp>
          <p:nvSpPr>
            <p:cNvPr id="201" name="矩形 200"/>
            <p:cNvSpPr/>
            <p:nvPr/>
          </p:nvSpPr>
          <p:spPr bwMode="auto">
            <a:xfrm>
              <a:off x="1728555" y="3209545"/>
              <a:ext cx="376984" cy="141099"/>
            </a:xfrm>
            <a:prstGeom prst="rect">
              <a:avLst/>
            </a:prstGeom>
            <a:noFill/>
            <a:ln w="19050"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accent4"/>
                </a:solidFill>
                <a:effectLst/>
                <a:latin typeface="Verdana" pitchFamily="-107" charset="0"/>
              </a:endParaRPr>
            </a:p>
          </p:txBody>
        </p:sp>
      </p:grpSp>
      <p:sp>
        <p:nvSpPr>
          <p:cNvPr id="202" name="文本框 201"/>
          <p:cNvSpPr txBox="1"/>
          <p:nvPr/>
        </p:nvSpPr>
        <p:spPr>
          <a:xfrm>
            <a:off x="3143534" y="3165298"/>
            <a:ext cx="1078483" cy="646331"/>
          </a:xfrm>
          <a:prstGeom prst="rect">
            <a:avLst/>
          </a:prstGeom>
          <a:noFill/>
          <a:ln w="19050" cmpd="sng">
            <a:solidFill>
              <a:schemeClr val="accent3">
                <a:lumMod val="50000"/>
              </a:schemeClr>
            </a:solidFill>
          </a:ln>
        </p:spPr>
        <p:txBody>
          <a:bodyPr wrap="square" rtlCol="0">
            <a:spAutoFit/>
          </a:bodyPr>
          <a:lstStyle/>
          <a:p>
            <a:endParaRPr kumimoji="1" lang="en-US" altLang="zh-CN" sz="1200" dirty="0" smtClean="0">
              <a:solidFill>
                <a:schemeClr val="accent3">
                  <a:lumMod val="50000"/>
                </a:schemeClr>
              </a:solidFill>
            </a:endParaRPr>
          </a:p>
          <a:p>
            <a:endParaRPr kumimoji="1" lang="en-US" altLang="zh-CN" sz="1200" dirty="0" smtClean="0">
              <a:solidFill>
                <a:schemeClr val="accent3">
                  <a:lumMod val="50000"/>
                </a:schemeClr>
              </a:solidFill>
            </a:endParaRPr>
          </a:p>
          <a:p>
            <a:r>
              <a:rPr kumimoji="1" lang="en-US" altLang="zh-CN" sz="1200" dirty="0" smtClean="0">
                <a:solidFill>
                  <a:schemeClr val="accent3">
                    <a:lumMod val="50000"/>
                  </a:schemeClr>
                </a:solidFill>
              </a:rPr>
              <a:t>Topic </a:t>
            </a:r>
            <a:r>
              <a:rPr kumimoji="1" lang="en-US" altLang="zh-CN" sz="1200" dirty="0">
                <a:solidFill>
                  <a:schemeClr val="accent3">
                    <a:lumMod val="50000"/>
                  </a:schemeClr>
                </a:solidFill>
              </a:rPr>
              <a:t>2</a:t>
            </a:r>
            <a:endParaRPr kumimoji="1" lang="zh-CN" altLang="en-US" sz="1200" dirty="0">
              <a:solidFill>
                <a:schemeClr val="accent3">
                  <a:lumMod val="50000"/>
                </a:schemeClr>
              </a:solidFill>
            </a:endParaRPr>
          </a:p>
        </p:txBody>
      </p:sp>
      <p:sp>
        <p:nvSpPr>
          <p:cNvPr id="209" name="罐形 208"/>
          <p:cNvSpPr/>
          <p:nvPr/>
        </p:nvSpPr>
        <p:spPr>
          <a:xfrm>
            <a:off x="3764400" y="3309392"/>
            <a:ext cx="361775" cy="43744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10" name="直线箭头连接符 26"/>
          <p:cNvCxnSpPr>
            <a:stCxn id="198" idx="0"/>
            <a:endCxn id="202" idx="1"/>
          </p:cNvCxnSpPr>
          <p:nvPr/>
        </p:nvCxnSpPr>
        <p:spPr bwMode="auto">
          <a:xfrm>
            <a:off x="2821416" y="3488464"/>
            <a:ext cx="322118"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16" name="文本框 215"/>
          <p:cNvSpPr txBox="1"/>
          <p:nvPr/>
        </p:nvSpPr>
        <p:spPr>
          <a:xfrm>
            <a:off x="5965240" y="2798453"/>
            <a:ext cx="1091120" cy="646331"/>
          </a:xfrm>
          <a:prstGeom prst="rect">
            <a:avLst/>
          </a:prstGeom>
          <a:noFill/>
          <a:ln w="19050" cmpd="sng">
            <a:solidFill>
              <a:schemeClr val="accent2">
                <a:lumMod val="50000"/>
              </a:schemeClr>
            </a:solidFill>
          </a:ln>
        </p:spPr>
        <p:txBody>
          <a:bodyPr wrap="square" rtlCol="0">
            <a:spAutoFit/>
          </a:bodyPr>
          <a:lstStyle/>
          <a:p>
            <a:endParaRPr kumimoji="1" lang="en-US" altLang="zh-CN" sz="1200" dirty="0" smtClean="0"/>
          </a:p>
          <a:p>
            <a:r>
              <a:rPr kumimoji="1" lang="en-US" altLang="zh-CN" sz="1200" dirty="0" smtClean="0"/>
              <a:t>                   </a:t>
            </a:r>
            <a:r>
              <a:rPr kumimoji="1" lang="en-US" altLang="zh-CN" sz="1200" dirty="0" smtClean="0">
                <a:solidFill>
                  <a:schemeClr val="accent2">
                    <a:lumMod val="50000"/>
                  </a:schemeClr>
                </a:solidFill>
              </a:rPr>
              <a:t>               Topic 1</a:t>
            </a:r>
            <a:endParaRPr kumimoji="1" lang="zh-CN" altLang="en-US" sz="1200" dirty="0">
              <a:solidFill>
                <a:schemeClr val="accent2">
                  <a:lumMod val="50000"/>
                </a:schemeClr>
              </a:solidFill>
            </a:endParaRPr>
          </a:p>
        </p:txBody>
      </p:sp>
      <p:grpSp>
        <p:nvGrpSpPr>
          <p:cNvPr id="218" name="组 217"/>
          <p:cNvGrpSpPr/>
          <p:nvPr/>
        </p:nvGrpSpPr>
        <p:grpSpPr>
          <a:xfrm rot="5400000">
            <a:off x="5485289" y="2926854"/>
            <a:ext cx="152867" cy="392392"/>
            <a:chOff x="1728555" y="2786248"/>
            <a:chExt cx="376984" cy="564396"/>
          </a:xfrm>
        </p:grpSpPr>
        <p:sp>
          <p:nvSpPr>
            <p:cNvPr id="219" name="矩形 218"/>
            <p:cNvSpPr/>
            <p:nvPr/>
          </p:nvSpPr>
          <p:spPr bwMode="auto">
            <a:xfrm>
              <a:off x="1728555" y="2786248"/>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26" name="矩形 225"/>
            <p:cNvSpPr/>
            <p:nvPr/>
          </p:nvSpPr>
          <p:spPr bwMode="auto">
            <a:xfrm>
              <a:off x="1728555" y="2927347"/>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27" name="矩形 226"/>
            <p:cNvSpPr/>
            <p:nvPr/>
          </p:nvSpPr>
          <p:spPr bwMode="auto">
            <a:xfrm>
              <a:off x="1728555" y="3068446"/>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28" name="矩形 227"/>
            <p:cNvSpPr/>
            <p:nvPr/>
          </p:nvSpPr>
          <p:spPr bwMode="auto">
            <a:xfrm>
              <a:off x="1728555" y="3209545"/>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sp>
        <p:nvSpPr>
          <p:cNvPr id="229" name="罐形 228"/>
          <p:cNvSpPr/>
          <p:nvPr/>
        </p:nvSpPr>
        <p:spPr>
          <a:xfrm>
            <a:off x="6562830" y="2956989"/>
            <a:ext cx="386754" cy="40983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30" name="直线箭头连接符 26"/>
          <p:cNvCxnSpPr>
            <a:stCxn id="219" idx="0"/>
            <a:endCxn id="216" idx="1"/>
          </p:cNvCxnSpPr>
          <p:nvPr/>
        </p:nvCxnSpPr>
        <p:spPr bwMode="auto">
          <a:xfrm flipV="1">
            <a:off x="5757919" y="3121619"/>
            <a:ext cx="207321" cy="143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31" name="文本框 230"/>
          <p:cNvSpPr txBox="1"/>
          <p:nvPr/>
        </p:nvSpPr>
        <p:spPr>
          <a:xfrm>
            <a:off x="450535" y="3211465"/>
            <a:ext cx="1032469" cy="276999"/>
          </a:xfrm>
          <a:prstGeom prst="rect">
            <a:avLst/>
          </a:prstGeom>
          <a:noFill/>
          <a:ln w="19050" cmpd="sng">
            <a:solidFill>
              <a:schemeClr val="accent3">
                <a:lumMod val="50000"/>
              </a:schemeClr>
            </a:solidFill>
          </a:ln>
        </p:spPr>
        <p:txBody>
          <a:bodyPr wrap="square" rtlCol="0">
            <a:spAutoFit/>
          </a:bodyPr>
          <a:lstStyle/>
          <a:p>
            <a:r>
              <a:rPr kumimoji="1" lang="zh-CN" altLang="en-US" sz="1200" dirty="0" smtClean="0">
                <a:solidFill>
                  <a:schemeClr val="accent3">
                    <a:lumMod val="50000"/>
                  </a:schemeClr>
                </a:solidFill>
              </a:rPr>
              <a:t> </a:t>
            </a:r>
            <a:r>
              <a:rPr kumimoji="1" lang="en-US" altLang="zh-CN" sz="1200" dirty="0" smtClean="0">
                <a:solidFill>
                  <a:schemeClr val="accent3">
                    <a:lumMod val="50000"/>
                  </a:schemeClr>
                </a:solidFill>
              </a:rPr>
              <a:t>  Producer</a:t>
            </a:r>
            <a:endParaRPr kumimoji="1" lang="zh-CN" altLang="en-US" sz="1200" dirty="0">
              <a:solidFill>
                <a:schemeClr val="accent3">
                  <a:lumMod val="50000"/>
                </a:schemeClr>
              </a:solidFill>
            </a:endParaRPr>
          </a:p>
        </p:txBody>
      </p:sp>
      <p:sp>
        <p:nvSpPr>
          <p:cNvPr id="232" name="文本框 231"/>
          <p:cNvSpPr txBox="1"/>
          <p:nvPr/>
        </p:nvSpPr>
        <p:spPr>
          <a:xfrm>
            <a:off x="450535" y="4026688"/>
            <a:ext cx="1032469" cy="276999"/>
          </a:xfrm>
          <a:prstGeom prst="rect">
            <a:avLst/>
          </a:prstGeom>
          <a:noFill/>
          <a:ln w="19050" cmpd="sng">
            <a:solidFill>
              <a:srgbClr val="800000"/>
            </a:solidFill>
          </a:ln>
        </p:spPr>
        <p:txBody>
          <a:bodyPr wrap="square" rtlCol="0">
            <a:spAutoFit/>
          </a:bodyPr>
          <a:lstStyle/>
          <a:p>
            <a:r>
              <a:rPr kumimoji="1" lang="zh-CN" altLang="en-US" sz="1200" dirty="0" smtClean="0">
                <a:solidFill>
                  <a:srgbClr val="C0504D"/>
                </a:solidFill>
              </a:rPr>
              <a:t> </a:t>
            </a:r>
            <a:r>
              <a:rPr kumimoji="1" lang="en-US" altLang="zh-CN" sz="1200" dirty="0" smtClean="0">
                <a:solidFill>
                  <a:srgbClr val="C0504D"/>
                </a:solidFill>
              </a:rPr>
              <a:t> </a:t>
            </a:r>
            <a:r>
              <a:rPr kumimoji="1" lang="en-US" altLang="zh-CN" sz="1200" dirty="0" smtClean="0">
                <a:solidFill>
                  <a:srgbClr val="800000"/>
                </a:solidFill>
              </a:rPr>
              <a:t>Producer</a:t>
            </a:r>
            <a:endParaRPr kumimoji="1" lang="zh-CN" altLang="en-US" sz="1200" dirty="0">
              <a:solidFill>
                <a:srgbClr val="800000"/>
              </a:solidFill>
            </a:endParaRPr>
          </a:p>
        </p:txBody>
      </p:sp>
      <p:sp>
        <p:nvSpPr>
          <p:cNvPr id="233" name="文本框 232"/>
          <p:cNvSpPr txBox="1"/>
          <p:nvPr/>
        </p:nvSpPr>
        <p:spPr>
          <a:xfrm>
            <a:off x="450535" y="4798764"/>
            <a:ext cx="1032469" cy="276999"/>
          </a:xfrm>
          <a:prstGeom prst="rect">
            <a:avLst/>
          </a:prstGeom>
          <a:noFill/>
          <a:ln w="19050" cmpd="sng">
            <a:solidFill>
              <a:schemeClr val="accent6"/>
            </a:solidFill>
          </a:ln>
        </p:spPr>
        <p:txBody>
          <a:bodyPr wrap="square" rtlCol="0">
            <a:spAutoFit/>
          </a:bodyPr>
          <a:lstStyle/>
          <a:p>
            <a:r>
              <a:rPr kumimoji="1" lang="zh-CN" altLang="en-US" sz="1200" dirty="0" smtClean="0">
                <a:solidFill>
                  <a:schemeClr val="accent6"/>
                </a:solidFill>
              </a:rPr>
              <a:t> </a:t>
            </a:r>
            <a:r>
              <a:rPr kumimoji="1" lang="en-US" altLang="zh-CN" sz="1200" dirty="0" smtClean="0">
                <a:solidFill>
                  <a:schemeClr val="accent6"/>
                </a:solidFill>
              </a:rPr>
              <a:t>  Producer</a:t>
            </a:r>
            <a:endParaRPr kumimoji="1" lang="zh-CN" altLang="en-US" sz="1200" dirty="0">
              <a:solidFill>
                <a:schemeClr val="accent6"/>
              </a:solidFill>
            </a:endParaRPr>
          </a:p>
        </p:txBody>
      </p:sp>
      <p:cxnSp>
        <p:nvCxnSpPr>
          <p:cNvPr id="234" name="直线箭头连接符 66"/>
          <p:cNvCxnSpPr>
            <a:endCxn id="141" idx="3"/>
          </p:cNvCxnSpPr>
          <p:nvPr/>
        </p:nvCxnSpPr>
        <p:spPr>
          <a:xfrm rot="5400000">
            <a:off x="4223232" y="2454035"/>
            <a:ext cx="323166" cy="311493"/>
          </a:xfrm>
          <a:prstGeom prst="bent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38" name="直线箭头连接符 26"/>
          <p:cNvCxnSpPr>
            <a:stCxn id="8" idx="3"/>
            <a:endCxn id="132" idx="1"/>
          </p:cNvCxnSpPr>
          <p:nvPr/>
        </p:nvCxnSpPr>
        <p:spPr bwMode="auto">
          <a:xfrm>
            <a:off x="1483004" y="2711799"/>
            <a:ext cx="708442" cy="340570"/>
          </a:xfrm>
          <a:prstGeom prst="bentConnector3">
            <a:avLst>
              <a:gd name="adj1" fmla="val 50000"/>
            </a:avLst>
          </a:prstGeom>
          <a:solidFill>
            <a:schemeClr val="accent1"/>
          </a:solidFill>
          <a:ln w="19050" cap="flat" cmpd="sng" algn="ctr">
            <a:solidFill>
              <a:schemeClr val="tx1"/>
            </a:solidFill>
            <a:prstDash val="lgDash"/>
            <a:round/>
            <a:headEnd type="none" w="med" len="med"/>
            <a:tailEnd type="arrow"/>
          </a:ln>
          <a:effectLst/>
        </p:spPr>
      </p:cxnSp>
      <p:cxnSp>
        <p:nvCxnSpPr>
          <p:cNvPr id="239" name="直线箭头连接符 26"/>
          <p:cNvCxnSpPr>
            <a:stCxn id="231" idx="3"/>
            <a:endCxn id="132" idx="1"/>
          </p:cNvCxnSpPr>
          <p:nvPr/>
        </p:nvCxnSpPr>
        <p:spPr bwMode="auto">
          <a:xfrm flipV="1">
            <a:off x="1483004" y="3052369"/>
            <a:ext cx="708442" cy="297596"/>
          </a:xfrm>
          <a:prstGeom prst="bentConnector3">
            <a:avLst>
              <a:gd name="adj1" fmla="val 50000"/>
            </a:avLst>
          </a:prstGeom>
          <a:solidFill>
            <a:schemeClr val="accent1"/>
          </a:solidFill>
          <a:ln w="19050" cap="flat" cmpd="sng" algn="ctr">
            <a:solidFill>
              <a:schemeClr val="tx1"/>
            </a:solidFill>
            <a:prstDash val="lgDash"/>
            <a:round/>
            <a:headEnd type="none" w="med" len="med"/>
            <a:tailEnd type="arrow"/>
          </a:ln>
          <a:effectLst/>
        </p:spPr>
      </p:cxnSp>
      <p:cxnSp>
        <p:nvCxnSpPr>
          <p:cNvPr id="240" name="直线箭头连接符 26"/>
          <p:cNvCxnSpPr>
            <a:stCxn id="232" idx="3"/>
            <a:endCxn id="137" idx="1"/>
          </p:cNvCxnSpPr>
          <p:nvPr/>
        </p:nvCxnSpPr>
        <p:spPr bwMode="auto">
          <a:xfrm flipV="1">
            <a:off x="1483004" y="3079286"/>
            <a:ext cx="3568629" cy="1085902"/>
          </a:xfrm>
          <a:prstGeom prst="bentConnector3">
            <a:avLst>
              <a:gd name="adj1" fmla="val 92636"/>
            </a:avLst>
          </a:prstGeom>
          <a:solidFill>
            <a:schemeClr val="accent1"/>
          </a:solidFill>
          <a:ln w="19050" cap="flat" cmpd="sng" algn="ctr">
            <a:solidFill>
              <a:schemeClr val="tx1"/>
            </a:solidFill>
            <a:prstDash val="lgDash"/>
            <a:round/>
            <a:headEnd type="none" w="med" len="med"/>
            <a:tailEnd type="arrow"/>
          </a:ln>
          <a:effectLst/>
        </p:spPr>
      </p:cxnSp>
      <p:sp>
        <p:nvSpPr>
          <p:cNvPr id="243" name="文本框 242"/>
          <p:cNvSpPr txBox="1"/>
          <p:nvPr/>
        </p:nvSpPr>
        <p:spPr>
          <a:xfrm>
            <a:off x="447984" y="3643747"/>
            <a:ext cx="1032469" cy="276999"/>
          </a:xfrm>
          <a:prstGeom prst="rect">
            <a:avLst/>
          </a:prstGeom>
          <a:noFill/>
          <a:ln w="19050" cmpd="sng">
            <a:solidFill>
              <a:srgbClr val="800000"/>
            </a:solidFill>
          </a:ln>
        </p:spPr>
        <p:txBody>
          <a:bodyPr wrap="square" rtlCol="0">
            <a:spAutoFit/>
          </a:bodyPr>
          <a:lstStyle/>
          <a:p>
            <a:r>
              <a:rPr kumimoji="1" lang="zh-CN" altLang="en-US" sz="1200" dirty="0" smtClean="0">
                <a:solidFill>
                  <a:srgbClr val="800000"/>
                </a:solidFill>
              </a:rPr>
              <a:t> </a:t>
            </a:r>
            <a:r>
              <a:rPr kumimoji="1" lang="en-US" altLang="zh-CN" sz="1200" dirty="0" smtClean="0">
                <a:solidFill>
                  <a:srgbClr val="800000"/>
                </a:solidFill>
              </a:rPr>
              <a:t>  Producer</a:t>
            </a:r>
            <a:endParaRPr kumimoji="1" lang="zh-CN" altLang="en-US" sz="1200" dirty="0">
              <a:solidFill>
                <a:srgbClr val="800000"/>
              </a:solidFill>
            </a:endParaRPr>
          </a:p>
        </p:txBody>
      </p:sp>
      <p:cxnSp>
        <p:nvCxnSpPr>
          <p:cNvPr id="244" name="直线箭头连接符 26"/>
          <p:cNvCxnSpPr>
            <a:stCxn id="243" idx="3"/>
          </p:cNvCxnSpPr>
          <p:nvPr/>
        </p:nvCxnSpPr>
        <p:spPr bwMode="auto">
          <a:xfrm>
            <a:off x="1480453" y="3782247"/>
            <a:ext cx="364520" cy="382941"/>
          </a:xfrm>
          <a:prstGeom prst="bentConnector2">
            <a:avLst/>
          </a:prstGeom>
          <a:solidFill>
            <a:schemeClr val="accent1"/>
          </a:solidFill>
          <a:ln w="19050" cap="flat" cmpd="sng" algn="ctr">
            <a:solidFill>
              <a:schemeClr val="tx1"/>
            </a:solidFill>
            <a:prstDash val="lgDash"/>
            <a:round/>
            <a:headEnd type="none" w="med" len="med"/>
            <a:tailEnd type="none"/>
          </a:ln>
          <a:effectLst/>
        </p:spPr>
      </p:cxnSp>
      <p:cxnSp>
        <p:nvCxnSpPr>
          <p:cNvPr id="247" name="直线箭头连接符 26"/>
          <p:cNvCxnSpPr>
            <a:stCxn id="233" idx="3"/>
            <a:endCxn id="191" idx="1"/>
          </p:cNvCxnSpPr>
          <p:nvPr/>
        </p:nvCxnSpPr>
        <p:spPr bwMode="auto">
          <a:xfrm flipV="1">
            <a:off x="1483004" y="4934400"/>
            <a:ext cx="714750" cy="2864"/>
          </a:xfrm>
          <a:prstGeom prst="bentConnector3">
            <a:avLst>
              <a:gd name="adj1" fmla="val 50000"/>
            </a:avLst>
          </a:prstGeom>
          <a:solidFill>
            <a:schemeClr val="accent1"/>
          </a:solidFill>
          <a:ln w="19050" cap="flat" cmpd="sng" algn="ctr">
            <a:solidFill>
              <a:schemeClr val="tx1"/>
            </a:solidFill>
            <a:prstDash val="lgDash"/>
            <a:round/>
            <a:headEnd type="none" w="med" len="med"/>
            <a:tailEnd type="arrow"/>
          </a:ln>
          <a:effectLst/>
        </p:spPr>
      </p:cxnSp>
      <p:cxnSp>
        <p:nvCxnSpPr>
          <p:cNvPr id="250" name="直线箭头连接符 26"/>
          <p:cNvCxnSpPr>
            <a:stCxn id="191" idx="2"/>
            <a:endCxn id="251" idx="0"/>
          </p:cNvCxnSpPr>
          <p:nvPr/>
        </p:nvCxnSpPr>
        <p:spPr bwMode="auto">
          <a:xfrm rot="16200000" flipH="1">
            <a:off x="3830198" y="5012316"/>
            <a:ext cx="499186" cy="1414959"/>
          </a:xfrm>
          <a:prstGeom prst="bentConnector3">
            <a:avLst>
              <a:gd name="adj1" fmla="val 50000"/>
            </a:avLst>
          </a:prstGeom>
          <a:solidFill>
            <a:schemeClr val="accent1"/>
          </a:solidFill>
          <a:ln w="28575" cap="flat" cmpd="sng" algn="ctr">
            <a:solidFill>
              <a:schemeClr val="bg1">
                <a:lumMod val="50000"/>
              </a:schemeClr>
            </a:solidFill>
            <a:prstDash val="lgDash"/>
            <a:round/>
            <a:headEnd type="none" w="med" len="med"/>
            <a:tailEnd type="arrow"/>
          </a:ln>
          <a:effectLst/>
        </p:spPr>
      </p:cxnSp>
      <p:sp>
        <p:nvSpPr>
          <p:cNvPr id="251" name="文本框 250"/>
          <p:cNvSpPr txBox="1"/>
          <p:nvPr/>
        </p:nvSpPr>
        <p:spPr>
          <a:xfrm>
            <a:off x="4041470" y="5969389"/>
            <a:ext cx="1491602" cy="338554"/>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kumimoji="1" lang="en-US" altLang="zh-CN" sz="1600" dirty="0" smtClean="0"/>
              <a:t>Load Balancer</a:t>
            </a:r>
            <a:endParaRPr kumimoji="1" lang="zh-CN" altLang="en-US" sz="1600" dirty="0"/>
          </a:p>
        </p:txBody>
      </p:sp>
      <p:cxnSp>
        <p:nvCxnSpPr>
          <p:cNvPr id="254" name="直线箭头连接符 26"/>
          <p:cNvCxnSpPr>
            <a:stCxn id="132" idx="2"/>
            <a:endCxn id="251" idx="0"/>
          </p:cNvCxnSpPr>
          <p:nvPr/>
        </p:nvCxnSpPr>
        <p:spPr bwMode="auto">
          <a:xfrm rot="16200000" flipH="1">
            <a:off x="3050951" y="4233069"/>
            <a:ext cx="2051372" cy="1421267"/>
          </a:xfrm>
          <a:prstGeom prst="bentConnector3">
            <a:avLst>
              <a:gd name="adj1" fmla="val 17292"/>
            </a:avLst>
          </a:prstGeom>
          <a:solidFill>
            <a:schemeClr val="accent1"/>
          </a:solidFill>
          <a:ln w="28575" cap="flat" cmpd="sng" algn="ctr">
            <a:solidFill>
              <a:schemeClr val="bg1">
                <a:lumMod val="50000"/>
              </a:schemeClr>
            </a:solidFill>
            <a:prstDash val="lgDash"/>
            <a:round/>
            <a:headEnd type="none" w="med" len="med"/>
            <a:tailEnd type="arrow"/>
          </a:ln>
          <a:effectLst/>
        </p:spPr>
      </p:cxnSp>
      <p:cxnSp>
        <p:nvCxnSpPr>
          <p:cNvPr id="256" name="直线箭头连接符 26"/>
          <p:cNvCxnSpPr>
            <a:stCxn id="137" idx="2"/>
            <a:endCxn id="251" idx="0"/>
          </p:cNvCxnSpPr>
          <p:nvPr/>
        </p:nvCxnSpPr>
        <p:spPr bwMode="auto">
          <a:xfrm rot="5400000">
            <a:off x="4329581" y="4072779"/>
            <a:ext cx="2354300" cy="1438920"/>
          </a:xfrm>
          <a:prstGeom prst="bentConnector3">
            <a:avLst>
              <a:gd name="adj1" fmla="val 50000"/>
            </a:avLst>
          </a:prstGeom>
          <a:solidFill>
            <a:schemeClr val="accent1"/>
          </a:solidFill>
          <a:ln w="28575" cap="flat" cmpd="sng" algn="ctr">
            <a:solidFill>
              <a:schemeClr val="bg1">
                <a:lumMod val="50000"/>
              </a:schemeClr>
            </a:solidFill>
            <a:prstDash val="lgDash"/>
            <a:round/>
            <a:headEnd type="none" w="med" len="med"/>
            <a:tailEnd type="arrow"/>
          </a:ln>
          <a:effectLst/>
        </p:spPr>
      </p:cxnSp>
      <p:cxnSp>
        <p:nvCxnSpPr>
          <p:cNvPr id="257" name="直线箭头连接符 26"/>
          <p:cNvCxnSpPr>
            <a:stCxn id="251" idx="1"/>
            <a:endCxn id="8" idx="1"/>
          </p:cNvCxnSpPr>
          <p:nvPr/>
        </p:nvCxnSpPr>
        <p:spPr bwMode="auto">
          <a:xfrm rot="10800000">
            <a:off x="450536" y="2711800"/>
            <a:ext cx="3590935" cy="3426867"/>
          </a:xfrm>
          <a:prstGeom prst="bentConnector3">
            <a:avLst>
              <a:gd name="adj1" fmla="val 106366"/>
            </a:avLst>
          </a:prstGeom>
          <a:solidFill>
            <a:schemeClr val="accent1"/>
          </a:solidFill>
          <a:ln w="28575" cap="flat" cmpd="sng" algn="ctr">
            <a:solidFill>
              <a:schemeClr val="bg1">
                <a:lumMod val="50000"/>
              </a:schemeClr>
            </a:solidFill>
            <a:prstDash val="lgDash"/>
            <a:round/>
            <a:headEnd type="none" w="med" len="med"/>
            <a:tailEnd type="arrow"/>
          </a:ln>
          <a:effectLst/>
        </p:spPr>
      </p:cxnSp>
      <p:cxnSp>
        <p:nvCxnSpPr>
          <p:cNvPr id="262" name="直线箭头连接符 26"/>
          <p:cNvCxnSpPr>
            <a:endCxn id="231" idx="1"/>
          </p:cNvCxnSpPr>
          <p:nvPr/>
        </p:nvCxnSpPr>
        <p:spPr bwMode="auto">
          <a:xfrm flipV="1">
            <a:off x="245540" y="3349965"/>
            <a:ext cx="204995" cy="1"/>
          </a:xfrm>
          <a:prstGeom prst="straightConnector1">
            <a:avLst/>
          </a:prstGeom>
          <a:solidFill>
            <a:schemeClr val="accent1"/>
          </a:solidFill>
          <a:ln w="28575" cap="flat" cmpd="sng" algn="ctr">
            <a:solidFill>
              <a:schemeClr val="bg1">
                <a:lumMod val="50000"/>
              </a:schemeClr>
            </a:solidFill>
            <a:prstDash val="lgDash"/>
            <a:round/>
            <a:headEnd type="none" w="med" len="med"/>
            <a:tailEnd type="arrow"/>
          </a:ln>
          <a:effectLst/>
        </p:spPr>
      </p:cxnSp>
      <p:cxnSp>
        <p:nvCxnSpPr>
          <p:cNvPr id="265" name="直线箭头连接符 26"/>
          <p:cNvCxnSpPr/>
          <p:nvPr/>
        </p:nvCxnSpPr>
        <p:spPr bwMode="auto">
          <a:xfrm flipV="1">
            <a:off x="242989" y="3782246"/>
            <a:ext cx="204995" cy="1"/>
          </a:xfrm>
          <a:prstGeom prst="straightConnector1">
            <a:avLst/>
          </a:prstGeom>
          <a:solidFill>
            <a:schemeClr val="accent1"/>
          </a:solidFill>
          <a:ln w="28575" cap="flat" cmpd="sng" algn="ctr">
            <a:solidFill>
              <a:schemeClr val="bg1">
                <a:lumMod val="50000"/>
              </a:schemeClr>
            </a:solidFill>
            <a:prstDash val="lgDash"/>
            <a:round/>
            <a:headEnd type="none" w="med" len="med"/>
            <a:tailEnd type="arrow"/>
          </a:ln>
          <a:effectLst/>
        </p:spPr>
      </p:cxnSp>
      <p:cxnSp>
        <p:nvCxnSpPr>
          <p:cNvPr id="266" name="直线箭头连接符 26"/>
          <p:cNvCxnSpPr/>
          <p:nvPr/>
        </p:nvCxnSpPr>
        <p:spPr bwMode="auto">
          <a:xfrm flipV="1">
            <a:off x="242989" y="4165188"/>
            <a:ext cx="204995" cy="1"/>
          </a:xfrm>
          <a:prstGeom prst="straightConnector1">
            <a:avLst/>
          </a:prstGeom>
          <a:solidFill>
            <a:schemeClr val="accent1"/>
          </a:solidFill>
          <a:ln w="28575" cap="flat" cmpd="sng" algn="ctr">
            <a:solidFill>
              <a:schemeClr val="bg1">
                <a:lumMod val="50000"/>
              </a:schemeClr>
            </a:solidFill>
            <a:prstDash val="lgDash"/>
            <a:round/>
            <a:headEnd type="none" w="med" len="med"/>
            <a:tailEnd type="arrow"/>
          </a:ln>
          <a:effectLst/>
        </p:spPr>
      </p:cxnSp>
      <p:cxnSp>
        <p:nvCxnSpPr>
          <p:cNvPr id="267" name="直线箭头连接符 26"/>
          <p:cNvCxnSpPr/>
          <p:nvPr/>
        </p:nvCxnSpPr>
        <p:spPr bwMode="auto">
          <a:xfrm flipV="1">
            <a:off x="245540" y="4930435"/>
            <a:ext cx="204995" cy="1"/>
          </a:xfrm>
          <a:prstGeom prst="straightConnector1">
            <a:avLst/>
          </a:prstGeom>
          <a:solidFill>
            <a:schemeClr val="accent1"/>
          </a:solidFill>
          <a:ln w="28575" cap="flat" cmpd="sng" algn="ctr">
            <a:solidFill>
              <a:schemeClr val="bg1">
                <a:lumMod val="50000"/>
              </a:schemeClr>
            </a:solidFill>
            <a:prstDash val="lgDash"/>
            <a:round/>
            <a:headEnd type="none" w="med" len="med"/>
            <a:tailEnd type="arrow"/>
          </a:ln>
          <a:effectLst/>
        </p:spPr>
      </p:cxnSp>
      <p:sp>
        <p:nvSpPr>
          <p:cNvPr id="268" name="文本框 267"/>
          <p:cNvSpPr txBox="1"/>
          <p:nvPr/>
        </p:nvSpPr>
        <p:spPr>
          <a:xfrm>
            <a:off x="7771572" y="2940786"/>
            <a:ext cx="1032469" cy="276999"/>
          </a:xfrm>
          <a:prstGeom prst="rect">
            <a:avLst/>
          </a:prstGeom>
          <a:noFill/>
          <a:ln w="19050" cmpd="sng">
            <a:solidFill>
              <a:srgbClr val="800000"/>
            </a:solidFill>
          </a:ln>
        </p:spPr>
        <p:txBody>
          <a:bodyPr wrap="square" rtlCol="0">
            <a:spAutoFit/>
          </a:bodyPr>
          <a:lstStyle/>
          <a:p>
            <a:r>
              <a:rPr kumimoji="1" lang="en-US" altLang="zh-CN" sz="1200" dirty="0" smtClean="0">
                <a:solidFill>
                  <a:srgbClr val="C0504D"/>
                </a:solidFill>
              </a:rPr>
              <a:t>  Consumer</a:t>
            </a:r>
            <a:endParaRPr kumimoji="1" lang="zh-CN" altLang="en-US" sz="1200" dirty="0">
              <a:solidFill>
                <a:srgbClr val="C0504D"/>
              </a:solidFill>
            </a:endParaRPr>
          </a:p>
        </p:txBody>
      </p:sp>
      <p:sp>
        <p:nvSpPr>
          <p:cNvPr id="269" name="文本框 268"/>
          <p:cNvSpPr txBox="1"/>
          <p:nvPr/>
        </p:nvSpPr>
        <p:spPr>
          <a:xfrm>
            <a:off x="7774131" y="3779347"/>
            <a:ext cx="1032469" cy="276999"/>
          </a:xfrm>
          <a:prstGeom prst="rect">
            <a:avLst/>
          </a:prstGeom>
          <a:noFill/>
          <a:ln w="19050" cmpd="sng">
            <a:solidFill>
              <a:schemeClr val="accent3">
                <a:lumMod val="50000"/>
              </a:schemeClr>
            </a:solidFill>
          </a:ln>
        </p:spPr>
        <p:txBody>
          <a:bodyPr wrap="square" rtlCol="0">
            <a:spAutoFit/>
          </a:bodyPr>
          <a:lstStyle/>
          <a:p>
            <a:r>
              <a:rPr kumimoji="1" lang="en-US" altLang="zh-CN" sz="1200" dirty="0" smtClean="0">
                <a:solidFill>
                  <a:schemeClr val="accent3">
                    <a:lumMod val="50000"/>
                  </a:schemeClr>
                </a:solidFill>
              </a:rPr>
              <a:t>  Consumer</a:t>
            </a:r>
            <a:endParaRPr kumimoji="1" lang="zh-CN" altLang="en-US" sz="1200" dirty="0">
              <a:solidFill>
                <a:schemeClr val="accent3">
                  <a:lumMod val="50000"/>
                </a:schemeClr>
              </a:solidFill>
            </a:endParaRPr>
          </a:p>
        </p:txBody>
      </p:sp>
      <p:sp>
        <p:nvSpPr>
          <p:cNvPr id="270" name="文本框 269"/>
          <p:cNvSpPr txBox="1"/>
          <p:nvPr/>
        </p:nvSpPr>
        <p:spPr>
          <a:xfrm>
            <a:off x="7771572" y="4709848"/>
            <a:ext cx="1032469" cy="276999"/>
          </a:xfrm>
          <a:prstGeom prst="rect">
            <a:avLst/>
          </a:prstGeom>
          <a:noFill/>
          <a:ln w="19050" cmpd="sng">
            <a:solidFill>
              <a:schemeClr val="accent6"/>
            </a:solidFill>
          </a:ln>
        </p:spPr>
        <p:txBody>
          <a:bodyPr wrap="square" rtlCol="0">
            <a:spAutoFit/>
          </a:bodyPr>
          <a:lstStyle/>
          <a:p>
            <a:r>
              <a:rPr kumimoji="1" lang="zh-CN" altLang="en-US" sz="1200" dirty="0" smtClean="0">
                <a:solidFill>
                  <a:schemeClr val="accent6"/>
                </a:solidFill>
              </a:rPr>
              <a:t> </a:t>
            </a:r>
            <a:r>
              <a:rPr kumimoji="1" lang="en-US" altLang="zh-CN" sz="1200" dirty="0" smtClean="0">
                <a:solidFill>
                  <a:schemeClr val="accent6"/>
                </a:solidFill>
              </a:rPr>
              <a:t>  Consumer</a:t>
            </a:r>
            <a:endParaRPr kumimoji="1" lang="zh-CN" altLang="en-US" sz="1200" dirty="0">
              <a:solidFill>
                <a:schemeClr val="accent6"/>
              </a:solidFill>
            </a:endParaRPr>
          </a:p>
        </p:txBody>
      </p:sp>
      <p:sp>
        <p:nvSpPr>
          <p:cNvPr id="274" name="矩形 273"/>
          <p:cNvSpPr/>
          <p:nvPr/>
        </p:nvSpPr>
        <p:spPr>
          <a:xfrm>
            <a:off x="1982480" y="2072834"/>
            <a:ext cx="5541178" cy="3510625"/>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76" name="直线箭头连接符 26"/>
          <p:cNvCxnSpPr>
            <a:stCxn id="268" idx="1"/>
          </p:cNvCxnSpPr>
          <p:nvPr/>
        </p:nvCxnSpPr>
        <p:spPr bwMode="auto">
          <a:xfrm flipH="1">
            <a:off x="7523657" y="3079286"/>
            <a:ext cx="247915" cy="0"/>
          </a:xfrm>
          <a:prstGeom prst="straightConnector1">
            <a:avLst/>
          </a:prstGeom>
          <a:solidFill>
            <a:schemeClr val="accent1"/>
          </a:solidFill>
          <a:ln w="19050" cap="flat" cmpd="sng" algn="ctr">
            <a:solidFill>
              <a:schemeClr val="tx1"/>
            </a:solidFill>
            <a:prstDash val="lgDash"/>
            <a:round/>
            <a:headEnd type="none" w="med" len="med"/>
            <a:tailEnd type="arrow"/>
          </a:ln>
          <a:effectLst/>
        </p:spPr>
      </p:cxnSp>
      <p:cxnSp>
        <p:nvCxnSpPr>
          <p:cNvPr id="283" name="直线箭头连接符 26"/>
          <p:cNvCxnSpPr>
            <a:stCxn id="269" idx="1"/>
          </p:cNvCxnSpPr>
          <p:nvPr/>
        </p:nvCxnSpPr>
        <p:spPr bwMode="auto">
          <a:xfrm flipH="1">
            <a:off x="7523657" y="3917847"/>
            <a:ext cx="250474" cy="2899"/>
          </a:xfrm>
          <a:prstGeom prst="straightConnector1">
            <a:avLst/>
          </a:prstGeom>
          <a:solidFill>
            <a:schemeClr val="accent1"/>
          </a:solidFill>
          <a:ln w="19050" cap="flat" cmpd="sng" algn="ctr">
            <a:solidFill>
              <a:schemeClr val="tx1"/>
            </a:solidFill>
            <a:prstDash val="lgDash"/>
            <a:round/>
            <a:headEnd type="none" w="med" len="med"/>
            <a:tailEnd type="arrow"/>
          </a:ln>
          <a:effectLst/>
        </p:spPr>
      </p:cxnSp>
      <p:cxnSp>
        <p:nvCxnSpPr>
          <p:cNvPr id="284" name="直线箭头连接符 26"/>
          <p:cNvCxnSpPr>
            <a:stCxn id="270" idx="1"/>
          </p:cNvCxnSpPr>
          <p:nvPr/>
        </p:nvCxnSpPr>
        <p:spPr bwMode="auto">
          <a:xfrm flipH="1">
            <a:off x="7523657" y="4848348"/>
            <a:ext cx="247915" cy="0"/>
          </a:xfrm>
          <a:prstGeom prst="straightConnector1">
            <a:avLst/>
          </a:prstGeom>
          <a:solidFill>
            <a:schemeClr val="accent1"/>
          </a:solidFill>
          <a:ln w="19050" cap="flat" cmpd="sng" algn="ctr">
            <a:solidFill>
              <a:schemeClr val="tx1"/>
            </a:solidFill>
            <a:prstDash val="lgDash"/>
            <a:round/>
            <a:headEnd type="none" w="med" len="med"/>
            <a:tailEnd type="arrow"/>
          </a:ln>
          <a:effectLst/>
        </p:spPr>
      </p:cxnSp>
      <p:sp>
        <p:nvSpPr>
          <p:cNvPr id="288" name="文本框 287"/>
          <p:cNvSpPr txBox="1"/>
          <p:nvPr/>
        </p:nvSpPr>
        <p:spPr>
          <a:xfrm>
            <a:off x="4950362" y="4464335"/>
            <a:ext cx="1330947" cy="246221"/>
          </a:xfrm>
          <a:prstGeom prst="rect">
            <a:avLst/>
          </a:prstGeom>
          <a:noFill/>
        </p:spPr>
        <p:txBody>
          <a:bodyPr wrap="square" rtlCol="0">
            <a:spAutoFit/>
          </a:bodyPr>
          <a:lstStyle/>
          <a:p>
            <a:r>
              <a:rPr kumimoji="1" lang="en-US" altLang="zh-CN" sz="1000" dirty="0" smtClean="0"/>
              <a:t>Statistics uploading</a:t>
            </a:r>
            <a:endParaRPr kumimoji="1" lang="zh-CN" altLang="en-US" sz="1000" dirty="0"/>
          </a:p>
        </p:txBody>
      </p:sp>
      <p:sp>
        <p:nvSpPr>
          <p:cNvPr id="289" name="文本框 288"/>
          <p:cNvSpPr txBox="1"/>
          <p:nvPr/>
        </p:nvSpPr>
        <p:spPr>
          <a:xfrm>
            <a:off x="5299766" y="2124078"/>
            <a:ext cx="1649818" cy="246221"/>
          </a:xfrm>
          <a:prstGeom prst="rect">
            <a:avLst/>
          </a:prstGeom>
          <a:noFill/>
        </p:spPr>
        <p:txBody>
          <a:bodyPr wrap="square" rtlCol="0">
            <a:spAutoFit/>
          </a:bodyPr>
          <a:lstStyle/>
          <a:p>
            <a:r>
              <a:rPr kumimoji="1" lang="en-US" altLang="zh-CN" sz="1000" dirty="0" smtClean="0"/>
              <a:t>Distributed token bucket</a:t>
            </a:r>
            <a:endParaRPr kumimoji="1" lang="zh-CN" altLang="en-US" sz="1000" dirty="0"/>
          </a:p>
        </p:txBody>
      </p:sp>
      <p:sp>
        <p:nvSpPr>
          <p:cNvPr id="290" name="文本框 289"/>
          <p:cNvSpPr txBox="1"/>
          <p:nvPr/>
        </p:nvSpPr>
        <p:spPr>
          <a:xfrm>
            <a:off x="1098077" y="5834296"/>
            <a:ext cx="1849088" cy="307777"/>
          </a:xfrm>
          <a:prstGeom prst="rect">
            <a:avLst/>
          </a:prstGeom>
          <a:noFill/>
        </p:spPr>
        <p:txBody>
          <a:bodyPr wrap="square" rtlCol="0">
            <a:spAutoFit/>
          </a:bodyPr>
          <a:lstStyle/>
          <a:p>
            <a:r>
              <a:rPr kumimoji="1" lang="en-US" altLang="zh-CN" sz="1400" dirty="0" smtClean="0"/>
              <a:t>Daemon assignment</a:t>
            </a:r>
            <a:endParaRPr kumimoji="1" lang="zh-CN" altLang="en-US" sz="1400" dirty="0"/>
          </a:p>
        </p:txBody>
      </p:sp>
      <p:sp>
        <p:nvSpPr>
          <p:cNvPr id="291" name="文本框 290"/>
          <p:cNvSpPr txBox="1"/>
          <p:nvPr/>
        </p:nvSpPr>
        <p:spPr>
          <a:xfrm>
            <a:off x="6409903" y="4885427"/>
            <a:ext cx="1079361" cy="584776"/>
          </a:xfrm>
          <a:prstGeom prst="rect">
            <a:avLst/>
          </a:prstGeom>
          <a:noFill/>
        </p:spPr>
        <p:txBody>
          <a:bodyPr wrap="square" rtlCol="0">
            <a:spAutoFit/>
          </a:bodyPr>
          <a:lstStyle/>
          <a:p>
            <a:r>
              <a:rPr kumimoji="1" lang="en-US" altLang="zh-CN" sz="1600" dirty="0" smtClean="0"/>
              <a:t>Daemon Cluster</a:t>
            </a:r>
            <a:endParaRPr kumimoji="1" lang="zh-CN" altLang="en-US" sz="1600" dirty="0"/>
          </a:p>
        </p:txBody>
      </p:sp>
    </p:spTree>
    <p:extLst>
      <p:ext uri="{BB962C8B-B14F-4D97-AF65-F5344CB8AC3E}">
        <p14:creationId xmlns:p14="http://schemas.microsoft.com/office/powerpoint/2010/main" val="12077247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Benchmark</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Benchmark the latency performance of two configurations:</a:t>
            </a:r>
          </a:p>
          <a:p>
            <a:pPr lvl="1"/>
            <a:r>
              <a:rPr kumimoji="1" lang="en-US" altLang="zh-CN" dirty="0" smtClean="0"/>
              <a:t>Local daemon: Producer and daemon are on the same physical host</a:t>
            </a:r>
          </a:p>
          <a:p>
            <a:pPr lvl="1"/>
            <a:r>
              <a:rPr kumimoji="1" lang="en-US" altLang="zh-CN" dirty="0" smtClean="0"/>
              <a:t>Remote daemon[1]: Producer and daemon are on distinct physical hosts</a:t>
            </a:r>
            <a:endParaRPr kumimoji="1" lang="en-US" altLang="zh-CN" dirty="0"/>
          </a:p>
          <a:p>
            <a:r>
              <a:rPr kumimoji="1" lang="en-US" altLang="zh-CN" dirty="0" smtClean="0"/>
              <a:t>Goal: </a:t>
            </a:r>
            <a:r>
              <a:rPr kumimoji="1" lang="en-US" altLang="zh-CN" dirty="0"/>
              <a:t>u</a:t>
            </a:r>
            <a:r>
              <a:rPr kumimoji="1" lang="en-US" altLang="zh-CN" dirty="0" smtClean="0"/>
              <a:t>nderstand under what conditions using a remote </a:t>
            </a:r>
            <a:r>
              <a:rPr kumimoji="1" lang="en-US" altLang="zh-CN" dirty="0"/>
              <a:t>daemon </a:t>
            </a:r>
            <a:r>
              <a:rPr kumimoji="1" lang="en-US" altLang="zh-CN" dirty="0" smtClean="0"/>
              <a:t>is preferable, i.e., yields a lower latency, to using a local daemon running on a heavily loaded CPU</a:t>
            </a:r>
          </a:p>
          <a:p>
            <a:endParaRPr kumimoji="1" lang="en-US" altLang="zh-CN" dirty="0"/>
          </a:p>
          <a:p>
            <a:r>
              <a:rPr kumimoji="1" lang="en-US" altLang="zh-CN" dirty="0" err="1" smtClean="0"/>
              <a:t>Testbed</a:t>
            </a:r>
            <a:r>
              <a:rPr kumimoji="1" lang="en-US" altLang="zh-CN" dirty="0" smtClean="0"/>
              <a:t>:</a:t>
            </a:r>
          </a:p>
          <a:p>
            <a:pPr lvl="1"/>
            <a:r>
              <a:rPr kumimoji="1" lang="en-US" altLang="zh-CN" dirty="0" smtClean="0"/>
              <a:t>Both local and remote daemon has two dedicated CPU cores</a:t>
            </a:r>
          </a:p>
          <a:p>
            <a:pPr lvl="1"/>
            <a:r>
              <a:rPr kumimoji="1" lang="en-US" altLang="zh-CN" dirty="0"/>
              <a:t>Vary total number (N) of </a:t>
            </a:r>
            <a:r>
              <a:rPr kumimoji="1" lang="en-US" altLang="zh-CN" dirty="0" smtClean="0"/>
              <a:t>topics in different experiments</a:t>
            </a:r>
          </a:p>
          <a:p>
            <a:pPr lvl="2"/>
            <a:r>
              <a:rPr kumimoji="1" lang="en-US" altLang="zh-CN" dirty="0" smtClean="0"/>
              <a:t>All topics are high-priority</a:t>
            </a:r>
          </a:p>
          <a:p>
            <a:pPr lvl="1"/>
            <a:r>
              <a:rPr kumimoji="1" lang="en-US" altLang="zh-CN" dirty="0" smtClean="0"/>
              <a:t>N producers, each of them publishes a unique topic</a:t>
            </a:r>
          </a:p>
          <a:p>
            <a:pPr lvl="2"/>
            <a:r>
              <a:rPr kumimoji="1" lang="en-US" altLang="zh-CN" dirty="0" err="1" smtClean="0"/>
              <a:t>Msg</a:t>
            </a:r>
            <a:r>
              <a:rPr kumimoji="1" lang="en-US" altLang="zh-CN" dirty="0" smtClean="0"/>
              <a:t>-size=512 bytes, inter-</a:t>
            </a:r>
            <a:r>
              <a:rPr kumimoji="1" lang="en-US" altLang="zh-CN" dirty="0" err="1" smtClean="0"/>
              <a:t>msg</a:t>
            </a:r>
            <a:r>
              <a:rPr kumimoji="1" lang="en-US" altLang="zh-CN" dirty="0" smtClean="0"/>
              <a:t>-gap = 2048 </a:t>
            </a:r>
            <a:r>
              <a:rPr kumimoji="1" lang="en-US" altLang="zh-CN" dirty="0"/>
              <a:t>u</a:t>
            </a:r>
            <a:r>
              <a:rPr kumimoji="1" lang="en-US" altLang="zh-CN" dirty="0" smtClean="0"/>
              <a:t>s</a:t>
            </a:r>
          </a:p>
          <a:p>
            <a:pPr lvl="1"/>
            <a:r>
              <a:rPr kumimoji="1" lang="en-US" altLang="zh-CN" dirty="0" smtClean="0"/>
              <a:t>N consumers, each of them subscribers to a unique topic</a:t>
            </a:r>
          </a:p>
          <a:p>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5</a:t>
            </a:fld>
            <a:endParaRPr lang="en-US" dirty="0"/>
          </a:p>
        </p:txBody>
      </p:sp>
    </p:spTree>
    <p:extLst>
      <p:ext uri="{BB962C8B-B14F-4D97-AF65-F5344CB8AC3E}">
        <p14:creationId xmlns:p14="http://schemas.microsoft.com/office/powerpoint/2010/main" val="41939464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Benchmark</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6</a:t>
            </a:fld>
            <a:endParaRPr lang="en-US" dirty="0"/>
          </a:p>
        </p:txBody>
      </p:sp>
      <p:sp>
        <p:nvSpPr>
          <p:cNvPr id="8" name="内容占位符 2"/>
          <p:cNvSpPr txBox="1">
            <a:spLocks/>
          </p:cNvSpPr>
          <p:nvPr/>
        </p:nvSpPr>
        <p:spPr>
          <a:xfrm>
            <a:off x="457200" y="1056286"/>
            <a:ext cx="8229600" cy="193540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Palatino"/>
                <a:ea typeface="+mn-ea"/>
                <a:cs typeface="Palatino"/>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Palatino"/>
                <a:ea typeface="+mn-ea"/>
                <a:cs typeface="Palatino"/>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Palatino"/>
                <a:ea typeface="+mn-ea"/>
                <a:cs typeface="Palatino"/>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Palatino"/>
                <a:ea typeface="+mn-ea"/>
                <a:cs typeface="Palatino"/>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Palatino"/>
                <a:ea typeface="+mn-ea"/>
                <a:cs typeface="Palatin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dirty="0" smtClean="0"/>
              <a:t>The bottom left figure shows the latency in local and remote configurations, with different number of topics (1, 10, 20, 30, 40, 50, 60)</a:t>
            </a:r>
          </a:p>
          <a:p>
            <a:endParaRPr kumimoji="1" lang="en-US" altLang="zh-CN" dirty="0" smtClean="0"/>
          </a:p>
          <a:p>
            <a:r>
              <a:rPr kumimoji="1" lang="en-US" altLang="zh-CN" dirty="0" smtClean="0"/>
              <a:t>When workload is light (# topics=1 or 10), local </a:t>
            </a:r>
            <a:r>
              <a:rPr kumimoji="1" lang="en-US" altLang="zh-CN" dirty="0"/>
              <a:t>daemon (blue box</a:t>
            </a:r>
            <a:r>
              <a:rPr kumimoji="1" lang="en-US" altLang="zh-CN" dirty="0" smtClean="0"/>
              <a:t>) has slightly lower latency than remote daemon (red box), because of the one more hop in remote daemon configuration</a:t>
            </a:r>
          </a:p>
          <a:p>
            <a:r>
              <a:rPr kumimoji="1" lang="en-US" altLang="zh-CN" dirty="0" smtClean="0"/>
              <a:t>While workload scales up, remote daemon has lower latency than local daemon</a:t>
            </a:r>
          </a:p>
          <a:p>
            <a:pPr lvl="1"/>
            <a:r>
              <a:rPr kumimoji="1" lang="en-US" altLang="zh-CN" dirty="0" smtClean="0"/>
              <a:t>And consistently, with the same workload, the remote daemon has lower CPU utilization than the local one (as shown in bottom right figure) [1]</a:t>
            </a:r>
          </a:p>
          <a:p>
            <a:pPr lvl="1"/>
            <a:endParaRPr kumimoji="1" lang="en-US" altLang="zh-CN" dirty="0" smtClean="0"/>
          </a:p>
          <a:p>
            <a:r>
              <a:rPr kumimoji="1" lang="en-US" altLang="zh-CN" dirty="0" smtClean="0"/>
              <a:t>Therefore, our load balancing policy does not prefer local daemon over remote daemon</a:t>
            </a:r>
          </a:p>
        </p:txBody>
      </p:sp>
      <p:pic>
        <p:nvPicPr>
          <p:cNvPr id="13" name="内容占位符 12" descr="1.pdf"/>
          <p:cNvPicPr>
            <a:picLocks noGrp="1" noChangeAspect="1"/>
          </p:cNvPicPr>
          <p:nvPr>
            <p:ph idx="1"/>
          </p:nvPr>
        </p:nvPicPr>
        <p:blipFill>
          <a:blip r:embed="rId3">
            <a:extLst>
              <a:ext uri="{28A0092B-C50C-407E-A947-70E740481C1C}">
                <a14:useLocalDpi xmlns:a14="http://schemas.microsoft.com/office/drawing/2010/main" val="0"/>
              </a:ext>
            </a:extLst>
          </a:blip>
          <a:srcRect l="-4273" r="-4273"/>
          <a:stretch>
            <a:fillRect/>
          </a:stretch>
        </p:blipFill>
        <p:spPr>
          <a:xfrm>
            <a:off x="-52965" y="3272098"/>
            <a:ext cx="4742780" cy="2921808"/>
          </a:xfrm>
        </p:spPr>
      </p:pic>
      <p:pic>
        <p:nvPicPr>
          <p:cNvPr id="14" name="图片 13" descr="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815" y="3173587"/>
            <a:ext cx="4102100" cy="3169805"/>
          </a:xfrm>
          <a:prstGeom prst="rect">
            <a:avLst/>
          </a:prstGeom>
        </p:spPr>
      </p:pic>
    </p:spTree>
    <p:extLst>
      <p:ext uri="{BB962C8B-B14F-4D97-AF65-F5344CB8AC3E}">
        <p14:creationId xmlns:p14="http://schemas.microsoft.com/office/powerpoint/2010/main" val="6720329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Implementation</a:t>
            </a:r>
            <a:endParaRPr kumimoji="1" lang="zh-CN" altLang="en-US" dirty="0"/>
          </a:p>
        </p:txBody>
      </p:sp>
      <p:sp>
        <p:nvSpPr>
          <p:cNvPr id="3" name="内容占位符 2"/>
          <p:cNvSpPr>
            <a:spLocks noGrp="1"/>
          </p:cNvSpPr>
          <p:nvPr>
            <p:ph idx="1"/>
          </p:nvPr>
        </p:nvSpPr>
        <p:spPr/>
        <p:txBody>
          <a:bodyPr>
            <a:normAutofit fontScale="62500" lnSpcReduction="20000"/>
          </a:bodyPr>
          <a:lstStyle/>
          <a:p>
            <a:r>
              <a:rPr kumimoji="1" lang="en-US" altLang="zh-CN" dirty="0" smtClean="0"/>
              <a:t>Maintain a</a:t>
            </a:r>
            <a:r>
              <a:rPr kumimoji="1" lang="zh-CN" altLang="en-US" dirty="0" smtClean="0"/>
              <a:t> </a:t>
            </a:r>
            <a:r>
              <a:rPr kumimoji="1" lang="en-US" altLang="zh-CN" dirty="0" smtClean="0"/>
              <a:t>daemon-list at lookup daemon</a:t>
            </a:r>
          </a:p>
          <a:p>
            <a:pPr lvl="1"/>
            <a:r>
              <a:rPr kumimoji="1" lang="en-US" altLang="zh-CN" dirty="0" smtClean="0"/>
              <a:t>Every daemon periodically (1s by default) measures</a:t>
            </a:r>
            <a:r>
              <a:rPr kumimoji="1" lang="zh-CN" altLang="en-US" dirty="0" smtClean="0"/>
              <a:t> </a:t>
            </a:r>
            <a:r>
              <a:rPr kumimoji="1" lang="en-US" altLang="zh-CN" dirty="0" smtClean="0"/>
              <a:t>and</a:t>
            </a:r>
            <a:r>
              <a:rPr kumimoji="1" lang="zh-CN" altLang="en-US" dirty="0" smtClean="0"/>
              <a:t> </a:t>
            </a:r>
            <a:r>
              <a:rPr kumimoji="1" lang="en-US" altLang="zh-CN" dirty="0" smtClean="0"/>
              <a:t>uploads </a:t>
            </a:r>
            <a:r>
              <a:rPr kumimoji="1" lang="en-US" altLang="zh-CN" dirty="0"/>
              <a:t>the </a:t>
            </a:r>
            <a:r>
              <a:rPr kumimoji="1" lang="en-US" altLang="zh-CN" dirty="0" smtClean="0"/>
              <a:t>local</a:t>
            </a:r>
            <a:r>
              <a:rPr kumimoji="1" lang="zh-CN" altLang="en-US" dirty="0" smtClean="0"/>
              <a:t> </a:t>
            </a:r>
            <a:r>
              <a:rPr kumimoji="1" lang="en-US" altLang="zh-CN" dirty="0" smtClean="0"/>
              <a:t>CPU utilization </a:t>
            </a:r>
            <a:r>
              <a:rPr kumimoji="1" lang="en-US" altLang="zh-CN" dirty="0"/>
              <a:t>to load </a:t>
            </a:r>
            <a:r>
              <a:rPr kumimoji="1" lang="en-US" altLang="zh-CN" dirty="0" smtClean="0"/>
              <a:t>balancer</a:t>
            </a:r>
          </a:p>
          <a:p>
            <a:pPr lvl="2"/>
            <a:r>
              <a:rPr kumimoji="1" lang="en-US" altLang="zh-CN" dirty="0" smtClean="0"/>
              <a:t>Load</a:t>
            </a:r>
            <a:r>
              <a:rPr kumimoji="1" lang="zh-CN" altLang="en-US" dirty="0" smtClean="0"/>
              <a:t> </a:t>
            </a:r>
            <a:r>
              <a:rPr kumimoji="1" lang="en-US" altLang="zh-CN" dirty="0" smtClean="0"/>
              <a:t>balancer</a:t>
            </a:r>
            <a:r>
              <a:rPr kumimoji="1" lang="zh-CN" altLang="en-US" dirty="0" smtClean="0"/>
              <a:t> </a:t>
            </a:r>
            <a:r>
              <a:rPr kumimoji="1" lang="en-US" altLang="zh-CN" dirty="0" smtClean="0"/>
              <a:t>updates daemon-list</a:t>
            </a:r>
            <a:r>
              <a:rPr kumimoji="1" lang="zh-CN" altLang="en-US" dirty="0" smtClean="0"/>
              <a:t> </a:t>
            </a:r>
            <a:r>
              <a:rPr kumimoji="1" lang="en-US" altLang="zh-CN" dirty="0" smtClean="0"/>
              <a:t>[1] once receiving</a:t>
            </a:r>
            <a:r>
              <a:rPr kumimoji="1" lang="zh-CN" altLang="en-US" dirty="0" smtClean="0"/>
              <a:t> </a:t>
            </a:r>
            <a:r>
              <a:rPr kumimoji="1" lang="en-US" altLang="zh-CN" dirty="0" smtClean="0"/>
              <a:t>CPU</a:t>
            </a:r>
            <a:r>
              <a:rPr kumimoji="1" lang="zh-CN" altLang="en-US" dirty="0" smtClean="0"/>
              <a:t> </a:t>
            </a:r>
            <a:r>
              <a:rPr kumimoji="1" lang="en-US" altLang="zh-CN" dirty="0" smtClean="0"/>
              <a:t>statistics</a:t>
            </a:r>
            <a:r>
              <a:rPr kumimoji="1" lang="zh-CN" altLang="en-US" dirty="0" smtClean="0"/>
              <a:t> </a:t>
            </a:r>
            <a:r>
              <a:rPr kumimoji="1" lang="en-US" altLang="zh-CN" dirty="0" smtClean="0"/>
              <a:t>message</a:t>
            </a:r>
            <a:r>
              <a:rPr kumimoji="1" lang="zh-CN" altLang="en-US" dirty="0" smtClean="0"/>
              <a:t> </a:t>
            </a:r>
            <a:r>
              <a:rPr kumimoji="1" lang="en-US" altLang="zh-CN" dirty="0" smtClean="0"/>
              <a:t>from</a:t>
            </a:r>
            <a:r>
              <a:rPr kumimoji="1" lang="zh-CN" altLang="en-US" dirty="0" smtClean="0"/>
              <a:t> </a:t>
            </a:r>
            <a:r>
              <a:rPr kumimoji="1" lang="en-US" altLang="zh-CN" dirty="0" smtClean="0"/>
              <a:t>any</a:t>
            </a:r>
            <a:r>
              <a:rPr kumimoji="1" lang="zh-CN" altLang="en-US" dirty="0" smtClean="0"/>
              <a:t> </a:t>
            </a:r>
            <a:r>
              <a:rPr kumimoji="1" lang="en-US" altLang="zh-CN" dirty="0" smtClean="0"/>
              <a:t>daemon</a:t>
            </a:r>
            <a:endParaRPr kumimoji="1" lang="en-US" altLang="zh-CN" dirty="0"/>
          </a:p>
          <a:p>
            <a:r>
              <a:rPr kumimoji="1" lang="en-US" altLang="zh-CN" dirty="0"/>
              <a:t>We </a:t>
            </a:r>
            <a:r>
              <a:rPr kumimoji="1" lang="en-US" altLang="zh-CN" dirty="0" smtClean="0"/>
              <a:t>provide two sets of APIs for producer creation</a:t>
            </a:r>
            <a:endParaRPr kumimoji="1" lang="en-US" altLang="zh-CN" dirty="0"/>
          </a:p>
          <a:p>
            <a:pPr lvl="1"/>
            <a:r>
              <a:rPr kumimoji="1" lang="en-US" altLang="zh-CN" dirty="0"/>
              <a:t>Producer specifies its </a:t>
            </a:r>
            <a:r>
              <a:rPr kumimoji="1" lang="en-US" altLang="zh-CN" dirty="0" smtClean="0"/>
              <a:t>priority (last version) </a:t>
            </a:r>
            <a:r>
              <a:rPr kumimoji="1" lang="en-US" altLang="zh-CN" dirty="0"/>
              <a:t>to </a:t>
            </a:r>
            <a:r>
              <a:rPr kumimoji="1" lang="en-US" altLang="zh-CN" dirty="0" err="1" smtClean="0"/>
              <a:t>lookupd</a:t>
            </a:r>
            <a:r>
              <a:rPr kumimoji="1" lang="en-US" altLang="zh-CN" dirty="0" smtClean="0"/>
              <a:t> so that the global prioritization is enforced</a:t>
            </a:r>
          </a:p>
          <a:p>
            <a:pPr lvl="1"/>
            <a:r>
              <a:rPr kumimoji="1" lang="en-US" altLang="zh-CN" dirty="0" smtClean="0"/>
              <a:t>Producer </a:t>
            </a:r>
            <a:r>
              <a:rPr kumimoji="1" lang="en-US" altLang="zh-CN" dirty="0"/>
              <a:t>specifies its priority and a topic </a:t>
            </a:r>
            <a:r>
              <a:rPr kumimoji="1" lang="en-US" altLang="zh-CN" dirty="0" smtClean="0"/>
              <a:t>(current version) to </a:t>
            </a:r>
            <a:r>
              <a:rPr kumimoji="1" lang="en-US" altLang="zh-CN" dirty="0" err="1" smtClean="0"/>
              <a:t>lookupd</a:t>
            </a:r>
            <a:r>
              <a:rPr kumimoji="1" lang="en-US" altLang="zh-CN" dirty="0" smtClean="0"/>
              <a:t> </a:t>
            </a:r>
          </a:p>
          <a:p>
            <a:pPr lvl="2"/>
            <a:r>
              <a:rPr kumimoji="1" lang="en-US" altLang="zh-CN" dirty="0" smtClean="0"/>
              <a:t>The specified topic [2] is used for </a:t>
            </a:r>
            <a:r>
              <a:rPr kumimoji="1" lang="en-US" altLang="zh-CN" dirty="0"/>
              <a:t>producer </a:t>
            </a:r>
            <a:r>
              <a:rPr kumimoji="1" lang="en-US" altLang="zh-CN" dirty="0" smtClean="0"/>
              <a:t>concentration</a:t>
            </a:r>
          </a:p>
          <a:p>
            <a:r>
              <a:rPr kumimoji="1" lang="en-US" altLang="zh-CN" dirty="0" smtClean="0"/>
              <a:t>For every newly-created producer, our load balancer does:</a:t>
            </a:r>
          </a:p>
          <a:p>
            <a:pPr lvl="1"/>
            <a:r>
              <a:rPr kumimoji="1" lang="en-US" altLang="zh-CN" dirty="0" smtClean="0"/>
              <a:t>Find all daemons that are handling the specified topic; they are </a:t>
            </a:r>
            <a:r>
              <a:rPr kumimoji="1" lang="en-US" altLang="zh-CN" dirty="0" smtClean="0">
                <a:solidFill>
                  <a:srgbClr val="FF0000"/>
                </a:solidFill>
              </a:rPr>
              <a:t>candidates</a:t>
            </a:r>
            <a:r>
              <a:rPr kumimoji="1" lang="en-US" altLang="zh-CN" dirty="0" smtClean="0"/>
              <a:t> to be assigned to the producer</a:t>
            </a:r>
            <a:endParaRPr kumimoji="1" lang="en-US" altLang="zh-CN" dirty="0"/>
          </a:p>
          <a:p>
            <a:pPr lvl="2"/>
            <a:r>
              <a:rPr kumimoji="1" lang="en-US" altLang="zh-CN" dirty="0" smtClean="0"/>
              <a:t>Without empirical study, it is hard to predict the actual load of a newly-created producer. In case of one (potential) heavy-load producer overloading one daemon, we configure a </a:t>
            </a:r>
            <a:r>
              <a:rPr kumimoji="1" lang="en-US" altLang="zh-CN" dirty="0" smtClean="0">
                <a:solidFill>
                  <a:srgbClr val="FF0000"/>
                </a:solidFill>
              </a:rPr>
              <a:t>concentration threshold </a:t>
            </a:r>
            <a:r>
              <a:rPr kumimoji="1" lang="en-US" altLang="zh-CN" dirty="0" smtClean="0"/>
              <a:t>for each daemon: if we find the CPU utilization of a candidate is larger than its concentration threshold (30% by default), then it should be filtered out of the candidate, because connecting the producer to this daemon has high probability of overloading.</a:t>
            </a:r>
          </a:p>
          <a:p>
            <a:pPr lvl="2"/>
            <a:r>
              <a:rPr kumimoji="1" lang="en-US" altLang="zh-CN" dirty="0" smtClean="0"/>
              <a:t>If no candidate left after concentration threshold check, reset </a:t>
            </a:r>
            <a:r>
              <a:rPr kumimoji="1" lang="en-US" altLang="zh-CN" dirty="0" smtClean="0">
                <a:solidFill>
                  <a:srgbClr val="FF0000"/>
                </a:solidFill>
              </a:rPr>
              <a:t>candidates </a:t>
            </a:r>
            <a:r>
              <a:rPr kumimoji="1" lang="en-US" altLang="zh-CN" dirty="0" smtClean="0"/>
              <a:t>and include all daemons.</a:t>
            </a:r>
          </a:p>
          <a:p>
            <a:pPr lvl="1"/>
            <a:r>
              <a:rPr kumimoji="1" lang="en-US" altLang="zh-CN" dirty="0" smtClean="0"/>
              <a:t>Because of </a:t>
            </a:r>
            <a:r>
              <a:rPr kumimoji="1" lang="en-US" altLang="zh-CN" dirty="0" smtClean="0">
                <a:solidFill>
                  <a:srgbClr val="FF0000"/>
                </a:solidFill>
              </a:rPr>
              <a:t>stale update </a:t>
            </a:r>
            <a:r>
              <a:rPr kumimoji="1" lang="en-US" altLang="zh-CN" dirty="0" smtClean="0"/>
              <a:t>problem [3], we enforce </a:t>
            </a:r>
            <a:r>
              <a:rPr kumimoji="1" lang="en-US" altLang="zh-CN" dirty="0" smtClean="0">
                <a:solidFill>
                  <a:srgbClr val="FF0000"/>
                </a:solidFill>
              </a:rPr>
              <a:t>weighted-randomization </a:t>
            </a:r>
            <a:r>
              <a:rPr kumimoji="1" lang="en-US" altLang="zh-CN" dirty="0" smtClean="0"/>
              <a:t>on </a:t>
            </a:r>
            <a:r>
              <a:rPr kumimoji="1" lang="en-US" altLang="zh-CN" dirty="0" smtClean="0">
                <a:solidFill>
                  <a:srgbClr val="FF0000"/>
                </a:solidFill>
              </a:rPr>
              <a:t>candidates</a:t>
            </a:r>
            <a:endParaRPr kumimoji="1" lang="en-US" altLang="zh-CN" dirty="0"/>
          </a:p>
          <a:p>
            <a:pPr lvl="2"/>
            <a:r>
              <a:rPr kumimoji="1" lang="en-US" altLang="zh-CN" dirty="0" smtClean="0"/>
              <a:t>The weight of a daemon (e.g., di) is </a:t>
            </a:r>
            <a:r>
              <a:rPr kumimoji="1" lang="en-US" altLang="zh-CN" dirty="0" smtClean="0"/>
              <a:t>re</a:t>
            </a:r>
            <a:r>
              <a:rPr kumimoji="1" lang="en-US" altLang="zh-CN" dirty="0" smtClean="0"/>
              <a:t>versely </a:t>
            </a:r>
            <a:r>
              <a:rPr kumimoji="1" lang="en-US" altLang="zh-CN" dirty="0" smtClean="0"/>
              <a:t>proportional to</a:t>
            </a:r>
          </a:p>
          <a:p>
            <a:pPr lvl="3"/>
            <a:r>
              <a:rPr kumimoji="1" lang="en-US" altLang="zh-CN" dirty="0" smtClean="0"/>
              <a:t>The candidate with lower CPU utilization has more chance being chosen</a:t>
            </a:r>
          </a:p>
          <a:p>
            <a:pPr lvl="2"/>
            <a:r>
              <a:rPr kumimoji="1" lang="en-US" altLang="zh-CN" dirty="0" smtClean="0"/>
              <a:t>One individual producer may not be assigned with the most lightly-loaded candidate. But in long term, producers are distributed across daemons fairly and efficiently.</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7</a:t>
            </a:fld>
            <a:endParaRPr 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716399366"/>
              </p:ext>
            </p:extLst>
          </p:nvPr>
        </p:nvGraphicFramePr>
        <p:xfrm>
          <a:off x="6150535" y="5205505"/>
          <a:ext cx="1435100" cy="304800"/>
        </p:xfrm>
        <a:graphic>
          <a:graphicData uri="http://schemas.openxmlformats.org/presentationml/2006/ole">
            <mc:AlternateContent xmlns:mc="http://schemas.openxmlformats.org/markup-compatibility/2006">
              <mc:Choice xmlns:v="urn:schemas-microsoft-com:vml" Requires="v">
                <p:oleObj spid="_x0000_s1371" name="公式" r:id="rId4" imgW="1435100" imgH="304800" progId="Equation.3">
                  <p:embed/>
                </p:oleObj>
              </mc:Choice>
              <mc:Fallback>
                <p:oleObj name="公式" r:id="rId4" imgW="1435100" imgH="304800" progId="Equation.3">
                  <p:embed/>
                  <p:pic>
                    <p:nvPicPr>
                      <p:cNvPr id="0" name=""/>
                      <p:cNvPicPr/>
                      <p:nvPr/>
                    </p:nvPicPr>
                    <p:blipFill>
                      <a:blip r:embed="rId5"/>
                      <a:stretch>
                        <a:fillRect/>
                      </a:stretch>
                    </p:blipFill>
                    <p:spPr>
                      <a:xfrm>
                        <a:off x="6150535" y="5205505"/>
                        <a:ext cx="1435100" cy="304800"/>
                      </a:xfrm>
                      <a:prstGeom prst="rect">
                        <a:avLst/>
                      </a:prstGeom>
                    </p:spPr>
                  </p:pic>
                </p:oleObj>
              </mc:Fallback>
            </mc:AlternateContent>
          </a:graphicData>
        </a:graphic>
      </p:graphicFrame>
    </p:spTree>
    <p:extLst>
      <p:ext uri="{BB962C8B-B14F-4D97-AF65-F5344CB8AC3E}">
        <p14:creationId xmlns:p14="http://schemas.microsoft.com/office/powerpoint/2010/main" val="38140682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Implementation – Contd.</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Because of producer concentration threshold, intra-topic distribution occurs commonly. So we implement distributed token bucket to enforce topic-level rate limiting</a:t>
            </a:r>
          </a:p>
          <a:p>
            <a:pPr lvl="1"/>
            <a:r>
              <a:rPr kumimoji="1" lang="en-US" altLang="zh-CN" dirty="0" smtClean="0"/>
              <a:t>We use a master</a:t>
            </a:r>
            <a:r>
              <a:rPr kumimoji="1" lang="en-US" altLang="zh-CN" dirty="0"/>
              <a:t>-slave model, with </a:t>
            </a:r>
            <a:r>
              <a:rPr kumimoji="1" lang="en-US" altLang="zh-CN" dirty="0" err="1"/>
              <a:t>lookupd</a:t>
            </a:r>
            <a:r>
              <a:rPr kumimoji="1" lang="en-US" altLang="zh-CN" dirty="0"/>
              <a:t> as the master</a:t>
            </a:r>
          </a:p>
          <a:p>
            <a:pPr lvl="1"/>
            <a:r>
              <a:rPr kumimoji="1" lang="en-US" altLang="zh-CN" dirty="0"/>
              <a:t>Every daemon </a:t>
            </a:r>
            <a:r>
              <a:rPr kumimoji="1" lang="en-US" altLang="zh-CN" dirty="0" smtClean="0"/>
              <a:t>periodically (1s by default) measures </a:t>
            </a:r>
            <a:r>
              <a:rPr kumimoji="1" lang="en-US" altLang="zh-CN" dirty="0"/>
              <a:t>local </a:t>
            </a:r>
            <a:r>
              <a:rPr kumimoji="1" lang="en-US" altLang="zh-CN" dirty="0" smtClean="0"/>
              <a:t>message </a:t>
            </a:r>
            <a:r>
              <a:rPr kumimoji="1" lang="en-US" altLang="zh-CN" dirty="0"/>
              <a:t>arrival rate (of every local topic), and upload it to </a:t>
            </a:r>
            <a:r>
              <a:rPr kumimoji="1" lang="en-US" altLang="zh-CN" dirty="0" err="1"/>
              <a:t>lookupd</a:t>
            </a:r>
            <a:r>
              <a:rPr kumimoji="1" lang="en-US" altLang="zh-CN" dirty="0"/>
              <a:t> </a:t>
            </a:r>
            <a:endParaRPr kumimoji="1" lang="en-US" altLang="zh-CN" dirty="0" smtClean="0"/>
          </a:p>
          <a:p>
            <a:pPr lvl="1"/>
            <a:r>
              <a:rPr kumimoji="1" lang="en-US" altLang="zh-CN" dirty="0" smtClean="0"/>
              <a:t>If </a:t>
            </a:r>
            <a:r>
              <a:rPr kumimoji="1" lang="en-US" altLang="zh-CN" dirty="0"/>
              <a:t>the aggregated token bucket </a:t>
            </a:r>
            <a:r>
              <a:rPr kumimoji="1" lang="en-US" altLang="zh-CN" dirty="0" smtClean="0"/>
              <a:t>of </a:t>
            </a:r>
            <a:r>
              <a:rPr kumimoji="1" lang="en-US" altLang="zh-CN" dirty="0"/>
              <a:t>topic t is (r, b</a:t>
            </a:r>
            <a:r>
              <a:rPr kumimoji="1" lang="en-US" altLang="zh-CN" dirty="0" smtClean="0"/>
              <a:t>) [1], </a:t>
            </a:r>
            <a:r>
              <a:rPr kumimoji="1" lang="en-US" altLang="zh-CN" dirty="0" err="1" smtClean="0"/>
              <a:t>lookupd</a:t>
            </a:r>
            <a:r>
              <a:rPr kumimoji="1" lang="en-US" altLang="zh-CN" dirty="0" smtClean="0"/>
              <a:t> </a:t>
            </a:r>
            <a:r>
              <a:rPr kumimoji="1" lang="en-US" altLang="zh-CN" dirty="0"/>
              <a:t>proportionally distribute r </a:t>
            </a:r>
            <a:r>
              <a:rPr kumimoji="1" lang="en-US" altLang="zh-CN" dirty="0" smtClean="0"/>
              <a:t>and evenly distribute b to all related daemons (that are handling t) </a:t>
            </a:r>
            <a:r>
              <a:rPr kumimoji="1" lang="en-US" altLang="zh-CN" dirty="0"/>
              <a:t>based on </a:t>
            </a:r>
            <a:r>
              <a:rPr kumimoji="1" lang="en-US" altLang="zh-CN" dirty="0" smtClean="0"/>
              <a:t>their own </a:t>
            </a:r>
            <a:r>
              <a:rPr kumimoji="1" lang="en-US" altLang="zh-CN" dirty="0"/>
              <a:t>local </a:t>
            </a:r>
            <a:r>
              <a:rPr kumimoji="1" lang="en-US" altLang="zh-CN" dirty="0" smtClean="0"/>
              <a:t>message </a:t>
            </a:r>
            <a:r>
              <a:rPr kumimoji="1" lang="en-US" altLang="zh-CN" dirty="0"/>
              <a:t>arrival rate of t</a:t>
            </a:r>
          </a:p>
          <a:p>
            <a:pPr lvl="1"/>
            <a:r>
              <a:rPr kumimoji="1" lang="en-US" altLang="zh-CN" dirty="0" smtClean="0"/>
              <a:t>If topic </a:t>
            </a:r>
            <a:r>
              <a:rPr kumimoji="1" lang="en-US" altLang="zh-CN" dirty="0"/>
              <a:t>t triggers congestion </a:t>
            </a:r>
            <a:r>
              <a:rPr kumimoji="1" lang="en-US" altLang="zh-CN" dirty="0" smtClean="0"/>
              <a:t>signal [2] in a daemon, </a:t>
            </a:r>
            <a:r>
              <a:rPr kumimoji="1" lang="en-US" altLang="zh-CN" dirty="0"/>
              <a:t>then </a:t>
            </a:r>
            <a:r>
              <a:rPr kumimoji="1" lang="en-US" altLang="zh-CN" dirty="0" smtClean="0"/>
              <a:t>it is likely to </a:t>
            </a:r>
            <a:r>
              <a:rPr kumimoji="1" lang="en-US" altLang="zh-CN" dirty="0"/>
              <a:t>find </a:t>
            </a:r>
            <a:r>
              <a:rPr kumimoji="1" lang="en-US" altLang="zh-CN" dirty="0" smtClean="0"/>
              <a:t>“zero” </a:t>
            </a:r>
            <a:r>
              <a:rPr kumimoji="1" lang="en-US" altLang="zh-CN" dirty="0"/>
              <a:t>arrival rate of t in the next few periods (because the corresponding producer temporarily suspends). In this case, we </a:t>
            </a:r>
            <a:r>
              <a:rPr kumimoji="1" lang="en-US" altLang="zh-CN" dirty="0" smtClean="0"/>
              <a:t>upload r’ (the local rate that was distributed at the last period) arrival rate, </a:t>
            </a:r>
            <a:r>
              <a:rPr kumimoji="1" lang="en-US" altLang="zh-CN" dirty="0"/>
              <a:t>instead of </a:t>
            </a:r>
            <a:r>
              <a:rPr kumimoji="1" lang="en-US" altLang="zh-CN" dirty="0" smtClean="0"/>
              <a:t>“</a:t>
            </a:r>
            <a:r>
              <a:rPr kumimoji="1" lang="en-US" altLang="zh-CN" dirty="0"/>
              <a:t>0</a:t>
            </a:r>
            <a:r>
              <a:rPr kumimoji="1" lang="en-US" altLang="zh-CN" dirty="0" smtClean="0"/>
              <a:t>”, to </a:t>
            </a:r>
            <a:r>
              <a:rPr kumimoji="1" lang="en-US" altLang="zh-CN" dirty="0" err="1"/>
              <a:t>lookupd</a:t>
            </a:r>
            <a:r>
              <a:rPr kumimoji="1" lang="en-US" altLang="zh-CN" dirty="0" smtClean="0"/>
              <a:t>. Otherwise, the daemon will be distributed with very small local rate, which does not help relieving the congestion</a:t>
            </a:r>
            <a:endParaRPr kumimoji="1" lang="en-US" altLang="zh-CN" dirty="0"/>
          </a:p>
          <a:p>
            <a:endParaRPr kumimoji="1" lang="en-US" altLang="zh-CN" dirty="0" smtClean="0"/>
          </a:p>
        </p:txBody>
      </p:sp>
      <p:sp>
        <p:nvSpPr>
          <p:cNvPr id="4" name="日期占位符 3"/>
          <p:cNvSpPr>
            <a:spLocks noGrp="1"/>
          </p:cNvSpPr>
          <p:nvPr>
            <p:ph type="dt" sz="half" idx="10"/>
          </p:nvPr>
        </p:nvSpPr>
        <p:spPr/>
        <p:txBody>
          <a:bodyPr/>
          <a:lstStyle/>
          <a:p>
            <a:fld id="{C32BAF81-2836-1841-8C1D-2DCC72636AA7}" type="datetime1">
              <a:rPr lang="en-US" smtClean="0"/>
              <a:pPr/>
              <a:t>3/27/17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8</a:t>
            </a:fld>
            <a:endParaRPr lang="en-US" dirty="0"/>
          </a:p>
        </p:txBody>
      </p:sp>
    </p:spTree>
    <p:extLst>
      <p:ext uri="{BB962C8B-B14F-4D97-AF65-F5344CB8AC3E}">
        <p14:creationId xmlns:p14="http://schemas.microsoft.com/office/powerpoint/2010/main" val="17937154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555207</TotalTime>
  <Words>2999</Words>
  <Application>Microsoft Macintosh PowerPoint</Application>
  <PresentationFormat>全屏显示(4:3)</PresentationFormat>
  <Paragraphs>264</Paragraphs>
  <Slides>16</Slides>
  <Notes>15</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16</vt:i4>
      </vt:variant>
    </vt:vector>
  </HeadingPairs>
  <TitlesOfParts>
    <vt:vector size="18" baseType="lpstr">
      <vt:lpstr>Office Theme</vt:lpstr>
      <vt:lpstr>公式</vt:lpstr>
      <vt:lpstr>RTM A New Real-Time Messaging Middleware</vt:lpstr>
      <vt:lpstr>Objective</vt:lpstr>
      <vt:lpstr>Requirements</vt:lpstr>
      <vt:lpstr>Design</vt:lpstr>
      <vt:lpstr>Architecture: RTM-0.3</vt:lpstr>
      <vt:lpstr>Benchmark</vt:lpstr>
      <vt:lpstr>Benchmark</vt:lpstr>
      <vt:lpstr>Implementation</vt:lpstr>
      <vt:lpstr>Implementation – Contd.</vt:lpstr>
      <vt:lpstr>Evaluation</vt:lpstr>
      <vt:lpstr>Load Balancing - Burst</vt:lpstr>
      <vt:lpstr>Load Balancing - Regular</vt:lpstr>
      <vt:lpstr>Load Balancing - Regular</vt:lpstr>
      <vt:lpstr>Distributed Rate Limiting</vt:lpstr>
      <vt:lpstr>Future Work</vt:lpstr>
      <vt:lpstr>Summary</vt:lpstr>
    </vt:vector>
  </TitlesOfParts>
  <Company>wustl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eit</dc:creator>
  <cp:lastModifiedBy>Chong Li</cp:lastModifiedBy>
  <cp:revision>7472</cp:revision>
  <dcterms:created xsi:type="dcterms:W3CDTF">2013-08-14T23:08:37Z</dcterms:created>
  <dcterms:modified xsi:type="dcterms:W3CDTF">2017-03-28T03:44:57Z</dcterms:modified>
</cp:coreProperties>
</file>