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2.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3.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4.xml" ContentType="application/vnd.openxmlformats-officedocument.drawingml.chart+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41"/>
  </p:notesMasterIdLst>
  <p:handoutMasterIdLst>
    <p:handoutMasterId r:id="rId42"/>
  </p:handoutMasterIdLst>
  <p:sldIdLst>
    <p:sldId id="409" r:id="rId2"/>
    <p:sldId id="407" r:id="rId3"/>
    <p:sldId id="475" r:id="rId4"/>
    <p:sldId id="527" r:id="rId5"/>
    <p:sldId id="436" r:id="rId6"/>
    <p:sldId id="433" r:id="rId7"/>
    <p:sldId id="429" r:id="rId8"/>
    <p:sldId id="474" r:id="rId9"/>
    <p:sldId id="448" r:id="rId10"/>
    <p:sldId id="449" r:id="rId11"/>
    <p:sldId id="495" r:id="rId12"/>
    <p:sldId id="450" r:id="rId13"/>
    <p:sldId id="506" r:id="rId14"/>
    <p:sldId id="451" r:id="rId15"/>
    <p:sldId id="452" r:id="rId16"/>
    <p:sldId id="453" r:id="rId17"/>
    <p:sldId id="454" r:id="rId18"/>
    <p:sldId id="455" r:id="rId19"/>
    <p:sldId id="492" r:id="rId20"/>
    <p:sldId id="499" r:id="rId21"/>
    <p:sldId id="500" r:id="rId22"/>
    <p:sldId id="501" r:id="rId23"/>
    <p:sldId id="503" r:id="rId24"/>
    <p:sldId id="504" r:id="rId25"/>
    <p:sldId id="509" r:id="rId26"/>
    <p:sldId id="510" r:id="rId27"/>
    <p:sldId id="479" r:id="rId28"/>
    <p:sldId id="493" r:id="rId29"/>
    <p:sldId id="490" r:id="rId30"/>
    <p:sldId id="463" r:id="rId31"/>
    <p:sldId id="491" r:id="rId32"/>
    <p:sldId id="485" r:id="rId33"/>
    <p:sldId id="496" r:id="rId34"/>
    <p:sldId id="486" r:id="rId35"/>
    <p:sldId id="528" r:id="rId36"/>
    <p:sldId id="523" r:id="rId37"/>
    <p:sldId id="524" r:id="rId38"/>
    <p:sldId id="498" r:id="rId39"/>
    <p:sldId id="494"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8DF1"/>
    <a:srgbClr val="6700FB"/>
    <a:srgbClr val="FA00DC"/>
    <a:srgbClr val="CC99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6" autoAdjust="0"/>
    <p:restoredTop sz="85514" autoAdjust="0"/>
  </p:normalViewPr>
  <p:slideViewPr>
    <p:cSldViewPr snapToGrid="0" snapToObjects="1">
      <p:cViewPr varScale="1">
        <p:scale>
          <a:sx n="98" d="100"/>
          <a:sy n="98" d="100"/>
        </p:scale>
        <p:origin x="-984"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localhost\Users\drtailor\Desktop\Lab%20Presentation\NSQ%20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localhost\Users\drtailor\Desktop\Lab%20Presentation\NSQ%20DAT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localhost\Users\drtailor\Desktop\Lab%20Presentation\NSQ%20DATA.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localhost\Users\drtailor\Desktop\Lab%20Presentation\NSQ%20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Remote</a:t>
            </a:r>
            <a:r>
              <a:rPr lang="en-US" baseline="0"/>
              <a:t> Fanout CPU Utilization</a:t>
            </a:r>
            <a:endParaRPr lang="en-US"/>
          </a:p>
        </c:rich>
      </c:tx>
      <c:layout/>
      <c:overlay val="0"/>
      <c:spPr>
        <a:noFill/>
        <a:ln>
          <a:noFill/>
        </a:ln>
        <a:effectLst/>
      </c:spPr>
    </c:title>
    <c:autoTitleDeleted val="0"/>
    <c:plotArea>
      <c:layout/>
      <c:barChart>
        <c:barDir val="col"/>
        <c:grouping val="stacked"/>
        <c:varyColors val="0"/>
        <c:ser>
          <c:idx val="0"/>
          <c:order val="0"/>
          <c:tx>
            <c:strRef>
              <c:f>Sheet1!$C$37</c:f>
              <c:strCache>
                <c:ptCount val="1"/>
                <c:pt idx="0">
                  <c:v>Pub App %</c:v>
                </c:pt>
              </c:strCache>
            </c:strRef>
          </c:tx>
          <c:spPr>
            <a:solidFill>
              <a:schemeClr val="accent1"/>
            </a:solidFill>
            <a:ln>
              <a:noFill/>
            </a:ln>
            <a:effectLst/>
          </c:spPr>
          <c:invertIfNegative val="0"/>
          <c:cat>
            <c:multiLvlStrRef>
              <c:f>Sheet1!$A$38:$B$69</c:f>
              <c:multiLvlStrCache>
                <c:ptCount val="32"/>
                <c:lvl>
                  <c:pt idx="0">
                    <c:v>NSQ Pub</c:v>
                  </c:pt>
                  <c:pt idx="1">
                    <c:v>NSQ Sub</c:v>
                  </c:pt>
                  <c:pt idx="2">
                    <c:v>NATS Pub</c:v>
                  </c:pt>
                  <c:pt idx="3">
                    <c:v>NATS Sub</c:v>
                  </c:pt>
                  <c:pt idx="4">
                    <c:v>Aeron Pub</c:v>
                  </c:pt>
                  <c:pt idx="5">
                    <c:v>Aeron Sub</c:v>
                  </c:pt>
                  <c:pt idx="6">
                    <c:v>NSQ Pub</c:v>
                  </c:pt>
                  <c:pt idx="7">
                    <c:v>NSQ Sub</c:v>
                  </c:pt>
                  <c:pt idx="8">
                    <c:v>NATS Pub</c:v>
                  </c:pt>
                  <c:pt idx="9">
                    <c:v>NATS Sub</c:v>
                  </c:pt>
                  <c:pt idx="10">
                    <c:v>Aeron Pub</c:v>
                  </c:pt>
                  <c:pt idx="11">
                    <c:v>Aeron Sub</c:v>
                  </c:pt>
                  <c:pt idx="12">
                    <c:v>NSQ Pub</c:v>
                  </c:pt>
                  <c:pt idx="13">
                    <c:v>NSQ Sub</c:v>
                  </c:pt>
                  <c:pt idx="14">
                    <c:v>NATS Pub</c:v>
                  </c:pt>
                  <c:pt idx="15">
                    <c:v>NATS Sub</c:v>
                  </c:pt>
                  <c:pt idx="16">
                    <c:v>Aeron Pub</c:v>
                  </c:pt>
                  <c:pt idx="17">
                    <c:v>Aeron Sub</c:v>
                  </c:pt>
                  <c:pt idx="18">
                    <c:v>NSQ Pub</c:v>
                  </c:pt>
                  <c:pt idx="19">
                    <c:v>NSQ Sub</c:v>
                  </c:pt>
                  <c:pt idx="20">
                    <c:v>NATS Pub</c:v>
                  </c:pt>
                  <c:pt idx="21">
                    <c:v>NATS Sub</c:v>
                  </c:pt>
                  <c:pt idx="22">
                    <c:v>Aeron Pub</c:v>
                  </c:pt>
                  <c:pt idx="23">
                    <c:v>Aeron Sub</c:v>
                  </c:pt>
                  <c:pt idx="24">
                    <c:v>NSQ Pub</c:v>
                  </c:pt>
                  <c:pt idx="25">
                    <c:v>NSQ Sub</c:v>
                  </c:pt>
                  <c:pt idx="26">
                    <c:v>NATS Pub</c:v>
                  </c:pt>
                  <c:pt idx="27">
                    <c:v>NATS Sub</c:v>
                  </c:pt>
                  <c:pt idx="28">
                    <c:v>NSQ Pub</c:v>
                  </c:pt>
                  <c:pt idx="29">
                    <c:v>NSQ Sub</c:v>
                  </c:pt>
                  <c:pt idx="30">
                    <c:v>NATS Pub</c:v>
                  </c:pt>
                  <c:pt idx="31">
                    <c:v>NATS Sub</c:v>
                  </c:pt>
                </c:lvl>
                <c:lvl>
                  <c:pt idx="0">
                    <c:v>8</c:v>
                  </c:pt>
                  <c:pt idx="6">
                    <c:v>16</c:v>
                  </c:pt>
                  <c:pt idx="12">
                    <c:v>32</c:v>
                  </c:pt>
                  <c:pt idx="18">
                    <c:v>64</c:v>
                  </c:pt>
                  <c:pt idx="24">
                    <c:v>128</c:v>
                  </c:pt>
                  <c:pt idx="28">
                    <c:v>256</c:v>
                  </c:pt>
                </c:lvl>
              </c:multiLvlStrCache>
            </c:multiLvlStrRef>
          </c:cat>
          <c:val>
            <c:numRef>
              <c:f>Sheet1!$C$38:$C$69</c:f>
              <c:numCache>
                <c:formatCode>General</c:formatCode>
                <c:ptCount val="32"/>
                <c:pt idx="0">
                  <c:v>5.7</c:v>
                </c:pt>
                <c:pt idx="2">
                  <c:v>6.0</c:v>
                </c:pt>
                <c:pt idx="4">
                  <c:v>1.4</c:v>
                </c:pt>
                <c:pt idx="6">
                  <c:v>6.0</c:v>
                </c:pt>
                <c:pt idx="8">
                  <c:v>6.0</c:v>
                </c:pt>
                <c:pt idx="10">
                  <c:v>1.0</c:v>
                </c:pt>
                <c:pt idx="12">
                  <c:v>5.8</c:v>
                </c:pt>
                <c:pt idx="14">
                  <c:v>6.0</c:v>
                </c:pt>
                <c:pt idx="16">
                  <c:v>2.0</c:v>
                </c:pt>
                <c:pt idx="18">
                  <c:v>4.9</c:v>
                </c:pt>
                <c:pt idx="20">
                  <c:v>6.0</c:v>
                </c:pt>
                <c:pt idx="22">
                  <c:v>2.5</c:v>
                </c:pt>
                <c:pt idx="24">
                  <c:v>4.3</c:v>
                </c:pt>
                <c:pt idx="26">
                  <c:v>6.0</c:v>
                </c:pt>
                <c:pt idx="28">
                  <c:v>4.0</c:v>
                </c:pt>
                <c:pt idx="30">
                  <c:v>6.0</c:v>
                </c:pt>
              </c:numCache>
            </c:numRef>
          </c:val>
        </c:ser>
        <c:ser>
          <c:idx val="1"/>
          <c:order val="1"/>
          <c:tx>
            <c:strRef>
              <c:f>Sheet1!$D$37</c:f>
              <c:strCache>
                <c:ptCount val="1"/>
                <c:pt idx="0">
                  <c:v>Sub App %</c:v>
                </c:pt>
              </c:strCache>
            </c:strRef>
          </c:tx>
          <c:spPr>
            <a:solidFill>
              <a:schemeClr val="accent2"/>
            </a:solidFill>
            <a:ln>
              <a:noFill/>
            </a:ln>
            <a:effectLst/>
          </c:spPr>
          <c:invertIfNegative val="0"/>
          <c:cat>
            <c:multiLvlStrRef>
              <c:f>Sheet1!$A$38:$B$69</c:f>
              <c:multiLvlStrCache>
                <c:ptCount val="32"/>
                <c:lvl>
                  <c:pt idx="0">
                    <c:v>NSQ Pub</c:v>
                  </c:pt>
                  <c:pt idx="1">
                    <c:v>NSQ Sub</c:v>
                  </c:pt>
                  <c:pt idx="2">
                    <c:v>NATS Pub</c:v>
                  </c:pt>
                  <c:pt idx="3">
                    <c:v>NATS Sub</c:v>
                  </c:pt>
                  <c:pt idx="4">
                    <c:v>Aeron Pub</c:v>
                  </c:pt>
                  <c:pt idx="5">
                    <c:v>Aeron Sub</c:v>
                  </c:pt>
                  <c:pt idx="6">
                    <c:v>NSQ Pub</c:v>
                  </c:pt>
                  <c:pt idx="7">
                    <c:v>NSQ Sub</c:v>
                  </c:pt>
                  <c:pt idx="8">
                    <c:v>NATS Pub</c:v>
                  </c:pt>
                  <c:pt idx="9">
                    <c:v>NATS Sub</c:v>
                  </c:pt>
                  <c:pt idx="10">
                    <c:v>Aeron Pub</c:v>
                  </c:pt>
                  <c:pt idx="11">
                    <c:v>Aeron Sub</c:v>
                  </c:pt>
                  <c:pt idx="12">
                    <c:v>NSQ Pub</c:v>
                  </c:pt>
                  <c:pt idx="13">
                    <c:v>NSQ Sub</c:v>
                  </c:pt>
                  <c:pt idx="14">
                    <c:v>NATS Pub</c:v>
                  </c:pt>
                  <c:pt idx="15">
                    <c:v>NATS Sub</c:v>
                  </c:pt>
                  <c:pt idx="16">
                    <c:v>Aeron Pub</c:v>
                  </c:pt>
                  <c:pt idx="17">
                    <c:v>Aeron Sub</c:v>
                  </c:pt>
                  <c:pt idx="18">
                    <c:v>NSQ Pub</c:v>
                  </c:pt>
                  <c:pt idx="19">
                    <c:v>NSQ Sub</c:v>
                  </c:pt>
                  <c:pt idx="20">
                    <c:v>NATS Pub</c:v>
                  </c:pt>
                  <c:pt idx="21">
                    <c:v>NATS Sub</c:v>
                  </c:pt>
                  <c:pt idx="22">
                    <c:v>Aeron Pub</c:v>
                  </c:pt>
                  <c:pt idx="23">
                    <c:v>Aeron Sub</c:v>
                  </c:pt>
                  <c:pt idx="24">
                    <c:v>NSQ Pub</c:v>
                  </c:pt>
                  <c:pt idx="25">
                    <c:v>NSQ Sub</c:v>
                  </c:pt>
                  <c:pt idx="26">
                    <c:v>NATS Pub</c:v>
                  </c:pt>
                  <c:pt idx="27">
                    <c:v>NATS Sub</c:v>
                  </c:pt>
                  <c:pt idx="28">
                    <c:v>NSQ Pub</c:v>
                  </c:pt>
                  <c:pt idx="29">
                    <c:v>NSQ Sub</c:v>
                  </c:pt>
                  <c:pt idx="30">
                    <c:v>NATS Pub</c:v>
                  </c:pt>
                  <c:pt idx="31">
                    <c:v>NATS Sub</c:v>
                  </c:pt>
                </c:lvl>
                <c:lvl>
                  <c:pt idx="0">
                    <c:v>8</c:v>
                  </c:pt>
                  <c:pt idx="6">
                    <c:v>16</c:v>
                  </c:pt>
                  <c:pt idx="12">
                    <c:v>32</c:v>
                  </c:pt>
                  <c:pt idx="18">
                    <c:v>64</c:v>
                  </c:pt>
                  <c:pt idx="24">
                    <c:v>128</c:v>
                  </c:pt>
                  <c:pt idx="28">
                    <c:v>256</c:v>
                  </c:pt>
                </c:lvl>
              </c:multiLvlStrCache>
            </c:multiLvlStrRef>
          </c:cat>
          <c:val>
            <c:numRef>
              <c:f>Sheet1!$D$38:$D$69</c:f>
              <c:numCache>
                <c:formatCode>General</c:formatCode>
                <c:ptCount val="32"/>
                <c:pt idx="1">
                  <c:v>24.3</c:v>
                </c:pt>
                <c:pt idx="3">
                  <c:v>16.0</c:v>
                </c:pt>
                <c:pt idx="5">
                  <c:v>6.3</c:v>
                </c:pt>
                <c:pt idx="7">
                  <c:v>31.9</c:v>
                </c:pt>
                <c:pt idx="9">
                  <c:v>19.0</c:v>
                </c:pt>
                <c:pt idx="11">
                  <c:v>12.4</c:v>
                </c:pt>
                <c:pt idx="13">
                  <c:v>50.5</c:v>
                </c:pt>
                <c:pt idx="15">
                  <c:v>24.0</c:v>
                </c:pt>
                <c:pt idx="17">
                  <c:v>25.0</c:v>
                </c:pt>
                <c:pt idx="19">
                  <c:v>86.2</c:v>
                </c:pt>
                <c:pt idx="21">
                  <c:v>43.0</c:v>
                </c:pt>
                <c:pt idx="23">
                  <c:v>45.0</c:v>
                </c:pt>
                <c:pt idx="25">
                  <c:v>150.0</c:v>
                </c:pt>
                <c:pt idx="27">
                  <c:v>69.0</c:v>
                </c:pt>
                <c:pt idx="29">
                  <c:v>284.3999999999999</c:v>
                </c:pt>
                <c:pt idx="31">
                  <c:v>105.0</c:v>
                </c:pt>
              </c:numCache>
            </c:numRef>
          </c:val>
        </c:ser>
        <c:ser>
          <c:idx val="2"/>
          <c:order val="2"/>
          <c:tx>
            <c:strRef>
              <c:f>Sheet1!$E$37</c:f>
              <c:strCache>
                <c:ptCount val="1"/>
                <c:pt idx="0">
                  <c:v>Pub Daemon % </c:v>
                </c:pt>
              </c:strCache>
            </c:strRef>
          </c:tx>
          <c:spPr>
            <a:solidFill>
              <a:schemeClr val="accent3"/>
            </a:solidFill>
            <a:ln>
              <a:noFill/>
            </a:ln>
            <a:effectLst/>
          </c:spPr>
          <c:invertIfNegative val="0"/>
          <c:cat>
            <c:multiLvlStrRef>
              <c:f>Sheet1!$A$38:$B$69</c:f>
              <c:multiLvlStrCache>
                <c:ptCount val="32"/>
                <c:lvl>
                  <c:pt idx="0">
                    <c:v>NSQ Pub</c:v>
                  </c:pt>
                  <c:pt idx="1">
                    <c:v>NSQ Sub</c:v>
                  </c:pt>
                  <c:pt idx="2">
                    <c:v>NATS Pub</c:v>
                  </c:pt>
                  <c:pt idx="3">
                    <c:v>NATS Sub</c:v>
                  </c:pt>
                  <c:pt idx="4">
                    <c:v>Aeron Pub</c:v>
                  </c:pt>
                  <c:pt idx="5">
                    <c:v>Aeron Sub</c:v>
                  </c:pt>
                  <c:pt idx="6">
                    <c:v>NSQ Pub</c:v>
                  </c:pt>
                  <c:pt idx="7">
                    <c:v>NSQ Sub</c:v>
                  </c:pt>
                  <c:pt idx="8">
                    <c:v>NATS Pub</c:v>
                  </c:pt>
                  <c:pt idx="9">
                    <c:v>NATS Sub</c:v>
                  </c:pt>
                  <c:pt idx="10">
                    <c:v>Aeron Pub</c:v>
                  </c:pt>
                  <c:pt idx="11">
                    <c:v>Aeron Sub</c:v>
                  </c:pt>
                  <c:pt idx="12">
                    <c:v>NSQ Pub</c:v>
                  </c:pt>
                  <c:pt idx="13">
                    <c:v>NSQ Sub</c:v>
                  </c:pt>
                  <c:pt idx="14">
                    <c:v>NATS Pub</c:v>
                  </c:pt>
                  <c:pt idx="15">
                    <c:v>NATS Sub</c:v>
                  </c:pt>
                  <c:pt idx="16">
                    <c:v>Aeron Pub</c:v>
                  </c:pt>
                  <c:pt idx="17">
                    <c:v>Aeron Sub</c:v>
                  </c:pt>
                  <c:pt idx="18">
                    <c:v>NSQ Pub</c:v>
                  </c:pt>
                  <c:pt idx="19">
                    <c:v>NSQ Sub</c:v>
                  </c:pt>
                  <c:pt idx="20">
                    <c:v>NATS Pub</c:v>
                  </c:pt>
                  <c:pt idx="21">
                    <c:v>NATS Sub</c:v>
                  </c:pt>
                  <c:pt idx="22">
                    <c:v>Aeron Pub</c:v>
                  </c:pt>
                  <c:pt idx="23">
                    <c:v>Aeron Sub</c:v>
                  </c:pt>
                  <c:pt idx="24">
                    <c:v>NSQ Pub</c:v>
                  </c:pt>
                  <c:pt idx="25">
                    <c:v>NSQ Sub</c:v>
                  </c:pt>
                  <c:pt idx="26">
                    <c:v>NATS Pub</c:v>
                  </c:pt>
                  <c:pt idx="27">
                    <c:v>NATS Sub</c:v>
                  </c:pt>
                  <c:pt idx="28">
                    <c:v>NSQ Pub</c:v>
                  </c:pt>
                  <c:pt idx="29">
                    <c:v>NSQ Sub</c:v>
                  </c:pt>
                  <c:pt idx="30">
                    <c:v>NATS Pub</c:v>
                  </c:pt>
                  <c:pt idx="31">
                    <c:v>NATS Sub</c:v>
                  </c:pt>
                </c:lvl>
                <c:lvl>
                  <c:pt idx="0">
                    <c:v>8</c:v>
                  </c:pt>
                  <c:pt idx="6">
                    <c:v>16</c:v>
                  </c:pt>
                  <c:pt idx="12">
                    <c:v>32</c:v>
                  </c:pt>
                  <c:pt idx="18">
                    <c:v>64</c:v>
                  </c:pt>
                  <c:pt idx="24">
                    <c:v>128</c:v>
                  </c:pt>
                  <c:pt idx="28">
                    <c:v>256</c:v>
                  </c:pt>
                </c:lvl>
              </c:multiLvlStrCache>
            </c:multiLvlStrRef>
          </c:cat>
          <c:val>
            <c:numRef>
              <c:f>Sheet1!$E$38:$E$69</c:f>
              <c:numCache>
                <c:formatCode>General</c:formatCode>
                <c:ptCount val="32"/>
                <c:pt idx="0">
                  <c:v>19.0</c:v>
                </c:pt>
                <c:pt idx="2">
                  <c:v>4.0</c:v>
                </c:pt>
                <c:pt idx="4">
                  <c:v>150.4</c:v>
                </c:pt>
                <c:pt idx="6">
                  <c:v>26.6</c:v>
                </c:pt>
                <c:pt idx="8">
                  <c:v>5.0</c:v>
                </c:pt>
                <c:pt idx="10">
                  <c:v>154.0</c:v>
                </c:pt>
                <c:pt idx="12">
                  <c:v>40.2</c:v>
                </c:pt>
                <c:pt idx="14">
                  <c:v>8.0</c:v>
                </c:pt>
                <c:pt idx="16">
                  <c:v>153.0</c:v>
                </c:pt>
                <c:pt idx="18">
                  <c:v>59.2</c:v>
                </c:pt>
                <c:pt idx="20">
                  <c:v>13.0</c:v>
                </c:pt>
                <c:pt idx="22">
                  <c:v>164.0</c:v>
                </c:pt>
                <c:pt idx="24">
                  <c:v>92.8</c:v>
                </c:pt>
                <c:pt idx="26">
                  <c:v>23.0</c:v>
                </c:pt>
                <c:pt idx="28">
                  <c:v>176.1</c:v>
                </c:pt>
                <c:pt idx="30">
                  <c:v>41.0</c:v>
                </c:pt>
              </c:numCache>
            </c:numRef>
          </c:val>
        </c:ser>
        <c:ser>
          <c:idx val="3"/>
          <c:order val="3"/>
          <c:tx>
            <c:strRef>
              <c:f>Sheet1!$F$37</c:f>
              <c:strCache>
                <c:ptCount val="1"/>
                <c:pt idx="0">
                  <c:v>Sub Daemon %</c:v>
                </c:pt>
              </c:strCache>
            </c:strRef>
          </c:tx>
          <c:spPr>
            <a:solidFill>
              <a:schemeClr val="accent4"/>
            </a:solidFill>
            <a:ln>
              <a:noFill/>
            </a:ln>
            <a:effectLst/>
          </c:spPr>
          <c:invertIfNegative val="0"/>
          <c:cat>
            <c:multiLvlStrRef>
              <c:f>Sheet1!$A$38:$B$69</c:f>
              <c:multiLvlStrCache>
                <c:ptCount val="32"/>
                <c:lvl>
                  <c:pt idx="0">
                    <c:v>NSQ Pub</c:v>
                  </c:pt>
                  <c:pt idx="1">
                    <c:v>NSQ Sub</c:v>
                  </c:pt>
                  <c:pt idx="2">
                    <c:v>NATS Pub</c:v>
                  </c:pt>
                  <c:pt idx="3">
                    <c:v>NATS Sub</c:v>
                  </c:pt>
                  <c:pt idx="4">
                    <c:v>Aeron Pub</c:v>
                  </c:pt>
                  <c:pt idx="5">
                    <c:v>Aeron Sub</c:v>
                  </c:pt>
                  <c:pt idx="6">
                    <c:v>NSQ Pub</c:v>
                  </c:pt>
                  <c:pt idx="7">
                    <c:v>NSQ Sub</c:v>
                  </c:pt>
                  <c:pt idx="8">
                    <c:v>NATS Pub</c:v>
                  </c:pt>
                  <c:pt idx="9">
                    <c:v>NATS Sub</c:v>
                  </c:pt>
                  <c:pt idx="10">
                    <c:v>Aeron Pub</c:v>
                  </c:pt>
                  <c:pt idx="11">
                    <c:v>Aeron Sub</c:v>
                  </c:pt>
                  <c:pt idx="12">
                    <c:v>NSQ Pub</c:v>
                  </c:pt>
                  <c:pt idx="13">
                    <c:v>NSQ Sub</c:v>
                  </c:pt>
                  <c:pt idx="14">
                    <c:v>NATS Pub</c:v>
                  </c:pt>
                  <c:pt idx="15">
                    <c:v>NATS Sub</c:v>
                  </c:pt>
                  <c:pt idx="16">
                    <c:v>Aeron Pub</c:v>
                  </c:pt>
                  <c:pt idx="17">
                    <c:v>Aeron Sub</c:v>
                  </c:pt>
                  <c:pt idx="18">
                    <c:v>NSQ Pub</c:v>
                  </c:pt>
                  <c:pt idx="19">
                    <c:v>NSQ Sub</c:v>
                  </c:pt>
                  <c:pt idx="20">
                    <c:v>NATS Pub</c:v>
                  </c:pt>
                  <c:pt idx="21">
                    <c:v>NATS Sub</c:v>
                  </c:pt>
                  <c:pt idx="22">
                    <c:v>Aeron Pub</c:v>
                  </c:pt>
                  <c:pt idx="23">
                    <c:v>Aeron Sub</c:v>
                  </c:pt>
                  <c:pt idx="24">
                    <c:v>NSQ Pub</c:v>
                  </c:pt>
                  <c:pt idx="25">
                    <c:v>NSQ Sub</c:v>
                  </c:pt>
                  <c:pt idx="26">
                    <c:v>NATS Pub</c:v>
                  </c:pt>
                  <c:pt idx="27">
                    <c:v>NATS Sub</c:v>
                  </c:pt>
                  <c:pt idx="28">
                    <c:v>NSQ Pub</c:v>
                  </c:pt>
                  <c:pt idx="29">
                    <c:v>NSQ Sub</c:v>
                  </c:pt>
                  <c:pt idx="30">
                    <c:v>NATS Pub</c:v>
                  </c:pt>
                  <c:pt idx="31">
                    <c:v>NATS Sub</c:v>
                  </c:pt>
                </c:lvl>
                <c:lvl>
                  <c:pt idx="0">
                    <c:v>8</c:v>
                  </c:pt>
                  <c:pt idx="6">
                    <c:v>16</c:v>
                  </c:pt>
                  <c:pt idx="12">
                    <c:v>32</c:v>
                  </c:pt>
                  <c:pt idx="18">
                    <c:v>64</c:v>
                  </c:pt>
                  <c:pt idx="24">
                    <c:v>128</c:v>
                  </c:pt>
                  <c:pt idx="28">
                    <c:v>256</c:v>
                  </c:pt>
                </c:lvl>
              </c:multiLvlStrCache>
            </c:multiLvlStrRef>
          </c:cat>
          <c:val>
            <c:numRef>
              <c:f>Sheet1!$F$38:$F$69</c:f>
              <c:numCache>
                <c:formatCode>General</c:formatCode>
                <c:ptCount val="32"/>
                <c:pt idx="1">
                  <c:v>0.4</c:v>
                </c:pt>
                <c:pt idx="3">
                  <c:v>0.6</c:v>
                </c:pt>
                <c:pt idx="5">
                  <c:v>160.4</c:v>
                </c:pt>
                <c:pt idx="7">
                  <c:v>0.4</c:v>
                </c:pt>
                <c:pt idx="9">
                  <c:v>0.6</c:v>
                </c:pt>
                <c:pt idx="11">
                  <c:v>162.2</c:v>
                </c:pt>
                <c:pt idx="13">
                  <c:v>0.4</c:v>
                </c:pt>
                <c:pt idx="15">
                  <c:v>0.6</c:v>
                </c:pt>
                <c:pt idx="17">
                  <c:v>164.6</c:v>
                </c:pt>
                <c:pt idx="19">
                  <c:v>0.4</c:v>
                </c:pt>
                <c:pt idx="21">
                  <c:v>0.4</c:v>
                </c:pt>
                <c:pt idx="23">
                  <c:v>168.5</c:v>
                </c:pt>
                <c:pt idx="25">
                  <c:v>0.4</c:v>
                </c:pt>
                <c:pt idx="27">
                  <c:v>0.4</c:v>
                </c:pt>
                <c:pt idx="29">
                  <c:v>0.4</c:v>
                </c:pt>
                <c:pt idx="31">
                  <c:v>0.4</c:v>
                </c:pt>
              </c:numCache>
            </c:numRef>
          </c:val>
        </c:ser>
        <c:dLbls>
          <c:showLegendKey val="0"/>
          <c:showVal val="0"/>
          <c:showCatName val="0"/>
          <c:showSerName val="0"/>
          <c:showPercent val="0"/>
          <c:showBubbleSize val="0"/>
        </c:dLbls>
        <c:gapWidth val="150"/>
        <c:overlap val="100"/>
        <c:axId val="-2064784200"/>
        <c:axId val="-2059702776"/>
      </c:barChart>
      <c:catAx>
        <c:axId val="-2064784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59702776"/>
        <c:crosses val="autoZero"/>
        <c:auto val="1"/>
        <c:lblAlgn val="ctr"/>
        <c:lblOffset val="100"/>
        <c:noMultiLvlLbl val="0"/>
      </c:catAx>
      <c:valAx>
        <c:axId val="-2059702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6478420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Remote</a:t>
            </a:r>
            <a:r>
              <a:rPr lang="en-US" baseline="0"/>
              <a:t> Fanin CPU Utilization</a:t>
            </a:r>
            <a:endParaRPr lang="en-US"/>
          </a:p>
        </c:rich>
      </c:tx>
      <c:layout/>
      <c:overlay val="0"/>
      <c:spPr>
        <a:noFill/>
        <a:ln>
          <a:noFill/>
        </a:ln>
        <a:effectLst/>
      </c:spPr>
    </c:title>
    <c:autoTitleDeleted val="0"/>
    <c:plotArea>
      <c:layout/>
      <c:barChart>
        <c:barDir val="col"/>
        <c:grouping val="stacked"/>
        <c:varyColors val="0"/>
        <c:ser>
          <c:idx val="0"/>
          <c:order val="0"/>
          <c:tx>
            <c:strRef>
              <c:f>Sheet1!$C$72</c:f>
              <c:strCache>
                <c:ptCount val="1"/>
                <c:pt idx="0">
                  <c:v>Pub App %</c:v>
                </c:pt>
              </c:strCache>
            </c:strRef>
          </c:tx>
          <c:spPr>
            <a:solidFill>
              <a:schemeClr val="accent1"/>
            </a:solidFill>
            <a:ln>
              <a:noFill/>
            </a:ln>
            <a:effectLst/>
          </c:spPr>
          <c:invertIfNegative val="0"/>
          <c:cat>
            <c:multiLvlStrRef>
              <c:f>Sheet1!$A$73:$B$104</c:f>
              <c:multiLvlStrCache>
                <c:ptCount val="32"/>
                <c:lvl>
                  <c:pt idx="0">
                    <c:v>NSQ Pub</c:v>
                  </c:pt>
                  <c:pt idx="1">
                    <c:v>NSQ Sub</c:v>
                  </c:pt>
                  <c:pt idx="2">
                    <c:v>NATS Pub</c:v>
                  </c:pt>
                  <c:pt idx="3">
                    <c:v>NATS Sub</c:v>
                  </c:pt>
                  <c:pt idx="4">
                    <c:v>Aeron Pub</c:v>
                  </c:pt>
                  <c:pt idx="5">
                    <c:v>Aeron Sub</c:v>
                  </c:pt>
                  <c:pt idx="6">
                    <c:v>NSQ Pub</c:v>
                  </c:pt>
                  <c:pt idx="7">
                    <c:v>NSQ Sub</c:v>
                  </c:pt>
                  <c:pt idx="8">
                    <c:v>NATS Pub</c:v>
                  </c:pt>
                  <c:pt idx="9">
                    <c:v>NATS Sub</c:v>
                  </c:pt>
                  <c:pt idx="10">
                    <c:v>Aeron Pub</c:v>
                  </c:pt>
                  <c:pt idx="11">
                    <c:v>Aeron Sub</c:v>
                  </c:pt>
                  <c:pt idx="12">
                    <c:v>NSQ Pub</c:v>
                  </c:pt>
                  <c:pt idx="13">
                    <c:v>NSQ Sub</c:v>
                  </c:pt>
                  <c:pt idx="14">
                    <c:v>NATS Pub</c:v>
                  </c:pt>
                  <c:pt idx="15">
                    <c:v>NATS Sub</c:v>
                  </c:pt>
                  <c:pt idx="16">
                    <c:v>Aeron Pub</c:v>
                  </c:pt>
                  <c:pt idx="17">
                    <c:v>Aeron Sub</c:v>
                  </c:pt>
                  <c:pt idx="18">
                    <c:v>NSQ Pub</c:v>
                  </c:pt>
                  <c:pt idx="19">
                    <c:v>NSQ Sub</c:v>
                  </c:pt>
                  <c:pt idx="20">
                    <c:v>NATS Pub</c:v>
                  </c:pt>
                  <c:pt idx="21">
                    <c:v>NATS Sub</c:v>
                  </c:pt>
                  <c:pt idx="22">
                    <c:v>Aeron Pub</c:v>
                  </c:pt>
                  <c:pt idx="23">
                    <c:v>Aeron Sub</c:v>
                  </c:pt>
                  <c:pt idx="24">
                    <c:v>NSQ Pub</c:v>
                  </c:pt>
                  <c:pt idx="25">
                    <c:v>NSQ Sub</c:v>
                  </c:pt>
                  <c:pt idx="26">
                    <c:v>NATS Pub</c:v>
                  </c:pt>
                  <c:pt idx="27">
                    <c:v>NATS Sub</c:v>
                  </c:pt>
                  <c:pt idx="28">
                    <c:v>NSQ Pub</c:v>
                  </c:pt>
                  <c:pt idx="29">
                    <c:v>NSQ Sub</c:v>
                  </c:pt>
                  <c:pt idx="30">
                    <c:v>NATS Pub</c:v>
                  </c:pt>
                  <c:pt idx="31">
                    <c:v>NATS Sub</c:v>
                  </c:pt>
                </c:lvl>
                <c:lvl>
                  <c:pt idx="0">
                    <c:v>8</c:v>
                  </c:pt>
                  <c:pt idx="6">
                    <c:v>16</c:v>
                  </c:pt>
                  <c:pt idx="12">
                    <c:v>32</c:v>
                  </c:pt>
                  <c:pt idx="18">
                    <c:v>64</c:v>
                  </c:pt>
                  <c:pt idx="24">
                    <c:v>128</c:v>
                  </c:pt>
                  <c:pt idx="28">
                    <c:v>256</c:v>
                  </c:pt>
                </c:lvl>
              </c:multiLvlStrCache>
            </c:multiLvlStrRef>
          </c:cat>
          <c:val>
            <c:numRef>
              <c:f>Sheet1!$C$73:$C$104</c:f>
              <c:numCache>
                <c:formatCode>General</c:formatCode>
                <c:ptCount val="32"/>
                <c:pt idx="0">
                  <c:v>14.3</c:v>
                </c:pt>
                <c:pt idx="2">
                  <c:v>13.0</c:v>
                </c:pt>
                <c:pt idx="4">
                  <c:v>12.4</c:v>
                </c:pt>
                <c:pt idx="6">
                  <c:v>21.3</c:v>
                </c:pt>
                <c:pt idx="8">
                  <c:v>15.0</c:v>
                </c:pt>
                <c:pt idx="10">
                  <c:v>16.4</c:v>
                </c:pt>
                <c:pt idx="12">
                  <c:v>27.7</c:v>
                </c:pt>
                <c:pt idx="14">
                  <c:v>17.0</c:v>
                </c:pt>
                <c:pt idx="16">
                  <c:v>21.5</c:v>
                </c:pt>
                <c:pt idx="18">
                  <c:v>36.2</c:v>
                </c:pt>
                <c:pt idx="20">
                  <c:v>26.0</c:v>
                </c:pt>
                <c:pt idx="22">
                  <c:v>30.5</c:v>
                </c:pt>
                <c:pt idx="24">
                  <c:v>67.9</c:v>
                </c:pt>
                <c:pt idx="26">
                  <c:v>37.0</c:v>
                </c:pt>
                <c:pt idx="28">
                  <c:v>92.0</c:v>
                </c:pt>
                <c:pt idx="30">
                  <c:v>53.0</c:v>
                </c:pt>
              </c:numCache>
            </c:numRef>
          </c:val>
        </c:ser>
        <c:ser>
          <c:idx val="1"/>
          <c:order val="1"/>
          <c:tx>
            <c:strRef>
              <c:f>Sheet1!$D$72</c:f>
              <c:strCache>
                <c:ptCount val="1"/>
                <c:pt idx="0">
                  <c:v>Sub App %</c:v>
                </c:pt>
              </c:strCache>
            </c:strRef>
          </c:tx>
          <c:spPr>
            <a:solidFill>
              <a:schemeClr val="accent2"/>
            </a:solidFill>
            <a:ln>
              <a:noFill/>
            </a:ln>
            <a:effectLst/>
          </c:spPr>
          <c:invertIfNegative val="0"/>
          <c:cat>
            <c:multiLvlStrRef>
              <c:f>Sheet1!$A$73:$B$104</c:f>
              <c:multiLvlStrCache>
                <c:ptCount val="32"/>
                <c:lvl>
                  <c:pt idx="0">
                    <c:v>NSQ Pub</c:v>
                  </c:pt>
                  <c:pt idx="1">
                    <c:v>NSQ Sub</c:v>
                  </c:pt>
                  <c:pt idx="2">
                    <c:v>NATS Pub</c:v>
                  </c:pt>
                  <c:pt idx="3">
                    <c:v>NATS Sub</c:v>
                  </c:pt>
                  <c:pt idx="4">
                    <c:v>Aeron Pub</c:v>
                  </c:pt>
                  <c:pt idx="5">
                    <c:v>Aeron Sub</c:v>
                  </c:pt>
                  <c:pt idx="6">
                    <c:v>NSQ Pub</c:v>
                  </c:pt>
                  <c:pt idx="7">
                    <c:v>NSQ Sub</c:v>
                  </c:pt>
                  <c:pt idx="8">
                    <c:v>NATS Pub</c:v>
                  </c:pt>
                  <c:pt idx="9">
                    <c:v>NATS Sub</c:v>
                  </c:pt>
                  <c:pt idx="10">
                    <c:v>Aeron Pub</c:v>
                  </c:pt>
                  <c:pt idx="11">
                    <c:v>Aeron Sub</c:v>
                  </c:pt>
                  <c:pt idx="12">
                    <c:v>NSQ Pub</c:v>
                  </c:pt>
                  <c:pt idx="13">
                    <c:v>NSQ Sub</c:v>
                  </c:pt>
                  <c:pt idx="14">
                    <c:v>NATS Pub</c:v>
                  </c:pt>
                  <c:pt idx="15">
                    <c:v>NATS Sub</c:v>
                  </c:pt>
                  <c:pt idx="16">
                    <c:v>Aeron Pub</c:v>
                  </c:pt>
                  <c:pt idx="17">
                    <c:v>Aeron Sub</c:v>
                  </c:pt>
                  <c:pt idx="18">
                    <c:v>NSQ Pub</c:v>
                  </c:pt>
                  <c:pt idx="19">
                    <c:v>NSQ Sub</c:v>
                  </c:pt>
                  <c:pt idx="20">
                    <c:v>NATS Pub</c:v>
                  </c:pt>
                  <c:pt idx="21">
                    <c:v>NATS Sub</c:v>
                  </c:pt>
                  <c:pt idx="22">
                    <c:v>Aeron Pub</c:v>
                  </c:pt>
                  <c:pt idx="23">
                    <c:v>Aeron Sub</c:v>
                  </c:pt>
                  <c:pt idx="24">
                    <c:v>NSQ Pub</c:v>
                  </c:pt>
                  <c:pt idx="25">
                    <c:v>NSQ Sub</c:v>
                  </c:pt>
                  <c:pt idx="26">
                    <c:v>NATS Pub</c:v>
                  </c:pt>
                  <c:pt idx="27">
                    <c:v>NATS Sub</c:v>
                  </c:pt>
                  <c:pt idx="28">
                    <c:v>NSQ Pub</c:v>
                  </c:pt>
                  <c:pt idx="29">
                    <c:v>NSQ Sub</c:v>
                  </c:pt>
                  <c:pt idx="30">
                    <c:v>NATS Pub</c:v>
                  </c:pt>
                  <c:pt idx="31">
                    <c:v>NATS Sub</c:v>
                  </c:pt>
                </c:lvl>
                <c:lvl>
                  <c:pt idx="0">
                    <c:v>8</c:v>
                  </c:pt>
                  <c:pt idx="6">
                    <c:v>16</c:v>
                  </c:pt>
                  <c:pt idx="12">
                    <c:v>32</c:v>
                  </c:pt>
                  <c:pt idx="18">
                    <c:v>64</c:v>
                  </c:pt>
                  <c:pt idx="24">
                    <c:v>128</c:v>
                  </c:pt>
                  <c:pt idx="28">
                    <c:v>256</c:v>
                  </c:pt>
                </c:lvl>
              </c:multiLvlStrCache>
            </c:multiLvlStrRef>
          </c:cat>
          <c:val>
            <c:numRef>
              <c:f>Sheet1!$D$73:$D$104</c:f>
              <c:numCache>
                <c:formatCode>General</c:formatCode>
                <c:ptCount val="32"/>
                <c:pt idx="1">
                  <c:v>25.9</c:v>
                </c:pt>
                <c:pt idx="3">
                  <c:v>12.0</c:v>
                </c:pt>
                <c:pt idx="5">
                  <c:v>2.3</c:v>
                </c:pt>
                <c:pt idx="7">
                  <c:v>44.2</c:v>
                </c:pt>
                <c:pt idx="9">
                  <c:v>12.0</c:v>
                </c:pt>
                <c:pt idx="11">
                  <c:v>3.3</c:v>
                </c:pt>
                <c:pt idx="13">
                  <c:v>68.5</c:v>
                </c:pt>
                <c:pt idx="15">
                  <c:v>22.0</c:v>
                </c:pt>
                <c:pt idx="17">
                  <c:v>3.5</c:v>
                </c:pt>
                <c:pt idx="19">
                  <c:v>110.4</c:v>
                </c:pt>
                <c:pt idx="21">
                  <c:v>36.0</c:v>
                </c:pt>
                <c:pt idx="23">
                  <c:v>3.5</c:v>
                </c:pt>
                <c:pt idx="25">
                  <c:v>184.3</c:v>
                </c:pt>
                <c:pt idx="27">
                  <c:v>48.0</c:v>
                </c:pt>
                <c:pt idx="29">
                  <c:v>235.0</c:v>
                </c:pt>
                <c:pt idx="31">
                  <c:v>72.0</c:v>
                </c:pt>
              </c:numCache>
            </c:numRef>
          </c:val>
        </c:ser>
        <c:ser>
          <c:idx val="2"/>
          <c:order val="2"/>
          <c:tx>
            <c:strRef>
              <c:f>Sheet1!$E$72</c:f>
              <c:strCache>
                <c:ptCount val="1"/>
                <c:pt idx="0">
                  <c:v>Pub Daemon % </c:v>
                </c:pt>
              </c:strCache>
            </c:strRef>
          </c:tx>
          <c:spPr>
            <a:solidFill>
              <a:schemeClr val="accent3"/>
            </a:solidFill>
            <a:ln>
              <a:noFill/>
            </a:ln>
            <a:effectLst/>
          </c:spPr>
          <c:invertIfNegative val="0"/>
          <c:cat>
            <c:multiLvlStrRef>
              <c:f>Sheet1!$A$73:$B$104</c:f>
              <c:multiLvlStrCache>
                <c:ptCount val="32"/>
                <c:lvl>
                  <c:pt idx="0">
                    <c:v>NSQ Pub</c:v>
                  </c:pt>
                  <c:pt idx="1">
                    <c:v>NSQ Sub</c:v>
                  </c:pt>
                  <c:pt idx="2">
                    <c:v>NATS Pub</c:v>
                  </c:pt>
                  <c:pt idx="3">
                    <c:v>NATS Sub</c:v>
                  </c:pt>
                  <c:pt idx="4">
                    <c:v>Aeron Pub</c:v>
                  </c:pt>
                  <c:pt idx="5">
                    <c:v>Aeron Sub</c:v>
                  </c:pt>
                  <c:pt idx="6">
                    <c:v>NSQ Pub</c:v>
                  </c:pt>
                  <c:pt idx="7">
                    <c:v>NSQ Sub</c:v>
                  </c:pt>
                  <c:pt idx="8">
                    <c:v>NATS Pub</c:v>
                  </c:pt>
                  <c:pt idx="9">
                    <c:v>NATS Sub</c:v>
                  </c:pt>
                  <c:pt idx="10">
                    <c:v>Aeron Pub</c:v>
                  </c:pt>
                  <c:pt idx="11">
                    <c:v>Aeron Sub</c:v>
                  </c:pt>
                  <c:pt idx="12">
                    <c:v>NSQ Pub</c:v>
                  </c:pt>
                  <c:pt idx="13">
                    <c:v>NSQ Sub</c:v>
                  </c:pt>
                  <c:pt idx="14">
                    <c:v>NATS Pub</c:v>
                  </c:pt>
                  <c:pt idx="15">
                    <c:v>NATS Sub</c:v>
                  </c:pt>
                  <c:pt idx="16">
                    <c:v>Aeron Pub</c:v>
                  </c:pt>
                  <c:pt idx="17">
                    <c:v>Aeron Sub</c:v>
                  </c:pt>
                  <c:pt idx="18">
                    <c:v>NSQ Pub</c:v>
                  </c:pt>
                  <c:pt idx="19">
                    <c:v>NSQ Sub</c:v>
                  </c:pt>
                  <c:pt idx="20">
                    <c:v>NATS Pub</c:v>
                  </c:pt>
                  <c:pt idx="21">
                    <c:v>NATS Sub</c:v>
                  </c:pt>
                  <c:pt idx="22">
                    <c:v>Aeron Pub</c:v>
                  </c:pt>
                  <c:pt idx="23">
                    <c:v>Aeron Sub</c:v>
                  </c:pt>
                  <c:pt idx="24">
                    <c:v>NSQ Pub</c:v>
                  </c:pt>
                  <c:pt idx="25">
                    <c:v>NSQ Sub</c:v>
                  </c:pt>
                  <c:pt idx="26">
                    <c:v>NATS Pub</c:v>
                  </c:pt>
                  <c:pt idx="27">
                    <c:v>NATS Sub</c:v>
                  </c:pt>
                  <c:pt idx="28">
                    <c:v>NSQ Pub</c:v>
                  </c:pt>
                  <c:pt idx="29">
                    <c:v>NSQ Sub</c:v>
                  </c:pt>
                  <c:pt idx="30">
                    <c:v>NATS Pub</c:v>
                  </c:pt>
                  <c:pt idx="31">
                    <c:v>NATS Sub</c:v>
                  </c:pt>
                </c:lvl>
                <c:lvl>
                  <c:pt idx="0">
                    <c:v>8</c:v>
                  </c:pt>
                  <c:pt idx="6">
                    <c:v>16</c:v>
                  </c:pt>
                  <c:pt idx="12">
                    <c:v>32</c:v>
                  </c:pt>
                  <c:pt idx="18">
                    <c:v>64</c:v>
                  </c:pt>
                  <c:pt idx="24">
                    <c:v>128</c:v>
                  </c:pt>
                  <c:pt idx="28">
                    <c:v>256</c:v>
                  </c:pt>
                </c:lvl>
              </c:multiLvlStrCache>
            </c:multiLvlStrRef>
          </c:cat>
          <c:val>
            <c:numRef>
              <c:f>Sheet1!$E$73:$E$104</c:f>
              <c:numCache>
                <c:formatCode>General</c:formatCode>
                <c:ptCount val="32"/>
                <c:pt idx="0">
                  <c:v>32.6</c:v>
                </c:pt>
                <c:pt idx="2">
                  <c:v>15.0</c:v>
                </c:pt>
                <c:pt idx="4">
                  <c:v>150.77</c:v>
                </c:pt>
                <c:pt idx="6">
                  <c:v>44.6</c:v>
                </c:pt>
                <c:pt idx="8">
                  <c:v>15.0</c:v>
                </c:pt>
                <c:pt idx="10">
                  <c:v>167.0</c:v>
                </c:pt>
                <c:pt idx="12">
                  <c:v>63.2</c:v>
                </c:pt>
                <c:pt idx="14">
                  <c:v>20.0</c:v>
                </c:pt>
                <c:pt idx="16">
                  <c:v>178.0</c:v>
                </c:pt>
                <c:pt idx="18">
                  <c:v>89.9</c:v>
                </c:pt>
                <c:pt idx="20">
                  <c:v>35.0</c:v>
                </c:pt>
                <c:pt idx="22">
                  <c:v>189.0</c:v>
                </c:pt>
                <c:pt idx="24">
                  <c:v>164.0</c:v>
                </c:pt>
                <c:pt idx="26">
                  <c:v>47.0</c:v>
                </c:pt>
                <c:pt idx="28">
                  <c:v>235.0</c:v>
                </c:pt>
                <c:pt idx="30">
                  <c:v>65.0</c:v>
                </c:pt>
              </c:numCache>
            </c:numRef>
          </c:val>
        </c:ser>
        <c:ser>
          <c:idx val="3"/>
          <c:order val="3"/>
          <c:tx>
            <c:strRef>
              <c:f>Sheet1!$F$72</c:f>
              <c:strCache>
                <c:ptCount val="1"/>
                <c:pt idx="0">
                  <c:v>Sub Daemon %</c:v>
                </c:pt>
              </c:strCache>
            </c:strRef>
          </c:tx>
          <c:spPr>
            <a:solidFill>
              <a:schemeClr val="accent4"/>
            </a:solidFill>
            <a:ln>
              <a:noFill/>
            </a:ln>
            <a:effectLst/>
          </c:spPr>
          <c:invertIfNegative val="0"/>
          <c:cat>
            <c:multiLvlStrRef>
              <c:f>Sheet1!$A$73:$B$104</c:f>
              <c:multiLvlStrCache>
                <c:ptCount val="32"/>
                <c:lvl>
                  <c:pt idx="0">
                    <c:v>NSQ Pub</c:v>
                  </c:pt>
                  <c:pt idx="1">
                    <c:v>NSQ Sub</c:v>
                  </c:pt>
                  <c:pt idx="2">
                    <c:v>NATS Pub</c:v>
                  </c:pt>
                  <c:pt idx="3">
                    <c:v>NATS Sub</c:v>
                  </c:pt>
                  <c:pt idx="4">
                    <c:v>Aeron Pub</c:v>
                  </c:pt>
                  <c:pt idx="5">
                    <c:v>Aeron Sub</c:v>
                  </c:pt>
                  <c:pt idx="6">
                    <c:v>NSQ Pub</c:v>
                  </c:pt>
                  <c:pt idx="7">
                    <c:v>NSQ Sub</c:v>
                  </c:pt>
                  <c:pt idx="8">
                    <c:v>NATS Pub</c:v>
                  </c:pt>
                  <c:pt idx="9">
                    <c:v>NATS Sub</c:v>
                  </c:pt>
                  <c:pt idx="10">
                    <c:v>Aeron Pub</c:v>
                  </c:pt>
                  <c:pt idx="11">
                    <c:v>Aeron Sub</c:v>
                  </c:pt>
                  <c:pt idx="12">
                    <c:v>NSQ Pub</c:v>
                  </c:pt>
                  <c:pt idx="13">
                    <c:v>NSQ Sub</c:v>
                  </c:pt>
                  <c:pt idx="14">
                    <c:v>NATS Pub</c:v>
                  </c:pt>
                  <c:pt idx="15">
                    <c:v>NATS Sub</c:v>
                  </c:pt>
                  <c:pt idx="16">
                    <c:v>Aeron Pub</c:v>
                  </c:pt>
                  <c:pt idx="17">
                    <c:v>Aeron Sub</c:v>
                  </c:pt>
                  <c:pt idx="18">
                    <c:v>NSQ Pub</c:v>
                  </c:pt>
                  <c:pt idx="19">
                    <c:v>NSQ Sub</c:v>
                  </c:pt>
                  <c:pt idx="20">
                    <c:v>NATS Pub</c:v>
                  </c:pt>
                  <c:pt idx="21">
                    <c:v>NATS Sub</c:v>
                  </c:pt>
                  <c:pt idx="22">
                    <c:v>Aeron Pub</c:v>
                  </c:pt>
                  <c:pt idx="23">
                    <c:v>Aeron Sub</c:v>
                  </c:pt>
                  <c:pt idx="24">
                    <c:v>NSQ Pub</c:v>
                  </c:pt>
                  <c:pt idx="25">
                    <c:v>NSQ Sub</c:v>
                  </c:pt>
                  <c:pt idx="26">
                    <c:v>NATS Pub</c:v>
                  </c:pt>
                  <c:pt idx="27">
                    <c:v>NATS Sub</c:v>
                  </c:pt>
                  <c:pt idx="28">
                    <c:v>NSQ Pub</c:v>
                  </c:pt>
                  <c:pt idx="29">
                    <c:v>NSQ Sub</c:v>
                  </c:pt>
                  <c:pt idx="30">
                    <c:v>NATS Pub</c:v>
                  </c:pt>
                  <c:pt idx="31">
                    <c:v>NATS Sub</c:v>
                  </c:pt>
                </c:lvl>
                <c:lvl>
                  <c:pt idx="0">
                    <c:v>8</c:v>
                  </c:pt>
                  <c:pt idx="6">
                    <c:v>16</c:v>
                  </c:pt>
                  <c:pt idx="12">
                    <c:v>32</c:v>
                  </c:pt>
                  <c:pt idx="18">
                    <c:v>64</c:v>
                  </c:pt>
                  <c:pt idx="24">
                    <c:v>128</c:v>
                  </c:pt>
                  <c:pt idx="28">
                    <c:v>256</c:v>
                  </c:pt>
                </c:lvl>
              </c:multiLvlStrCache>
            </c:multiLvlStrRef>
          </c:cat>
          <c:val>
            <c:numRef>
              <c:f>Sheet1!$F$73:$F$104</c:f>
              <c:numCache>
                <c:formatCode>General</c:formatCode>
                <c:ptCount val="32"/>
                <c:pt idx="1">
                  <c:v>0.4</c:v>
                </c:pt>
                <c:pt idx="3">
                  <c:v>0.4</c:v>
                </c:pt>
                <c:pt idx="5">
                  <c:v>163.2</c:v>
                </c:pt>
                <c:pt idx="7">
                  <c:v>0.4</c:v>
                </c:pt>
                <c:pt idx="9">
                  <c:v>0.4</c:v>
                </c:pt>
                <c:pt idx="11">
                  <c:v>173.0</c:v>
                </c:pt>
                <c:pt idx="13">
                  <c:v>0.4</c:v>
                </c:pt>
                <c:pt idx="15">
                  <c:v>0.4</c:v>
                </c:pt>
                <c:pt idx="17">
                  <c:v>187.0</c:v>
                </c:pt>
                <c:pt idx="19">
                  <c:v>0.4</c:v>
                </c:pt>
                <c:pt idx="21">
                  <c:v>0.4</c:v>
                </c:pt>
                <c:pt idx="23">
                  <c:v>190.0</c:v>
                </c:pt>
                <c:pt idx="25">
                  <c:v>0.4</c:v>
                </c:pt>
                <c:pt idx="27">
                  <c:v>0.4</c:v>
                </c:pt>
                <c:pt idx="29">
                  <c:v>0.4</c:v>
                </c:pt>
                <c:pt idx="31">
                  <c:v>0.4</c:v>
                </c:pt>
              </c:numCache>
            </c:numRef>
          </c:val>
        </c:ser>
        <c:dLbls>
          <c:showLegendKey val="0"/>
          <c:showVal val="0"/>
          <c:showCatName val="0"/>
          <c:showSerName val="0"/>
          <c:showPercent val="0"/>
          <c:showBubbleSize val="0"/>
        </c:dLbls>
        <c:gapWidth val="150"/>
        <c:overlap val="100"/>
        <c:axId val="-2041804904"/>
        <c:axId val="-2041801224"/>
      </c:barChart>
      <c:catAx>
        <c:axId val="-2041804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41801224"/>
        <c:crosses val="autoZero"/>
        <c:auto val="1"/>
        <c:lblAlgn val="ctr"/>
        <c:lblOffset val="100"/>
        <c:noMultiLvlLbl val="0"/>
      </c:catAx>
      <c:valAx>
        <c:axId val="-2041801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418049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Localhost</a:t>
            </a:r>
            <a:r>
              <a:rPr lang="en-US" baseline="0"/>
              <a:t> Fanout CPU Utilization</a:t>
            </a:r>
            <a:endParaRPr lang="en-US"/>
          </a:p>
        </c:rich>
      </c:tx>
      <c:layout/>
      <c:overlay val="0"/>
      <c:spPr>
        <a:noFill/>
        <a:ln>
          <a:noFill/>
        </a:ln>
        <a:effectLst/>
      </c:spPr>
    </c:title>
    <c:autoTitleDeleted val="0"/>
    <c:plotArea>
      <c:layout/>
      <c:barChart>
        <c:barDir val="col"/>
        <c:grouping val="stacked"/>
        <c:varyColors val="0"/>
        <c:ser>
          <c:idx val="1"/>
          <c:order val="0"/>
          <c:tx>
            <c:strRef>
              <c:f>Sheet1!$B$1</c:f>
              <c:strCache>
                <c:ptCount val="1"/>
                <c:pt idx="0">
                  <c:v>Middleware</c:v>
                </c:pt>
              </c:strCache>
            </c:strRef>
          </c:tx>
          <c:spPr>
            <a:solidFill>
              <a:schemeClr val="accent2"/>
            </a:solidFill>
            <a:ln>
              <a:noFill/>
            </a:ln>
            <a:effectLst/>
          </c:spPr>
          <c:invertIfNegative val="0"/>
          <c:cat>
            <c:multiLvlStrRef>
              <c:f>Sheet1!$A$2:$B$17</c:f>
              <c:multiLvlStrCache>
                <c:ptCount val="16"/>
                <c:lvl>
                  <c:pt idx="0">
                    <c:v>NSQ</c:v>
                  </c:pt>
                  <c:pt idx="1">
                    <c:v>NATS</c:v>
                  </c:pt>
                  <c:pt idx="2">
                    <c:v>Aeron</c:v>
                  </c:pt>
                  <c:pt idx="3">
                    <c:v>NSQ</c:v>
                  </c:pt>
                  <c:pt idx="4">
                    <c:v>NATS</c:v>
                  </c:pt>
                  <c:pt idx="5">
                    <c:v>Aeron</c:v>
                  </c:pt>
                  <c:pt idx="6">
                    <c:v>NSQ</c:v>
                  </c:pt>
                  <c:pt idx="7">
                    <c:v>NATS</c:v>
                  </c:pt>
                  <c:pt idx="8">
                    <c:v>Aeron</c:v>
                  </c:pt>
                  <c:pt idx="9">
                    <c:v>NSQ</c:v>
                  </c:pt>
                  <c:pt idx="10">
                    <c:v>NATS</c:v>
                  </c:pt>
                  <c:pt idx="11">
                    <c:v>Aeron</c:v>
                  </c:pt>
                  <c:pt idx="12">
                    <c:v>NSQ</c:v>
                  </c:pt>
                  <c:pt idx="13">
                    <c:v>NATS</c:v>
                  </c:pt>
                  <c:pt idx="14">
                    <c:v>NSQ</c:v>
                  </c:pt>
                  <c:pt idx="15">
                    <c:v>NATS</c:v>
                  </c:pt>
                </c:lvl>
                <c:lvl>
                  <c:pt idx="0">
                    <c:v>8</c:v>
                  </c:pt>
                  <c:pt idx="3">
                    <c:v>16</c:v>
                  </c:pt>
                  <c:pt idx="6">
                    <c:v>32</c:v>
                  </c:pt>
                  <c:pt idx="9">
                    <c:v>64</c:v>
                  </c:pt>
                  <c:pt idx="12">
                    <c:v>128</c:v>
                  </c:pt>
                  <c:pt idx="14">
                    <c:v>256</c:v>
                  </c:pt>
                </c:lvl>
              </c:multiLvlStrCache>
            </c:multiLvlStrRef>
          </c:cat>
          <c:val>
            <c:numRef>
              <c:f>Sheet1!$B$2:$B$17</c:f>
              <c:numCache>
                <c:formatCode>General</c:formatCode>
                <c:ptCount val="16"/>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numCache>
            </c:numRef>
          </c:val>
        </c:ser>
        <c:ser>
          <c:idx val="2"/>
          <c:order val="1"/>
          <c:tx>
            <c:strRef>
              <c:f>Sheet1!$C$1</c:f>
              <c:strCache>
                <c:ptCount val="1"/>
                <c:pt idx="0">
                  <c:v>Pub App %</c:v>
                </c:pt>
              </c:strCache>
            </c:strRef>
          </c:tx>
          <c:spPr>
            <a:solidFill>
              <a:schemeClr val="accent3"/>
            </a:solidFill>
            <a:ln>
              <a:noFill/>
            </a:ln>
            <a:effectLst/>
          </c:spPr>
          <c:invertIfNegative val="0"/>
          <c:cat>
            <c:multiLvlStrRef>
              <c:f>Sheet1!$A$2:$B$17</c:f>
              <c:multiLvlStrCache>
                <c:ptCount val="16"/>
                <c:lvl>
                  <c:pt idx="0">
                    <c:v>NSQ</c:v>
                  </c:pt>
                  <c:pt idx="1">
                    <c:v>NATS</c:v>
                  </c:pt>
                  <c:pt idx="2">
                    <c:v>Aeron</c:v>
                  </c:pt>
                  <c:pt idx="3">
                    <c:v>NSQ</c:v>
                  </c:pt>
                  <c:pt idx="4">
                    <c:v>NATS</c:v>
                  </c:pt>
                  <c:pt idx="5">
                    <c:v>Aeron</c:v>
                  </c:pt>
                  <c:pt idx="6">
                    <c:v>NSQ</c:v>
                  </c:pt>
                  <c:pt idx="7">
                    <c:v>NATS</c:v>
                  </c:pt>
                  <c:pt idx="8">
                    <c:v>Aeron</c:v>
                  </c:pt>
                  <c:pt idx="9">
                    <c:v>NSQ</c:v>
                  </c:pt>
                  <c:pt idx="10">
                    <c:v>NATS</c:v>
                  </c:pt>
                  <c:pt idx="11">
                    <c:v>Aeron</c:v>
                  </c:pt>
                  <c:pt idx="12">
                    <c:v>NSQ</c:v>
                  </c:pt>
                  <c:pt idx="13">
                    <c:v>NATS</c:v>
                  </c:pt>
                  <c:pt idx="14">
                    <c:v>NSQ</c:v>
                  </c:pt>
                  <c:pt idx="15">
                    <c:v>NATS</c:v>
                  </c:pt>
                </c:lvl>
                <c:lvl>
                  <c:pt idx="0">
                    <c:v>8</c:v>
                  </c:pt>
                  <c:pt idx="3">
                    <c:v>16</c:v>
                  </c:pt>
                  <c:pt idx="6">
                    <c:v>32</c:v>
                  </c:pt>
                  <c:pt idx="9">
                    <c:v>64</c:v>
                  </c:pt>
                  <c:pt idx="12">
                    <c:v>128</c:v>
                  </c:pt>
                  <c:pt idx="14">
                    <c:v>256</c:v>
                  </c:pt>
                </c:lvl>
              </c:multiLvlStrCache>
            </c:multiLvlStrRef>
          </c:cat>
          <c:val>
            <c:numRef>
              <c:f>Sheet1!$C$2:$C$17</c:f>
              <c:numCache>
                <c:formatCode>General</c:formatCode>
                <c:ptCount val="16"/>
                <c:pt idx="0">
                  <c:v>8.6</c:v>
                </c:pt>
                <c:pt idx="1">
                  <c:v>8.0</c:v>
                </c:pt>
                <c:pt idx="2">
                  <c:v>1.8</c:v>
                </c:pt>
                <c:pt idx="3">
                  <c:v>8.6</c:v>
                </c:pt>
                <c:pt idx="4">
                  <c:v>8.0</c:v>
                </c:pt>
                <c:pt idx="5">
                  <c:v>4.0</c:v>
                </c:pt>
                <c:pt idx="6">
                  <c:v>8.0</c:v>
                </c:pt>
                <c:pt idx="7">
                  <c:v>8.0</c:v>
                </c:pt>
                <c:pt idx="8">
                  <c:v>4.3</c:v>
                </c:pt>
                <c:pt idx="9">
                  <c:v>6.0</c:v>
                </c:pt>
                <c:pt idx="10">
                  <c:v>7.0</c:v>
                </c:pt>
                <c:pt idx="11">
                  <c:v>5.0</c:v>
                </c:pt>
                <c:pt idx="12">
                  <c:v>5.7</c:v>
                </c:pt>
                <c:pt idx="13">
                  <c:v>6.0</c:v>
                </c:pt>
                <c:pt idx="14">
                  <c:v>4.3</c:v>
                </c:pt>
                <c:pt idx="15">
                  <c:v>6.0</c:v>
                </c:pt>
              </c:numCache>
            </c:numRef>
          </c:val>
        </c:ser>
        <c:ser>
          <c:idx val="3"/>
          <c:order val="2"/>
          <c:tx>
            <c:strRef>
              <c:f>Sheet1!$D$1</c:f>
              <c:strCache>
                <c:ptCount val="1"/>
                <c:pt idx="0">
                  <c:v>Sub App %</c:v>
                </c:pt>
              </c:strCache>
            </c:strRef>
          </c:tx>
          <c:spPr>
            <a:solidFill>
              <a:schemeClr val="accent4"/>
            </a:solidFill>
            <a:ln>
              <a:noFill/>
            </a:ln>
            <a:effectLst/>
          </c:spPr>
          <c:invertIfNegative val="0"/>
          <c:cat>
            <c:multiLvlStrRef>
              <c:f>Sheet1!$A$2:$B$17</c:f>
              <c:multiLvlStrCache>
                <c:ptCount val="16"/>
                <c:lvl>
                  <c:pt idx="0">
                    <c:v>NSQ</c:v>
                  </c:pt>
                  <c:pt idx="1">
                    <c:v>NATS</c:v>
                  </c:pt>
                  <c:pt idx="2">
                    <c:v>Aeron</c:v>
                  </c:pt>
                  <c:pt idx="3">
                    <c:v>NSQ</c:v>
                  </c:pt>
                  <c:pt idx="4">
                    <c:v>NATS</c:v>
                  </c:pt>
                  <c:pt idx="5">
                    <c:v>Aeron</c:v>
                  </c:pt>
                  <c:pt idx="6">
                    <c:v>NSQ</c:v>
                  </c:pt>
                  <c:pt idx="7">
                    <c:v>NATS</c:v>
                  </c:pt>
                  <c:pt idx="8">
                    <c:v>Aeron</c:v>
                  </c:pt>
                  <c:pt idx="9">
                    <c:v>NSQ</c:v>
                  </c:pt>
                  <c:pt idx="10">
                    <c:v>NATS</c:v>
                  </c:pt>
                  <c:pt idx="11">
                    <c:v>Aeron</c:v>
                  </c:pt>
                  <c:pt idx="12">
                    <c:v>NSQ</c:v>
                  </c:pt>
                  <c:pt idx="13">
                    <c:v>NATS</c:v>
                  </c:pt>
                  <c:pt idx="14">
                    <c:v>NSQ</c:v>
                  </c:pt>
                  <c:pt idx="15">
                    <c:v>NATS</c:v>
                  </c:pt>
                </c:lvl>
                <c:lvl>
                  <c:pt idx="0">
                    <c:v>8</c:v>
                  </c:pt>
                  <c:pt idx="3">
                    <c:v>16</c:v>
                  </c:pt>
                  <c:pt idx="6">
                    <c:v>32</c:v>
                  </c:pt>
                  <c:pt idx="9">
                    <c:v>64</c:v>
                  </c:pt>
                  <c:pt idx="12">
                    <c:v>128</c:v>
                  </c:pt>
                  <c:pt idx="14">
                    <c:v>256</c:v>
                  </c:pt>
                </c:lvl>
              </c:multiLvlStrCache>
            </c:multiLvlStrRef>
          </c:cat>
          <c:val>
            <c:numRef>
              <c:f>Sheet1!$D$2:$D$17</c:f>
              <c:numCache>
                <c:formatCode>General</c:formatCode>
                <c:ptCount val="16"/>
                <c:pt idx="0">
                  <c:v>18.3</c:v>
                </c:pt>
                <c:pt idx="1">
                  <c:v>9.0</c:v>
                </c:pt>
                <c:pt idx="2">
                  <c:v>7.3</c:v>
                </c:pt>
                <c:pt idx="3">
                  <c:v>27.3</c:v>
                </c:pt>
                <c:pt idx="4">
                  <c:v>12.0</c:v>
                </c:pt>
                <c:pt idx="5">
                  <c:v>16.0</c:v>
                </c:pt>
                <c:pt idx="6">
                  <c:v>41.6</c:v>
                </c:pt>
                <c:pt idx="7">
                  <c:v>17.0</c:v>
                </c:pt>
                <c:pt idx="8">
                  <c:v>25.7</c:v>
                </c:pt>
                <c:pt idx="9">
                  <c:v>71.8</c:v>
                </c:pt>
                <c:pt idx="10">
                  <c:v>28.0</c:v>
                </c:pt>
                <c:pt idx="11">
                  <c:v>49.5</c:v>
                </c:pt>
                <c:pt idx="12">
                  <c:v>130.0</c:v>
                </c:pt>
                <c:pt idx="13">
                  <c:v>44.0</c:v>
                </c:pt>
                <c:pt idx="14">
                  <c:v>270.0</c:v>
                </c:pt>
                <c:pt idx="15">
                  <c:v>68.0</c:v>
                </c:pt>
              </c:numCache>
            </c:numRef>
          </c:val>
        </c:ser>
        <c:ser>
          <c:idx val="4"/>
          <c:order val="3"/>
          <c:tx>
            <c:strRef>
              <c:f>Sheet1!$E$1</c:f>
              <c:strCache>
                <c:ptCount val="1"/>
                <c:pt idx="0">
                  <c:v>Dameon %</c:v>
                </c:pt>
              </c:strCache>
            </c:strRef>
          </c:tx>
          <c:spPr>
            <a:solidFill>
              <a:schemeClr val="accent5"/>
            </a:solidFill>
            <a:ln>
              <a:noFill/>
            </a:ln>
            <a:effectLst/>
          </c:spPr>
          <c:invertIfNegative val="0"/>
          <c:cat>
            <c:multiLvlStrRef>
              <c:f>Sheet1!$A$2:$B$17</c:f>
              <c:multiLvlStrCache>
                <c:ptCount val="16"/>
                <c:lvl>
                  <c:pt idx="0">
                    <c:v>NSQ</c:v>
                  </c:pt>
                  <c:pt idx="1">
                    <c:v>NATS</c:v>
                  </c:pt>
                  <c:pt idx="2">
                    <c:v>Aeron</c:v>
                  </c:pt>
                  <c:pt idx="3">
                    <c:v>NSQ</c:v>
                  </c:pt>
                  <c:pt idx="4">
                    <c:v>NATS</c:v>
                  </c:pt>
                  <c:pt idx="5">
                    <c:v>Aeron</c:v>
                  </c:pt>
                  <c:pt idx="6">
                    <c:v>NSQ</c:v>
                  </c:pt>
                  <c:pt idx="7">
                    <c:v>NATS</c:v>
                  </c:pt>
                  <c:pt idx="8">
                    <c:v>Aeron</c:v>
                  </c:pt>
                  <c:pt idx="9">
                    <c:v>NSQ</c:v>
                  </c:pt>
                  <c:pt idx="10">
                    <c:v>NATS</c:v>
                  </c:pt>
                  <c:pt idx="11">
                    <c:v>Aeron</c:v>
                  </c:pt>
                  <c:pt idx="12">
                    <c:v>NSQ</c:v>
                  </c:pt>
                  <c:pt idx="13">
                    <c:v>NATS</c:v>
                  </c:pt>
                  <c:pt idx="14">
                    <c:v>NSQ</c:v>
                  </c:pt>
                  <c:pt idx="15">
                    <c:v>NATS</c:v>
                  </c:pt>
                </c:lvl>
                <c:lvl>
                  <c:pt idx="0">
                    <c:v>8</c:v>
                  </c:pt>
                  <c:pt idx="3">
                    <c:v>16</c:v>
                  </c:pt>
                  <c:pt idx="6">
                    <c:v>32</c:v>
                  </c:pt>
                  <c:pt idx="9">
                    <c:v>64</c:v>
                  </c:pt>
                  <c:pt idx="12">
                    <c:v>128</c:v>
                  </c:pt>
                  <c:pt idx="14">
                    <c:v>256</c:v>
                  </c:pt>
                </c:lvl>
              </c:multiLvlStrCache>
            </c:multiLvlStrRef>
          </c:cat>
          <c:val>
            <c:numRef>
              <c:f>Sheet1!$E$2:$E$17</c:f>
              <c:numCache>
                <c:formatCode>General</c:formatCode>
                <c:ptCount val="16"/>
                <c:pt idx="0">
                  <c:v>17.0</c:v>
                </c:pt>
                <c:pt idx="1">
                  <c:v>7.0</c:v>
                </c:pt>
                <c:pt idx="2">
                  <c:v>170.6</c:v>
                </c:pt>
                <c:pt idx="3">
                  <c:v>22.9</c:v>
                </c:pt>
                <c:pt idx="4">
                  <c:v>9.0</c:v>
                </c:pt>
                <c:pt idx="5">
                  <c:v>190.0</c:v>
                </c:pt>
                <c:pt idx="6">
                  <c:v>33.6</c:v>
                </c:pt>
                <c:pt idx="7">
                  <c:v>13.0</c:v>
                </c:pt>
                <c:pt idx="8">
                  <c:v>210.6</c:v>
                </c:pt>
                <c:pt idx="9">
                  <c:v>51.6</c:v>
                </c:pt>
                <c:pt idx="10">
                  <c:v>20.0</c:v>
                </c:pt>
                <c:pt idx="11">
                  <c:v>250.0</c:v>
                </c:pt>
                <c:pt idx="12">
                  <c:v>89.5</c:v>
                </c:pt>
                <c:pt idx="13">
                  <c:v>33.0</c:v>
                </c:pt>
                <c:pt idx="14">
                  <c:v>164.0</c:v>
                </c:pt>
                <c:pt idx="15">
                  <c:v>60.0</c:v>
                </c:pt>
              </c:numCache>
            </c:numRef>
          </c:val>
        </c:ser>
        <c:dLbls>
          <c:showLegendKey val="0"/>
          <c:showVal val="0"/>
          <c:showCatName val="0"/>
          <c:showSerName val="0"/>
          <c:showPercent val="0"/>
          <c:showBubbleSize val="0"/>
        </c:dLbls>
        <c:gapWidth val="150"/>
        <c:overlap val="100"/>
        <c:axId val="-2009476584"/>
        <c:axId val="-2009472904"/>
      </c:barChart>
      <c:catAx>
        <c:axId val="-2009476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09472904"/>
        <c:crosses val="autoZero"/>
        <c:auto val="1"/>
        <c:lblAlgn val="ctr"/>
        <c:lblOffset val="100"/>
        <c:noMultiLvlLbl val="0"/>
      </c:catAx>
      <c:valAx>
        <c:axId val="-2009472904"/>
        <c:scaling>
          <c:orientation val="minMax"/>
          <c:max val="7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09476584"/>
        <c:crosses val="autoZero"/>
        <c:crossBetween val="between"/>
        <c:majorUnit val="100.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Local Fanin CPU Utilization</a:t>
            </a:r>
          </a:p>
        </c:rich>
      </c:tx>
      <c:layout/>
      <c:overlay val="0"/>
      <c:spPr>
        <a:noFill/>
        <a:ln>
          <a:noFill/>
        </a:ln>
        <a:effectLst/>
      </c:spPr>
    </c:title>
    <c:autoTitleDeleted val="0"/>
    <c:plotArea>
      <c:layout/>
      <c:barChart>
        <c:barDir val="col"/>
        <c:grouping val="stacked"/>
        <c:varyColors val="0"/>
        <c:ser>
          <c:idx val="2"/>
          <c:order val="0"/>
          <c:tx>
            <c:strRef>
              <c:f>Sheet1!$C$19</c:f>
              <c:strCache>
                <c:ptCount val="1"/>
                <c:pt idx="0">
                  <c:v>Pub App %</c:v>
                </c:pt>
              </c:strCache>
            </c:strRef>
          </c:tx>
          <c:spPr>
            <a:solidFill>
              <a:schemeClr val="accent3"/>
            </a:solidFill>
            <a:ln>
              <a:noFill/>
            </a:ln>
            <a:effectLst/>
          </c:spPr>
          <c:invertIfNegative val="0"/>
          <c:cat>
            <c:multiLvlStrRef>
              <c:f>Sheet1!$A$20:$B$35</c:f>
              <c:multiLvlStrCache>
                <c:ptCount val="16"/>
                <c:lvl>
                  <c:pt idx="0">
                    <c:v>NSQ</c:v>
                  </c:pt>
                  <c:pt idx="1">
                    <c:v>NATS</c:v>
                  </c:pt>
                  <c:pt idx="2">
                    <c:v>Aeron</c:v>
                  </c:pt>
                  <c:pt idx="3">
                    <c:v>NSQ</c:v>
                  </c:pt>
                  <c:pt idx="4">
                    <c:v>NATS</c:v>
                  </c:pt>
                  <c:pt idx="5">
                    <c:v>Aeron</c:v>
                  </c:pt>
                  <c:pt idx="6">
                    <c:v>NSQ</c:v>
                  </c:pt>
                  <c:pt idx="7">
                    <c:v>NATS</c:v>
                  </c:pt>
                  <c:pt idx="8">
                    <c:v>Aeron</c:v>
                  </c:pt>
                  <c:pt idx="9">
                    <c:v>NSQ</c:v>
                  </c:pt>
                  <c:pt idx="10">
                    <c:v>NATS</c:v>
                  </c:pt>
                  <c:pt idx="11">
                    <c:v>Aeron</c:v>
                  </c:pt>
                  <c:pt idx="12">
                    <c:v>NSQ</c:v>
                  </c:pt>
                  <c:pt idx="13">
                    <c:v>NATS</c:v>
                  </c:pt>
                  <c:pt idx="14">
                    <c:v>NSQ</c:v>
                  </c:pt>
                  <c:pt idx="15">
                    <c:v>NATS</c:v>
                  </c:pt>
                </c:lvl>
                <c:lvl>
                  <c:pt idx="0">
                    <c:v>8</c:v>
                  </c:pt>
                  <c:pt idx="3">
                    <c:v>16</c:v>
                  </c:pt>
                  <c:pt idx="6">
                    <c:v>32</c:v>
                  </c:pt>
                  <c:pt idx="9">
                    <c:v>64</c:v>
                  </c:pt>
                  <c:pt idx="12">
                    <c:v>128</c:v>
                  </c:pt>
                  <c:pt idx="14">
                    <c:v>256</c:v>
                  </c:pt>
                </c:lvl>
              </c:multiLvlStrCache>
            </c:multiLvlStrRef>
          </c:cat>
          <c:val>
            <c:numRef>
              <c:f>Sheet1!$C$20:$C$35</c:f>
              <c:numCache>
                <c:formatCode>General</c:formatCode>
                <c:ptCount val="16"/>
                <c:pt idx="0">
                  <c:v>15.0</c:v>
                </c:pt>
                <c:pt idx="1">
                  <c:v>14.0</c:v>
                </c:pt>
                <c:pt idx="2">
                  <c:v>12.3</c:v>
                </c:pt>
                <c:pt idx="3">
                  <c:v>22.6</c:v>
                </c:pt>
                <c:pt idx="4">
                  <c:v>19.0</c:v>
                </c:pt>
                <c:pt idx="5">
                  <c:v>15.2</c:v>
                </c:pt>
                <c:pt idx="6">
                  <c:v>33.2</c:v>
                </c:pt>
                <c:pt idx="7">
                  <c:v>22.0</c:v>
                </c:pt>
                <c:pt idx="8">
                  <c:v>21.6</c:v>
                </c:pt>
                <c:pt idx="9">
                  <c:v>65.5</c:v>
                </c:pt>
                <c:pt idx="10">
                  <c:v>30.0</c:v>
                </c:pt>
                <c:pt idx="11">
                  <c:v>45.5</c:v>
                </c:pt>
                <c:pt idx="12">
                  <c:v>111.0</c:v>
                </c:pt>
                <c:pt idx="13">
                  <c:v>54.0</c:v>
                </c:pt>
                <c:pt idx="14">
                  <c:v>150.0</c:v>
                </c:pt>
                <c:pt idx="15">
                  <c:v>92.0</c:v>
                </c:pt>
              </c:numCache>
            </c:numRef>
          </c:val>
        </c:ser>
        <c:ser>
          <c:idx val="3"/>
          <c:order val="1"/>
          <c:tx>
            <c:strRef>
              <c:f>Sheet1!$D$19</c:f>
              <c:strCache>
                <c:ptCount val="1"/>
                <c:pt idx="0">
                  <c:v>Sub App %</c:v>
                </c:pt>
              </c:strCache>
            </c:strRef>
          </c:tx>
          <c:spPr>
            <a:solidFill>
              <a:schemeClr val="accent4"/>
            </a:solidFill>
            <a:ln>
              <a:noFill/>
            </a:ln>
            <a:effectLst/>
          </c:spPr>
          <c:invertIfNegative val="0"/>
          <c:cat>
            <c:multiLvlStrRef>
              <c:f>Sheet1!$A$20:$B$35</c:f>
              <c:multiLvlStrCache>
                <c:ptCount val="16"/>
                <c:lvl>
                  <c:pt idx="0">
                    <c:v>NSQ</c:v>
                  </c:pt>
                  <c:pt idx="1">
                    <c:v>NATS</c:v>
                  </c:pt>
                  <c:pt idx="2">
                    <c:v>Aeron</c:v>
                  </c:pt>
                  <c:pt idx="3">
                    <c:v>NSQ</c:v>
                  </c:pt>
                  <c:pt idx="4">
                    <c:v>NATS</c:v>
                  </c:pt>
                  <c:pt idx="5">
                    <c:v>Aeron</c:v>
                  </c:pt>
                  <c:pt idx="6">
                    <c:v>NSQ</c:v>
                  </c:pt>
                  <c:pt idx="7">
                    <c:v>NATS</c:v>
                  </c:pt>
                  <c:pt idx="8">
                    <c:v>Aeron</c:v>
                  </c:pt>
                  <c:pt idx="9">
                    <c:v>NSQ</c:v>
                  </c:pt>
                  <c:pt idx="10">
                    <c:v>NATS</c:v>
                  </c:pt>
                  <c:pt idx="11">
                    <c:v>Aeron</c:v>
                  </c:pt>
                  <c:pt idx="12">
                    <c:v>NSQ</c:v>
                  </c:pt>
                  <c:pt idx="13">
                    <c:v>NATS</c:v>
                  </c:pt>
                  <c:pt idx="14">
                    <c:v>NSQ</c:v>
                  </c:pt>
                  <c:pt idx="15">
                    <c:v>NATS</c:v>
                  </c:pt>
                </c:lvl>
                <c:lvl>
                  <c:pt idx="0">
                    <c:v>8</c:v>
                  </c:pt>
                  <c:pt idx="3">
                    <c:v>16</c:v>
                  </c:pt>
                  <c:pt idx="6">
                    <c:v>32</c:v>
                  </c:pt>
                  <c:pt idx="9">
                    <c:v>64</c:v>
                  </c:pt>
                  <c:pt idx="12">
                    <c:v>128</c:v>
                  </c:pt>
                  <c:pt idx="14">
                    <c:v>256</c:v>
                  </c:pt>
                </c:lvl>
              </c:multiLvlStrCache>
            </c:multiLvlStrRef>
          </c:cat>
          <c:val>
            <c:numRef>
              <c:f>Sheet1!$D$20:$D$35</c:f>
              <c:numCache>
                <c:formatCode>General</c:formatCode>
                <c:ptCount val="16"/>
                <c:pt idx="0">
                  <c:v>15.3</c:v>
                </c:pt>
                <c:pt idx="1">
                  <c:v>6.0</c:v>
                </c:pt>
                <c:pt idx="2">
                  <c:v>2.7</c:v>
                </c:pt>
                <c:pt idx="3">
                  <c:v>24.3</c:v>
                </c:pt>
                <c:pt idx="4">
                  <c:v>9.0</c:v>
                </c:pt>
                <c:pt idx="5">
                  <c:v>4.4</c:v>
                </c:pt>
                <c:pt idx="6">
                  <c:v>40.3</c:v>
                </c:pt>
                <c:pt idx="7">
                  <c:v>12.0</c:v>
                </c:pt>
                <c:pt idx="8">
                  <c:v>4.4</c:v>
                </c:pt>
                <c:pt idx="9">
                  <c:v>82.5</c:v>
                </c:pt>
                <c:pt idx="10">
                  <c:v>19.0</c:v>
                </c:pt>
                <c:pt idx="11">
                  <c:v>6.7</c:v>
                </c:pt>
                <c:pt idx="12">
                  <c:v>143.0</c:v>
                </c:pt>
                <c:pt idx="13">
                  <c:v>33.0</c:v>
                </c:pt>
                <c:pt idx="14">
                  <c:v>220.0</c:v>
                </c:pt>
                <c:pt idx="15">
                  <c:v>63.0</c:v>
                </c:pt>
              </c:numCache>
            </c:numRef>
          </c:val>
        </c:ser>
        <c:ser>
          <c:idx val="4"/>
          <c:order val="2"/>
          <c:tx>
            <c:strRef>
              <c:f>Sheet1!$E$19</c:f>
              <c:strCache>
                <c:ptCount val="1"/>
                <c:pt idx="0">
                  <c:v>Dameon %</c:v>
                </c:pt>
              </c:strCache>
            </c:strRef>
          </c:tx>
          <c:spPr>
            <a:solidFill>
              <a:schemeClr val="accent5"/>
            </a:solidFill>
            <a:ln>
              <a:noFill/>
            </a:ln>
            <a:effectLst/>
          </c:spPr>
          <c:invertIfNegative val="0"/>
          <c:cat>
            <c:multiLvlStrRef>
              <c:f>Sheet1!$A$20:$B$35</c:f>
              <c:multiLvlStrCache>
                <c:ptCount val="16"/>
                <c:lvl>
                  <c:pt idx="0">
                    <c:v>NSQ</c:v>
                  </c:pt>
                  <c:pt idx="1">
                    <c:v>NATS</c:v>
                  </c:pt>
                  <c:pt idx="2">
                    <c:v>Aeron</c:v>
                  </c:pt>
                  <c:pt idx="3">
                    <c:v>NSQ</c:v>
                  </c:pt>
                  <c:pt idx="4">
                    <c:v>NATS</c:v>
                  </c:pt>
                  <c:pt idx="5">
                    <c:v>Aeron</c:v>
                  </c:pt>
                  <c:pt idx="6">
                    <c:v>NSQ</c:v>
                  </c:pt>
                  <c:pt idx="7">
                    <c:v>NATS</c:v>
                  </c:pt>
                  <c:pt idx="8">
                    <c:v>Aeron</c:v>
                  </c:pt>
                  <c:pt idx="9">
                    <c:v>NSQ</c:v>
                  </c:pt>
                  <c:pt idx="10">
                    <c:v>NATS</c:v>
                  </c:pt>
                  <c:pt idx="11">
                    <c:v>Aeron</c:v>
                  </c:pt>
                  <c:pt idx="12">
                    <c:v>NSQ</c:v>
                  </c:pt>
                  <c:pt idx="13">
                    <c:v>NATS</c:v>
                  </c:pt>
                  <c:pt idx="14">
                    <c:v>NSQ</c:v>
                  </c:pt>
                  <c:pt idx="15">
                    <c:v>NATS</c:v>
                  </c:pt>
                </c:lvl>
                <c:lvl>
                  <c:pt idx="0">
                    <c:v>8</c:v>
                  </c:pt>
                  <c:pt idx="3">
                    <c:v>16</c:v>
                  </c:pt>
                  <c:pt idx="6">
                    <c:v>32</c:v>
                  </c:pt>
                  <c:pt idx="9">
                    <c:v>64</c:v>
                  </c:pt>
                  <c:pt idx="12">
                    <c:v>128</c:v>
                  </c:pt>
                  <c:pt idx="14">
                    <c:v>256</c:v>
                  </c:pt>
                </c:lvl>
              </c:multiLvlStrCache>
            </c:multiLvlStrRef>
          </c:cat>
          <c:val>
            <c:numRef>
              <c:f>Sheet1!$E$20:$E$35</c:f>
              <c:numCache>
                <c:formatCode>General</c:formatCode>
                <c:ptCount val="16"/>
                <c:pt idx="0">
                  <c:v>19.0</c:v>
                </c:pt>
                <c:pt idx="1">
                  <c:v>10.0</c:v>
                </c:pt>
                <c:pt idx="2">
                  <c:v>190.0</c:v>
                </c:pt>
                <c:pt idx="3">
                  <c:v>31.3</c:v>
                </c:pt>
                <c:pt idx="4">
                  <c:v>16.0</c:v>
                </c:pt>
                <c:pt idx="5">
                  <c:v>199.7</c:v>
                </c:pt>
                <c:pt idx="6">
                  <c:v>51.9</c:v>
                </c:pt>
                <c:pt idx="7">
                  <c:v>22.0</c:v>
                </c:pt>
                <c:pt idx="8">
                  <c:v>210.5</c:v>
                </c:pt>
                <c:pt idx="9">
                  <c:v>97.8</c:v>
                </c:pt>
                <c:pt idx="10">
                  <c:v>34.0</c:v>
                </c:pt>
                <c:pt idx="11">
                  <c:v>208.0</c:v>
                </c:pt>
                <c:pt idx="12">
                  <c:v>163.0</c:v>
                </c:pt>
                <c:pt idx="13">
                  <c:v>65.0</c:v>
                </c:pt>
                <c:pt idx="14">
                  <c:v>210.0</c:v>
                </c:pt>
                <c:pt idx="15">
                  <c:v>128.0</c:v>
                </c:pt>
              </c:numCache>
            </c:numRef>
          </c:val>
        </c:ser>
        <c:dLbls>
          <c:showLegendKey val="0"/>
          <c:showVal val="0"/>
          <c:showCatName val="0"/>
          <c:showSerName val="0"/>
          <c:showPercent val="0"/>
          <c:showBubbleSize val="0"/>
        </c:dLbls>
        <c:gapWidth val="150"/>
        <c:overlap val="100"/>
        <c:axId val="-2030324456"/>
        <c:axId val="-2030317048"/>
      </c:barChart>
      <c:catAx>
        <c:axId val="-2030324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0317048"/>
        <c:crosses val="autoZero"/>
        <c:auto val="1"/>
        <c:lblAlgn val="ctr"/>
        <c:lblOffset val="100"/>
        <c:noMultiLvlLbl val="0"/>
      </c:catAx>
      <c:valAx>
        <c:axId val="-2030317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03244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3D0B52D-9E9E-964F-B121-47C75C5952B7}" type="datetimeFigureOut">
              <a:rPr lang="en-US" smtClean="0"/>
              <a:pPr/>
              <a:t>10/13/16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8E982A-8F9E-984C-964E-D271B8F391D7}" type="slidenum">
              <a:rPr lang="en-US" smtClean="0"/>
              <a:pPr/>
              <a:t>‹#›</a:t>
            </a:fld>
            <a:endParaRPr lang="en-US"/>
          </a:p>
        </p:txBody>
      </p:sp>
    </p:spTree>
    <p:extLst>
      <p:ext uri="{BB962C8B-B14F-4D97-AF65-F5344CB8AC3E}">
        <p14:creationId xmlns:p14="http://schemas.microsoft.com/office/powerpoint/2010/main" val="30286769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44A60F-742A-BD40-B669-5141DB800E88}" type="datetimeFigureOut">
              <a:rPr lang="en-US" smtClean="0"/>
              <a:pPr/>
              <a:t>10/13/16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8CA1D7-31B2-5340-9591-9BBEA2C374B1}" type="slidenum">
              <a:rPr lang="en-US" smtClean="0"/>
              <a:pPr/>
              <a:t>‹#›</a:t>
            </a:fld>
            <a:endParaRPr lang="en-US"/>
          </a:p>
        </p:txBody>
      </p:sp>
    </p:spTree>
    <p:extLst>
      <p:ext uri="{BB962C8B-B14F-4D97-AF65-F5344CB8AC3E}">
        <p14:creationId xmlns:p14="http://schemas.microsoft.com/office/powerpoint/2010/main" val="193172401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68CA1D7-31B2-5340-9591-9BBEA2C374B1}" type="slidenum">
              <a:rPr lang="en-US" smtClean="0"/>
              <a:pPr/>
              <a:t>0</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68CA1D7-31B2-5340-9591-9BBEA2C374B1}" type="slidenum">
              <a:rPr lang="en-US" smtClean="0"/>
              <a:pPr/>
              <a:t>9</a:t>
            </a:fld>
            <a:endParaRPr lang="en-US"/>
          </a:p>
        </p:txBody>
      </p:sp>
    </p:spTree>
    <p:extLst>
      <p:ext uri="{BB962C8B-B14F-4D97-AF65-F5344CB8AC3E}">
        <p14:creationId xmlns:p14="http://schemas.microsoft.com/office/powerpoint/2010/main" val="2129117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68CA1D7-31B2-5340-9591-9BBEA2C374B1}" type="slidenum">
              <a:rPr lang="en-US" smtClean="0"/>
              <a:pPr/>
              <a:t>10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68CA1D7-31B2-5340-9591-9BBEA2C374B1}" type="slidenum">
              <a:rPr lang="en-US" smtClean="0"/>
              <a:pPr/>
              <a:t>11</a:t>
            </a:fld>
            <a:endParaRPr lang="en-US"/>
          </a:p>
        </p:txBody>
      </p:sp>
    </p:spTree>
    <p:extLst>
      <p:ext uri="{BB962C8B-B14F-4D97-AF65-F5344CB8AC3E}">
        <p14:creationId xmlns:p14="http://schemas.microsoft.com/office/powerpoint/2010/main" val="2947564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68CA1D7-31B2-5340-9591-9BBEA2C374B1}" type="slidenum">
              <a:rPr lang="en-US" smtClean="0"/>
              <a:pPr/>
              <a:t>12</a:t>
            </a:fld>
            <a:endParaRPr lang="en-US"/>
          </a:p>
        </p:txBody>
      </p:sp>
    </p:spTree>
    <p:extLst>
      <p:ext uri="{BB962C8B-B14F-4D97-AF65-F5344CB8AC3E}">
        <p14:creationId xmlns:p14="http://schemas.microsoft.com/office/powerpoint/2010/main" val="2947564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68CA1D7-31B2-5340-9591-9BBEA2C374B1}" type="slidenum">
              <a:rPr lang="en-US" smtClean="0"/>
              <a:pPr/>
              <a:t>13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68CA1D7-31B2-5340-9591-9BBEA2C374B1}" type="slidenum">
              <a:rPr lang="en-US" smtClean="0"/>
              <a:pPr/>
              <a:t>14</a:t>
            </a:fld>
            <a:endParaRPr lang="en-US"/>
          </a:p>
        </p:txBody>
      </p:sp>
    </p:spTree>
    <p:extLst>
      <p:ext uri="{BB962C8B-B14F-4D97-AF65-F5344CB8AC3E}">
        <p14:creationId xmlns:p14="http://schemas.microsoft.com/office/powerpoint/2010/main" val="1563785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68CA1D7-31B2-5340-9591-9BBEA2C374B1}" type="slidenum">
              <a:rPr lang="en-US" smtClean="0"/>
              <a:pPr/>
              <a:t>15</a:t>
            </a:fld>
            <a:endParaRPr lang="en-US"/>
          </a:p>
        </p:txBody>
      </p:sp>
    </p:spTree>
    <p:extLst>
      <p:ext uri="{BB962C8B-B14F-4D97-AF65-F5344CB8AC3E}">
        <p14:creationId xmlns:p14="http://schemas.microsoft.com/office/powerpoint/2010/main" val="713307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68CA1D7-31B2-5340-9591-9BBEA2C374B1}" type="slidenum">
              <a:rPr lang="en-US" smtClean="0"/>
              <a:pPr/>
              <a:t>16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68CA1D7-31B2-5340-9591-9BBEA2C374B1}" type="slidenum">
              <a:rPr lang="en-US" smtClean="0"/>
              <a:pPr/>
              <a:t>17</a:t>
            </a:fld>
            <a:endParaRPr lang="en-US"/>
          </a:p>
        </p:txBody>
      </p:sp>
    </p:spTree>
    <p:extLst>
      <p:ext uri="{BB962C8B-B14F-4D97-AF65-F5344CB8AC3E}">
        <p14:creationId xmlns:p14="http://schemas.microsoft.com/office/powerpoint/2010/main" val="1617815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68CA1D7-31B2-5340-9591-9BBEA2C374B1}"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68CA1D7-31B2-5340-9591-9BBEA2C374B1}" type="slidenum">
              <a:rPr lang="en-US" smtClean="0"/>
              <a:pPr/>
              <a:t>1</a:t>
            </a:fld>
            <a:endParaRPr lang="en-US"/>
          </a:p>
        </p:txBody>
      </p:sp>
    </p:spTree>
    <p:extLst>
      <p:ext uri="{BB962C8B-B14F-4D97-AF65-F5344CB8AC3E}">
        <p14:creationId xmlns:p14="http://schemas.microsoft.com/office/powerpoint/2010/main" val="913996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68CA1D7-31B2-5340-9591-9BBEA2C374B1}" type="slidenum">
              <a:rPr lang="en-US" smtClean="0"/>
              <a:pPr/>
              <a:t>19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68CA1D7-31B2-5340-9591-9BBEA2C374B1}" type="slidenum">
              <a:rPr lang="en-US" smtClean="0"/>
              <a:pPr/>
              <a:t>20</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68CA1D7-31B2-5340-9591-9BBEA2C374B1}" type="slidenum">
              <a:rPr lang="en-US" smtClean="0"/>
              <a:pPr/>
              <a:t>21</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68CA1D7-31B2-5340-9591-9BBEA2C374B1}" type="slidenum">
              <a:rPr lang="en-US" smtClean="0"/>
              <a:pPr/>
              <a:t>22</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68CA1D7-31B2-5340-9591-9BBEA2C374B1}" type="slidenum">
              <a:rPr lang="en-US" smtClean="0"/>
              <a:pPr/>
              <a:t>23</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68CA1D7-31B2-5340-9591-9BBEA2C374B1}" type="slidenum">
              <a:rPr lang="en-US" smtClean="0"/>
              <a:pPr/>
              <a:t>26</a:t>
            </a:fld>
            <a:endParaRPr lang="en-US"/>
          </a:p>
        </p:txBody>
      </p:sp>
    </p:spTree>
    <p:extLst>
      <p:ext uri="{BB962C8B-B14F-4D97-AF65-F5344CB8AC3E}">
        <p14:creationId xmlns:p14="http://schemas.microsoft.com/office/powerpoint/2010/main" val="1145228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68CA1D7-31B2-5340-9591-9BBEA2C374B1}" type="slidenum">
              <a:rPr lang="en-US" smtClean="0"/>
              <a:pPr/>
              <a:t>27</a:t>
            </a:fld>
            <a:endParaRPr lang="en-US"/>
          </a:p>
        </p:txBody>
      </p:sp>
    </p:spTree>
    <p:extLst>
      <p:ext uri="{BB962C8B-B14F-4D97-AF65-F5344CB8AC3E}">
        <p14:creationId xmlns:p14="http://schemas.microsoft.com/office/powerpoint/2010/main" val="28042778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幻灯片编号占位符 3"/>
          <p:cNvSpPr>
            <a:spLocks noGrp="1"/>
          </p:cNvSpPr>
          <p:nvPr>
            <p:ph type="sldNum" sz="quarter" idx="10"/>
          </p:nvPr>
        </p:nvSpPr>
        <p:spPr/>
        <p:txBody>
          <a:bodyPr/>
          <a:lstStyle/>
          <a:p>
            <a:fld id="{968CA1D7-31B2-5340-9591-9BBEA2C374B1}" type="slidenum">
              <a:rPr lang="en-US" smtClean="0"/>
              <a:pPr/>
              <a:t>28</a:t>
            </a:fld>
            <a:endParaRPr lang="en-US"/>
          </a:p>
        </p:txBody>
      </p:sp>
    </p:spTree>
    <p:extLst>
      <p:ext uri="{BB962C8B-B14F-4D97-AF65-F5344CB8AC3E}">
        <p14:creationId xmlns:p14="http://schemas.microsoft.com/office/powerpoint/2010/main" val="37696802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幻灯片编号占位符 3"/>
          <p:cNvSpPr>
            <a:spLocks noGrp="1"/>
          </p:cNvSpPr>
          <p:nvPr>
            <p:ph type="sldNum" sz="quarter" idx="10"/>
          </p:nvPr>
        </p:nvSpPr>
        <p:spPr/>
        <p:txBody>
          <a:bodyPr/>
          <a:lstStyle/>
          <a:p>
            <a:fld id="{968CA1D7-31B2-5340-9591-9BBEA2C374B1}" type="slidenum">
              <a:rPr lang="en-US" smtClean="0"/>
              <a:pPr/>
              <a:t>29</a:t>
            </a:fld>
            <a:endParaRPr lang="en-US"/>
          </a:p>
        </p:txBody>
      </p:sp>
    </p:spTree>
    <p:extLst>
      <p:ext uri="{BB962C8B-B14F-4D97-AF65-F5344CB8AC3E}">
        <p14:creationId xmlns:p14="http://schemas.microsoft.com/office/powerpoint/2010/main" val="37696802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68CA1D7-31B2-5340-9591-9BBEA2C374B1}"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68CA1D7-31B2-5340-9591-9BBEA2C374B1}" type="slidenum">
              <a:rPr lang="en-US" smtClean="0"/>
              <a:pPr/>
              <a:t>2</a:t>
            </a:fld>
            <a:endParaRPr lang="en-US"/>
          </a:p>
        </p:txBody>
      </p:sp>
    </p:spTree>
    <p:extLst>
      <p:ext uri="{BB962C8B-B14F-4D97-AF65-F5344CB8AC3E}">
        <p14:creationId xmlns:p14="http://schemas.microsoft.com/office/powerpoint/2010/main" val="35623075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kumimoji="1" lang="en-US" altLang="zh-CN" baseline="0" dirty="0" smtClean="0"/>
          </a:p>
        </p:txBody>
      </p:sp>
      <p:sp>
        <p:nvSpPr>
          <p:cNvPr id="4" name="幻灯片编号占位符 3"/>
          <p:cNvSpPr>
            <a:spLocks noGrp="1"/>
          </p:cNvSpPr>
          <p:nvPr>
            <p:ph type="sldNum" sz="quarter" idx="10"/>
          </p:nvPr>
        </p:nvSpPr>
        <p:spPr/>
        <p:txBody>
          <a:bodyPr/>
          <a:lstStyle/>
          <a:p>
            <a:fld id="{968CA1D7-31B2-5340-9591-9BBEA2C374B1}" type="slidenum">
              <a:rPr lang="en-US" smtClean="0"/>
              <a:pPr/>
              <a:t>31</a:t>
            </a:fld>
            <a:endParaRPr lang="en-US"/>
          </a:p>
        </p:txBody>
      </p:sp>
    </p:spTree>
    <p:extLst>
      <p:ext uri="{BB962C8B-B14F-4D97-AF65-F5344CB8AC3E}">
        <p14:creationId xmlns:p14="http://schemas.microsoft.com/office/powerpoint/2010/main" val="42364340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kumimoji="1" lang="en-US" altLang="zh-CN" baseline="0" dirty="0" smtClean="0"/>
          </a:p>
        </p:txBody>
      </p:sp>
      <p:sp>
        <p:nvSpPr>
          <p:cNvPr id="4" name="幻灯片编号占位符 3"/>
          <p:cNvSpPr>
            <a:spLocks noGrp="1"/>
          </p:cNvSpPr>
          <p:nvPr>
            <p:ph type="sldNum" sz="quarter" idx="10"/>
          </p:nvPr>
        </p:nvSpPr>
        <p:spPr/>
        <p:txBody>
          <a:bodyPr/>
          <a:lstStyle/>
          <a:p>
            <a:fld id="{968CA1D7-31B2-5340-9591-9BBEA2C374B1}" type="slidenum">
              <a:rPr lang="en-US" smtClean="0"/>
              <a:pPr/>
              <a:t>32</a:t>
            </a:fld>
            <a:endParaRPr lang="en-US"/>
          </a:p>
        </p:txBody>
      </p:sp>
    </p:spTree>
    <p:extLst>
      <p:ext uri="{BB962C8B-B14F-4D97-AF65-F5344CB8AC3E}">
        <p14:creationId xmlns:p14="http://schemas.microsoft.com/office/powerpoint/2010/main" val="42364340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kumimoji="1" lang="en-US" altLang="zh-CN" dirty="0" smtClean="0"/>
              <a:t>In </a:t>
            </a:r>
            <a:r>
              <a:rPr kumimoji="1" lang="en-US" altLang="zh-CN" dirty="0" err="1" smtClean="0"/>
              <a:t>Golang</a:t>
            </a:r>
            <a:r>
              <a:rPr kumimoji="1" lang="en-US" altLang="zh-CN" dirty="0" smtClean="0"/>
              <a:t>, the select in for loop is very resource</a:t>
            </a:r>
            <a:r>
              <a:rPr kumimoji="1" lang="en-US" altLang="zh-CN" baseline="0" dirty="0" smtClean="0"/>
              <a:t> consuming: in each iteration, we have to re-create a select </a:t>
            </a:r>
            <a:r>
              <a:rPr kumimoji="1" lang="en-US" altLang="zh-CN" baseline="0" dirty="0" err="1" smtClean="0"/>
              <a:t>struct</a:t>
            </a:r>
            <a:r>
              <a:rPr kumimoji="1" lang="en-US" altLang="zh-CN" baseline="0" dirty="0" smtClean="0"/>
              <a:t> and release it.</a:t>
            </a:r>
            <a:endParaRPr kumimoji="1" lang="zh-CN" altLang="en-US" dirty="0"/>
          </a:p>
        </p:txBody>
      </p:sp>
      <p:sp>
        <p:nvSpPr>
          <p:cNvPr id="4" name="幻灯片编号占位符 3"/>
          <p:cNvSpPr>
            <a:spLocks noGrp="1"/>
          </p:cNvSpPr>
          <p:nvPr>
            <p:ph type="sldNum" sz="quarter" idx="10"/>
          </p:nvPr>
        </p:nvSpPr>
        <p:spPr/>
        <p:txBody>
          <a:bodyPr/>
          <a:lstStyle/>
          <a:p>
            <a:fld id="{968CA1D7-31B2-5340-9591-9BBEA2C374B1}" type="slidenum">
              <a:rPr lang="en-US" smtClean="0"/>
              <a:pPr/>
              <a:t>33</a:t>
            </a:fld>
            <a:endParaRPr lang="en-US"/>
          </a:p>
        </p:txBody>
      </p:sp>
    </p:spTree>
    <p:extLst>
      <p:ext uri="{BB962C8B-B14F-4D97-AF65-F5344CB8AC3E}">
        <p14:creationId xmlns:p14="http://schemas.microsoft.com/office/powerpoint/2010/main" val="42364340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Middleware SDK should be able to differentiate the messages of different service classes, and forward them to the corresponding daemons.</a:t>
            </a:r>
            <a:endParaRPr kumimoji="1" lang="zh-CN" altLang="en-US" dirty="0"/>
          </a:p>
        </p:txBody>
      </p:sp>
      <p:sp>
        <p:nvSpPr>
          <p:cNvPr id="4" name="幻灯片编号占位符 3"/>
          <p:cNvSpPr>
            <a:spLocks noGrp="1"/>
          </p:cNvSpPr>
          <p:nvPr>
            <p:ph type="sldNum" sz="quarter" idx="10"/>
          </p:nvPr>
        </p:nvSpPr>
        <p:spPr/>
        <p:txBody>
          <a:bodyPr/>
          <a:lstStyle/>
          <a:p>
            <a:fld id="{968CA1D7-31B2-5340-9591-9BBEA2C374B1}" type="slidenum">
              <a:rPr lang="en-US" smtClean="0"/>
              <a:pPr/>
              <a:t>35</a:t>
            </a:fld>
            <a:endParaRPr lang="en-US"/>
          </a:p>
        </p:txBody>
      </p:sp>
    </p:spTree>
    <p:extLst>
      <p:ext uri="{BB962C8B-B14F-4D97-AF65-F5344CB8AC3E}">
        <p14:creationId xmlns:p14="http://schemas.microsoft.com/office/powerpoint/2010/main" val="37696802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sz="1200" dirty="0" smtClean="0"/>
              <a:t>If</a:t>
            </a:r>
            <a:r>
              <a:rPr kumimoji="1" lang="en-US" altLang="zh-CN" sz="1200" baseline="0" dirty="0" smtClean="0"/>
              <a:t> hierarchical </a:t>
            </a:r>
            <a:r>
              <a:rPr kumimoji="1" lang="en-US" altLang="zh-CN" sz="1200" baseline="0" dirty="0" err="1" smtClean="0"/>
              <a:t>QoS</a:t>
            </a:r>
            <a:r>
              <a:rPr kumimoji="1" lang="en-US" altLang="zh-CN" sz="1200" baseline="0" dirty="0" smtClean="0"/>
              <a:t> granularity is used, there will be two types of traffic controllers: topic-level and subscriber-level.</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sz="120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sz="1200" baseline="0" dirty="0" smtClean="0"/>
              <a:t>Traffic control details:</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kumimoji="1" lang="en-US" altLang="zh-CN" sz="1200" baseline="0" dirty="0" smtClean="0"/>
              <a:t>Topic-level traffic controller can estimate delay by checking the queue size (in Topic component)in two successive times. The change of the queue size actually implies the delay.</a:t>
            </a: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sz="1200" baseline="0" dirty="0" smtClean="0"/>
              <a:t>   Subscriber-level traffic controller does this by checking Channel components.</a:t>
            </a: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sz="1200" dirty="0" smtClean="0"/>
              <a:t>2. We are going to find an</a:t>
            </a:r>
            <a:r>
              <a:rPr kumimoji="1" lang="en-US" altLang="zh-CN" sz="1200" baseline="0" dirty="0" smtClean="0"/>
              <a:t> adaptive way to throttle the traffic rate of low-priority service class. Latency should be guaranteed without the starvation of some service classes.</a:t>
            </a:r>
            <a:endParaRPr kumimoji="1" lang="zh-CN" altLang="en-US" sz="1200" dirty="0"/>
          </a:p>
        </p:txBody>
      </p:sp>
      <p:sp>
        <p:nvSpPr>
          <p:cNvPr id="4" name="幻灯片编号占位符 3"/>
          <p:cNvSpPr>
            <a:spLocks noGrp="1"/>
          </p:cNvSpPr>
          <p:nvPr>
            <p:ph type="sldNum" sz="quarter" idx="10"/>
          </p:nvPr>
        </p:nvSpPr>
        <p:spPr/>
        <p:txBody>
          <a:bodyPr/>
          <a:lstStyle/>
          <a:p>
            <a:fld id="{968CA1D7-31B2-5340-9591-9BBEA2C374B1}" type="slidenum">
              <a:rPr lang="en-US" smtClean="0"/>
              <a:pPr/>
              <a:t>36</a:t>
            </a:fld>
            <a:endParaRPr lang="en-US"/>
          </a:p>
        </p:txBody>
      </p:sp>
    </p:spTree>
    <p:extLst>
      <p:ext uri="{BB962C8B-B14F-4D97-AF65-F5344CB8AC3E}">
        <p14:creationId xmlns:p14="http://schemas.microsoft.com/office/powerpoint/2010/main" val="37696802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68CA1D7-31B2-5340-9591-9BBEA2C374B1}" type="slidenum">
              <a:rPr lang="en-US" smtClean="0"/>
              <a:pPr/>
              <a:t>37</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68CA1D7-31B2-5340-9591-9BBEA2C374B1}" type="slidenum">
              <a:rPr lang="en-US" smtClean="0"/>
              <a:pPr/>
              <a:t>38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68CA1D7-31B2-5340-9591-9BBEA2C374B1}" type="slidenum">
              <a:rPr lang="en-US" smtClean="0"/>
              <a:pPr/>
              <a:t>3</a:t>
            </a:fld>
            <a:endParaRPr lang="en-US"/>
          </a:p>
        </p:txBody>
      </p:sp>
    </p:spTree>
    <p:extLst>
      <p:ext uri="{BB962C8B-B14F-4D97-AF65-F5344CB8AC3E}">
        <p14:creationId xmlns:p14="http://schemas.microsoft.com/office/powerpoint/2010/main" val="3983293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rgbClr val="FF0000"/>
              </a:solidFill>
            </a:endParaRPr>
          </a:p>
        </p:txBody>
      </p:sp>
      <p:sp>
        <p:nvSpPr>
          <p:cNvPr id="4" name="幻灯片编号占位符 3"/>
          <p:cNvSpPr>
            <a:spLocks noGrp="1"/>
          </p:cNvSpPr>
          <p:nvPr>
            <p:ph type="sldNum" sz="quarter" idx="10"/>
          </p:nvPr>
        </p:nvSpPr>
        <p:spPr/>
        <p:txBody>
          <a:bodyPr/>
          <a:lstStyle/>
          <a:p>
            <a:fld id="{968CA1D7-31B2-5340-9591-9BBEA2C374B1}" type="slidenum">
              <a:rPr lang="en-US" smtClean="0"/>
              <a:pPr/>
              <a:t>4</a:t>
            </a:fld>
            <a:endParaRPr lang="en-US"/>
          </a:p>
        </p:txBody>
      </p:sp>
    </p:spTree>
    <p:extLst>
      <p:ext uri="{BB962C8B-B14F-4D97-AF65-F5344CB8AC3E}">
        <p14:creationId xmlns:p14="http://schemas.microsoft.com/office/powerpoint/2010/main" val="3606794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p:txBody>
      </p:sp>
      <p:sp>
        <p:nvSpPr>
          <p:cNvPr id="4" name="幻灯片编号占位符 3"/>
          <p:cNvSpPr>
            <a:spLocks noGrp="1"/>
          </p:cNvSpPr>
          <p:nvPr>
            <p:ph type="sldNum" sz="quarter" idx="10"/>
          </p:nvPr>
        </p:nvSpPr>
        <p:spPr/>
        <p:txBody>
          <a:bodyPr/>
          <a:lstStyle/>
          <a:p>
            <a:fld id="{968CA1D7-31B2-5340-9591-9BBEA2C374B1}" type="slidenum">
              <a:rPr lang="en-US" smtClean="0"/>
              <a:pPr/>
              <a:t>5</a:t>
            </a:fld>
            <a:endParaRPr lang="en-US"/>
          </a:p>
        </p:txBody>
      </p:sp>
    </p:spTree>
    <p:extLst>
      <p:ext uri="{BB962C8B-B14F-4D97-AF65-F5344CB8AC3E}">
        <p14:creationId xmlns:p14="http://schemas.microsoft.com/office/powerpoint/2010/main" val="822006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68CA1D7-31B2-5340-9591-9BBEA2C374B1}" type="slidenum">
              <a:rPr lang="en-US" smtClean="0"/>
              <a:pPr/>
              <a:t>6</a:t>
            </a:fld>
            <a:endParaRPr lang="en-US"/>
          </a:p>
        </p:txBody>
      </p:sp>
    </p:spTree>
    <p:extLst>
      <p:ext uri="{BB962C8B-B14F-4D97-AF65-F5344CB8AC3E}">
        <p14:creationId xmlns:p14="http://schemas.microsoft.com/office/powerpoint/2010/main" val="1493573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68CA1D7-31B2-5340-9591-9BBEA2C374B1}" type="slidenum">
              <a:rPr lang="en-US" smtClean="0"/>
              <a:pPr/>
              <a:t>7</a:t>
            </a:fld>
            <a:endParaRPr lang="en-US"/>
          </a:p>
        </p:txBody>
      </p:sp>
    </p:spTree>
    <p:extLst>
      <p:ext uri="{BB962C8B-B14F-4D97-AF65-F5344CB8AC3E}">
        <p14:creationId xmlns:p14="http://schemas.microsoft.com/office/powerpoint/2010/main" val="4024263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68CA1D7-31B2-5340-9591-9BBEA2C374B1}" type="slidenum">
              <a:rPr lang="en-US" smtClean="0"/>
              <a:pPr/>
              <a:t>8</a:t>
            </a:fld>
            <a:endParaRPr lang="en-US"/>
          </a:p>
        </p:txBody>
      </p:sp>
    </p:spTree>
    <p:extLst>
      <p:ext uri="{BB962C8B-B14F-4D97-AF65-F5344CB8AC3E}">
        <p14:creationId xmlns:p14="http://schemas.microsoft.com/office/powerpoint/2010/main" val="3361640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395412"/>
            <a:ext cx="7772400" cy="1470025"/>
          </a:xfrm>
        </p:spPr>
        <p:txBody>
          <a:bodyPr/>
          <a:lstStyle>
            <a:lvl1pPr algn="l">
              <a:defRPr b="1">
                <a:solidFill>
                  <a:schemeClr val="accent2">
                    <a:lumMod val="75000"/>
                  </a:schemeClr>
                </a:solidFill>
              </a:defRPr>
            </a:lvl1pPr>
          </a:lstStyle>
          <a:p>
            <a:r>
              <a:rPr lang="en-US" dirty="0" smtClean="0"/>
              <a:t>Title Style</a:t>
            </a:r>
            <a:endParaRPr lang="en-US" dirty="0"/>
          </a:p>
        </p:txBody>
      </p:sp>
      <p:sp>
        <p:nvSpPr>
          <p:cNvPr id="3" name="Subtitle 2"/>
          <p:cNvSpPr>
            <a:spLocks noGrp="1"/>
          </p:cNvSpPr>
          <p:nvPr>
            <p:ph type="subTitle" idx="1" hasCustomPrompt="1"/>
          </p:nvPr>
        </p:nvSpPr>
        <p:spPr>
          <a:xfrm>
            <a:off x="1371600" y="3395781"/>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Name:</a:t>
            </a:r>
          </a:p>
          <a:p>
            <a:r>
              <a:rPr lang="en-US" dirty="0" smtClean="0"/>
              <a:t>Date:</a:t>
            </a:r>
            <a:endParaRPr lang="en-US" dirty="0"/>
          </a:p>
        </p:txBody>
      </p:sp>
    </p:spTree>
    <p:extLst>
      <p:ext uri="{BB962C8B-B14F-4D97-AF65-F5344CB8AC3E}">
        <p14:creationId xmlns:p14="http://schemas.microsoft.com/office/powerpoint/2010/main" val="3328366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630750"/>
          </a:xfrm>
        </p:spPr>
        <p:txBody>
          <a:bodyPr>
            <a:noAutofit/>
          </a:bodyPr>
          <a:lstStyle>
            <a:lvl1pPr algn="l">
              <a:defRPr sz="3200" b="1">
                <a:solidFill>
                  <a:schemeClr val="accent2">
                    <a:lumMod val="75000"/>
                  </a:schemeClr>
                </a:solidFill>
                <a:latin typeface="Gill Sans"/>
                <a:cs typeface="Gill Sans"/>
              </a:defRPr>
            </a:lvl1pPr>
          </a:lstStyle>
          <a:p>
            <a:r>
              <a:rPr lang="en-US" dirty="0" smtClean="0"/>
              <a:t>Title Style</a:t>
            </a:r>
            <a:endParaRPr lang="en-US" dirty="0"/>
          </a:p>
        </p:txBody>
      </p:sp>
      <p:sp>
        <p:nvSpPr>
          <p:cNvPr id="3" name="Content Placeholder 2"/>
          <p:cNvSpPr>
            <a:spLocks noGrp="1"/>
          </p:cNvSpPr>
          <p:nvPr>
            <p:ph idx="1" hasCustomPrompt="1"/>
          </p:nvPr>
        </p:nvSpPr>
        <p:spPr>
          <a:xfrm>
            <a:off x="457200" y="1056286"/>
            <a:ext cx="8229600" cy="5069877"/>
          </a:xfrm>
        </p:spPr>
        <p:txBody>
          <a:bodyPr/>
          <a:lstStyle>
            <a:lvl1pPr marL="342900" indent="-342900">
              <a:buClr>
                <a:srgbClr val="CC9933"/>
              </a:buClr>
              <a:buFont typeface="Wingdings" charset="2"/>
              <a:buChar char="Ø"/>
              <a:defRPr sz="2400">
                <a:latin typeface="Palatino"/>
                <a:cs typeface="Palatino"/>
              </a:defRPr>
            </a:lvl1pPr>
            <a:lvl2pPr marL="742950" indent="-285750">
              <a:buClr>
                <a:schemeClr val="accent3">
                  <a:lumMod val="50000"/>
                </a:schemeClr>
              </a:buClr>
              <a:buSzPct val="80000"/>
              <a:buFont typeface="Wingdings" charset="2"/>
              <a:buChar char="q"/>
              <a:defRPr sz="2200">
                <a:latin typeface="Palatino"/>
                <a:cs typeface="Palatino"/>
              </a:defRPr>
            </a:lvl2pPr>
            <a:lvl3pPr>
              <a:buClr>
                <a:srgbClr val="CC9933"/>
              </a:buClr>
              <a:buSzPct val="120000"/>
              <a:defRPr sz="2000">
                <a:latin typeface="Palatino"/>
                <a:cs typeface="Palatino"/>
              </a:defRPr>
            </a:lvl3pPr>
            <a:lvl4pPr marL="1600200" indent="-228600">
              <a:buClr>
                <a:schemeClr val="accent3">
                  <a:lumMod val="50000"/>
                </a:schemeClr>
              </a:buClr>
              <a:buSzPct val="80000"/>
              <a:buFont typeface="Wingdings" charset="2"/>
              <a:buChar char="§"/>
              <a:defRPr>
                <a:latin typeface="Palatino"/>
                <a:cs typeface="Palatino"/>
              </a:defRPr>
            </a:lvl4pPr>
            <a:lvl5pPr marL="2057400" indent="-228600">
              <a:buClr>
                <a:srgbClr val="CC9933"/>
              </a:buClr>
              <a:buSzPct val="60000"/>
              <a:buFont typeface="Courier New"/>
              <a:buChar char="o"/>
              <a:defRPr>
                <a:latin typeface="Palatino"/>
                <a:cs typeface="Palatino"/>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lvl1pPr>
              <a:defRPr>
                <a:solidFill>
                  <a:srgbClr val="000000"/>
                </a:solidFill>
              </a:defRPr>
            </a:lvl1pPr>
          </a:lstStyle>
          <a:p>
            <a:fld id="{C32BAF81-2836-1841-8C1D-2DCC72636AA7}" type="datetime1">
              <a:rPr lang="en-US" smtClean="0"/>
              <a:pPr/>
              <a:t>10/13/16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sz="1600" b="1">
                <a:solidFill>
                  <a:schemeClr val="tx1"/>
                </a:solidFill>
              </a:defRPr>
            </a:lvl1pPr>
          </a:lstStyle>
          <a:p>
            <a:fld id="{20E9FC0C-25CF-334A-B910-44A385CE0D1A}" type="slidenum">
              <a:rPr lang="en-US" smtClean="0"/>
              <a:pPr/>
              <a:t>‹#›</a:t>
            </a:fld>
            <a:endParaRPr lang="en-US" dirty="0"/>
          </a:p>
        </p:txBody>
      </p:sp>
    </p:spTree>
    <p:extLst>
      <p:ext uri="{BB962C8B-B14F-4D97-AF65-F5344CB8AC3E}">
        <p14:creationId xmlns:p14="http://schemas.microsoft.com/office/powerpoint/2010/main" val="106889296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2BAF81-2836-1841-8C1D-2DCC72636AA7}" type="datetime1">
              <a:rPr lang="en-US" smtClean="0"/>
              <a:pPr/>
              <a:t>10/13/16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E9FC0C-25CF-334A-B910-44A385CE0D1A}" type="slidenum">
              <a:rPr lang="en-US" smtClean="0"/>
              <a:pPr/>
              <a:t>‹#›</a:t>
            </a:fld>
            <a:endParaRPr lang="en-US"/>
          </a:p>
        </p:txBody>
      </p:sp>
    </p:spTree>
    <p:extLst>
      <p:ext uri="{BB962C8B-B14F-4D97-AF65-F5344CB8AC3E}">
        <p14:creationId xmlns:p14="http://schemas.microsoft.com/office/powerpoint/2010/main" val="1609801749"/>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nats.i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chart" Target="../charts/char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chart" Target="../charts/char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chart" Target="../charts/char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chart" Target="../charts/char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 Id="rId3" Type="http://schemas.openxmlformats.org/officeDocument/2006/relationships/image" Target="../media/image11.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3" Type="http://schemas.openxmlformats.org/officeDocument/2006/relationships/hyperlink" Target="https://morsmachine.dk/go-scheduler" TargetMode="External"/><Relationship Id="rId4" Type="http://schemas.openxmlformats.org/officeDocument/2006/relationships/hyperlink" Target="https://docs.google.com/document/d/1TTj4T2JO42uD5ID9e89oa0sLKhJYD0Y_kqxDv3I3XMw/edit" TargetMode="External"/><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real-logic/Aeron/wiki/Protocol-Specification" TargetMode="External"/><Relationship Id="rId4" Type="http://schemas.openxmlformats.org/officeDocument/2006/relationships/hyperlink" Target="https://en.wikipedia.org/wiki/Protocol_Independent_Multicast" TargetMode="External"/><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bravenewgeek.com/tag/rabbitmq/" TargetMode="External"/><Relationship Id="rId4" Type="http://schemas.openxmlformats.org/officeDocument/2006/relationships/hyperlink" Target="https://www.rabbitmq.com/blog/2012/04/17/rabbitmq-performance-measurements-part-1/" TargetMode="External"/><Relationship Id="rId5" Type="http://schemas.openxmlformats.org/officeDocument/2006/relationships/hyperlink" Target="http://blog.x-aeon.com/2013/04/10/a-quick-message-queue-benchmark-activemq-rabbitmq-hornetq-qpid-apollo/" TargetMode="External"/><Relationship Id="rId6" Type="http://schemas.openxmlformats.org/officeDocument/2006/relationships/hyperlink" Target="http://cds.cern.ch/record/1391410/files/CERN-ATS-2011-196.pdf"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real-logic/Aeron/wiki/Design-Overview" TargetMode="External"/><Relationship Id="rId4" Type="http://schemas.openxmlformats.org/officeDocument/2006/relationships/hyperlink" Target="https://github.com/real-logic/Aeron/wiki/Protocol-Specification"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799" y="1395412"/>
            <a:ext cx="7929977" cy="1470025"/>
          </a:xfrm>
        </p:spPr>
        <p:txBody>
          <a:bodyPr>
            <a:noAutofit/>
          </a:bodyPr>
          <a:lstStyle/>
          <a:p>
            <a:r>
              <a:rPr lang="en-US" sz="4000" dirty="0" err="1" smtClean="0">
                <a:latin typeface="Gill Sans"/>
                <a:cs typeface="Gill Sans"/>
              </a:rPr>
              <a:t>PaaS</a:t>
            </a:r>
            <a:r>
              <a:rPr lang="en-US" sz="4000" dirty="0" smtClean="0">
                <a:latin typeface="Gill Sans"/>
                <a:cs typeface="Gill Sans"/>
              </a:rPr>
              <a:t> Message Communication Middleware</a:t>
            </a:r>
            <a:endParaRPr lang="en-US" sz="4000" dirty="0">
              <a:latin typeface="Gill Sans"/>
              <a:cs typeface="Gill Sans"/>
            </a:endParaRPr>
          </a:p>
        </p:txBody>
      </p:sp>
      <p:sp>
        <p:nvSpPr>
          <p:cNvPr id="3" name="内容占位符 2"/>
          <p:cNvSpPr txBox="1">
            <a:spLocks/>
          </p:cNvSpPr>
          <p:nvPr/>
        </p:nvSpPr>
        <p:spPr>
          <a:xfrm>
            <a:off x="1516550" y="3513762"/>
            <a:ext cx="7170249" cy="2612401"/>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kumimoji="1" lang="en-US" altLang="zh-CN" sz="2400" dirty="0" smtClean="0">
                <a:latin typeface="Gill Sans"/>
                <a:cs typeface="Gill Sans"/>
              </a:rPr>
              <a:t>                                                       </a:t>
            </a:r>
            <a:endParaRPr kumimoji="1" lang="zh-CN" altLang="en-US" sz="2400" dirty="0">
              <a:latin typeface="Gill Sans"/>
              <a:cs typeface="Gill Sans"/>
            </a:endParaRPr>
          </a:p>
        </p:txBody>
      </p:sp>
    </p:spTree>
    <p:extLst>
      <p:ext uri="{BB962C8B-B14F-4D97-AF65-F5344CB8AC3E}">
        <p14:creationId xmlns:p14="http://schemas.microsoft.com/office/powerpoint/2010/main" val="36595714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ZeroMQ</a:t>
            </a:r>
            <a:r>
              <a:rPr kumimoji="1" lang="en-US" altLang="zh-CN" dirty="0" smtClean="0"/>
              <a:t> </a:t>
            </a:r>
            <a:r>
              <a:rPr kumimoji="1" lang="en-US" altLang="zh-CN" dirty="0" err="1" smtClean="0"/>
              <a:t>vs</a:t>
            </a:r>
            <a:r>
              <a:rPr kumimoji="1" lang="en-US" altLang="zh-CN" dirty="0" smtClean="0"/>
              <a:t> NSQ </a:t>
            </a:r>
            <a:r>
              <a:rPr kumimoji="1" lang="en-US" altLang="zh-CN" dirty="0" err="1" smtClean="0"/>
              <a:t>vs</a:t>
            </a:r>
            <a:r>
              <a:rPr kumimoji="1" lang="en-US" altLang="zh-CN" dirty="0" smtClean="0"/>
              <a:t> Aeron Contd.</a:t>
            </a:r>
            <a:endParaRPr kumimoji="1" lang="zh-CN" altLang="en-US" dirty="0"/>
          </a:p>
        </p:txBody>
      </p:sp>
      <p:sp>
        <p:nvSpPr>
          <p:cNvPr id="4" name="日期占位符 3"/>
          <p:cNvSpPr>
            <a:spLocks noGrp="1"/>
          </p:cNvSpPr>
          <p:nvPr>
            <p:ph type="dt" sz="half" idx="10"/>
          </p:nvPr>
        </p:nvSpPr>
        <p:spPr/>
        <p:txBody>
          <a:bodyPr/>
          <a:lstStyle/>
          <a:p>
            <a:fld id="{C32BAF81-2836-1841-8C1D-2DCC72636AA7}" type="datetime1">
              <a:rPr lang="en-US" smtClean="0"/>
              <a:pPr/>
              <a:t>10/13/16</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9</a:t>
            </a:fld>
            <a:endParaRPr lang="en-US" dirty="0"/>
          </a:p>
        </p:txBody>
      </p:sp>
      <p:graphicFrame>
        <p:nvGraphicFramePr>
          <p:cNvPr id="7" name="表格 6"/>
          <p:cNvGraphicFramePr>
            <a:graphicFrameLocks noGrp="1"/>
          </p:cNvGraphicFramePr>
          <p:nvPr>
            <p:extLst>
              <p:ext uri="{D42A27DB-BD31-4B8C-83A1-F6EECF244321}">
                <p14:modId xmlns:p14="http://schemas.microsoft.com/office/powerpoint/2010/main" val="781635506"/>
              </p:ext>
            </p:extLst>
          </p:nvPr>
        </p:nvGraphicFramePr>
        <p:xfrm>
          <a:off x="457200" y="1235686"/>
          <a:ext cx="8382145" cy="3721371"/>
        </p:xfrm>
        <a:graphic>
          <a:graphicData uri="http://schemas.openxmlformats.org/drawingml/2006/table">
            <a:tbl>
              <a:tblPr firstRow="1" lastRow="1">
                <a:tableStyleId>{BC89EF96-8CEA-46FF-86C4-4CE0E7609802}</a:tableStyleId>
              </a:tblPr>
              <a:tblGrid>
                <a:gridCol w="1142008"/>
                <a:gridCol w="2504642"/>
                <a:gridCol w="1486969"/>
                <a:gridCol w="1572097"/>
                <a:gridCol w="1676429"/>
              </a:tblGrid>
              <a:tr h="481019">
                <a:tc>
                  <a:txBody>
                    <a:bodyPr/>
                    <a:lstStyle/>
                    <a:p>
                      <a:r>
                        <a:rPr lang="en-US" altLang="zh-CN" sz="1400" dirty="0" smtClean="0">
                          <a:latin typeface="Gill Sans"/>
                          <a:cs typeface="Gill Sans"/>
                        </a:rPr>
                        <a:t>Feature</a:t>
                      </a:r>
                      <a:endParaRPr lang="zh-CN" altLang="en-US" sz="1400"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400" dirty="0" smtClean="0">
                          <a:latin typeface="Gill Sans"/>
                          <a:cs typeface="Gill Sans"/>
                        </a:rPr>
                        <a:t>Ideal</a:t>
                      </a:r>
                    </a:p>
                    <a:p>
                      <a:r>
                        <a:rPr lang="en-US" altLang="zh-CN" sz="1400" dirty="0" smtClean="0">
                          <a:latin typeface="Gill Sans"/>
                          <a:cs typeface="Gill Sans"/>
                        </a:rPr>
                        <a:t>Middleware</a:t>
                      </a:r>
                      <a:endParaRPr lang="zh-CN" altLang="en-US" sz="1400"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400" dirty="0" err="1" smtClean="0">
                          <a:latin typeface="Gill Sans"/>
                          <a:cs typeface="Gill Sans"/>
                        </a:rPr>
                        <a:t>ZeroMQ</a:t>
                      </a:r>
                      <a:endParaRPr lang="zh-CN" altLang="en-US" sz="1400"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400" dirty="0" smtClean="0">
                          <a:latin typeface="Gill Sans"/>
                          <a:cs typeface="Gill Sans"/>
                        </a:rPr>
                        <a:t>NSQ</a:t>
                      </a:r>
                      <a:endParaRPr lang="zh-CN" altLang="en-US" sz="1400"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400" dirty="0" smtClean="0">
                          <a:latin typeface="Gill Sans"/>
                          <a:cs typeface="Gill Sans"/>
                        </a:rPr>
                        <a:t>Aeron</a:t>
                      </a:r>
                      <a:endParaRPr lang="zh-CN" altLang="en-US" sz="1400"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7364">
                <a:tc rowSpan="3">
                  <a:txBody>
                    <a:bodyPr/>
                    <a:lstStyle/>
                    <a:p>
                      <a:r>
                        <a:rPr lang="en-US" altLang="zh-CN" sz="1200" b="1" dirty="0" err="1" smtClean="0">
                          <a:latin typeface="Gill Sans"/>
                          <a:cs typeface="Gill Sans"/>
                        </a:rPr>
                        <a:t>QoS</a:t>
                      </a:r>
                      <a:r>
                        <a:rPr lang="en-US" altLang="zh-CN" sz="1200" b="1" dirty="0" smtClean="0">
                          <a:latin typeface="Gill Sans"/>
                          <a:cs typeface="Gill Sans"/>
                        </a:rPr>
                        <a:t> [1]</a:t>
                      </a:r>
                      <a:endParaRPr lang="en-US" altLang="zh-CN" sz="1200" b="0" baseline="30000" dirty="0" smtClean="0">
                        <a:latin typeface="Gill Sans"/>
                        <a:cs typeface="Gill Sans"/>
                      </a:endParaRPr>
                    </a:p>
                    <a:p>
                      <a:endParaRPr lang="en-US" altLang="zh-CN" sz="1200" b="1" dirty="0" smtClean="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200" baseline="0" dirty="0" smtClean="0">
                          <a:latin typeface="Gill Sans"/>
                          <a:cs typeface="Gill Sans"/>
                        </a:rPr>
                        <a:t>Latency differentiation</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200" dirty="0" smtClean="0">
                          <a:solidFill>
                            <a:srgbClr val="FF0000"/>
                          </a:solidFill>
                          <a:latin typeface="Gill Sans"/>
                          <a:cs typeface="Gill Sans"/>
                        </a:rPr>
                        <a:t>NA</a:t>
                      </a:r>
                      <a:endParaRPr lang="zh-CN" altLang="en-US" sz="1200" dirty="0">
                        <a:solidFill>
                          <a:srgbClr val="FF0000"/>
                        </a:solidFill>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200" dirty="0" smtClean="0">
                          <a:solidFill>
                            <a:srgbClr val="FF0000"/>
                          </a:solidFill>
                          <a:latin typeface="Gill Sans"/>
                          <a:cs typeface="Gill Sans"/>
                        </a:rPr>
                        <a:t>NA</a:t>
                      </a:r>
                      <a:endParaRPr lang="zh-CN" altLang="en-US" sz="1200" dirty="0">
                        <a:solidFill>
                          <a:srgbClr val="FF0000"/>
                        </a:solidFill>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200" baseline="0" dirty="0" smtClean="0">
                          <a:solidFill>
                            <a:srgbClr val="FF0000"/>
                          </a:solidFill>
                          <a:latin typeface="Gill Sans"/>
                          <a:cs typeface="Gill Sans"/>
                        </a:rPr>
                        <a:t>NA</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35056">
                <a:tc vMerge="1">
                  <a:txBody>
                    <a:bodyPr/>
                    <a:lstStyle/>
                    <a:p>
                      <a:endParaRPr lang="en-US" altLang="zh-CN" sz="1200" b="1" dirty="0" smtClean="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200" dirty="0" smtClean="0">
                          <a:latin typeface="Gill Sans"/>
                          <a:cs typeface="Gill Sans"/>
                        </a:rPr>
                        <a:t>Persistency differentiation [2]</a:t>
                      </a:r>
                      <a:endParaRPr lang="en-US" altLang="zh-CN" sz="1200" baseline="30000" dirty="0" smtClean="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200" dirty="0" smtClean="0">
                          <a:solidFill>
                            <a:srgbClr val="FF0000"/>
                          </a:solidFill>
                          <a:latin typeface="Gill Sans"/>
                          <a:cs typeface="Gill Sans"/>
                        </a:rPr>
                        <a:t>NA</a:t>
                      </a:r>
                      <a:endParaRPr lang="zh-CN" altLang="en-US" sz="1200" dirty="0">
                        <a:solidFill>
                          <a:srgbClr val="FF0000"/>
                        </a:solidFill>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200" baseline="0" dirty="0" smtClean="0">
                          <a:latin typeface="Gill Sans"/>
                          <a:cs typeface="Gill Sans"/>
                        </a:rPr>
                        <a:t>Support message backup in disk [5]</a:t>
                      </a:r>
                      <a:endParaRPr lang="zh-CN" altLang="en-US" sz="1200"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200" dirty="0" smtClean="0">
                          <a:solidFill>
                            <a:srgbClr val="FF0000"/>
                          </a:solidFill>
                          <a:latin typeface="Gill Sans"/>
                          <a:cs typeface="Gill Sans"/>
                        </a:rPr>
                        <a:t>NA</a:t>
                      </a:r>
                      <a:r>
                        <a:rPr lang="en-US" altLang="zh-CN" sz="1200" baseline="0" dirty="0" smtClean="0">
                          <a:solidFill>
                            <a:srgbClr val="FF0000"/>
                          </a:solidFill>
                          <a:latin typeface="Gill Sans"/>
                          <a:cs typeface="Gill Sans"/>
                        </a:rPr>
                        <a:t>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07087">
                <a:tc vMerge="1">
                  <a:txBody>
                    <a:bodyPr/>
                    <a:lstStyle/>
                    <a:p>
                      <a:endParaRPr lang="zh-CN" alt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200" dirty="0" smtClean="0">
                          <a:latin typeface="Gill Sans"/>
                          <a:cs typeface="Gill Sans"/>
                        </a:rPr>
                        <a:t>Reliability differentiation</a:t>
                      </a:r>
                      <a:endParaRPr lang="zh-CN" altLang="en-US" sz="1200"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200" dirty="0" smtClean="0">
                          <a:solidFill>
                            <a:srgbClr val="FF0000"/>
                          </a:solidFill>
                        </a:rPr>
                        <a:t>NA</a:t>
                      </a:r>
                      <a:endParaRPr lang="zh-CN" altLang="en-US" sz="1200" dirty="0">
                        <a:solidFill>
                          <a:srgbClr val="FF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200" dirty="0" smtClean="0">
                          <a:solidFill>
                            <a:srgbClr val="FF0000"/>
                          </a:solidFill>
                        </a:rPr>
                        <a:t>NA</a:t>
                      </a:r>
                      <a:endParaRPr lang="zh-CN" altLang="en-US" sz="1200" dirty="0">
                        <a:solidFill>
                          <a:srgbClr val="FF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200" dirty="0" smtClean="0">
                          <a:solidFill>
                            <a:srgbClr val="FF0000"/>
                          </a:solidFill>
                        </a:rPr>
                        <a:t>NA</a:t>
                      </a:r>
                      <a:endParaRPr lang="zh-CN" altLang="en-US" sz="1200" dirty="0">
                        <a:solidFill>
                          <a:srgbClr val="FF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668602">
                <a:tc>
                  <a:txBody>
                    <a:bodyPr/>
                    <a:lstStyle/>
                    <a:p>
                      <a:r>
                        <a:rPr lang="en-US" altLang="zh-CN" sz="1200" b="1" dirty="0" smtClean="0">
                          <a:latin typeface="Gill Sans"/>
                          <a:cs typeface="Gill Sans"/>
                        </a:rPr>
                        <a:t>Scalability</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0">
                        <a:buFont typeface="Arial"/>
                        <a:buNone/>
                      </a:pPr>
                      <a:r>
                        <a:rPr lang="en-US" altLang="zh-CN" sz="1200" dirty="0" smtClean="0">
                          <a:latin typeface="Gill Sans"/>
                          <a:cs typeface="Gill Sans"/>
                        </a:rPr>
                        <a:t>Low resource consumption;</a:t>
                      </a:r>
                    </a:p>
                    <a:p>
                      <a:pPr marL="0" indent="0">
                        <a:buFont typeface="Arial"/>
                        <a:buNone/>
                      </a:pPr>
                      <a:r>
                        <a:rPr lang="en-US" altLang="zh-CN" sz="1200" dirty="0" smtClean="0">
                          <a:latin typeface="Gill Sans"/>
                          <a:cs typeface="Gill Sans"/>
                        </a:rPr>
                        <a:t>Support large numbers of topics and connections</a:t>
                      </a:r>
                      <a:endParaRPr lang="zh-CN" altLang="en-US" sz="1200"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200" dirty="0" smtClean="0"/>
                        <a:t>Fair [3] </a:t>
                      </a:r>
                      <a:endParaRPr lang="zh-CN"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200" dirty="0" smtClean="0"/>
                        <a:t>Fair</a:t>
                      </a:r>
                      <a:endParaRPr lang="zh-CN"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200" dirty="0" smtClean="0"/>
                        <a:t>Poor [4]</a:t>
                      </a:r>
                      <a:endParaRPr lang="zh-CN"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31750">
                <a:tc rowSpan="2">
                  <a:txBody>
                    <a:bodyPr/>
                    <a:lstStyle/>
                    <a:p>
                      <a:r>
                        <a:rPr lang="en-US" altLang="zh-CN" sz="1200" b="1" dirty="0" smtClean="0">
                          <a:latin typeface="Gill Sans"/>
                          <a:cs typeface="Gill Sans"/>
                        </a:rPr>
                        <a:t>Language</a:t>
                      </a:r>
                      <a:endParaRPr lang="zh-CN" altLang="en-US" sz="1200" b="1"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r>
                        <a:rPr lang="en-US" altLang="zh-CN" sz="1200" b="0" baseline="0" dirty="0" smtClean="0">
                          <a:solidFill>
                            <a:schemeClr val="tx1"/>
                          </a:solidFill>
                          <a:latin typeface="Gill Sans"/>
                          <a:cs typeface="Gill Sans"/>
                        </a:rPr>
                        <a:t>Little or no </a:t>
                      </a:r>
                      <a:r>
                        <a:rPr lang="en-US" altLang="zh-CN" sz="1200" b="0" baseline="0" dirty="0" err="1" smtClean="0">
                          <a:solidFill>
                            <a:schemeClr val="tx1"/>
                          </a:solidFill>
                          <a:latin typeface="Gill Sans"/>
                          <a:cs typeface="Gill Sans"/>
                        </a:rPr>
                        <a:t>GarBage</a:t>
                      </a:r>
                      <a:r>
                        <a:rPr lang="en-US" altLang="zh-CN" sz="1200" b="0" baseline="0" dirty="0" smtClean="0">
                          <a:solidFill>
                            <a:schemeClr val="tx1"/>
                          </a:solidFill>
                          <a:latin typeface="Gill Sans"/>
                          <a:cs typeface="Gill Sans"/>
                        </a:rPr>
                        <a:t> Collection (GBC) pauses</a:t>
                      </a:r>
                      <a:endParaRPr lang="zh-CN" altLang="en-US" sz="1200" b="0" dirty="0">
                        <a:solidFill>
                          <a:schemeClr val="tx1"/>
                        </a:solidFill>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200" dirty="0" smtClean="0">
                          <a:latin typeface="Gill Sans"/>
                          <a:cs typeface="Gill Sans"/>
                        </a:rPr>
                        <a:t>C/C++</a:t>
                      </a:r>
                      <a:endParaRPr lang="zh-CN" altLang="en-US" sz="1200"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200" b="0" dirty="0" smtClean="0">
                          <a:latin typeface="Gill Sans"/>
                          <a:cs typeface="Gill Sans"/>
                        </a:rPr>
                        <a:t>GO Language</a:t>
                      </a:r>
                      <a:endParaRPr lang="zh-CN" altLang="en-US" sz="1200" b="0"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200" dirty="0" smtClean="0">
                          <a:latin typeface="Gill Sans"/>
                          <a:cs typeface="Gill Sans"/>
                        </a:rPr>
                        <a:t>Java</a:t>
                      </a:r>
                      <a:endParaRPr lang="zh-CN" altLang="en-US" sz="1200"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23297">
                <a:tc vMerge="1">
                  <a:txBody>
                    <a:bodyPr/>
                    <a:lstStyle/>
                    <a:p>
                      <a:endParaRPr lang="zh-CN" alt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endParaRPr lang="zh-CN" alt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200" b="0" dirty="0" smtClean="0">
                          <a:latin typeface="Gill Sans"/>
                          <a:cs typeface="Gill Sans"/>
                        </a:rPr>
                        <a:t>GBC Manually</a:t>
                      </a:r>
                      <a:endParaRPr lang="zh-CN" altLang="en-US" sz="1200" b="0"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200" b="0" dirty="0" smtClean="0">
                          <a:latin typeface="Gill Sans"/>
                          <a:cs typeface="Gill Sans"/>
                        </a:rPr>
                        <a:t>GBC handled</a:t>
                      </a:r>
                      <a:r>
                        <a:rPr lang="en-US" altLang="zh-CN" sz="1200" b="0" baseline="0" dirty="0" smtClean="0">
                          <a:latin typeface="Gill Sans"/>
                          <a:cs typeface="Gill Sans"/>
                        </a:rPr>
                        <a:t> by GO runtime</a:t>
                      </a:r>
                      <a:endParaRPr lang="zh-CN" altLang="en-US" sz="1200" b="0"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200" b="0" dirty="0" smtClean="0">
                          <a:latin typeface="Gill Sans"/>
                          <a:cs typeface="Gill Sans"/>
                        </a:rPr>
                        <a:t>Garbage</a:t>
                      </a:r>
                      <a:r>
                        <a:rPr lang="en-US" altLang="zh-CN" sz="1200" b="0" baseline="0" dirty="0" smtClean="0">
                          <a:latin typeface="Gill Sans"/>
                          <a:cs typeface="Gill Sans"/>
                        </a:rPr>
                        <a:t> free in steady-state running</a:t>
                      </a:r>
                      <a:endParaRPr lang="zh-CN" altLang="en-US" sz="1200" b="0"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54009">
                <a:tc>
                  <a:txBody>
                    <a:bodyPr/>
                    <a:lstStyle/>
                    <a:p>
                      <a:r>
                        <a:rPr lang="en-US" altLang="zh-CN" sz="1200" b="1" dirty="0" smtClean="0">
                          <a:latin typeface="Gill Sans"/>
                          <a:cs typeface="Gill Sans"/>
                        </a:rPr>
                        <a:t>Maturity</a:t>
                      </a:r>
                      <a:endParaRPr lang="zh-CN" altLang="en-US" sz="1200" b="1"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200" b="0" dirty="0" smtClean="0">
                          <a:latin typeface="Gill Sans"/>
                          <a:cs typeface="Gill Sans"/>
                        </a:rPr>
                        <a:t>Mature</a:t>
                      </a:r>
                      <a:endParaRPr lang="zh-CN" altLang="en-US" sz="1200" b="0" dirty="0">
                        <a:latin typeface="Gill Sans"/>
                        <a:cs typeface="Gill Sans"/>
                      </a:endParaRPr>
                    </a:p>
                    <a:p>
                      <a:r>
                        <a:rPr lang="en-US" altLang="zh-CN" sz="1200" b="0" dirty="0" smtClean="0">
                          <a:latin typeface="Gill Sans"/>
                          <a:cs typeface="Gill Sans"/>
                        </a:rPr>
                        <a:t>Large community</a:t>
                      </a:r>
                      <a:endParaRPr lang="zh-CN" altLang="en-US" sz="1200" b="0" dirty="0">
                        <a:latin typeface="Gill Sans"/>
                        <a:cs typeface="Gill Sans"/>
                      </a:endParaRPr>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200" b="0" dirty="0" smtClean="0">
                          <a:latin typeface="Gill Sans"/>
                          <a:cs typeface="Gill Sans"/>
                        </a:rPr>
                        <a:t>Stable</a:t>
                      </a:r>
                      <a:r>
                        <a:rPr lang="en-US" altLang="zh-CN" sz="1200" b="0" baseline="0" dirty="0" smtClean="0">
                          <a:latin typeface="Gill Sans"/>
                          <a:cs typeface="Gill Sans"/>
                        </a:rPr>
                        <a:t>, mature, large community</a:t>
                      </a:r>
                      <a:endParaRPr lang="zh-CN" altLang="en-US" sz="1200" b="0" dirty="0">
                        <a:latin typeface="Gill Sans"/>
                        <a:cs typeface="Gill Sans"/>
                      </a:endParaRPr>
                    </a:p>
                  </a:txBody>
                  <a:tcPr>
                    <a:lnL w="12700" cap="flat" cmpd="sng" algn="ctr">
                      <a:solidFill>
                        <a:prstClr val="black"/>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b="0" dirty="0" smtClean="0">
                          <a:latin typeface="Gill Sans"/>
                          <a:cs typeface="Gill Sans"/>
                        </a:rPr>
                        <a:t>Stable</a:t>
                      </a:r>
                      <a:r>
                        <a:rPr lang="en-US" altLang="zh-CN" sz="1200" b="0" baseline="0" dirty="0" smtClean="0">
                          <a:latin typeface="Gill Sans"/>
                          <a:cs typeface="Gill Sans"/>
                        </a:rPr>
                        <a:t>, mature, large community</a:t>
                      </a:r>
                      <a:endParaRPr lang="zh-CN" altLang="en-US" sz="1200" b="0" dirty="0" smtClean="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200" b="0" baseline="0" dirty="0" smtClean="0">
                          <a:latin typeface="Gill Sans"/>
                          <a:cs typeface="Gill Sans"/>
                        </a:rPr>
                        <a:t>Unstable, immature, inactive community</a:t>
                      </a:r>
                      <a:endParaRPr lang="zh-CN" altLang="en-US" sz="1200" b="0"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8" name="文本框 7"/>
          <p:cNvSpPr txBox="1"/>
          <p:nvPr/>
        </p:nvSpPr>
        <p:spPr>
          <a:xfrm>
            <a:off x="457200" y="5009468"/>
            <a:ext cx="8064143" cy="1200329"/>
          </a:xfrm>
          <a:prstGeom prst="rect">
            <a:avLst/>
          </a:prstGeom>
          <a:noFill/>
        </p:spPr>
        <p:txBody>
          <a:bodyPr wrap="square" rtlCol="0">
            <a:spAutoFit/>
          </a:bodyPr>
          <a:lstStyle/>
          <a:p>
            <a:r>
              <a:rPr kumimoji="1" lang="en-US" altLang="zh-CN" sz="1200" dirty="0" smtClean="0">
                <a:latin typeface="Palatino"/>
                <a:cs typeface="Palatino"/>
              </a:rPr>
              <a:t>[1] </a:t>
            </a:r>
            <a:r>
              <a:rPr kumimoji="1" lang="en-US" altLang="zh-CN" sz="1200" dirty="0" err="1" smtClean="0">
                <a:latin typeface="Palatino"/>
                <a:cs typeface="Palatino"/>
              </a:rPr>
              <a:t>QoS</a:t>
            </a:r>
            <a:r>
              <a:rPr kumimoji="1" lang="en-US" altLang="zh-CN" sz="1200" dirty="0" smtClean="0">
                <a:latin typeface="Palatino"/>
                <a:cs typeface="Palatino"/>
              </a:rPr>
              <a:t>: Differentiated services for different applications depending on their declared requirements. </a:t>
            </a:r>
          </a:p>
          <a:p>
            <a:r>
              <a:rPr kumimoji="1" lang="en-US" altLang="zh-CN" sz="1200" dirty="0" smtClean="0">
                <a:latin typeface="Palatino"/>
                <a:cs typeface="Palatino"/>
              </a:rPr>
              <a:t>[</a:t>
            </a:r>
            <a:r>
              <a:rPr kumimoji="1" lang="en-US" altLang="zh-CN" sz="1200" dirty="0">
                <a:latin typeface="Palatino"/>
                <a:cs typeface="Palatino"/>
              </a:rPr>
              <a:t>2</a:t>
            </a:r>
            <a:r>
              <a:rPr kumimoji="1" lang="en-US" altLang="zh-CN" sz="1200" dirty="0" smtClean="0">
                <a:latin typeface="Palatino"/>
                <a:cs typeface="Palatino"/>
              </a:rPr>
              <a:t>] Persistency differentiation: Allows explicit tradeoff between persistency and performance.</a:t>
            </a:r>
          </a:p>
          <a:p>
            <a:r>
              <a:rPr kumimoji="1" lang="en-US" altLang="zh-CN" sz="1200" dirty="0" smtClean="0">
                <a:latin typeface="Palatino"/>
                <a:cs typeface="Palatino"/>
              </a:rPr>
              <a:t>[3] No shared </a:t>
            </a:r>
            <a:r>
              <a:rPr kumimoji="1" lang="en-US" altLang="zh-CN" sz="1200" dirty="0" err="1" smtClean="0">
                <a:latin typeface="Palatino"/>
                <a:cs typeface="Palatino"/>
              </a:rPr>
              <a:t>ZeroMQ</a:t>
            </a:r>
            <a:r>
              <a:rPr kumimoji="1" lang="en-US" altLang="zh-CN" sz="1200" dirty="0" smtClean="0">
                <a:latin typeface="Palatino"/>
                <a:cs typeface="Palatino"/>
              </a:rPr>
              <a:t> component among applications. The resource consumption could be high as number of applications scales up.</a:t>
            </a:r>
          </a:p>
          <a:p>
            <a:r>
              <a:rPr kumimoji="1" lang="en-US" altLang="zh-CN" sz="1200" dirty="0" smtClean="0">
                <a:latin typeface="Palatino"/>
                <a:cs typeface="Palatino"/>
              </a:rPr>
              <a:t>[4] Every connection requires fixed amount of buffer</a:t>
            </a:r>
          </a:p>
          <a:p>
            <a:r>
              <a:rPr kumimoji="1" lang="en-US" altLang="zh-CN" sz="1200" dirty="0" smtClean="0">
                <a:latin typeface="Palatino"/>
                <a:cs typeface="Palatino"/>
              </a:rPr>
              <a:t>[5] Persistency in NSQ relies on a length limit for message queues. Messages over this limit are backed-up to disk</a:t>
            </a:r>
          </a:p>
        </p:txBody>
      </p:sp>
    </p:spTree>
    <p:extLst>
      <p:ext uri="{BB962C8B-B14F-4D97-AF65-F5344CB8AC3E}">
        <p14:creationId xmlns:p14="http://schemas.microsoft.com/office/powerpoint/2010/main" val="410026905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Comparison Summary</a:t>
            </a:r>
            <a:endParaRPr kumimoji="1" lang="zh-CN" altLang="en-US" dirty="0"/>
          </a:p>
        </p:txBody>
      </p:sp>
      <p:sp>
        <p:nvSpPr>
          <p:cNvPr id="3" name="内容占位符 2"/>
          <p:cNvSpPr>
            <a:spLocks noGrp="1"/>
          </p:cNvSpPr>
          <p:nvPr>
            <p:ph idx="1"/>
          </p:nvPr>
        </p:nvSpPr>
        <p:spPr>
          <a:xfrm>
            <a:off x="457200" y="1056286"/>
            <a:ext cx="8229600" cy="4717015"/>
          </a:xfrm>
        </p:spPr>
        <p:txBody>
          <a:bodyPr>
            <a:normAutofit fontScale="70000" lnSpcReduction="20000"/>
          </a:bodyPr>
          <a:lstStyle/>
          <a:p>
            <a:r>
              <a:rPr kumimoji="1" lang="en-US" altLang="zh-CN" dirty="0" smtClean="0"/>
              <a:t>Suitability for micro-service architecture</a:t>
            </a:r>
          </a:p>
          <a:p>
            <a:pPr lvl="1"/>
            <a:r>
              <a:rPr kumimoji="1" lang="en-US" altLang="zh-CN" dirty="0" err="1" smtClean="0"/>
              <a:t>ZeroMQ</a:t>
            </a:r>
            <a:r>
              <a:rPr kumimoji="1" lang="en-US" altLang="zh-CN" dirty="0" smtClean="0"/>
              <a:t> provides low-latency, but requires middleware and applications to be compiled into one process, making it unsuitable for micro-service architecture.</a:t>
            </a:r>
            <a:endParaRPr kumimoji="1" lang="en-US" altLang="zh-CN" dirty="0"/>
          </a:p>
          <a:p>
            <a:pPr lvl="1"/>
            <a:r>
              <a:rPr kumimoji="1" lang="en-US" altLang="zh-CN" dirty="0" smtClean="0"/>
              <a:t>NSQ and Aeron support micro-service architecture</a:t>
            </a:r>
          </a:p>
          <a:p>
            <a:pPr lvl="1"/>
            <a:endParaRPr kumimoji="1" lang="en-US" altLang="zh-CN" dirty="0" smtClean="0"/>
          </a:p>
          <a:p>
            <a:r>
              <a:rPr kumimoji="1" lang="en-US" altLang="zh-CN" dirty="0" smtClean="0"/>
              <a:t>NSQ supports </a:t>
            </a:r>
            <a:r>
              <a:rPr kumimoji="1" lang="en-US" altLang="zh-CN" dirty="0"/>
              <a:t>decentralization, </a:t>
            </a:r>
            <a:r>
              <a:rPr kumimoji="1" lang="en-US" altLang="zh-CN" dirty="0" smtClean="0"/>
              <a:t>which can help scalability</a:t>
            </a:r>
          </a:p>
          <a:p>
            <a:endParaRPr kumimoji="1" lang="en-US" altLang="zh-CN" dirty="0" smtClean="0"/>
          </a:p>
          <a:p>
            <a:r>
              <a:rPr kumimoji="1" lang="en-US" altLang="zh-CN" dirty="0" smtClean="0"/>
              <a:t>Another candidate is NATS</a:t>
            </a:r>
            <a:r>
              <a:rPr kumimoji="1" lang="en-US" altLang="zh-CN" baseline="30000" dirty="0" smtClean="0"/>
              <a:t>[1]</a:t>
            </a:r>
            <a:r>
              <a:rPr kumimoji="1" lang="en-US" altLang="zh-CN" dirty="0" smtClean="0"/>
              <a:t>, which is also written in Go language and has architecture and features similar to NSQ (but without persistency support).</a:t>
            </a:r>
          </a:p>
          <a:p>
            <a:endParaRPr kumimoji="1" lang="en-US" altLang="zh-CN" dirty="0" smtClean="0"/>
          </a:p>
          <a:p>
            <a:r>
              <a:rPr kumimoji="1" lang="en-US" altLang="zh-CN" dirty="0" smtClean="0"/>
              <a:t>Aeron leverages shared-memory</a:t>
            </a:r>
            <a:r>
              <a:rPr kumimoji="1" lang="en-US" altLang="zh-CN" baseline="30000" dirty="0" smtClean="0"/>
              <a:t>[2] </a:t>
            </a:r>
            <a:r>
              <a:rPr kumimoji="1" lang="en-US" altLang="zh-CN" dirty="0" smtClean="0"/>
              <a:t>and its own reliable UDP to achieve low-latency message communication</a:t>
            </a:r>
          </a:p>
          <a:p>
            <a:endParaRPr kumimoji="1" lang="en-US" altLang="zh-CN" dirty="0" smtClean="0"/>
          </a:p>
          <a:p>
            <a:endParaRPr kumimoji="1" lang="en-US" altLang="zh-CN" dirty="0" smtClean="0"/>
          </a:p>
          <a:p>
            <a:r>
              <a:rPr kumimoji="1" lang="en-US" altLang="zh-CN" dirty="0" smtClean="0"/>
              <a:t>Next steps:</a:t>
            </a:r>
          </a:p>
          <a:p>
            <a:pPr lvl="1"/>
            <a:r>
              <a:rPr kumimoji="1" lang="en-US" altLang="zh-CN" dirty="0" err="1" smtClean="0"/>
              <a:t>ZeroMQ</a:t>
            </a:r>
            <a:r>
              <a:rPr kumimoji="1" lang="en-US" altLang="zh-CN" dirty="0" smtClean="0"/>
              <a:t> is eliminated because of its incompatibility with micro-service architecture</a:t>
            </a:r>
          </a:p>
          <a:p>
            <a:pPr lvl="1"/>
            <a:r>
              <a:rPr kumimoji="1" lang="en-US" altLang="zh-CN" dirty="0" smtClean="0"/>
              <a:t>Aeron, NSQ and NATS have complementary features. To find the best one among these three candidates, additional evaluation is required.</a:t>
            </a:r>
          </a:p>
        </p:txBody>
      </p:sp>
      <p:sp>
        <p:nvSpPr>
          <p:cNvPr id="4" name="日期占位符 3"/>
          <p:cNvSpPr>
            <a:spLocks noGrp="1"/>
          </p:cNvSpPr>
          <p:nvPr>
            <p:ph type="dt" sz="half" idx="10"/>
          </p:nvPr>
        </p:nvSpPr>
        <p:spPr/>
        <p:txBody>
          <a:bodyPr/>
          <a:lstStyle/>
          <a:p>
            <a:fld id="{C32BAF81-2836-1841-8C1D-2DCC72636AA7}" type="datetime1">
              <a:rPr lang="en-US" smtClean="0"/>
              <a:pPr/>
              <a:t>10/13/16</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10</a:t>
            </a:fld>
            <a:endParaRPr lang="en-US" dirty="0"/>
          </a:p>
        </p:txBody>
      </p:sp>
      <p:sp>
        <p:nvSpPr>
          <p:cNvPr id="7" name="文本框 6"/>
          <p:cNvSpPr txBox="1"/>
          <p:nvPr/>
        </p:nvSpPr>
        <p:spPr>
          <a:xfrm>
            <a:off x="4957838" y="5658432"/>
            <a:ext cx="3728962" cy="646331"/>
          </a:xfrm>
          <a:prstGeom prst="rect">
            <a:avLst/>
          </a:prstGeom>
          <a:noFill/>
        </p:spPr>
        <p:txBody>
          <a:bodyPr wrap="square" rtlCol="0">
            <a:spAutoFit/>
          </a:bodyPr>
          <a:lstStyle/>
          <a:p>
            <a:r>
              <a:rPr kumimoji="1" lang="en-US" altLang="zh-CN" sz="1200" dirty="0" smtClean="0"/>
              <a:t>[1] </a:t>
            </a:r>
            <a:r>
              <a:rPr kumimoji="1" lang="en-US" altLang="zh-CN" sz="1200" dirty="0" smtClean="0">
                <a:hlinkClick r:id="rId3"/>
              </a:rPr>
              <a:t>NATS- Official Website</a:t>
            </a:r>
            <a:endParaRPr kumimoji="1" lang="en-US" altLang="zh-CN" sz="1200" dirty="0" smtClean="0"/>
          </a:p>
          <a:p>
            <a:r>
              <a:rPr kumimoji="1" lang="en-US" altLang="zh-CN" sz="1200" dirty="0" smtClean="0"/>
              <a:t>[2] While Aeron’s shared memory architecture has benefits for latency, it makes decentralization infeasible</a:t>
            </a:r>
          </a:p>
        </p:txBody>
      </p:sp>
    </p:spTree>
    <p:extLst>
      <p:ext uri="{BB962C8B-B14F-4D97-AF65-F5344CB8AC3E}">
        <p14:creationId xmlns:p14="http://schemas.microsoft.com/office/powerpoint/2010/main" val="335182238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Evaluation</a:t>
            </a:r>
            <a:endParaRPr kumimoji="1" lang="zh-CN" altLang="en-US" dirty="0"/>
          </a:p>
        </p:txBody>
      </p:sp>
      <p:sp>
        <p:nvSpPr>
          <p:cNvPr id="3" name="内容占位符 2"/>
          <p:cNvSpPr>
            <a:spLocks noGrp="1"/>
          </p:cNvSpPr>
          <p:nvPr>
            <p:ph idx="1"/>
          </p:nvPr>
        </p:nvSpPr>
        <p:spPr>
          <a:xfrm>
            <a:off x="457200" y="1056286"/>
            <a:ext cx="8229600" cy="4717015"/>
          </a:xfrm>
        </p:spPr>
        <p:txBody>
          <a:bodyPr>
            <a:normAutofit/>
          </a:bodyPr>
          <a:lstStyle/>
          <a:p>
            <a:r>
              <a:rPr kumimoji="1" lang="en-US" altLang="zh-CN" dirty="0" smtClean="0"/>
              <a:t>Compare </a:t>
            </a:r>
            <a:r>
              <a:rPr kumimoji="1" lang="en-US" altLang="zh-CN" dirty="0" smtClean="0">
                <a:solidFill>
                  <a:srgbClr val="FF0000"/>
                </a:solidFill>
              </a:rPr>
              <a:t>latency performance</a:t>
            </a:r>
            <a:r>
              <a:rPr kumimoji="1" lang="en-US" altLang="zh-CN" dirty="0" smtClean="0"/>
              <a:t> of Aeron</a:t>
            </a:r>
            <a:r>
              <a:rPr kumimoji="1" lang="en-US" altLang="zh-CN" dirty="0"/>
              <a:t>, </a:t>
            </a:r>
            <a:r>
              <a:rPr kumimoji="1" lang="en-US" altLang="zh-CN" dirty="0" smtClean="0"/>
              <a:t>NSQ</a:t>
            </a:r>
            <a:r>
              <a:rPr kumimoji="1" lang="en-US" altLang="zh-CN" baseline="30000" dirty="0" smtClean="0"/>
              <a:t>[1]</a:t>
            </a:r>
            <a:r>
              <a:rPr kumimoji="1" lang="en-US" altLang="zh-CN" dirty="0" smtClean="0"/>
              <a:t>, NATS</a:t>
            </a:r>
            <a:endParaRPr kumimoji="1" lang="en-US" altLang="zh-CN" dirty="0" smtClean="0">
              <a:solidFill>
                <a:srgbClr val="FF0000"/>
              </a:solidFill>
            </a:endParaRPr>
          </a:p>
          <a:p>
            <a:pPr lvl="1"/>
            <a:endParaRPr kumimoji="1" lang="en-US" altLang="zh-CN" dirty="0" smtClean="0"/>
          </a:p>
          <a:p>
            <a:r>
              <a:rPr kumimoji="1" lang="en-US" altLang="zh-CN" dirty="0" smtClean="0"/>
              <a:t>Two different experimental scenarios</a:t>
            </a:r>
          </a:p>
          <a:p>
            <a:pPr lvl="1"/>
            <a:r>
              <a:rPr kumimoji="1" lang="en-US" altLang="zh-CN" dirty="0" smtClean="0"/>
              <a:t>Scenario 1: scale up the number of </a:t>
            </a:r>
            <a:r>
              <a:rPr kumimoji="1" lang="en-US" altLang="zh-CN" dirty="0" smtClean="0">
                <a:solidFill>
                  <a:srgbClr val="FF0000"/>
                </a:solidFill>
              </a:rPr>
              <a:t>concurrent connections</a:t>
            </a:r>
          </a:p>
          <a:p>
            <a:pPr lvl="2"/>
            <a:r>
              <a:rPr kumimoji="1" lang="en-US" altLang="zh-CN" dirty="0" smtClean="0"/>
              <a:t>Scenario 1a: publishers and subscribers are deployed on separate hosts: involve remote communication</a:t>
            </a:r>
          </a:p>
          <a:p>
            <a:pPr lvl="2"/>
            <a:r>
              <a:rPr kumimoji="1" lang="en-US" altLang="zh-CN" dirty="0" smtClean="0"/>
              <a:t>Scenario 1b: publishers and subscribers are deployed on the same host </a:t>
            </a:r>
            <a:r>
              <a:rPr kumimoji="1" lang="en-US" altLang="zh-CN" baseline="30000" dirty="0" smtClean="0"/>
              <a:t>[2]</a:t>
            </a:r>
            <a:r>
              <a:rPr kumimoji="1" lang="en-US" altLang="zh-CN" dirty="0" smtClean="0"/>
              <a:t>:</a:t>
            </a:r>
            <a:r>
              <a:rPr kumimoji="1" lang="en-US" altLang="zh-CN" baseline="30000" dirty="0" smtClean="0"/>
              <a:t> </a:t>
            </a:r>
            <a:r>
              <a:rPr kumimoji="1" lang="en-US" altLang="zh-CN" dirty="0" smtClean="0"/>
              <a:t>local communication only</a:t>
            </a:r>
          </a:p>
          <a:p>
            <a:pPr lvl="1"/>
            <a:r>
              <a:rPr kumimoji="1" lang="en-US" altLang="zh-CN" dirty="0" smtClean="0"/>
              <a:t>Scenario 2: </a:t>
            </a:r>
            <a:r>
              <a:rPr kumimoji="1" lang="en-US" altLang="zh-CN" dirty="0" smtClean="0">
                <a:solidFill>
                  <a:srgbClr val="FF0000"/>
                </a:solidFill>
              </a:rPr>
              <a:t>tradeoff between persistency and latency</a:t>
            </a:r>
            <a:r>
              <a:rPr kumimoji="1" lang="en-US" altLang="zh-CN" dirty="0" smtClean="0"/>
              <a:t>; publisher </a:t>
            </a:r>
            <a:r>
              <a:rPr kumimoji="1" lang="en-US" altLang="zh-CN" dirty="0"/>
              <a:t>and </a:t>
            </a:r>
            <a:r>
              <a:rPr kumimoji="1" lang="en-US" altLang="zh-CN" dirty="0" smtClean="0"/>
              <a:t>subscriber </a:t>
            </a:r>
            <a:r>
              <a:rPr kumimoji="1" lang="en-US" altLang="zh-CN" dirty="0"/>
              <a:t>are deployed on separate </a:t>
            </a:r>
            <a:r>
              <a:rPr kumimoji="1" lang="en-US" altLang="zh-CN" dirty="0" smtClean="0"/>
              <a:t>hosts</a:t>
            </a:r>
          </a:p>
          <a:p>
            <a:pPr lvl="1"/>
            <a:endParaRPr kumimoji="1" lang="en-US" altLang="zh-CN" dirty="0"/>
          </a:p>
          <a:p>
            <a:pPr lvl="1"/>
            <a:endParaRPr kumimoji="1" lang="en-US" altLang="zh-CN" dirty="0" smtClean="0"/>
          </a:p>
          <a:p>
            <a:pPr lvl="2"/>
            <a:endParaRPr kumimoji="1" lang="en-US" altLang="zh-CN" dirty="0" smtClean="0"/>
          </a:p>
          <a:p>
            <a:pPr lvl="1"/>
            <a:endParaRPr kumimoji="1" lang="en-US" altLang="zh-CN" dirty="0" smtClean="0"/>
          </a:p>
        </p:txBody>
      </p:sp>
      <p:sp>
        <p:nvSpPr>
          <p:cNvPr id="4" name="日期占位符 3"/>
          <p:cNvSpPr>
            <a:spLocks noGrp="1"/>
          </p:cNvSpPr>
          <p:nvPr>
            <p:ph type="dt" sz="half" idx="10"/>
          </p:nvPr>
        </p:nvSpPr>
        <p:spPr/>
        <p:txBody>
          <a:bodyPr/>
          <a:lstStyle/>
          <a:p>
            <a:fld id="{C32BAF81-2836-1841-8C1D-2DCC72636AA7}" type="datetime1">
              <a:rPr lang="en-US" smtClean="0"/>
              <a:pPr/>
              <a:t>10/13/16</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11</a:t>
            </a:fld>
            <a:endParaRPr lang="en-US" dirty="0"/>
          </a:p>
        </p:txBody>
      </p:sp>
      <p:sp>
        <p:nvSpPr>
          <p:cNvPr id="7" name="文本框 6"/>
          <p:cNvSpPr txBox="1"/>
          <p:nvPr/>
        </p:nvSpPr>
        <p:spPr>
          <a:xfrm>
            <a:off x="3327763" y="5357802"/>
            <a:ext cx="5479639" cy="1015663"/>
          </a:xfrm>
          <a:prstGeom prst="rect">
            <a:avLst/>
          </a:prstGeom>
          <a:noFill/>
        </p:spPr>
        <p:txBody>
          <a:bodyPr wrap="square" rtlCol="0">
            <a:spAutoFit/>
          </a:bodyPr>
          <a:lstStyle/>
          <a:p>
            <a:r>
              <a:rPr kumimoji="1" lang="en-US" altLang="zh-CN" sz="1200" dirty="0" smtClean="0"/>
              <a:t>[1] To make the comparison fair, persistency in NSQ is disabled. The NSQ daemon co-locates with publisher</a:t>
            </a:r>
          </a:p>
          <a:p>
            <a:r>
              <a:rPr kumimoji="1" lang="en-US" altLang="zh-CN" sz="1200" dirty="0" smtClean="0"/>
              <a:t>[2] In this scenario, without network involved, an ideal middleware should consider more dedicated transport protocol (such as the IPC support in Aeron), instead of TCP or UDP</a:t>
            </a:r>
          </a:p>
        </p:txBody>
      </p:sp>
    </p:spTree>
    <p:extLst>
      <p:ext uri="{BB962C8B-B14F-4D97-AF65-F5344CB8AC3E}">
        <p14:creationId xmlns:p14="http://schemas.microsoft.com/office/powerpoint/2010/main" val="375167054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Testbed</a:t>
            </a:r>
            <a:endParaRPr kumimoji="1" lang="zh-CN" altLang="en-US" dirty="0"/>
          </a:p>
        </p:txBody>
      </p:sp>
      <p:sp>
        <p:nvSpPr>
          <p:cNvPr id="3" name="内容占位符 2"/>
          <p:cNvSpPr>
            <a:spLocks noGrp="1"/>
          </p:cNvSpPr>
          <p:nvPr>
            <p:ph idx="1"/>
          </p:nvPr>
        </p:nvSpPr>
        <p:spPr>
          <a:xfrm>
            <a:off x="457200" y="1056286"/>
            <a:ext cx="8229600" cy="4963939"/>
          </a:xfrm>
        </p:spPr>
        <p:txBody>
          <a:bodyPr>
            <a:normAutofit lnSpcReduction="10000"/>
          </a:bodyPr>
          <a:lstStyle/>
          <a:p>
            <a:r>
              <a:rPr kumimoji="1" lang="en-US" altLang="zh-CN" dirty="0" smtClean="0"/>
              <a:t>Our </a:t>
            </a:r>
            <a:r>
              <a:rPr kumimoji="1" lang="en-US" altLang="zh-CN" dirty="0" err="1" smtClean="0"/>
              <a:t>testbed</a:t>
            </a:r>
            <a:r>
              <a:rPr kumimoji="1" lang="en-US" altLang="zh-CN" dirty="0" smtClean="0"/>
              <a:t> includes two</a:t>
            </a:r>
            <a:r>
              <a:rPr kumimoji="1" lang="zh-CN" altLang="en-US" dirty="0" smtClean="0"/>
              <a:t> </a:t>
            </a:r>
            <a:r>
              <a:rPr kumimoji="1" lang="en-US" altLang="zh-CN" dirty="0" smtClean="0"/>
              <a:t>machines.</a:t>
            </a:r>
            <a:r>
              <a:rPr kumimoji="1" lang="zh-CN" altLang="en-US" dirty="0" smtClean="0"/>
              <a:t> </a:t>
            </a:r>
            <a:endParaRPr kumimoji="1" lang="en-US" altLang="zh-CN" dirty="0" smtClean="0"/>
          </a:p>
          <a:p>
            <a:endParaRPr kumimoji="1" lang="en-US" altLang="zh-CN" dirty="0" smtClean="0"/>
          </a:p>
          <a:p>
            <a:pPr lvl="1"/>
            <a:r>
              <a:rPr kumimoji="1" lang="en-US" altLang="zh-CN" dirty="0" smtClean="0"/>
              <a:t>One</a:t>
            </a:r>
            <a:r>
              <a:rPr kumimoji="1" lang="zh-CN" altLang="en-US" dirty="0" smtClean="0"/>
              <a:t> </a:t>
            </a:r>
            <a:r>
              <a:rPr kumimoji="1" lang="en-US" altLang="zh-CN" dirty="0" smtClean="0"/>
              <a:t>for</a:t>
            </a:r>
            <a:r>
              <a:rPr kumimoji="1" lang="zh-CN" altLang="en-US" dirty="0" smtClean="0"/>
              <a:t> </a:t>
            </a:r>
            <a:r>
              <a:rPr kumimoji="1" lang="en-US" altLang="zh-CN" dirty="0" smtClean="0"/>
              <a:t>publisher(s)</a:t>
            </a:r>
            <a:r>
              <a:rPr kumimoji="1" lang="zh-CN" altLang="zh-CN" dirty="0" smtClean="0"/>
              <a:t>.</a:t>
            </a:r>
            <a:r>
              <a:rPr kumimoji="1" lang="en-US" altLang="zh-CN" dirty="0" smtClean="0"/>
              <a:t> Intel i5-3330,</a:t>
            </a:r>
            <a:r>
              <a:rPr kumimoji="1" lang="zh-CN" altLang="en-US" dirty="0" smtClean="0"/>
              <a:t> </a:t>
            </a:r>
            <a:r>
              <a:rPr kumimoji="1" lang="en-US" altLang="zh-CN" dirty="0" smtClean="0"/>
              <a:t>4-core</a:t>
            </a:r>
          </a:p>
          <a:p>
            <a:endParaRPr kumimoji="1" lang="en-US" altLang="zh-CN" dirty="0" smtClean="0"/>
          </a:p>
          <a:p>
            <a:pPr lvl="1"/>
            <a:r>
              <a:rPr kumimoji="1" lang="en-US" altLang="zh-CN" dirty="0" smtClean="0"/>
              <a:t>One</a:t>
            </a:r>
            <a:r>
              <a:rPr kumimoji="1" lang="zh-CN" altLang="en-US" dirty="0" smtClean="0"/>
              <a:t> </a:t>
            </a:r>
            <a:r>
              <a:rPr kumimoji="1" lang="en-US" altLang="zh-CN" dirty="0" smtClean="0"/>
              <a:t>for</a:t>
            </a:r>
            <a:r>
              <a:rPr kumimoji="1" lang="zh-CN" altLang="en-US" dirty="0" smtClean="0"/>
              <a:t> </a:t>
            </a:r>
            <a:r>
              <a:rPr kumimoji="1" lang="en-US" altLang="zh-CN" dirty="0" smtClean="0"/>
              <a:t>subscriber(s)</a:t>
            </a:r>
            <a:r>
              <a:rPr kumimoji="1" lang="zh-CN" altLang="zh-CN" dirty="0" smtClean="0"/>
              <a:t>.</a:t>
            </a:r>
            <a:r>
              <a:rPr kumimoji="1" lang="en-US" altLang="zh-CN" dirty="0" smtClean="0"/>
              <a:t> Intel i7-980, 6-core</a:t>
            </a:r>
          </a:p>
          <a:p>
            <a:pPr lvl="2"/>
            <a:r>
              <a:rPr kumimoji="1" lang="en-US" altLang="zh-CN" dirty="0" smtClean="0"/>
              <a:t>In scenario 1b, both publisher(s) and subscriber(s) are deployed on this server</a:t>
            </a:r>
          </a:p>
          <a:p>
            <a:endParaRPr kumimoji="1" lang="en-US" altLang="zh-CN" dirty="0" smtClean="0"/>
          </a:p>
          <a:p>
            <a:r>
              <a:rPr kumimoji="1" lang="en-US" altLang="zh-CN" dirty="0" smtClean="0"/>
              <a:t>Connected</a:t>
            </a:r>
            <a:r>
              <a:rPr kumimoji="1" lang="zh-CN" altLang="en-US" dirty="0" smtClean="0"/>
              <a:t> </a:t>
            </a:r>
            <a:r>
              <a:rPr kumimoji="1" lang="en-US" altLang="zh-CN" dirty="0" smtClean="0"/>
              <a:t>by</a:t>
            </a:r>
            <a:r>
              <a:rPr kumimoji="1" lang="zh-CN" altLang="en-US" dirty="0" smtClean="0"/>
              <a:t> </a:t>
            </a:r>
            <a:r>
              <a:rPr kumimoji="1" lang="en-US" altLang="zh-CN" dirty="0" smtClean="0"/>
              <a:t>Gigabit</a:t>
            </a:r>
            <a:r>
              <a:rPr kumimoji="1" lang="zh-CN" altLang="en-US" dirty="0" smtClean="0"/>
              <a:t> </a:t>
            </a:r>
            <a:r>
              <a:rPr kumimoji="1" lang="en-US" altLang="zh-CN" dirty="0" smtClean="0"/>
              <a:t>Ethernet</a:t>
            </a:r>
          </a:p>
          <a:p>
            <a:endParaRPr kumimoji="1" lang="en-US" altLang="zh-CN" dirty="0" smtClean="0"/>
          </a:p>
          <a:p>
            <a:r>
              <a:rPr kumimoji="1" lang="en-US" altLang="zh-CN" dirty="0" smtClean="0"/>
              <a:t>Use PTP to synchronize the clocks on two machines</a:t>
            </a:r>
          </a:p>
          <a:p>
            <a:pPr lvl="1"/>
            <a:r>
              <a:rPr kumimoji="1" lang="en-US" altLang="zh-CN" dirty="0" smtClean="0"/>
              <a:t>So we can get end-to-end (one-way) latency</a:t>
            </a:r>
          </a:p>
          <a:p>
            <a:pPr lvl="1"/>
            <a:endParaRPr kumimoji="1" lang="en-US" altLang="zh-CN" dirty="0"/>
          </a:p>
          <a:p>
            <a:pPr lvl="1"/>
            <a:endParaRPr kumimoji="1" lang="en-US" altLang="zh-CN" dirty="0" smtClean="0"/>
          </a:p>
          <a:p>
            <a:pPr lvl="2"/>
            <a:endParaRPr kumimoji="1" lang="en-US" altLang="zh-CN" dirty="0" smtClean="0"/>
          </a:p>
          <a:p>
            <a:pPr lvl="1"/>
            <a:endParaRPr kumimoji="1" lang="en-US" altLang="zh-CN" dirty="0" smtClean="0"/>
          </a:p>
        </p:txBody>
      </p:sp>
      <p:sp>
        <p:nvSpPr>
          <p:cNvPr id="4" name="日期占位符 3"/>
          <p:cNvSpPr>
            <a:spLocks noGrp="1"/>
          </p:cNvSpPr>
          <p:nvPr>
            <p:ph type="dt" sz="half" idx="10"/>
          </p:nvPr>
        </p:nvSpPr>
        <p:spPr/>
        <p:txBody>
          <a:bodyPr/>
          <a:lstStyle/>
          <a:p>
            <a:fld id="{C32BAF81-2836-1841-8C1D-2DCC72636AA7}" type="datetime1">
              <a:rPr lang="en-US" smtClean="0"/>
              <a:pPr/>
              <a:t>10/13/16</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12</a:t>
            </a:fld>
            <a:endParaRPr lang="en-US" dirty="0"/>
          </a:p>
        </p:txBody>
      </p:sp>
    </p:spTree>
    <p:extLst>
      <p:ext uri="{BB962C8B-B14F-4D97-AF65-F5344CB8AC3E}">
        <p14:creationId xmlns:p14="http://schemas.microsoft.com/office/powerpoint/2010/main" val="143193606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Experiment Setup</a:t>
            </a:r>
            <a:endParaRPr kumimoji="1" lang="zh-CN" altLang="en-US" dirty="0"/>
          </a:p>
        </p:txBody>
      </p:sp>
      <p:sp>
        <p:nvSpPr>
          <p:cNvPr id="3" name="内容占位符 2"/>
          <p:cNvSpPr>
            <a:spLocks noGrp="1"/>
          </p:cNvSpPr>
          <p:nvPr>
            <p:ph idx="1"/>
          </p:nvPr>
        </p:nvSpPr>
        <p:spPr>
          <a:xfrm>
            <a:off x="457200" y="1056287"/>
            <a:ext cx="8229600" cy="2579729"/>
          </a:xfrm>
        </p:spPr>
        <p:txBody>
          <a:bodyPr>
            <a:noAutofit/>
          </a:bodyPr>
          <a:lstStyle/>
          <a:p>
            <a:r>
              <a:rPr kumimoji="1" lang="en-US" altLang="zh-CN" sz="2000" dirty="0" smtClean="0"/>
              <a:t>In Scenarios 1a and 1b, two communication models are evaluated:</a:t>
            </a:r>
          </a:p>
          <a:p>
            <a:pPr lvl="1"/>
            <a:r>
              <a:rPr kumimoji="1" lang="en-US" altLang="zh-CN" sz="1800" dirty="0" err="1" smtClean="0"/>
              <a:t>Fanout</a:t>
            </a:r>
            <a:r>
              <a:rPr kumimoji="1" lang="en-US" altLang="zh-CN" sz="1800" dirty="0" smtClean="0"/>
              <a:t>:</a:t>
            </a:r>
            <a:endParaRPr kumimoji="1" lang="en-US" altLang="zh-CN" sz="1800" dirty="0"/>
          </a:p>
          <a:p>
            <a:pPr lvl="2"/>
            <a:r>
              <a:rPr kumimoji="1" lang="en-US" altLang="zh-CN" sz="1800" dirty="0"/>
              <a:t>One</a:t>
            </a:r>
            <a:r>
              <a:rPr kumimoji="1" lang="zh-CN" altLang="en-US" sz="1800" dirty="0"/>
              <a:t> </a:t>
            </a:r>
            <a:r>
              <a:rPr kumimoji="1" lang="en-US" altLang="zh-CN" sz="1800" dirty="0"/>
              <a:t>publisher,</a:t>
            </a:r>
            <a:r>
              <a:rPr kumimoji="1" lang="zh-CN" altLang="en-US" sz="1800" dirty="0"/>
              <a:t> </a:t>
            </a:r>
            <a:r>
              <a:rPr kumimoji="1" lang="en-US" altLang="zh-CN" sz="1800" dirty="0"/>
              <a:t>one</a:t>
            </a:r>
            <a:r>
              <a:rPr kumimoji="1" lang="zh-CN" altLang="en-US" sz="1800" dirty="0"/>
              <a:t> </a:t>
            </a:r>
            <a:r>
              <a:rPr kumimoji="1" lang="en-US" altLang="zh-CN" sz="1800" dirty="0"/>
              <a:t>topic,</a:t>
            </a:r>
            <a:r>
              <a:rPr kumimoji="1" lang="zh-CN" altLang="en-US" sz="1800" dirty="0"/>
              <a:t> </a:t>
            </a:r>
            <a:r>
              <a:rPr kumimoji="1" lang="en-US" altLang="zh-CN" sz="1800" dirty="0"/>
              <a:t>multiple</a:t>
            </a:r>
            <a:r>
              <a:rPr kumimoji="1" lang="zh-CN" altLang="en-US" sz="1800" dirty="0"/>
              <a:t> </a:t>
            </a:r>
            <a:r>
              <a:rPr kumimoji="1" lang="en-US" altLang="zh-CN" sz="1800" dirty="0" smtClean="0"/>
              <a:t>subscribers (consumers)</a:t>
            </a:r>
            <a:endParaRPr kumimoji="1" lang="en-US" altLang="zh-CN" sz="1800" dirty="0"/>
          </a:p>
          <a:p>
            <a:pPr lvl="3"/>
            <a:r>
              <a:rPr kumimoji="1" lang="en-US" altLang="zh-CN" sz="1800" dirty="0"/>
              <a:t>Inter-</a:t>
            </a:r>
            <a:r>
              <a:rPr kumimoji="1" lang="en-US" altLang="zh-CN" sz="1800" dirty="0" err="1"/>
              <a:t>msg</a:t>
            </a:r>
            <a:r>
              <a:rPr kumimoji="1" lang="zh-CN" altLang="en-US" sz="1800" dirty="0"/>
              <a:t> </a:t>
            </a:r>
            <a:r>
              <a:rPr kumimoji="1" lang="en-US" altLang="zh-CN" sz="1800" dirty="0"/>
              <a:t>gap</a:t>
            </a:r>
            <a:r>
              <a:rPr kumimoji="1" lang="zh-CN" altLang="en-US" sz="1800" dirty="0"/>
              <a:t> </a:t>
            </a:r>
            <a:r>
              <a:rPr kumimoji="1" lang="en-US" altLang="zh-CN" sz="1800" dirty="0"/>
              <a:t>=</a:t>
            </a:r>
            <a:r>
              <a:rPr kumimoji="1" lang="zh-CN" altLang="en-US" sz="1800" dirty="0"/>
              <a:t> </a:t>
            </a:r>
            <a:r>
              <a:rPr kumimoji="1" lang="en-US" altLang="zh-CN" sz="1800" dirty="0"/>
              <a:t>5</a:t>
            </a:r>
            <a:r>
              <a:rPr kumimoji="1" lang="zh-CN" altLang="en-US" sz="1800" dirty="0"/>
              <a:t> </a:t>
            </a:r>
            <a:r>
              <a:rPr kumimoji="1" lang="en-US" altLang="zh-CN" sz="1800" dirty="0" err="1"/>
              <a:t>ms</a:t>
            </a:r>
            <a:r>
              <a:rPr kumimoji="1" lang="en-US" altLang="zh-CN" sz="1800" dirty="0"/>
              <a:t>,</a:t>
            </a:r>
            <a:r>
              <a:rPr kumimoji="1" lang="zh-CN" altLang="en-US" sz="1800" dirty="0"/>
              <a:t> </a:t>
            </a:r>
            <a:r>
              <a:rPr kumimoji="1" lang="en-US" altLang="zh-CN" sz="1800" dirty="0" err="1"/>
              <a:t>Msg_size</a:t>
            </a:r>
            <a:r>
              <a:rPr kumimoji="1" lang="zh-CN" altLang="en-US" sz="1800" dirty="0"/>
              <a:t> </a:t>
            </a:r>
            <a:r>
              <a:rPr kumimoji="1" lang="en-US" altLang="zh-CN" sz="1800" dirty="0"/>
              <a:t>=1024</a:t>
            </a:r>
            <a:r>
              <a:rPr kumimoji="1" lang="zh-CN" altLang="en-US" sz="1800" dirty="0"/>
              <a:t> </a:t>
            </a:r>
            <a:r>
              <a:rPr kumimoji="1" lang="en-US" altLang="zh-CN" sz="1800" dirty="0" smtClean="0"/>
              <a:t>bytes</a:t>
            </a:r>
            <a:endParaRPr kumimoji="1" lang="en-US" altLang="zh-CN" sz="1800" dirty="0"/>
          </a:p>
          <a:p>
            <a:pPr lvl="2"/>
            <a:r>
              <a:rPr kumimoji="1" lang="en-US" altLang="zh-CN" sz="1800" dirty="0"/>
              <a:t>Each</a:t>
            </a:r>
            <a:r>
              <a:rPr kumimoji="1" lang="zh-CN" altLang="en-US" sz="1800" dirty="0"/>
              <a:t> </a:t>
            </a:r>
            <a:r>
              <a:rPr kumimoji="1" lang="en-US" altLang="zh-CN" sz="1800" dirty="0" smtClean="0"/>
              <a:t>subscriber (consumer)</a:t>
            </a:r>
            <a:r>
              <a:rPr kumimoji="1" lang="zh-CN" altLang="en-US" sz="1800" dirty="0" smtClean="0"/>
              <a:t> </a:t>
            </a:r>
            <a:r>
              <a:rPr kumimoji="1" lang="en-US" altLang="zh-CN" sz="1800" dirty="0"/>
              <a:t>handled</a:t>
            </a:r>
            <a:r>
              <a:rPr kumimoji="1" lang="zh-CN" altLang="en-US" sz="1800" dirty="0"/>
              <a:t> </a:t>
            </a:r>
            <a:r>
              <a:rPr kumimoji="1" lang="en-US" altLang="zh-CN" sz="1800" dirty="0"/>
              <a:t>by</a:t>
            </a:r>
            <a:r>
              <a:rPr kumimoji="1" lang="zh-CN" altLang="en-US" sz="1800" dirty="0"/>
              <a:t> </a:t>
            </a:r>
            <a:r>
              <a:rPr kumimoji="1" lang="en-US" altLang="zh-CN" sz="1800" dirty="0"/>
              <a:t>one</a:t>
            </a:r>
            <a:r>
              <a:rPr kumimoji="1" lang="zh-CN" altLang="en-US" sz="1800" dirty="0"/>
              <a:t> </a:t>
            </a:r>
            <a:r>
              <a:rPr kumimoji="1" lang="en-US" altLang="zh-CN" sz="1800" dirty="0"/>
              <a:t>concurrent</a:t>
            </a:r>
            <a:r>
              <a:rPr kumimoji="1" lang="zh-CN" altLang="en-US" sz="1800" dirty="0"/>
              <a:t> </a:t>
            </a:r>
            <a:r>
              <a:rPr kumimoji="1" lang="en-US" altLang="zh-CN" sz="1800" dirty="0"/>
              <a:t>entity</a:t>
            </a:r>
          </a:p>
          <a:p>
            <a:pPr lvl="3"/>
            <a:r>
              <a:rPr kumimoji="1" lang="en-US" altLang="zh-CN" sz="1800" dirty="0"/>
              <a:t>Aeron</a:t>
            </a:r>
            <a:r>
              <a:rPr kumimoji="1" lang="zh-CN" altLang="en-US" sz="1800" dirty="0"/>
              <a:t> </a:t>
            </a:r>
            <a:r>
              <a:rPr kumimoji="1" lang="en-US" altLang="zh-CN" sz="1800" dirty="0"/>
              <a:t>(Java): Java thread</a:t>
            </a:r>
          </a:p>
          <a:p>
            <a:pPr lvl="3"/>
            <a:r>
              <a:rPr kumimoji="1" lang="en-US" altLang="zh-CN" sz="1800" dirty="0"/>
              <a:t>NSQ</a:t>
            </a:r>
            <a:r>
              <a:rPr kumimoji="1" lang="zh-CN" altLang="en-US" sz="1800" dirty="0"/>
              <a:t> </a:t>
            </a:r>
            <a:r>
              <a:rPr kumimoji="1" lang="en-US" altLang="zh-CN" sz="1800" dirty="0"/>
              <a:t>&amp;</a:t>
            </a:r>
            <a:r>
              <a:rPr kumimoji="1" lang="zh-CN" altLang="en-US" sz="1800" dirty="0"/>
              <a:t> </a:t>
            </a:r>
            <a:r>
              <a:rPr kumimoji="1" lang="en-US" altLang="zh-CN" sz="1800" dirty="0"/>
              <a:t>NATS</a:t>
            </a:r>
            <a:r>
              <a:rPr kumimoji="1" lang="zh-CN" altLang="en-US" sz="1800" dirty="0"/>
              <a:t> </a:t>
            </a:r>
            <a:r>
              <a:rPr kumimoji="1" lang="en-US" altLang="zh-CN" sz="1800" dirty="0"/>
              <a:t>(Go):</a:t>
            </a:r>
            <a:r>
              <a:rPr kumimoji="1" lang="zh-CN" altLang="en-US" sz="1800" dirty="0"/>
              <a:t> </a:t>
            </a:r>
            <a:r>
              <a:rPr kumimoji="1" lang="en-US" altLang="zh-CN" sz="1800" dirty="0"/>
              <a:t>go</a:t>
            </a:r>
            <a:r>
              <a:rPr kumimoji="1" lang="zh-CN" altLang="en-US" sz="1800" dirty="0"/>
              <a:t> </a:t>
            </a:r>
            <a:r>
              <a:rPr kumimoji="1" lang="en-US" altLang="zh-CN" sz="1800" dirty="0"/>
              <a:t>routine</a:t>
            </a:r>
            <a:r>
              <a:rPr kumimoji="1" lang="zh-CN" altLang="en-US" sz="1800" dirty="0"/>
              <a:t> </a:t>
            </a:r>
            <a:endParaRPr kumimoji="1" lang="en-US" altLang="zh-CN" sz="1800" dirty="0"/>
          </a:p>
          <a:p>
            <a:pPr lvl="1"/>
            <a:r>
              <a:rPr kumimoji="1" lang="en-US" altLang="zh-CN" sz="1800" dirty="0" err="1" smtClean="0"/>
              <a:t>Fanin</a:t>
            </a:r>
            <a:r>
              <a:rPr kumimoji="1" lang="en-US" altLang="zh-CN" sz="1800" dirty="0" smtClean="0"/>
              <a:t>:</a:t>
            </a:r>
            <a:endParaRPr kumimoji="1" lang="en-US" altLang="zh-CN" sz="1800" dirty="0"/>
          </a:p>
          <a:p>
            <a:pPr lvl="2"/>
            <a:r>
              <a:rPr kumimoji="1" lang="en-US" altLang="zh-CN" sz="1800" dirty="0"/>
              <a:t>Multiple</a:t>
            </a:r>
            <a:r>
              <a:rPr kumimoji="1" lang="zh-CN" altLang="en-US" sz="1800" dirty="0"/>
              <a:t> </a:t>
            </a:r>
            <a:r>
              <a:rPr kumimoji="1" lang="en-US" altLang="zh-CN" sz="1800" dirty="0" smtClean="0"/>
              <a:t>publishers (producers),</a:t>
            </a:r>
            <a:r>
              <a:rPr kumimoji="1" lang="zh-CN" altLang="en-US" sz="1800" dirty="0" smtClean="0"/>
              <a:t> </a:t>
            </a:r>
            <a:r>
              <a:rPr kumimoji="1" lang="en-US" altLang="zh-CN" sz="1800" dirty="0"/>
              <a:t>multiple</a:t>
            </a:r>
            <a:r>
              <a:rPr kumimoji="1" lang="zh-CN" altLang="en-US" sz="1800" dirty="0"/>
              <a:t> </a:t>
            </a:r>
            <a:r>
              <a:rPr kumimoji="1" lang="en-US" altLang="zh-CN" sz="1800" dirty="0"/>
              <a:t>topics,</a:t>
            </a:r>
            <a:r>
              <a:rPr kumimoji="1" lang="zh-CN" altLang="en-US" sz="1800" dirty="0"/>
              <a:t> </a:t>
            </a:r>
            <a:r>
              <a:rPr kumimoji="1" lang="en-US" altLang="zh-CN" sz="1800" dirty="0"/>
              <a:t>one</a:t>
            </a:r>
            <a:r>
              <a:rPr kumimoji="1" lang="zh-CN" altLang="en-US" sz="1800" dirty="0"/>
              <a:t> </a:t>
            </a:r>
            <a:r>
              <a:rPr kumimoji="1" lang="en-US" altLang="zh-CN" sz="1800" dirty="0" smtClean="0"/>
              <a:t>subscriber</a:t>
            </a:r>
          </a:p>
          <a:p>
            <a:r>
              <a:rPr kumimoji="1" lang="en-US" altLang="zh-CN" sz="2000" dirty="0" smtClean="0"/>
              <a:t>In each experiment (e.g., NSQ, </a:t>
            </a:r>
            <a:r>
              <a:rPr kumimoji="1" lang="en-US" altLang="zh-CN" sz="2000" dirty="0" err="1" smtClean="0"/>
              <a:t>fanout</a:t>
            </a:r>
            <a:r>
              <a:rPr kumimoji="1" lang="en-US" altLang="zh-CN" sz="2000" dirty="0" smtClean="0"/>
              <a:t>, 128 subscribers):</a:t>
            </a:r>
          </a:p>
          <a:p>
            <a:pPr lvl="1"/>
            <a:r>
              <a:rPr kumimoji="1" lang="en-US" altLang="zh-CN" sz="1800" dirty="0" smtClean="0"/>
              <a:t>Record CPU utilization at pub server and sub server (kernel CPU utilization is omitted as it is negligible in all cases, &lt;2% of single core)</a:t>
            </a:r>
          </a:p>
          <a:p>
            <a:pPr lvl="1"/>
            <a:r>
              <a:rPr kumimoji="1" lang="en-US" altLang="zh-CN" sz="1800" dirty="0" smtClean="0"/>
              <a:t>Record the end-to-end </a:t>
            </a:r>
            <a:r>
              <a:rPr kumimoji="1" lang="en-US" altLang="zh-CN" sz="1800" dirty="0"/>
              <a:t>latency </a:t>
            </a:r>
            <a:r>
              <a:rPr kumimoji="1" lang="en-US" altLang="zh-CN" sz="1800" dirty="0" smtClean="0"/>
              <a:t>over </a:t>
            </a:r>
            <a:r>
              <a:rPr kumimoji="1" lang="en-US" altLang="zh-CN" sz="1800" dirty="0"/>
              <a:t>10K </a:t>
            </a:r>
            <a:r>
              <a:rPr kumimoji="1" lang="en-US" altLang="zh-CN" sz="1800" dirty="0" smtClean="0"/>
              <a:t>messages</a:t>
            </a:r>
          </a:p>
          <a:p>
            <a:pPr lvl="2"/>
            <a:r>
              <a:rPr kumimoji="1" lang="en-US" altLang="zh-CN" sz="1800" dirty="0" smtClean="0"/>
              <a:t>Every subscriber (consumer) receives 10K messages. </a:t>
            </a:r>
            <a:r>
              <a:rPr kumimoji="1" lang="en-US" altLang="zh-CN" sz="1800" dirty="0"/>
              <a:t>I</a:t>
            </a:r>
            <a:r>
              <a:rPr kumimoji="1" lang="en-US" altLang="zh-CN" sz="1800" dirty="0" smtClean="0"/>
              <a:t>n each of our experiments, we randomly chose one subscriber and recorded the end-to-end latency results of all its messages.</a:t>
            </a:r>
          </a:p>
        </p:txBody>
      </p:sp>
      <p:sp>
        <p:nvSpPr>
          <p:cNvPr id="4" name="日期占位符 3"/>
          <p:cNvSpPr>
            <a:spLocks noGrp="1"/>
          </p:cNvSpPr>
          <p:nvPr>
            <p:ph type="dt" sz="half" idx="10"/>
          </p:nvPr>
        </p:nvSpPr>
        <p:spPr/>
        <p:txBody>
          <a:bodyPr/>
          <a:lstStyle/>
          <a:p>
            <a:fld id="{C32BAF81-2836-1841-8C1D-2DCC72636AA7}" type="datetime1">
              <a:rPr lang="en-US" smtClean="0"/>
              <a:pPr/>
              <a:t>10/13/16</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13</a:t>
            </a:fld>
            <a:endParaRPr lang="en-US" dirty="0"/>
          </a:p>
        </p:txBody>
      </p:sp>
    </p:spTree>
    <p:extLst>
      <p:ext uri="{BB962C8B-B14F-4D97-AF65-F5344CB8AC3E}">
        <p14:creationId xmlns:p14="http://schemas.microsoft.com/office/powerpoint/2010/main" val="100032200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Scenario 1a: Remote </a:t>
            </a:r>
            <a:r>
              <a:rPr kumimoji="1" lang="en-US" altLang="zh-CN" dirty="0" err="1" smtClean="0"/>
              <a:t>Fanout</a:t>
            </a:r>
            <a:endParaRPr kumimoji="1" lang="zh-CN" altLang="en-US" dirty="0"/>
          </a:p>
        </p:txBody>
      </p:sp>
      <p:sp>
        <p:nvSpPr>
          <p:cNvPr id="4" name="日期占位符 3"/>
          <p:cNvSpPr>
            <a:spLocks noGrp="1"/>
          </p:cNvSpPr>
          <p:nvPr>
            <p:ph type="dt" sz="half" idx="10"/>
          </p:nvPr>
        </p:nvSpPr>
        <p:spPr/>
        <p:txBody>
          <a:bodyPr/>
          <a:lstStyle/>
          <a:p>
            <a:fld id="{C32BAF81-2836-1841-8C1D-2DCC72636AA7}" type="datetime1">
              <a:rPr lang="en-US" smtClean="0"/>
              <a:pPr/>
              <a:t>10/13/16</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14</a:t>
            </a:fld>
            <a:endParaRPr lang="en-US" dirty="0"/>
          </a:p>
        </p:txBody>
      </p:sp>
      <p:sp>
        <p:nvSpPr>
          <p:cNvPr id="8" name="内容占位符 2"/>
          <p:cNvSpPr txBox="1">
            <a:spLocks/>
          </p:cNvSpPr>
          <p:nvPr/>
        </p:nvSpPr>
        <p:spPr>
          <a:xfrm>
            <a:off x="245540" y="999452"/>
            <a:ext cx="8314926" cy="1422748"/>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Clr>
                <a:srgbClr val="CC9933"/>
              </a:buClr>
              <a:buFont typeface="Wingdings" charset="2"/>
              <a:buChar char="Ø"/>
              <a:defRPr sz="2400" kern="1200">
                <a:solidFill>
                  <a:schemeClr val="tx1"/>
                </a:solidFill>
                <a:latin typeface="Gill Sans"/>
                <a:ea typeface="+mn-ea"/>
                <a:cs typeface="Gill Sans"/>
              </a:defRPr>
            </a:lvl1pPr>
            <a:lvl2pPr marL="742950" indent="-285750" algn="l" defTabSz="457200" rtl="0" eaLnBrk="1" latinLnBrk="0" hangingPunct="1">
              <a:spcBef>
                <a:spcPct val="20000"/>
              </a:spcBef>
              <a:buClr>
                <a:schemeClr val="accent3">
                  <a:lumMod val="50000"/>
                </a:schemeClr>
              </a:buClr>
              <a:buSzPct val="80000"/>
              <a:buFont typeface="Wingdings" charset="2"/>
              <a:buChar char="q"/>
              <a:defRPr sz="2200" kern="1200">
                <a:solidFill>
                  <a:schemeClr val="tx1"/>
                </a:solidFill>
                <a:latin typeface="Gill Sans"/>
                <a:ea typeface="+mn-ea"/>
                <a:cs typeface="Gill Sans"/>
              </a:defRPr>
            </a:lvl2pPr>
            <a:lvl3pPr marL="1143000" indent="-228600" algn="l" defTabSz="457200" rtl="0" eaLnBrk="1" latinLnBrk="0" hangingPunct="1">
              <a:spcBef>
                <a:spcPct val="20000"/>
              </a:spcBef>
              <a:buClr>
                <a:srgbClr val="CC9933"/>
              </a:buClr>
              <a:buSzPct val="120000"/>
              <a:buFont typeface="Arial"/>
              <a:buChar char="•"/>
              <a:defRPr sz="2000" kern="1200">
                <a:solidFill>
                  <a:schemeClr val="tx1"/>
                </a:solidFill>
                <a:latin typeface="Gill Sans"/>
                <a:ea typeface="+mn-ea"/>
                <a:cs typeface="Gill Sans"/>
              </a:defRPr>
            </a:lvl3pPr>
            <a:lvl4pPr marL="1600200" indent="-228600" algn="l" defTabSz="457200" rtl="0" eaLnBrk="1" latinLnBrk="0" hangingPunct="1">
              <a:spcBef>
                <a:spcPct val="20000"/>
              </a:spcBef>
              <a:buClr>
                <a:schemeClr val="accent3">
                  <a:lumMod val="50000"/>
                </a:schemeClr>
              </a:buClr>
              <a:buSzPct val="80000"/>
              <a:buFont typeface="Wingdings" charset="2"/>
              <a:buChar char="§"/>
              <a:defRPr sz="2000" kern="1200">
                <a:solidFill>
                  <a:schemeClr val="tx1"/>
                </a:solidFill>
                <a:latin typeface="Gill Sans"/>
                <a:ea typeface="+mn-ea"/>
                <a:cs typeface="Gill Sans"/>
              </a:defRPr>
            </a:lvl4pPr>
            <a:lvl5pPr marL="2057400" indent="-228600" algn="l" defTabSz="457200" rtl="0" eaLnBrk="1" latinLnBrk="0" hangingPunct="1">
              <a:spcBef>
                <a:spcPct val="20000"/>
              </a:spcBef>
              <a:buClr>
                <a:srgbClr val="CC9933"/>
              </a:buClr>
              <a:buSzPct val="60000"/>
              <a:buFont typeface="Courier New"/>
              <a:buChar char="o"/>
              <a:defRPr sz="2000" kern="1200">
                <a:solidFill>
                  <a:schemeClr val="tx1"/>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en-US" altLang="zh-CN" dirty="0" smtClean="0">
                <a:latin typeface="Palatino"/>
                <a:cs typeface="Palatino"/>
              </a:rPr>
              <a:t>The boxplot shows the end-to-end latency with different numbers of subscribers</a:t>
            </a:r>
          </a:p>
          <a:p>
            <a:pPr lvl="1"/>
            <a:r>
              <a:rPr kumimoji="1" lang="en-US" altLang="zh-CN" dirty="0" smtClean="0">
                <a:latin typeface="Palatino"/>
                <a:cs typeface="Palatino"/>
              </a:rPr>
              <a:t>NSQ has the best latency performance  in all cases</a:t>
            </a:r>
          </a:p>
          <a:p>
            <a:r>
              <a:rPr kumimoji="1" lang="en-US" altLang="zh-CN" dirty="0" smtClean="0">
                <a:latin typeface="Palatino"/>
                <a:cs typeface="Palatino"/>
              </a:rPr>
              <a:t>There is no latency result for Aeron when the number of subscribers =128 or 256, because Aeron can not support &gt; 80 connections, which is due to</a:t>
            </a:r>
          </a:p>
          <a:p>
            <a:pPr lvl="1"/>
            <a:r>
              <a:rPr kumimoji="1" lang="en-US" altLang="zh-CN" dirty="0" smtClean="0">
                <a:latin typeface="Palatino"/>
                <a:cs typeface="Palatino"/>
              </a:rPr>
              <a:t>Aeron daemon consumes too much CPU resource</a:t>
            </a:r>
          </a:p>
          <a:p>
            <a:pPr lvl="1"/>
            <a:r>
              <a:rPr kumimoji="1" lang="en-US" altLang="zh-CN" dirty="0" smtClean="0">
                <a:latin typeface="Palatino"/>
                <a:cs typeface="Palatino"/>
              </a:rPr>
              <a:t>Each connection consumes fixed amount of memory (64 MB * 3)</a:t>
            </a:r>
          </a:p>
        </p:txBody>
      </p:sp>
      <p:pic>
        <p:nvPicPr>
          <p:cNvPr id="11" name="Picture 7"/>
          <p:cNvPicPr>
            <a:picLocks noChangeAspect="1"/>
          </p:cNvPicPr>
          <p:nvPr/>
        </p:nvPicPr>
        <p:blipFill rotWithShape="1">
          <a:blip r:embed="rId3">
            <a:extLst>
              <a:ext uri="{28A0092B-C50C-407E-A947-70E740481C1C}">
                <a14:useLocalDpi xmlns:a14="http://schemas.microsoft.com/office/drawing/2010/main" val="0"/>
              </a:ext>
            </a:extLst>
          </a:blip>
          <a:srcRect l="9131" t="3401" r="8182" b="4302"/>
          <a:stretch/>
        </p:blipFill>
        <p:spPr>
          <a:xfrm>
            <a:off x="1070059" y="2362476"/>
            <a:ext cx="6373313" cy="3993874"/>
          </a:xfrm>
          <a:prstGeom prst="rect">
            <a:avLst/>
          </a:prstGeom>
        </p:spPr>
      </p:pic>
    </p:spTree>
    <p:extLst>
      <p:ext uri="{BB962C8B-B14F-4D97-AF65-F5344CB8AC3E}">
        <p14:creationId xmlns:p14="http://schemas.microsoft.com/office/powerpoint/2010/main" val="295416917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Scenario 1a: Remote </a:t>
            </a:r>
            <a:r>
              <a:rPr kumimoji="1" lang="en-US" altLang="zh-CN" dirty="0" err="1" smtClean="0"/>
              <a:t>Fanout</a:t>
            </a:r>
            <a:endParaRPr kumimoji="1" lang="zh-CN" altLang="en-US" dirty="0"/>
          </a:p>
        </p:txBody>
      </p:sp>
      <p:sp>
        <p:nvSpPr>
          <p:cNvPr id="4" name="日期占位符 3"/>
          <p:cNvSpPr>
            <a:spLocks noGrp="1"/>
          </p:cNvSpPr>
          <p:nvPr>
            <p:ph type="dt" sz="half" idx="10"/>
          </p:nvPr>
        </p:nvSpPr>
        <p:spPr/>
        <p:txBody>
          <a:bodyPr/>
          <a:lstStyle/>
          <a:p>
            <a:fld id="{C32BAF81-2836-1841-8C1D-2DCC72636AA7}" type="datetime1">
              <a:rPr lang="en-US" smtClean="0"/>
              <a:pPr/>
              <a:t>10/13/16</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15</a:t>
            </a:fld>
            <a:endParaRPr lang="en-US" dirty="0"/>
          </a:p>
        </p:txBody>
      </p:sp>
      <p:sp>
        <p:nvSpPr>
          <p:cNvPr id="8" name="内容占位符 2"/>
          <p:cNvSpPr txBox="1">
            <a:spLocks/>
          </p:cNvSpPr>
          <p:nvPr/>
        </p:nvSpPr>
        <p:spPr>
          <a:xfrm>
            <a:off x="116192" y="1037215"/>
            <a:ext cx="8871255" cy="145553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Clr>
                <a:srgbClr val="CC9933"/>
              </a:buClr>
              <a:buFont typeface="Wingdings" charset="2"/>
              <a:buChar char="Ø"/>
              <a:defRPr sz="2400" kern="1200">
                <a:solidFill>
                  <a:schemeClr val="tx1"/>
                </a:solidFill>
                <a:latin typeface="Gill Sans"/>
                <a:ea typeface="+mn-ea"/>
                <a:cs typeface="Gill Sans"/>
              </a:defRPr>
            </a:lvl1pPr>
            <a:lvl2pPr marL="742950" indent="-285750" algn="l" defTabSz="457200" rtl="0" eaLnBrk="1" latinLnBrk="0" hangingPunct="1">
              <a:spcBef>
                <a:spcPct val="20000"/>
              </a:spcBef>
              <a:buClr>
                <a:schemeClr val="accent3">
                  <a:lumMod val="50000"/>
                </a:schemeClr>
              </a:buClr>
              <a:buSzPct val="80000"/>
              <a:buFont typeface="Wingdings" charset="2"/>
              <a:buChar char="q"/>
              <a:defRPr sz="2200" kern="1200">
                <a:solidFill>
                  <a:schemeClr val="tx1"/>
                </a:solidFill>
                <a:latin typeface="Gill Sans"/>
                <a:ea typeface="+mn-ea"/>
                <a:cs typeface="Gill Sans"/>
              </a:defRPr>
            </a:lvl2pPr>
            <a:lvl3pPr marL="1143000" indent="-228600" algn="l" defTabSz="457200" rtl="0" eaLnBrk="1" latinLnBrk="0" hangingPunct="1">
              <a:spcBef>
                <a:spcPct val="20000"/>
              </a:spcBef>
              <a:buClr>
                <a:srgbClr val="CC9933"/>
              </a:buClr>
              <a:buSzPct val="120000"/>
              <a:buFont typeface="Arial"/>
              <a:buChar char="•"/>
              <a:defRPr sz="2000" kern="1200">
                <a:solidFill>
                  <a:schemeClr val="tx1"/>
                </a:solidFill>
                <a:latin typeface="Gill Sans"/>
                <a:ea typeface="+mn-ea"/>
                <a:cs typeface="Gill Sans"/>
              </a:defRPr>
            </a:lvl3pPr>
            <a:lvl4pPr marL="1600200" indent="-228600" algn="l" defTabSz="457200" rtl="0" eaLnBrk="1" latinLnBrk="0" hangingPunct="1">
              <a:spcBef>
                <a:spcPct val="20000"/>
              </a:spcBef>
              <a:buClr>
                <a:schemeClr val="accent3">
                  <a:lumMod val="50000"/>
                </a:schemeClr>
              </a:buClr>
              <a:buSzPct val="80000"/>
              <a:buFont typeface="Wingdings" charset="2"/>
              <a:buChar char="§"/>
              <a:defRPr sz="2000" kern="1200">
                <a:solidFill>
                  <a:schemeClr val="tx1"/>
                </a:solidFill>
                <a:latin typeface="Gill Sans"/>
                <a:ea typeface="+mn-ea"/>
                <a:cs typeface="Gill Sans"/>
              </a:defRPr>
            </a:lvl4pPr>
            <a:lvl5pPr marL="2057400" indent="-228600" algn="l" defTabSz="457200" rtl="0" eaLnBrk="1" latinLnBrk="0" hangingPunct="1">
              <a:spcBef>
                <a:spcPct val="20000"/>
              </a:spcBef>
              <a:buClr>
                <a:srgbClr val="CC9933"/>
              </a:buClr>
              <a:buSzPct val="60000"/>
              <a:buFont typeface="Courier New"/>
              <a:buChar char="o"/>
              <a:defRPr sz="2000" kern="1200">
                <a:solidFill>
                  <a:schemeClr val="tx1"/>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en-US" altLang="zh-CN" sz="1400" dirty="0" smtClean="0">
                <a:latin typeface="Palatino"/>
                <a:cs typeface="Palatino"/>
              </a:rPr>
              <a:t>The figure below shows the breakdown of the CPU utilization on both pub and sub server </a:t>
            </a:r>
          </a:p>
          <a:p>
            <a:pPr lvl="1"/>
            <a:r>
              <a:rPr kumimoji="1" lang="en-US" altLang="zh-CN" sz="1400" dirty="0" smtClean="0">
                <a:latin typeface="Palatino"/>
                <a:cs typeface="Palatino"/>
              </a:rPr>
              <a:t>Pub server has 4 cores, so the upper bound of its CPU utilization is 400%</a:t>
            </a:r>
          </a:p>
          <a:p>
            <a:pPr lvl="1"/>
            <a:r>
              <a:rPr kumimoji="1" lang="en-US" altLang="zh-CN" sz="1400" dirty="0" smtClean="0">
                <a:latin typeface="Palatino"/>
                <a:cs typeface="Palatino"/>
              </a:rPr>
              <a:t>Sub server has 6 cores, so the upper bound of its CPU utilization is 600%</a:t>
            </a:r>
          </a:p>
          <a:p>
            <a:r>
              <a:rPr kumimoji="1" lang="en-US" altLang="zh-CN" sz="1400" dirty="0" smtClean="0">
                <a:latin typeface="Palatino"/>
                <a:cs typeface="Palatino"/>
              </a:rPr>
              <a:t>In Aeron, daemon consumes too much CPU cycles, limiting its scalability in the number of connections.</a:t>
            </a:r>
          </a:p>
          <a:p>
            <a:r>
              <a:rPr kumimoji="1" lang="en-US" altLang="zh-CN" sz="1400" dirty="0" smtClean="0">
                <a:latin typeface="Palatino"/>
                <a:cs typeface="Palatino"/>
              </a:rPr>
              <a:t>NSQ consumes high CPU utilization with increasing concurrency. We plan to address this inefficiency in the next phase.</a:t>
            </a:r>
          </a:p>
          <a:p>
            <a:endParaRPr kumimoji="1" lang="en-US" altLang="zh-CN" sz="1400" dirty="0" smtClean="0">
              <a:latin typeface="Palatino"/>
              <a:cs typeface="Palatino"/>
            </a:endParaRPr>
          </a:p>
        </p:txBody>
      </p:sp>
      <p:graphicFrame>
        <p:nvGraphicFramePr>
          <p:cNvPr id="10" name="Chart 6"/>
          <p:cNvGraphicFramePr>
            <a:graphicFrameLocks/>
          </p:cNvGraphicFramePr>
          <p:nvPr>
            <p:extLst>
              <p:ext uri="{D42A27DB-BD31-4B8C-83A1-F6EECF244321}">
                <p14:modId xmlns:p14="http://schemas.microsoft.com/office/powerpoint/2010/main" val="931975557"/>
              </p:ext>
            </p:extLst>
          </p:nvPr>
        </p:nvGraphicFramePr>
        <p:xfrm>
          <a:off x="501223" y="2373406"/>
          <a:ext cx="7844570" cy="398294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2530733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Scenario 1a: Remote </a:t>
            </a:r>
            <a:r>
              <a:rPr kumimoji="1" lang="en-US" altLang="zh-CN" dirty="0" err="1" smtClean="0"/>
              <a:t>Fanin</a:t>
            </a:r>
            <a:endParaRPr kumimoji="1" lang="zh-CN" altLang="en-US" dirty="0"/>
          </a:p>
        </p:txBody>
      </p:sp>
      <p:sp>
        <p:nvSpPr>
          <p:cNvPr id="4" name="日期占位符 3"/>
          <p:cNvSpPr>
            <a:spLocks noGrp="1"/>
          </p:cNvSpPr>
          <p:nvPr>
            <p:ph type="dt" sz="half" idx="10"/>
          </p:nvPr>
        </p:nvSpPr>
        <p:spPr/>
        <p:txBody>
          <a:bodyPr/>
          <a:lstStyle/>
          <a:p>
            <a:fld id="{C32BAF81-2836-1841-8C1D-2DCC72636AA7}" type="datetime1">
              <a:rPr lang="en-US" smtClean="0"/>
              <a:pPr/>
              <a:t>10/13/16</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16</a:t>
            </a:fld>
            <a:endParaRPr lang="en-US" dirty="0"/>
          </a:p>
        </p:txBody>
      </p:sp>
      <p:sp>
        <p:nvSpPr>
          <p:cNvPr id="8" name="内容占位符 2"/>
          <p:cNvSpPr txBox="1">
            <a:spLocks/>
          </p:cNvSpPr>
          <p:nvPr/>
        </p:nvSpPr>
        <p:spPr>
          <a:xfrm>
            <a:off x="245540" y="1041508"/>
            <a:ext cx="8314926" cy="123985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Clr>
                <a:srgbClr val="CC9933"/>
              </a:buClr>
              <a:buFont typeface="Wingdings" charset="2"/>
              <a:buChar char="Ø"/>
              <a:defRPr sz="2400" kern="1200">
                <a:solidFill>
                  <a:schemeClr val="tx1"/>
                </a:solidFill>
                <a:latin typeface="Gill Sans"/>
                <a:ea typeface="+mn-ea"/>
                <a:cs typeface="Gill Sans"/>
              </a:defRPr>
            </a:lvl1pPr>
            <a:lvl2pPr marL="742950" indent="-285750" algn="l" defTabSz="457200" rtl="0" eaLnBrk="1" latinLnBrk="0" hangingPunct="1">
              <a:spcBef>
                <a:spcPct val="20000"/>
              </a:spcBef>
              <a:buClr>
                <a:schemeClr val="accent3">
                  <a:lumMod val="50000"/>
                </a:schemeClr>
              </a:buClr>
              <a:buSzPct val="80000"/>
              <a:buFont typeface="Wingdings" charset="2"/>
              <a:buChar char="q"/>
              <a:defRPr sz="2200" kern="1200">
                <a:solidFill>
                  <a:schemeClr val="tx1"/>
                </a:solidFill>
                <a:latin typeface="Gill Sans"/>
                <a:ea typeface="+mn-ea"/>
                <a:cs typeface="Gill Sans"/>
              </a:defRPr>
            </a:lvl2pPr>
            <a:lvl3pPr marL="1143000" indent="-228600" algn="l" defTabSz="457200" rtl="0" eaLnBrk="1" latinLnBrk="0" hangingPunct="1">
              <a:spcBef>
                <a:spcPct val="20000"/>
              </a:spcBef>
              <a:buClr>
                <a:srgbClr val="CC9933"/>
              </a:buClr>
              <a:buSzPct val="120000"/>
              <a:buFont typeface="Arial"/>
              <a:buChar char="•"/>
              <a:defRPr sz="2000" kern="1200">
                <a:solidFill>
                  <a:schemeClr val="tx1"/>
                </a:solidFill>
                <a:latin typeface="Gill Sans"/>
                <a:ea typeface="+mn-ea"/>
                <a:cs typeface="Gill Sans"/>
              </a:defRPr>
            </a:lvl3pPr>
            <a:lvl4pPr marL="1600200" indent="-228600" algn="l" defTabSz="457200" rtl="0" eaLnBrk="1" latinLnBrk="0" hangingPunct="1">
              <a:spcBef>
                <a:spcPct val="20000"/>
              </a:spcBef>
              <a:buClr>
                <a:schemeClr val="accent3">
                  <a:lumMod val="50000"/>
                </a:schemeClr>
              </a:buClr>
              <a:buSzPct val="80000"/>
              <a:buFont typeface="Wingdings" charset="2"/>
              <a:buChar char="§"/>
              <a:defRPr sz="2000" kern="1200">
                <a:solidFill>
                  <a:schemeClr val="tx1"/>
                </a:solidFill>
                <a:latin typeface="Gill Sans"/>
                <a:ea typeface="+mn-ea"/>
                <a:cs typeface="Gill Sans"/>
              </a:defRPr>
            </a:lvl4pPr>
            <a:lvl5pPr marL="2057400" indent="-228600" algn="l" defTabSz="457200" rtl="0" eaLnBrk="1" latinLnBrk="0" hangingPunct="1">
              <a:spcBef>
                <a:spcPct val="20000"/>
              </a:spcBef>
              <a:buClr>
                <a:srgbClr val="CC9933"/>
              </a:buClr>
              <a:buSzPct val="60000"/>
              <a:buFont typeface="Courier New"/>
              <a:buChar char="o"/>
              <a:defRPr sz="2000" kern="1200">
                <a:solidFill>
                  <a:schemeClr val="tx1"/>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en-US" altLang="zh-CN" sz="1600" dirty="0" smtClean="0">
                <a:latin typeface="Palatino"/>
                <a:cs typeface="Palatino"/>
              </a:rPr>
              <a:t>NSQ has the best latency performance in most cases</a:t>
            </a:r>
          </a:p>
          <a:p>
            <a:r>
              <a:rPr kumimoji="1" lang="en-US" altLang="zh-CN" sz="1600" dirty="0" smtClean="0">
                <a:latin typeface="Palatino"/>
                <a:cs typeface="Palatino"/>
              </a:rPr>
              <a:t>Long latency is found in NSQ with 256 publishers</a:t>
            </a:r>
          </a:p>
          <a:p>
            <a:pPr lvl="1"/>
            <a:r>
              <a:rPr kumimoji="1" lang="en-US" altLang="zh-CN" sz="1600" dirty="0" smtClean="0">
                <a:latin typeface="Palatino"/>
                <a:cs typeface="Palatino"/>
              </a:rPr>
              <a:t>Because CPU at the pub server is overloaded</a:t>
            </a:r>
          </a:p>
          <a:p>
            <a:pPr lvl="1"/>
            <a:r>
              <a:rPr kumimoji="1" lang="en-US" altLang="zh-CN" sz="1600" dirty="0" smtClean="0">
                <a:latin typeface="Palatino"/>
                <a:cs typeface="Palatino"/>
              </a:rPr>
              <a:t>This can be fixed through workload balancing (shown later)</a:t>
            </a:r>
          </a:p>
          <a:p>
            <a:endParaRPr kumimoji="1" lang="en-US" altLang="zh-CN" sz="1600" dirty="0" smtClean="0">
              <a:latin typeface="Palatino"/>
              <a:cs typeface="Palatino"/>
            </a:endParaRPr>
          </a:p>
        </p:txBody>
      </p:sp>
      <p:pic>
        <p:nvPicPr>
          <p:cNvPr id="9" name="Picture 2"/>
          <p:cNvPicPr>
            <a:picLocks noChangeAspect="1"/>
          </p:cNvPicPr>
          <p:nvPr/>
        </p:nvPicPr>
        <p:blipFill rotWithShape="1">
          <a:blip r:embed="rId3">
            <a:extLst>
              <a:ext uri="{28A0092B-C50C-407E-A947-70E740481C1C}">
                <a14:useLocalDpi xmlns:a14="http://schemas.microsoft.com/office/drawing/2010/main" val="0"/>
              </a:ext>
            </a:extLst>
          </a:blip>
          <a:srcRect l="8487" t="3620" r="7667" b="4085"/>
          <a:stretch/>
        </p:blipFill>
        <p:spPr>
          <a:xfrm>
            <a:off x="1187648" y="2281359"/>
            <a:ext cx="6326278" cy="4074991"/>
          </a:xfrm>
          <a:prstGeom prst="rect">
            <a:avLst/>
          </a:prstGeom>
        </p:spPr>
      </p:pic>
    </p:spTree>
    <p:extLst>
      <p:ext uri="{BB962C8B-B14F-4D97-AF65-F5344CB8AC3E}">
        <p14:creationId xmlns:p14="http://schemas.microsoft.com/office/powerpoint/2010/main" val="330309002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Scenario 1a: Remote </a:t>
            </a:r>
            <a:r>
              <a:rPr kumimoji="1" lang="en-US" altLang="zh-CN" dirty="0" err="1" smtClean="0"/>
              <a:t>Fanin</a:t>
            </a:r>
            <a:endParaRPr kumimoji="1" lang="zh-CN" altLang="en-US" dirty="0"/>
          </a:p>
        </p:txBody>
      </p:sp>
      <p:sp>
        <p:nvSpPr>
          <p:cNvPr id="4" name="日期占位符 3"/>
          <p:cNvSpPr>
            <a:spLocks noGrp="1"/>
          </p:cNvSpPr>
          <p:nvPr>
            <p:ph type="dt" sz="half" idx="10"/>
          </p:nvPr>
        </p:nvSpPr>
        <p:spPr/>
        <p:txBody>
          <a:bodyPr/>
          <a:lstStyle/>
          <a:p>
            <a:fld id="{C32BAF81-2836-1841-8C1D-2DCC72636AA7}" type="datetime1">
              <a:rPr lang="en-US" smtClean="0"/>
              <a:pPr/>
              <a:t>10/13/16</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17</a:t>
            </a:fld>
            <a:endParaRPr lang="en-US" dirty="0"/>
          </a:p>
        </p:txBody>
      </p:sp>
      <p:sp>
        <p:nvSpPr>
          <p:cNvPr id="8" name="内容占位符 2"/>
          <p:cNvSpPr txBox="1">
            <a:spLocks/>
          </p:cNvSpPr>
          <p:nvPr/>
        </p:nvSpPr>
        <p:spPr>
          <a:xfrm>
            <a:off x="457200" y="4039861"/>
            <a:ext cx="8229600" cy="23047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rgbClr val="CC9933"/>
              </a:buClr>
              <a:buFont typeface="Wingdings" charset="2"/>
              <a:buChar char="Ø"/>
              <a:defRPr sz="2400" kern="1200">
                <a:solidFill>
                  <a:schemeClr val="tx1"/>
                </a:solidFill>
                <a:latin typeface="Gill Sans"/>
                <a:ea typeface="+mn-ea"/>
                <a:cs typeface="Gill Sans"/>
              </a:defRPr>
            </a:lvl1pPr>
            <a:lvl2pPr marL="742950" indent="-285750" algn="l" defTabSz="457200" rtl="0" eaLnBrk="1" latinLnBrk="0" hangingPunct="1">
              <a:spcBef>
                <a:spcPct val="20000"/>
              </a:spcBef>
              <a:buClr>
                <a:schemeClr val="accent3">
                  <a:lumMod val="50000"/>
                </a:schemeClr>
              </a:buClr>
              <a:buSzPct val="80000"/>
              <a:buFont typeface="Wingdings" charset="2"/>
              <a:buChar char="q"/>
              <a:defRPr sz="2200" kern="1200">
                <a:solidFill>
                  <a:schemeClr val="tx1"/>
                </a:solidFill>
                <a:latin typeface="Gill Sans"/>
                <a:ea typeface="+mn-ea"/>
                <a:cs typeface="Gill Sans"/>
              </a:defRPr>
            </a:lvl2pPr>
            <a:lvl3pPr marL="1143000" indent="-228600" algn="l" defTabSz="457200" rtl="0" eaLnBrk="1" latinLnBrk="0" hangingPunct="1">
              <a:spcBef>
                <a:spcPct val="20000"/>
              </a:spcBef>
              <a:buClr>
                <a:srgbClr val="CC9933"/>
              </a:buClr>
              <a:buSzPct val="120000"/>
              <a:buFont typeface="Arial"/>
              <a:buChar char="•"/>
              <a:defRPr sz="2000" kern="1200">
                <a:solidFill>
                  <a:schemeClr val="tx1"/>
                </a:solidFill>
                <a:latin typeface="Gill Sans"/>
                <a:ea typeface="+mn-ea"/>
                <a:cs typeface="Gill Sans"/>
              </a:defRPr>
            </a:lvl3pPr>
            <a:lvl4pPr marL="1600200" indent="-228600" algn="l" defTabSz="457200" rtl="0" eaLnBrk="1" latinLnBrk="0" hangingPunct="1">
              <a:spcBef>
                <a:spcPct val="20000"/>
              </a:spcBef>
              <a:buClr>
                <a:schemeClr val="accent3">
                  <a:lumMod val="50000"/>
                </a:schemeClr>
              </a:buClr>
              <a:buSzPct val="80000"/>
              <a:buFont typeface="Wingdings" charset="2"/>
              <a:buChar char="§"/>
              <a:defRPr sz="2000" kern="1200">
                <a:solidFill>
                  <a:schemeClr val="tx1"/>
                </a:solidFill>
                <a:latin typeface="Gill Sans"/>
                <a:ea typeface="+mn-ea"/>
                <a:cs typeface="Gill Sans"/>
              </a:defRPr>
            </a:lvl4pPr>
            <a:lvl5pPr marL="2057400" indent="-228600" algn="l" defTabSz="457200" rtl="0" eaLnBrk="1" latinLnBrk="0" hangingPunct="1">
              <a:spcBef>
                <a:spcPct val="20000"/>
              </a:spcBef>
              <a:buClr>
                <a:srgbClr val="CC9933"/>
              </a:buClr>
              <a:buSzPct val="60000"/>
              <a:buFont typeface="Courier New"/>
              <a:buChar char="o"/>
              <a:defRPr sz="2000" kern="1200">
                <a:solidFill>
                  <a:schemeClr val="tx1"/>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kumimoji="1" lang="zh-CN" altLang="en-US" dirty="0">
              <a:solidFill>
                <a:srgbClr val="FF0000"/>
              </a:solidFill>
            </a:endParaRPr>
          </a:p>
        </p:txBody>
      </p:sp>
      <p:sp>
        <p:nvSpPr>
          <p:cNvPr id="9" name="内容占位符 2"/>
          <p:cNvSpPr txBox="1">
            <a:spLocks/>
          </p:cNvSpPr>
          <p:nvPr/>
        </p:nvSpPr>
        <p:spPr>
          <a:xfrm>
            <a:off x="457200" y="999433"/>
            <a:ext cx="8229600" cy="127680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Clr>
                <a:srgbClr val="CC9933"/>
              </a:buClr>
              <a:buFont typeface="Wingdings" charset="2"/>
              <a:buChar char="Ø"/>
              <a:defRPr sz="2400" kern="1200">
                <a:solidFill>
                  <a:schemeClr val="tx1"/>
                </a:solidFill>
                <a:latin typeface="Gill Sans"/>
                <a:ea typeface="+mn-ea"/>
                <a:cs typeface="Gill Sans"/>
              </a:defRPr>
            </a:lvl1pPr>
            <a:lvl2pPr marL="742950" indent="-285750" algn="l" defTabSz="457200" rtl="0" eaLnBrk="1" latinLnBrk="0" hangingPunct="1">
              <a:spcBef>
                <a:spcPct val="20000"/>
              </a:spcBef>
              <a:buClr>
                <a:schemeClr val="accent3">
                  <a:lumMod val="50000"/>
                </a:schemeClr>
              </a:buClr>
              <a:buSzPct val="80000"/>
              <a:buFont typeface="Wingdings" charset="2"/>
              <a:buChar char="q"/>
              <a:defRPr sz="2200" kern="1200">
                <a:solidFill>
                  <a:schemeClr val="tx1"/>
                </a:solidFill>
                <a:latin typeface="Gill Sans"/>
                <a:ea typeface="+mn-ea"/>
                <a:cs typeface="Gill Sans"/>
              </a:defRPr>
            </a:lvl2pPr>
            <a:lvl3pPr marL="1143000" indent="-228600" algn="l" defTabSz="457200" rtl="0" eaLnBrk="1" latinLnBrk="0" hangingPunct="1">
              <a:spcBef>
                <a:spcPct val="20000"/>
              </a:spcBef>
              <a:buClr>
                <a:srgbClr val="CC9933"/>
              </a:buClr>
              <a:buSzPct val="120000"/>
              <a:buFont typeface="Arial"/>
              <a:buChar char="•"/>
              <a:defRPr sz="2000" kern="1200">
                <a:solidFill>
                  <a:schemeClr val="tx1"/>
                </a:solidFill>
                <a:latin typeface="Gill Sans"/>
                <a:ea typeface="+mn-ea"/>
                <a:cs typeface="Gill Sans"/>
              </a:defRPr>
            </a:lvl3pPr>
            <a:lvl4pPr marL="1600200" indent="-228600" algn="l" defTabSz="457200" rtl="0" eaLnBrk="1" latinLnBrk="0" hangingPunct="1">
              <a:spcBef>
                <a:spcPct val="20000"/>
              </a:spcBef>
              <a:buClr>
                <a:schemeClr val="accent3">
                  <a:lumMod val="50000"/>
                </a:schemeClr>
              </a:buClr>
              <a:buSzPct val="80000"/>
              <a:buFont typeface="Wingdings" charset="2"/>
              <a:buChar char="§"/>
              <a:defRPr sz="2000" kern="1200">
                <a:solidFill>
                  <a:schemeClr val="tx1"/>
                </a:solidFill>
                <a:latin typeface="Gill Sans"/>
                <a:ea typeface="+mn-ea"/>
                <a:cs typeface="Gill Sans"/>
              </a:defRPr>
            </a:lvl4pPr>
            <a:lvl5pPr marL="2057400" indent="-228600" algn="l" defTabSz="457200" rtl="0" eaLnBrk="1" latinLnBrk="0" hangingPunct="1">
              <a:spcBef>
                <a:spcPct val="20000"/>
              </a:spcBef>
              <a:buClr>
                <a:srgbClr val="CC9933"/>
              </a:buClr>
              <a:buSzPct val="60000"/>
              <a:buFont typeface="Courier New"/>
              <a:buChar char="o"/>
              <a:defRPr sz="2000" kern="1200">
                <a:solidFill>
                  <a:schemeClr val="tx1"/>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en-US" altLang="zh-CN" sz="1800" dirty="0" smtClean="0">
                <a:latin typeface="Palatino"/>
                <a:cs typeface="Palatino"/>
              </a:rPr>
              <a:t>Aeron has very high CPU utilization in all cases</a:t>
            </a:r>
          </a:p>
          <a:p>
            <a:r>
              <a:rPr kumimoji="1" lang="en-US" altLang="zh-CN" sz="1800" dirty="0" smtClean="0">
                <a:latin typeface="Palatino"/>
                <a:cs typeface="Palatino"/>
              </a:rPr>
              <a:t>When number of publishers (topics) goes up to 256, the NSQ daemon (at pub server) consumes too much CPU, becoming the bottleneck</a:t>
            </a:r>
          </a:p>
        </p:txBody>
      </p:sp>
      <p:graphicFrame>
        <p:nvGraphicFramePr>
          <p:cNvPr id="11" name="Chart 8"/>
          <p:cNvGraphicFramePr>
            <a:graphicFrameLocks/>
          </p:cNvGraphicFramePr>
          <p:nvPr>
            <p:extLst>
              <p:ext uri="{D42A27DB-BD31-4B8C-83A1-F6EECF244321}">
                <p14:modId xmlns:p14="http://schemas.microsoft.com/office/powerpoint/2010/main" val="2526055593"/>
              </p:ext>
            </p:extLst>
          </p:nvPr>
        </p:nvGraphicFramePr>
        <p:xfrm>
          <a:off x="563029" y="2433957"/>
          <a:ext cx="8123771" cy="376264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4409179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NSQ - Decentralization</a:t>
            </a:r>
            <a:endParaRPr kumimoji="1" lang="zh-CN" altLang="en-US" dirty="0"/>
          </a:p>
        </p:txBody>
      </p:sp>
      <p:sp>
        <p:nvSpPr>
          <p:cNvPr id="4" name="日期占位符 3"/>
          <p:cNvSpPr>
            <a:spLocks noGrp="1"/>
          </p:cNvSpPr>
          <p:nvPr>
            <p:ph type="dt" sz="half" idx="10"/>
          </p:nvPr>
        </p:nvSpPr>
        <p:spPr/>
        <p:txBody>
          <a:bodyPr/>
          <a:lstStyle/>
          <a:p>
            <a:fld id="{C32BAF81-2836-1841-8C1D-2DCC72636AA7}" type="datetime1">
              <a:rPr lang="en-US" smtClean="0"/>
              <a:pPr/>
              <a:t>10/13/16</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18</a:t>
            </a:fld>
            <a:endParaRPr lang="en-US" dirty="0"/>
          </a:p>
        </p:txBody>
      </p:sp>
      <p:sp>
        <p:nvSpPr>
          <p:cNvPr id="7" name="内容占位符 2"/>
          <p:cNvSpPr txBox="1">
            <a:spLocks/>
          </p:cNvSpPr>
          <p:nvPr/>
        </p:nvSpPr>
        <p:spPr>
          <a:xfrm>
            <a:off x="268592" y="980204"/>
            <a:ext cx="8229600" cy="307639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rgbClr val="CC9933"/>
              </a:buClr>
              <a:buFont typeface="Wingdings" charset="2"/>
              <a:buChar char="Ø"/>
              <a:defRPr sz="2400" kern="1200">
                <a:solidFill>
                  <a:schemeClr val="tx1"/>
                </a:solidFill>
                <a:latin typeface="Gill Sans"/>
                <a:ea typeface="+mn-ea"/>
                <a:cs typeface="Gill Sans"/>
              </a:defRPr>
            </a:lvl1pPr>
            <a:lvl2pPr marL="742950" indent="-285750" algn="l" defTabSz="457200" rtl="0" eaLnBrk="1" latinLnBrk="0" hangingPunct="1">
              <a:spcBef>
                <a:spcPct val="20000"/>
              </a:spcBef>
              <a:buClr>
                <a:schemeClr val="accent3">
                  <a:lumMod val="50000"/>
                </a:schemeClr>
              </a:buClr>
              <a:buSzPct val="80000"/>
              <a:buFont typeface="Wingdings" charset="2"/>
              <a:buChar char="q"/>
              <a:defRPr sz="2200" kern="1200">
                <a:solidFill>
                  <a:schemeClr val="tx1"/>
                </a:solidFill>
                <a:latin typeface="Gill Sans"/>
                <a:ea typeface="+mn-ea"/>
                <a:cs typeface="Gill Sans"/>
              </a:defRPr>
            </a:lvl2pPr>
            <a:lvl3pPr marL="1143000" indent="-228600" algn="l" defTabSz="457200" rtl="0" eaLnBrk="1" latinLnBrk="0" hangingPunct="1">
              <a:spcBef>
                <a:spcPct val="20000"/>
              </a:spcBef>
              <a:buClr>
                <a:srgbClr val="CC9933"/>
              </a:buClr>
              <a:buSzPct val="120000"/>
              <a:buFont typeface="Arial"/>
              <a:buChar char="•"/>
              <a:defRPr sz="2000" kern="1200">
                <a:solidFill>
                  <a:schemeClr val="tx1"/>
                </a:solidFill>
                <a:latin typeface="Gill Sans"/>
                <a:ea typeface="+mn-ea"/>
                <a:cs typeface="Gill Sans"/>
              </a:defRPr>
            </a:lvl3pPr>
            <a:lvl4pPr marL="1600200" indent="-228600" algn="l" defTabSz="457200" rtl="0" eaLnBrk="1" latinLnBrk="0" hangingPunct="1">
              <a:spcBef>
                <a:spcPct val="20000"/>
              </a:spcBef>
              <a:buClr>
                <a:schemeClr val="accent3">
                  <a:lumMod val="50000"/>
                </a:schemeClr>
              </a:buClr>
              <a:buSzPct val="80000"/>
              <a:buFont typeface="Wingdings" charset="2"/>
              <a:buChar char="§"/>
              <a:defRPr sz="2000" kern="1200">
                <a:solidFill>
                  <a:schemeClr val="tx1"/>
                </a:solidFill>
                <a:latin typeface="Gill Sans"/>
                <a:ea typeface="+mn-ea"/>
                <a:cs typeface="Gill Sans"/>
              </a:defRPr>
            </a:lvl4pPr>
            <a:lvl5pPr marL="2057400" indent="-228600" algn="l" defTabSz="457200" rtl="0" eaLnBrk="1" latinLnBrk="0" hangingPunct="1">
              <a:spcBef>
                <a:spcPct val="20000"/>
              </a:spcBef>
              <a:buClr>
                <a:srgbClr val="CC9933"/>
              </a:buClr>
              <a:buSzPct val="60000"/>
              <a:buFont typeface="Courier New"/>
              <a:buChar char="o"/>
              <a:defRPr sz="2000" kern="1200">
                <a:solidFill>
                  <a:schemeClr val="tx1"/>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en-US" altLang="zh-CN" sz="2000" dirty="0" smtClean="0">
                <a:latin typeface="Palatino"/>
                <a:cs typeface="Palatino"/>
              </a:rPr>
              <a:t>The decentralized architecture of NSQ enables load distribution among multiple daemons.</a:t>
            </a:r>
          </a:p>
          <a:p>
            <a:r>
              <a:rPr kumimoji="1" lang="en-US" altLang="zh-CN" sz="2000" dirty="0" smtClean="0">
                <a:latin typeface="Palatino"/>
                <a:cs typeface="Palatino"/>
              </a:rPr>
              <a:t>Distribute </a:t>
            </a:r>
            <a:r>
              <a:rPr kumimoji="1" lang="en-US" altLang="zh-CN" sz="2000" dirty="0">
                <a:latin typeface="Palatino"/>
                <a:cs typeface="Palatino"/>
              </a:rPr>
              <a:t>topics to </a:t>
            </a:r>
            <a:r>
              <a:rPr kumimoji="1" lang="en-US" altLang="zh-CN" sz="2000" dirty="0" err="1" smtClean="0">
                <a:latin typeface="Palatino"/>
                <a:cs typeface="Palatino"/>
              </a:rPr>
              <a:t>nsq</a:t>
            </a:r>
            <a:r>
              <a:rPr kumimoji="1" lang="en-US" altLang="zh-CN" sz="2000" dirty="0" smtClean="0">
                <a:latin typeface="Palatino"/>
                <a:cs typeface="Palatino"/>
              </a:rPr>
              <a:t> </a:t>
            </a:r>
            <a:r>
              <a:rPr kumimoji="1" lang="en-US" altLang="zh-CN" sz="2000" dirty="0">
                <a:latin typeface="Palatino"/>
                <a:cs typeface="Palatino"/>
              </a:rPr>
              <a:t>daemons </a:t>
            </a:r>
            <a:r>
              <a:rPr kumimoji="1" lang="en-US" altLang="zh-CN" sz="2000" dirty="0" smtClean="0">
                <a:latin typeface="Palatino"/>
                <a:cs typeface="Palatino"/>
              </a:rPr>
              <a:t>on pub </a:t>
            </a:r>
            <a:r>
              <a:rPr kumimoji="1" lang="en-US" altLang="zh-CN" sz="2000" dirty="0">
                <a:latin typeface="Palatino"/>
                <a:cs typeface="Palatino"/>
              </a:rPr>
              <a:t>and sub </a:t>
            </a:r>
            <a:r>
              <a:rPr kumimoji="1" lang="en-US" altLang="zh-CN" sz="2000" dirty="0" smtClean="0">
                <a:latin typeface="Palatino"/>
                <a:cs typeface="Palatino"/>
              </a:rPr>
              <a:t>servers.</a:t>
            </a:r>
            <a:endParaRPr kumimoji="1" lang="en-US" altLang="zh-CN" sz="1800" dirty="0" smtClean="0">
              <a:latin typeface="Palatino"/>
              <a:cs typeface="Palatino"/>
            </a:endParaRPr>
          </a:p>
          <a:p>
            <a:r>
              <a:rPr kumimoji="1" lang="en-US" altLang="zh-CN" sz="2000" dirty="0" err="1" smtClean="0">
                <a:latin typeface="Palatino"/>
                <a:cs typeface="Palatino"/>
              </a:rPr>
              <a:t>Fanin</a:t>
            </a:r>
            <a:r>
              <a:rPr kumimoji="1" lang="en-US" altLang="zh-CN" sz="2000" dirty="0" smtClean="0">
                <a:latin typeface="Palatino"/>
                <a:cs typeface="Palatino"/>
              </a:rPr>
              <a:t> experiment with 256 topics and subscribers</a:t>
            </a:r>
          </a:p>
          <a:p>
            <a:pPr lvl="1"/>
            <a:r>
              <a:rPr kumimoji="1" lang="en-US" altLang="zh-CN" sz="1800" dirty="0" smtClean="0">
                <a:latin typeface="Palatino"/>
                <a:cs typeface="Palatino"/>
              </a:rPr>
              <a:t>128 topics are handled by the </a:t>
            </a:r>
            <a:r>
              <a:rPr kumimoji="1" lang="en-US" altLang="zh-CN" sz="1800" dirty="0" err="1" smtClean="0">
                <a:latin typeface="Palatino"/>
                <a:cs typeface="Palatino"/>
              </a:rPr>
              <a:t>nsq</a:t>
            </a:r>
            <a:r>
              <a:rPr kumimoji="1" lang="en-US" altLang="zh-CN" sz="1800" dirty="0" smtClean="0">
                <a:latin typeface="Palatino"/>
                <a:cs typeface="Palatino"/>
              </a:rPr>
              <a:t> daemon at pub server, while all remaining topics are handled by the </a:t>
            </a:r>
            <a:r>
              <a:rPr kumimoji="1" lang="en-US" altLang="zh-CN" sz="1800" dirty="0" err="1" smtClean="0">
                <a:latin typeface="Palatino"/>
                <a:cs typeface="Palatino"/>
              </a:rPr>
              <a:t>nsq</a:t>
            </a:r>
            <a:r>
              <a:rPr kumimoji="1" lang="en-US" altLang="zh-CN" sz="1800" dirty="0" smtClean="0">
                <a:latin typeface="Palatino"/>
                <a:cs typeface="Palatino"/>
              </a:rPr>
              <a:t> daemon at sub server</a:t>
            </a:r>
            <a:endParaRPr kumimoji="1" lang="en-US" altLang="zh-CN" sz="1800" dirty="0">
              <a:latin typeface="Palatino"/>
              <a:cs typeface="Palatino"/>
            </a:endParaRPr>
          </a:p>
          <a:p>
            <a:pPr lvl="1"/>
            <a:endParaRPr kumimoji="1" lang="en-US" altLang="zh-CN" sz="2000" dirty="0" smtClean="0">
              <a:latin typeface="Palatino"/>
              <a:cs typeface="Palatino"/>
            </a:endParaRPr>
          </a:p>
        </p:txBody>
      </p:sp>
      <p:grpSp>
        <p:nvGrpSpPr>
          <p:cNvPr id="8" name="组 7"/>
          <p:cNvGrpSpPr/>
          <p:nvPr/>
        </p:nvGrpSpPr>
        <p:grpSpPr>
          <a:xfrm>
            <a:off x="1010390" y="4360831"/>
            <a:ext cx="2761018" cy="1228065"/>
            <a:chOff x="3089093" y="4030566"/>
            <a:chExt cx="2761018" cy="1228065"/>
          </a:xfrm>
        </p:grpSpPr>
        <p:sp>
          <p:nvSpPr>
            <p:cNvPr id="9" name="Rounded Rectangle 221"/>
            <p:cNvSpPr/>
            <p:nvPr/>
          </p:nvSpPr>
          <p:spPr bwMode="auto">
            <a:xfrm>
              <a:off x="3089093" y="4030566"/>
              <a:ext cx="2761018" cy="1228065"/>
            </a:xfrm>
            <a:prstGeom prst="roundRect">
              <a:avLst/>
            </a:prstGeom>
            <a:noFill/>
            <a:ln cap="sq">
              <a:solidFill>
                <a:schemeClr val="tx1"/>
              </a:solidFill>
              <a:prstDash val="solid"/>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scene3d>
                <a:camera prst="isometricLeftDown"/>
                <a:lightRig rig="threePt" dir="t"/>
              </a:scene3d>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noFill/>
                <a:effectLst>
                  <a:innerShdw blurRad="63500" dist="50800" dir="18900000">
                    <a:prstClr val="black">
                      <a:alpha val="50000"/>
                    </a:prstClr>
                  </a:innerShdw>
                </a:effectLst>
                <a:latin typeface="Verdana" pitchFamily="-107" charset="0"/>
              </a:endParaRPr>
            </a:p>
          </p:txBody>
        </p:sp>
        <p:sp>
          <p:nvSpPr>
            <p:cNvPr id="10" name="矩形 9"/>
            <p:cNvSpPr/>
            <p:nvPr/>
          </p:nvSpPr>
          <p:spPr>
            <a:xfrm>
              <a:off x="3089093" y="4924740"/>
              <a:ext cx="2761018" cy="1693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t>NSQ Daemon</a:t>
              </a:r>
              <a:endParaRPr kumimoji="1" lang="zh-CN" altLang="en-US" sz="1600" dirty="0"/>
            </a:p>
          </p:txBody>
        </p:sp>
        <p:grpSp>
          <p:nvGrpSpPr>
            <p:cNvPr id="12" name="组 11"/>
            <p:cNvGrpSpPr/>
            <p:nvPr/>
          </p:nvGrpSpPr>
          <p:grpSpPr>
            <a:xfrm>
              <a:off x="3852480" y="4106875"/>
              <a:ext cx="1234244" cy="466975"/>
              <a:chOff x="-48058" y="3969218"/>
              <a:chExt cx="1145945" cy="980857"/>
            </a:xfrm>
          </p:grpSpPr>
          <p:sp>
            <p:nvSpPr>
              <p:cNvPr id="13" name="Rounded Rectangle 5"/>
              <p:cNvSpPr/>
              <p:nvPr/>
            </p:nvSpPr>
            <p:spPr bwMode="auto">
              <a:xfrm>
                <a:off x="-48058" y="3969218"/>
                <a:ext cx="1145945" cy="980857"/>
              </a:xfrm>
              <a:prstGeom prst="roundRect">
                <a:avLst/>
              </a:prstGeom>
              <a:noFill/>
              <a:ln>
                <a:solidFill>
                  <a:schemeClr val="tx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scene3d>
                  <a:camera prst="isometricLeftDown"/>
                  <a:lightRig rig="threePt" dir="t"/>
                </a:scene3d>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noFill/>
                  <a:effectLst>
                    <a:innerShdw blurRad="63500" dist="50800" dir="18900000">
                      <a:prstClr val="black">
                        <a:alpha val="50000"/>
                      </a:prstClr>
                    </a:innerShdw>
                  </a:effectLst>
                  <a:latin typeface="Verdana" pitchFamily="-107" charset="0"/>
                </a:endParaRPr>
              </a:p>
            </p:txBody>
          </p:sp>
          <p:sp>
            <p:nvSpPr>
              <p:cNvPr id="14" name="文本框 13"/>
              <p:cNvSpPr txBox="1"/>
              <p:nvPr/>
            </p:nvSpPr>
            <p:spPr>
              <a:xfrm>
                <a:off x="27057" y="4073163"/>
                <a:ext cx="893291" cy="711115"/>
              </a:xfrm>
              <a:prstGeom prst="rect">
                <a:avLst/>
              </a:prstGeom>
              <a:noFill/>
            </p:spPr>
            <p:txBody>
              <a:bodyPr wrap="none" rtlCol="0">
                <a:spAutoFit/>
              </a:bodyPr>
              <a:lstStyle/>
              <a:p>
                <a:r>
                  <a:rPr kumimoji="1" lang="en-US" altLang="zh-CN" sz="1600" dirty="0" smtClean="0"/>
                  <a:t>Publisher </a:t>
                </a:r>
                <a:endParaRPr kumimoji="1" lang="zh-CN" altLang="en-US" sz="1600" dirty="0"/>
              </a:p>
            </p:txBody>
          </p:sp>
        </p:grpSp>
      </p:grpSp>
      <p:cxnSp>
        <p:nvCxnSpPr>
          <p:cNvPr id="17" name="直线连接符 55"/>
          <p:cNvCxnSpPr>
            <a:stCxn id="20" idx="2"/>
            <a:endCxn id="13" idx="3"/>
          </p:cNvCxnSpPr>
          <p:nvPr/>
        </p:nvCxnSpPr>
        <p:spPr>
          <a:xfrm rot="5400000" flipH="1">
            <a:off x="4374293" y="3304356"/>
            <a:ext cx="753717" cy="3486262"/>
          </a:xfrm>
          <a:prstGeom prst="bentConnector4">
            <a:avLst>
              <a:gd name="adj1" fmla="val -72452"/>
              <a:gd name="adj2" fmla="val 69799"/>
            </a:avLst>
          </a:prstGeom>
          <a:ln>
            <a:solidFill>
              <a:schemeClr val="tx1"/>
            </a:solidFill>
            <a:prstDash val="solid"/>
            <a:headEnd type="triangle" w="lg"/>
            <a:tailEnd type="none" w="lg"/>
          </a:ln>
        </p:spPr>
        <p:style>
          <a:lnRef idx="2">
            <a:schemeClr val="accent1"/>
          </a:lnRef>
          <a:fillRef idx="0">
            <a:schemeClr val="accent1"/>
          </a:fillRef>
          <a:effectRef idx="1">
            <a:schemeClr val="accent1"/>
          </a:effectRef>
          <a:fontRef idx="minor">
            <a:schemeClr val="tx1"/>
          </a:fontRef>
        </p:style>
      </p:cxnSp>
      <p:grpSp>
        <p:nvGrpSpPr>
          <p:cNvPr id="18" name="组 17"/>
          <p:cNvGrpSpPr/>
          <p:nvPr/>
        </p:nvGrpSpPr>
        <p:grpSpPr>
          <a:xfrm>
            <a:off x="5113774" y="4360831"/>
            <a:ext cx="2761018" cy="1228065"/>
            <a:chOff x="3089093" y="4030566"/>
            <a:chExt cx="2761018" cy="1228065"/>
          </a:xfrm>
        </p:grpSpPr>
        <p:sp>
          <p:nvSpPr>
            <p:cNvPr id="19" name="Rounded Rectangle 221"/>
            <p:cNvSpPr/>
            <p:nvPr/>
          </p:nvSpPr>
          <p:spPr bwMode="auto">
            <a:xfrm>
              <a:off x="3089093" y="4030566"/>
              <a:ext cx="2761018" cy="1228065"/>
            </a:xfrm>
            <a:prstGeom prst="roundRect">
              <a:avLst/>
            </a:prstGeom>
            <a:noFill/>
            <a:ln cap="sq">
              <a:solidFill>
                <a:schemeClr val="tx1"/>
              </a:solidFill>
              <a:prstDash val="solid"/>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scene3d>
                <a:camera prst="isometricLeftDown"/>
                <a:lightRig rig="threePt" dir="t"/>
              </a:scene3d>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noFill/>
                <a:effectLst>
                  <a:innerShdw blurRad="63500" dist="50800" dir="18900000">
                    <a:prstClr val="black">
                      <a:alpha val="50000"/>
                    </a:prstClr>
                  </a:innerShdw>
                </a:effectLst>
                <a:latin typeface="Verdana" pitchFamily="-107" charset="0"/>
              </a:endParaRPr>
            </a:p>
          </p:txBody>
        </p:sp>
        <p:sp>
          <p:nvSpPr>
            <p:cNvPr id="20" name="矩形 19"/>
            <p:cNvSpPr/>
            <p:nvPr/>
          </p:nvSpPr>
          <p:spPr>
            <a:xfrm>
              <a:off x="3089093" y="4924740"/>
              <a:ext cx="2761018" cy="1693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t>NSQ Daemon</a:t>
              </a:r>
              <a:endParaRPr kumimoji="1" lang="zh-CN" altLang="en-US" sz="1600" dirty="0"/>
            </a:p>
          </p:txBody>
        </p:sp>
        <p:grpSp>
          <p:nvGrpSpPr>
            <p:cNvPr id="21" name="组 20"/>
            <p:cNvGrpSpPr/>
            <p:nvPr/>
          </p:nvGrpSpPr>
          <p:grpSpPr>
            <a:xfrm>
              <a:off x="3851071" y="4106875"/>
              <a:ext cx="1234244" cy="466975"/>
              <a:chOff x="-49364" y="3969218"/>
              <a:chExt cx="1145945" cy="980857"/>
            </a:xfrm>
          </p:grpSpPr>
          <p:sp>
            <p:nvSpPr>
              <p:cNvPr id="22" name="Rounded Rectangle 5"/>
              <p:cNvSpPr/>
              <p:nvPr/>
            </p:nvSpPr>
            <p:spPr bwMode="auto">
              <a:xfrm>
                <a:off x="-49364" y="3969218"/>
                <a:ext cx="1145945" cy="980857"/>
              </a:xfrm>
              <a:prstGeom prst="roundRect">
                <a:avLst/>
              </a:prstGeom>
              <a:noFill/>
              <a:ln>
                <a:solidFill>
                  <a:schemeClr val="tx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scene3d>
                  <a:camera prst="isometricLeftDown"/>
                  <a:lightRig rig="threePt" dir="t"/>
                </a:scene3d>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noFill/>
                  <a:effectLst>
                    <a:innerShdw blurRad="63500" dist="50800" dir="18900000">
                      <a:prstClr val="black">
                        <a:alpha val="50000"/>
                      </a:prstClr>
                    </a:innerShdw>
                  </a:effectLst>
                  <a:latin typeface="Verdana" pitchFamily="-107" charset="0"/>
                </a:endParaRPr>
              </a:p>
            </p:txBody>
          </p:sp>
          <p:sp>
            <p:nvSpPr>
              <p:cNvPr id="23" name="文本框 22"/>
              <p:cNvSpPr txBox="1"/>
              <p:nvPr/>
            </p:nvSpPr>
            <p:spPr>
              <a:xfrm>
                <a:off x="-38449" y="4073163"/>
                <a:ext cx="985660" cy="711115"/>
              </a:xfrm>
              <a:prstGeom prst="rect">
                <a:avLst/>
              </a:prstGeom>
              <a:noFill/>
            </p:spPr>
            <p:txBody>
              <a:bodyPr wrap="none" rtlCol="0">
                <a:spAutoFit/>
              </a:bodyPr>
              <a:lstStyle/>
              <a:p>
                <a:r>
                  <a:rPr kumimoji="1" lang="en-US" altLang="zh-CN" sz="1600" dirty="0" smtClean="0"/>
                  <a:t>Subscriber </a:t>
                </a:r>
                <a:endParaRPr kumimoji="1" lang="zh-CN" altLang="en-US" sz="1600" dirty="0"/>
              </a:p>
            </p:txBody>
          </p:sp>
        </p:grpSp>
      </p:grpSp>
      <p:cxnSp>
        <p:nvCxnSpPr>
          <p:cNvPr id="28" name="直线连接符 55"/>
          <p:cNvCxnSpPr>
            <a:stCxn id="10" idx="0"/>
            <a:endCxn id="13" idx="2"/>
          </p:cNvCxnSpPr>
          <p:nvPr/>
        </p:nvCxnSpPr>
        <p:spPr>
          <a:xfrm flipV="1">
            <a:off x="2390899" y="4904115"/>
            <a:ext cx="0" cy="350890"/>
          </a:xfrm>
          <a:prstGeom prst="straightConnector1">
            <a:avLst/>
          </a:prstGeom>
          <a:ln>
            <a:solidFill>
              <a:schemeClr val="tx1"/>
            </a:solidFill>
            <a:prstDash val="sysDot"/>
            <a:headEnd type="triangle" w="lg"/>
            <a:tailEnd type="none" w="lg"/>
          </a:ln>
        </p:spPr>
        <p:style>
          <a:lnRef idx="2">
            <a:schemeClr val="accent1"/>
          </a:lnRef>
          <a:fillRef idx="0">
            <a:schemeClr val="accent1"/>
          </a:fillRef>
          <a:effectRef idx="1">
            <a:schemeClr val="accent1"/>
          </a:effectRef>
          <a:fontRef idx="minor">
            <a:schemeClr val="tx1"/>
          </a:fontRef>
        </p:style>
      </p:cxnSp>
      <p:cxnSp>
        <p:nvCxnSpPr>
          <p:cNvPr id="34" name="直线连接符 55"/>
          <p:cNvCxnSpPr>
            <a:stCxn id="22" idx="1"/>
            <a:endCxn id="10" idx="2"/>
          </p:cNvCxnSpPr>
          <p:nvPr/>
        </p:nvCxnSpPr>
        <p:spPr>
          <a:xfrm rot="10800000" flipV="1">
            <a:off x="2390900" y="4670627"/>
            <a:ext cx="3484853" cy="753717"/>
          </a:xfrm>
          <a:prstGeom prst="bentConnector4">
            <a:avLst>
              <a:gd name="adj1" fmla="val 27494"/>
              <a:gd name="adj2" fmla="val 142810"/>
            </a:avLst>
          </a:prstGeom>
          <a:ln>
            <a:solidFill>
              <a:schemeClr val="tx1"/>
            </a:solidFill>
            <a:prstDash val="sysDot"/>
            <a:headEnd type="triangle" w="lg"/>
            <a:tailEnd type="none" w="lg"/>
          </a:ln>
        </p:spPr>
        <p:style>
          <a:lnRef idx="2">
            <a:schemeClr val="accent1"/>
          </a:lnRef>
          <a:fillRef idx="0">
            <a:schemeClr val="accent1"/>
          </a:fillRef>
          <a:effectRef idx="1">
            <a:schemeClr val="accent1"/>
          </a:effectRef>
          <a:fontRef idx="minor">
            <a:schemeClr val="tx1"/>
          </a:fontRef>
        </p:style>
      </p:cxnSp>
      <p:cxnSp>
        <p:nvCxnSpPr>
          <p:cNvPr id="39" name="直线连接符 55"/>
          <p:cNvCxnSpPr>
            <a:stCxn id="22" idx="2"/>
            <a:endCxn id="20" idx="0"/>
          </p:cNvCxnSpPr>
          <p:nvPr/>
        </p:nvCxnSpPr>
        <p:spPr>
          <a:xfrm rot="16200000" flipH="1">
            <a:off x="6318133" y="5078855"/>
            <a:ext cx="350890" cy="1409"/>
          </a:xfrm>
          <a:prstGeom prst="bentConnector3">
            <a:avLst>
              <a:gd name="adj1" fmla="val 50000"/>
            </a:avLst>
          </a:prstGeom>
          <a:ln>
            <a:solidFill>
              <a:schemeClr val="tx1"/>
            </a:solidFill>
            <a:prstDash val="solid"/>
            <a:headEnd type="triangle" w="lg"/>
            <a:tailEnd type="none" w="lg"/>
          </a:ln>
        </p:spPr>
        <p:style>
          <a:lnRef idx="2">
            <a:schemeClr val="accent1"/>
          </a:lnRef>
          <a:fillRef idx="0">
            <a:schemeClr val="accent1"/>
          </a:fillRef>
          <a:effectRef idx="1">
            <a:schemeClr val="accent1"/>
          </a:effectRef>
          <a:fontRef idx="minor">
            <a:schemeClr val="tx1"/>
          </a:fontRef>
        </p:style>
      </p:cxnSp>
      <p:sp>
        <p:nvSpPr>
          <p:cNvPr id="43" name="文本框 42"/>
          <p:cNvSpPr txBox="1"/>
          <p:nvPr/>
        </p:nvSpPr>
        <p:spPr>
          <a:xfrm>
            <a:off x="1476243" y="4914393"/>
            <a:ext cx="1114557" cy="276999"/>
          </a:xfrm>
          <a:prstGeom prst="rect">
            <a:avLst/>
          </a:prstGeom>
          <a:noFill/>
          <a:ln w="19050" cmpd="sng">
            <a:noFill/>
          </a:ln>
        </p:spPr>
        <p:txBody>
          <a:bodyPr wrap="square" rtlCol="0">
            <a:spAutoFit/>
          </a:bodyPr>
          <a:lstStyle/>
          <a:p>
            <a:r>
              <a:rPr kumimoji="1" lang="en-US" altLang="zh-CN" sz="1200" dirty="0" smtClean="0"/>
              <a:t>Topic </a:t>
            </a:r>
            <a:r>
              <a:rPr kumimoji="1" lang="en-US" altLang="zh-CN" sz="1200" dirty="0" smtClean="0">
                <a:solidFill>
                  <a:srgbClr val="FF0000"/>
                </a:solidFill>
              </a:rPr>
              <a:t>1~128</a:t>
            </a:r>
            <a:endParaRPr kumimoji="1" lang="zh-CN" altLang="en-US" sz="1200" dirty="0">
              <a:solidFill>
                <a:srgbClr val="FF0000"/>
              </a:solidFill>
            </a:endParaRPr>
          </a:p>
        </p:txBody>
      </p:sp>
      <p:sp>
        <p:nvSpPr>
          <p:cNvPr id="44" name="文本框 43"/>
          <p:cNvSpPr txBox="1"/>
          <p:nvPr/>
        </p:nvSpPr>
        <p:spPr>
          <a:xfrm>
            <a:off x="4241764" y="5966980"/>
            <a:ext cx="1273151" cy="276999"/>
          </a:xfrm>
          <a:prstGeom prst="rect">
            <a:avLst/>
          </a:prstGeom>
          <a:noFill/>
          <a:ln w="19050" cmpd="sng">
            <a:noFill/>
          </a:ln>
        </p:spPr>
        <p:txBody>
          <a:bodyPr wrap="square" rtlCol="0">
            <a:spAutoFit/>
          </a:bodyPr>
          <a:lstStyle/>
          <a:p>
            <a:r>
              <a:rPr kumimoji="1" lang="en-US" altLang="zh-CN" sz="1200" dirty="0" smtClean="0"/>
              <a:t>Topic </a:t>
            </a:r>
            <a:r>
              <a:rPr kumimoji="1" lang="en-US" altLang="zh-CN" sz="1200" dirty="0" smtClean="0">
                <a:solidFill>
                  <a:srgbClr val="FF0000"/>
                </a:solidFill>
              </a:rPr>
              <a:t>129 ~ 256</a:t>
            </a:r>
            <a:endParaRPr kumimoji="1" lang="zh-CN" altLang="en-US" sz="1200" dirty="0">
              <a:solidFill>
                <a:srgbClr val="FF0000"/>
              </a:solidFill>
            </a:endParaRPr>
          </a:p>
        </p:txBody>
      </p:sp>
    </p:spTree>
    <p:extLst>
      <p:ext uri="{BB962C8B-B14F-4D97-AF65-F5344CB8AC3E}">
        <p14:creationId xmlns:p14="http://schemas.microsoft.com/office/powerpoint/2010/main" val="406039705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2800" dirty="0" smtClean="0"/>
              <a:t>A Typical Scenario in 5G Network </a:t>
            </a:r>
            <a:endParaRPr kumimoji="1" lang="zh-CN" altLang="en-US" sz="2800" dirty="0"/>
          </a:p>
        </p:txBody>
      </p:sp>
      <p:sp>
        <p:nvSpPr>
          <p:cNvPr id="4" name="日期占位符 3"/>
          <p:cNvSpPr>
            <a:spLocks noGrp="1"/>
          </p:cNvSpPr>
          <p:nvPr>
            <p:ph type="dt" sz="half" idx="10"/>
          </p:nvPr>
        </p:nvSpPr>
        <p:spPr/>
        <p:txBody>
          <a:bodyPr/>
          <a:lstStyle/>
          <a:p>
            <a:fld id="{C32BAF81-2836-1841-8C1D-2DCC72636AA7}" type="datetime1">
              <a:rPr lang="en-US" smtClean="0"/>
              <a:pPr/>
              <a:t>10/13/16</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1</a:t>
            </a:fld>
            <a:endParaRPr lang="en-US" dirty="0"/>
          </a:p>
        </p:txBody>
      </p:sp>
      <p:pic>
        <p:nvPicPr>
          <p:cNvPr id="19" name="Picture 3"/>
          <p:cNvPicPr>
            <a:picLocks noChangeAspect="1" noChangeArrowheads="1"/>
          </p:cNvPicPr>
          <p:nvPr/>
        </p:nvPicPr>
        <p:blipFill>
          <a:blip r:embed="rId3" cstate="print"/>
          <a:srcRect/>
          <a:stretch>
            <a:fillRect/>
          </a:stretch>
        </p:blipFill>
        <p:spPr bwMode="auto">
          <a:xfrm>
            <a:off x="1383585" y="3591527"/>
            <a:ext cx="6165618" cy="2658999"/>
          </a:xfrm>
          <a:prstGeom prst="rect">
            <a:avLst/>
          </a:prstGeom>
          <a:noFill/>
          <a:ln w="9525">
            <a:noFill/>
            <a:miter lim="800000"/>
            <a:headEnd/>
            <a:tailEnd/>
          </a:ln>
          <a:effectLst/>
        </p:spPr>
      </p:pic>
      <p:grpSp>
        <p:nvGrpSpPr>
          <p:cNvPr id="7" name="组 6"/>
          <p:cNvGrpSpPr/>
          <p:nvPr/>
        </p:nvGrpSpPr>
        <p:grpSpPr>
          <a:xfrm>
            <a:off x="5169931" y="5425292"/>
            <a:ext cx="2285200" cy="492368"/>
            <a:chOff x="5264002" y="3881701"/>
            <a:chExt cx="2675228" cy="606246"/>
          </a:xfrm>
        </p:grpSpPr>
        <p:sp>
          <p:nvSpPr>
            <p:cNvPr id="22" name="圆角矩形 21"/>
            <p:cNvSpPr/>
            <p:nvPr/>
          </p:nvSpPr>
          <p:spPr bwMode="auto">
            <a:xfrm>
              <a:off x="5264002" y="3881701"/>
              <a:ext cx="2675227" cy="606246"/>
            </a:xfrm>
            <a:prstGeom prst="roundRect">
              <a:avLst>
                <a:gd name="adj" fmla="val 8846"/>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334" tIns="45667" rIns="91334" bIns="45667" numCol="1" rtlCol="0" anchor="t" anchorCtr="0" compatLnSpc="1">
              <a:prstTxWarp prst="textNoShape">
                <a:avLst/>
              </a:prstTxWarp>
            </a:bodyPr>
            <a:lstStyle/>
            <a:p>
              <a:pPr>
                <a:buClr>
                  <a:srgbClr val="CC9900"/>
                </a:buClr>
                <a:buFont typeface="Wingdings" pitchFamily="2" charset="2"/>
                <a:buChar char="n"/>
              </a:pPr>
              <a:endParaRPr lang="zh-CN" altLang="en-US" sz="2800" dirty="0" smtClean="0">
                <a:solidFill>
                  <a:srgbClr val="000000"/>
                </a:solidFill>
                <a:ea typeface="SimSun" pitchFamily="2" charset="-122"/>
              </a:endParaRPr>
            </a:p>
          </p:txBody>
        </p:sp>
        <p:cxnSp>
          <p:nvCxnSpPr>
            <p:cNvPr id="23" name="直接箭头连接符 61"/>
            <p:cNvCxnSpPr/>
            <p:nvPr/>
          </p:nvCxnSpPr>
          <p:spPr bwMode="auto">
            <a:xfrm flipV="1">
              <a:off x="5360037" y="4065744"/>
              <a:ext cx="587313" cy="7968"/>
            </a:xfrm>
            <a:prstGeom prst="straightConnector1">
              <a:avLst/>
            </a:prstGeom>
            <a:noFill/>
            <a:ln w="19050" cap="flat" cmpd="sng" algn="ctr">
              <a:solidFill>
                <a:srgbClr val="009E4F"/>
              </a:solidFill>
              <a:prstDash val="sysDash"/>
              <a:round/>
              <a:headEnd type="triangle" w="med" len="med"/>
              <a:tailEnd type="triangle" w="med" len="med"/>
            </a:ln>
            <a:effectLst/>
          </p:spPr>
        </p:cxnSp>
        <p:cxnSp>
          <p:nvCxnSpPr>
            <p:cNvPr id="24" name="直接箭头连接符 62"/>
            <p:cNvCxnSpPr/>
            <p:nvPr/>
          </p:nvCxnSpPr>
          <p:spPr bwMode="auto">
            <a:xfrm>
              <a:off x="5360039" y="4265748"/>
              <a:ext cx="615883" cy="713"/>
            </a:xfrm>
            <a:prstGeom prst="straightConnector1">
              <a:avLst/>
            </a:prstGeom>
            <a:noFill/>
            <a:ln w="19050" cap="flat" cmpd="sng" algn="ctr">
              <a:solidFill>
                <a:srgbClr val="FF0000"/>
              </a:solidFill>
              <a:prstDash val="sysDash"/>
              <a:round/>
              <a:headEnd type="triangle" w="med" len="med"/>
              <a:tailEnd type="triangle" w="med" len="med"/>
            </a:ln>
            <a:effectLst/>
          </p:spPr>
        </p:cxnSp>
        <p:sp>
          <p:nvSpPr>
            <p:cNvPr id="25" name="TextBox 151"/>
            <p:cNvSpPr txBox="1"/>
            <p:nvPr/>
          </p:nvSpPr>
          <p:spPr>
            <a:xfrm>
              <a:off x="5914159" y="3891988"/>
              <a:ext cx="2025071" cy="454630"/>
            </a:xfrm>
            <a:prstGeom prst="rect">
              <a:avLst/>
            </a:prstGeom>
            <a:noFill/>
          </p:spPr>
          <p:txBody>
            <a:bodyPr wrap="square" lIns="91334" tIns="45667" rIns="91334" bIns="45667" rtlCol="0">
              <a:spAutoFit/>
            </a:bodyPr>
            <a:lstStyle/>
            <a:p>
              <a:pPr>
                <a:buClr>
                  <a:srgbClr val="CC9900"/>
                </a:buClr>
                <a:buFont typeface="Wingdings" pitchFamily="2" charset="2"/>
                <a:buNone/>
              </a:pPr>
              <a:r>
                <a:rPr lang="en-US" altLang="zh-CN" sz="1000" dirty="0" smtClean="0">
                  <a:solidFill>
                    <a:srgbClr val="000000">
                      <a:lumMod val="65000"/>
                      <a:lumOff val="35000"/>
                    </a:srgbClr>
                  </a:solidFill>
                </a:rPr>
                <a:t>Normal traffic to Internet</a:t>
              </a:r>
            </a:p>
            <a:p>
              <a:pPr>
                <a:buClr>
                  <a:srgbClr val="CC9900"/>
                </a:buClr>
              </a:pPr>
              <a:r>
                <a:rPr lang="en-US" altLang="zh-CN" sz="1000" dirty="0" smtClean="0">
                  <a:solidFill>
                    <a:srgbClr val="000000">
                      <a:lumMod val="65000"/>
                      <a:lumOff val="35000"/>
                    </a:srgbClr>
                  </a:solidFill>
                </a:rPr>
                <a:t>Traffic at edge</a:t>
              </a:r>
              <a:endParaRPr lang="zh-CN" altLang="en-US" sz="1000" dirty="0">
                <a:solidFill>
                  <a:srgbClr val="000000">
                    <a:lumMod val="65000"/>
                    <a:lumOff val="35000"/>
                  </a:srgbClr>
                </a:solidFill>
              </a:endParaRPr>
            </a:p>
          </p:txBody>
        </p:sp>
      </p:grpSp>
      <p:sp>
        <p:nvSpPr>
          <p:cNvPr id="15" name="内容占位符 2"/>
          <p:cNvSpPr>
            <a:spLocks noGrp="1"/>
          </p:cNvSpPr>
          <p:nvPr>
            <p:ph idx="1"/>
          </p:nvPr>
        </p:nvSpPr>
        <p:spPr>
          <a:xfrm>
            <a:off x="374887" y="1039990"/>
            <a:ext cx="8569608" cy="2480989"/>
          </a:xfrm>
        </p:spPr>
        <p:txBody>
          <a:bodyPr>
            <a:normAutofit fontScale="92500" lnSpcReduction="10000"/>
          </a:bodyPr>
          <a:lstStyle/>
          <a:p>
            <a:r>
              <a:rPr kumimoji="1" lang="en-US" altLang="zh-CN" dirty="0" smtClean="0"/>
              <a:t>Distributed</a:t>
            </a:r>
            <a:r>
              <a:rPr kumimoji="1" lang="zh-CN" altLang="en-US" dirty="0" smtClean="0"/>
              <a:t> </a:t>
            </a:r>
            <a:r>
              <a:rPr kumimoji="1" lang="en-US" altLang="zh-CN" dirty="0" smtClean="0"/>
              <a:t>gateways</a:t>
            </a:r>
            <a:r>
              <a:rPr kumimoji="1" lang="zh-CN" altLang="en-US" dirty="0" smtClean="0"/>
              <a:t> </a:t>
            </a:r>
            <a:r>
              <a:rPr kumimoji="1" lang="en-US" altLang="zh-CN" dirty="0" smtClean="0"/>
              <a:t>(VNFs)</a:t>
            </a:r>
            <a:r>
              <a:rPr kumimoji="1" lang="zh-CN" altLang="en-US" dirty="0" smtClean="0"/>
              <a:t> </a:t>
            </a:r>
            <a:r>
              <a:rPr kumimoji="1" lang="en-US" altLang="zh-CN" dirty="0" smtClean="0"/>
              <a:t>and</a:t>
            </a:r>
            <a:r>
              <a:rPr kumimoji="1" lang="zh-CN" altLang="en-US" dirty="0" smtClean="0"/>
              <a:t> </a:t>
            </a:r>
            <a:r>
              <a:rPr kumimoji="1" lang="en-US" altLang="zh-CN" dirty="0" smtClean="0"/>
              <a:t>APPs</a:t>
            </a:r>
            <a:r>
              <a:rPr kumimoji="1" lang="zh-CN" altLang="en-US" dirty="0" smtClean="0"/>
              <a:t> </a:t>
            </a:r>
            <a:r>
              <a:rPr kumimoji="1" lang="en-US" altLang="zh-CN" dirty="0" smtClean="0"/>
              <a:t>are</a:t>
            </a:r>
            <a:r>
              <a:rPr kumimoji="1" lang="zh-CN" altLang="en-US" dirty="0" smtClean="0"/>
              <a:t> </a:t>
            </a:r>
            <a:r>
              <a:rPr kumimoji="1" lang="en-US" altLang="zh-CN" dirty="0" smtClean="0"/>
              <a:t>deployed</a:t>
            </a:r>
            <a:r>
              <a:rPr kumimoji="1" lang="zh-CN" altLang="en-US" dirty="0" smtClean="0"/>
              <a:t> </a:t>
            </a:r>
            <a:r>
              <a:rPr kumimoji="1" lang="en-US" altLang="zh-CN" dirty="0" smtClean="0"/>
              <a:t>at the edge</a:t>
            </a:r>
          </a:p>
          <a:p>
            <a:pPr lvl="1"/>
            <a:r>
              <a:rPr kumimoji="1" lang="en-US" altLang="zh-CN" dirty="0">
                <a:sym typeface="Wingdings"/>
              </a:rPr>
              <a:t>S</a:t>
            </a:r>
            <a:r>
              <a:rPr kumimoji="1" lang="en-US" altLang="zh-CN" dirty="0" smtClean="0">
                <a:sym typeface="Wingdings"/>
              </a:rPr>
              <a:t>horten</a:t>
            </a:r>
            <a:r>
              <a:rPr kumimoji="1" lang="zh-CN" altLang="en-US" dirty="0" smtClean="0">
                <a:sym typeface="Wingdings"/>
              </a:rPr>
              <a:t> </a:t>
            </a:r>
            <a:r>
              <a:rPr kumimoji="1" lang="en-US" altLang="zh-CN" dirty="0" smtClean="0">
                <a:sym typeface="Wingdings"/>
              </a:rPr>
              <a:t>transmission</a:t>
            </a:r>
            <a:r>
              <a:rPr kumimoji="1" lang="zh-CN" altLang="en-US" dirty="0" smtClean="0">
                <a:sym typeface="Wingdings"/>
              </a:rPr>
              <a:t> </a:t>
            </a:r>
            <a:r>
              <a:rPr kumimoji="1" lang="en-US" altLang="zh-CN" dirty="0" smtClean="0">
                <a:sym typeface="Wingdings"/>
              </a:rPr>
              <a:t>path</a:t>
            </a:r>
            <a:r>
              <a:rPr kumimoji="1" lang="zh-CN" altLang="en-US" dirty="0" smtClean="0">
                <a:sym typeface="Wingdings"/>
              </a:rPr>
              <a:t> </a:t>
            </a:r>
            <a:r>
              <a:rPr kumimoji="1" lang="en-US" altLang="zh-CN" dirty="0" smtClean="0">
                <a:sym typeface="Wingdings"/>
              </a:rPr>
              <a:t>to</a:t>
            </a:r>
            <a:r>
              <a:rPr kumimoji="1" lang="zh-CN" altLang="en-US" dirty="0" smtClean="0">
                <a:sym typeface="Wingdings"/>
              </a:rPr>
              <a:t> </a:t>
            </a:r>
            <a:r>
              <a:rPr kumimoji="1" lang="en-US" altLang="zh-CN" dirty="0" smtClean="0">
                <a:sym typeface="Wingdings"/>
              </a:rPr>
              <a:t>mobile</a:t>
            </a:r>
            <a:r>
              <a:rPr kumimoji="1" lang="zh-CN" altLang="en-US" dirty="0" smtClean="0">
                <a:sym typeface="Wingdings"/>
              </a:rPr>
              <a:t> </a:t>
            </a:r>
            <a:r>
              <a:rPr kumimoji="1" lang="en-US" altLang="zh-CN" dirty="0" smtClean="0">
                <a:sym typeface="Wingdings"/>
              </a:rPr>
              <a:t>users</a:t>
            </a:r>
            <a:r>
              <a:rPr kumimoji="1" lang="zh-CN" altLang="en-US" dirty="0" smtClean="0">
                <a:sym typeface="Wingdings"/>
              </a:rPr>
              <a:t>  </a:t>
            </a:r>
            <a:r>
              <a:rPr kumimoji="1" lang="en-US" altLang="zh-CN" dirty="0" smtClean="0">
                <a:sym typeface="Wingdings"/>
              </a:rPr>
              <a:t>lower</a:t>
            </a:r>
            <a:r>
              <a:rPr kumimoji="1" lang="zh-CN" altLang="en-US" dirty="0" smtClean="0">
                <a:sym typeface="Wingdings"/>
              </a:rPr>
              <a:t> </a:t>
            </a:r>
            <a:r>
              <a:rPr kumimoji="1" lang="en-US" altLang="zh-CN" dirty="0" smtClean="0">
                <a:sym typeface="Wingdings"/>
              </a:rPr>
              <a:t>latency</a:t>
            </a:r>
          </a:p>
          <a:p>
            <a:r>
              <a:rPr kumimoji="1" lang="en-US" altLang="zh-CN" dirty="0" smtClean="0">
                <a:sym typeface="Wingdings"/>
              </a:rPr>
              <a:t>Architecture:</a:t>
            </a:r>
            <a:r>
              <a:rPr kumimoji="1" lang="zh-CN" altLang="en-US" dirty="0" smtClean="0">
                <a:sym typeface="Wingdings"/>
              </a:rPr>
              <a:t> </a:t>
            </a:r>
            <a:r>
              <a:rPr kumimoji="1" lang="en-US" altLang="zh-CN" dirty="0" smtClean="0">
                <a:sym typeface="Wingdings"/>
              </a:rPr>
              <a:t>micro-services</a:t>
            </a:r>
          </a:p>
          <a:p>
            <a:pPr lvl="1"/>
            <a:r>
              <a:rPr kumimoji="1" lang="en-US" altLang="zh-CN" dirty="0" smtClean="0">
                <a:sym typeface="Wingdings"/>
              </a:rPr>
              <a:t>Applications/services (distributed</a:t>
            </a:r>
            <a:r>
              <a:rPr kumimoji="1" lang="zh-CN" altLang="en-US" dirty="0" smtClean="0">
                <a:sym typeface="Wingdings"/>
              </a:rPr>
              <a:t> </a:t>
            </a:r>
            <a:r>
              <a:rPr kumimoji="1" lang="en-US" altLang="zh-CN" dirty="0" smtClean="0">
                <a:sym typeface="Wingdings"/>
              </a:rPr>
              <a:t>on edge servers) coordinate with each other through </a:t>
            </a:r>
            <a:r>
              <a:rPr kumimoji="1" lang="en-US" altLang="zh-CN" dirty="0" smtClean="0">
                <a:solidFill>
                  <a:srgbClr val="FF0000"/>
                </a:solidFill>
                <a:sym typeface="Wingdings"/>
              </a:rPr>
              <a:t>messages</a:t>
            </a:r>
          </a:p>
          <a:p>
            <a:pPr lvl="1"/>
            <a:r>
              <a:rPr kumimoji="1" lang="en-US" altLang="zh-CN" dirty="0" smtClean="0">
                <a:sym typeface="Wingdings"/>
              </a:rPr>
              <a:t>Need</a:t>
            </a:r>
            <a:r>
              <a:rPr kumimoji="1" lang="zh-CN" altLang="en-US" dirty="0" smtClean="0">
                <a:sym typeface="Wingdings"/>
              </a:rPr>
              <a:t> </a:t>
            </a:r>
            <a:r>
              <a:rPr kumimoji="1" lang="en-US" altLang="zh-CN" dirty="0" smtClean="0">
                <a:sym typeface="Wingdings"/>
              </a:rPr>
              <a:t>a</a:t>
            </a:r>
            <a:r>
              <a:rPr kumimoji="1" lang="zh-CN" altLang="en-US" dirty="0" smtClean="0">
                <a:sym typeface="Wingdings"/>
              </a:rPr>
              <a:t> </a:t>
            </a:r>
            <a:r>
              <a:rPr kumimoji="1" lang="en-US" altLang="zh-CN" dirty="0">
                <a:sym typeface="Wingdings"/>
              </a:rPr>
              <a:t>l</a:t>
            </a:r>
            <a:r>
              <a:rPr kumimoji="1" lang="en-US" altLang="zh-CN" dirty="0" smtClean="0">
                <a:sym typeface="Wingdings"/>
              </a:rPr>
              <a:t>ow-latency &amp; light-weight messaging middleware</a:t>
            </a:r>
          </a:p>
          <a:p>
            <a:pPr lvl="2"/>
            <a:r>
              <a:rPr kumimoji="1" lang="en-US" altLang="zh-CN" dirty="0" smtClean="0">
                <a:sym typeface="Wingdings"/>
              </a:rPr>
              <a:t>The middleware provides </a:t>
            </a:r>
            <a:r>
              <a:rPr kumimoji="1" lang="en-US" altLang="zh-CN" dirty="0">
                <a:sym typeface="Wingdings"/>
              </a:rPr>
              <a:t>a</a:t>
            </a:r>
            <a:r>
              <a:rPr kumimoji="1" lang="zh-CN" altLang="en-US" dirty="0" smtClean="0">
                <a:sym typeface="Wingdings"/>
              </a:rPr>
              <a:t> </a:t>
            </a:r>
            <a:r>
              <a:rPr kumimoji="1" lang="en-US" altLang="zh-CN" dirty="0" err="1" smtClean="0">
                <a:sym typeface="Wingdings"/>
              </a:rPr>
              <a:t>PaaS</a:t>
            </a:r>
            <a:r>
              <a:rPr kumimoji="1" lang="zh-CN" altLang="en-US" dirty="0" smtClean="0">
                <a:sym typeface="Wingdings"/>
              </a:rPr>
              <a:t> </a:t>
            </a:r>
            <a:r>
              <a:rPr kumimoji="1" lang="en-US" altLang="zh-CN" dirty="0" smtClean="0">
                <a:sym typeface="Wingdings"/>
              </a:rPr>
              <a:t>messaging</a:t>
            </a:r>
            <a:r>
              <a:rPr kumimoji="1" lang="zh-CN" altLang="en-US" dirty="0" smtClean="0">
                <a:sym typeface="Wingdings"/>
              </a:rPr>
              <a:t> </a:t>
            </a:r>
            <a:r>
              <a:rPr kumimoji="1" lang="en-US" altLang="zh-CN" dirty="0" smtClean="0">
                <a:sym typeface="Wingdings"/>
              </a:rPr>
              <a:t>service</a:t>
            </a:r>
          </a:p>
        </p:txBody>
      </p:sp>
    </p:spTree>
    <p:extLst>
      <p:ext uri="{BB962C8B-B14F-4D97-AF65-F5344CB8AC3E}">
        <p14:creationId xmlns:p14="http://schemas.microsoft.com/office/powerpoint/2010/main" val="341542282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NSQ - Decentralization</a:t>
            </a:r>
            <a:endParaRPr kumimoji="1" lang="zh-CN" altLang="en-US" dirty="0"/>
          </a:p>
        </p:txBody>
      </p:sp>
      <p:sp>
        <p:nvSpPr>
          <p:cNvPr id="4" name="日期占位符 3"/>
          <p:cNvSpPr>
            <a:spLocks noGrp="1"/>
          </p:cNvSpPr>
          <p:nvPr>
            <p:ph type="dt" sz="half" idx="10"/>
          </p:nvPr>
        </p:nvSpPr>
        <p:spPr/>
        <p:txBody>
          <a:bodyPr/>
          <a:lstStyle/>
          <a:p>
            <a:fld id="{C32BAF81-2836-1841-8C1D-2DCC72636AA7}" type="datetime1">
              <a:rPr lang="en-US" smtClean="0"/>
              <a:pPr/>
              <a:t>10/13/16</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19</a:t>
            </a:fld>
            <a:endParaRPr lang="en-US" dirty="0"/>
          </a:p>
        </p:txBody>
      </p:sp>
      <p:sp>
        <p:nvSpPr>
          <p:cNvPr id="7" name="内容占位符 2"/>
          <p:cNvSpPr txBox="1">
            <a:spLocks/>
          </p:cNvSpPr>
          <p:nvPr/>
        </p:nvSpPr>
        <p:spPr>
          <a:xfrm>
            <a:off x="268592" y="1074269"/>
            <a:ext cx="8229600" cy="1500788"/>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Clr>
                <a:srgbClr val="CC9933"/>
              </a:buClr>
              <a:buFont typeface="Wingdings" charset="2"/>
              <a:buChar char="Ø"/>
              <a:defRPr sz="2400" kern="1200">
                <a:solidFill>
                  <a:schemeClr val="tx1"/>
                </a:solidFill>
                <a:latin typeface="Gill Sans"/>
                <a:ea typeface="+mn-ea"/>
                <a:cs typeface="Gill Sans"/>
              </a:defRPr>
            </a:lvl1pPr>
            <a:lvl2pPr marL="742950" indent="-285750" algn="l" defTabSz="457200" rtl="0" eaLnBrk="1" latinLnBrk="0" hangingPunct="1">
              <a:spcBef>
                <a:spcPct val="20000"/>
              </a:spcBef>
              <a:buClr>
                <a:schemeClr val="accent3">
                  <a:lumMod val="50000"/>
                </a:schemeClr>
              </a:buClr>
              <a:buSzPct val="80000"/>
              <a:buFont typeface="Wingdings" charset="2"/>
              <a:buChar char="q"/>
              <a:defRPr sz="2200" kern="1200">
                <a:solidFill>
                  <a:schemeClr val="tx1"/>
                </a:solidFill>
                <a:latin typeface="Gill Sans"/>
                <a:ea typeface="+mn-ea"/>
                <a:cs typeface="Gill Sans"/>
              </a:defRPr>
            </a:lvl2pPr>
            <a:lvl3pPr marL="1143000" indent="-228600" algn="l" defTabSz="457200" rtl="0" eaLnBrk="1" latinLnBrk="0" hangingPunct="1">
              <a:spcBef>
                <a:spcPct val="20000"/>
              </a:spcBef>
              <a:buClr>
                <a:srgbClr val="CC9933"/>
              </a:buClr>
              <a:buSzPct val="120000"/>
              <a:buFont typeface="Arial"/>
              <a:buChar char="•"/>
              <a:defRPr sz="2000" kern="1200">
                <a:solidFill>
                  <a:schemeClr val="tx1"/>
                </a:solidFill>
                <a:latin typeface="Gill Sans"/>
                <a:ea typeface="+mn-ea"/>
                <a:cs typeface="Gill Sans"/>
              </a:defRPr>
            </a:lvl3pPr>
            <a:lvl4pPr marL="1600200" indent="-228600" algn="l" defTabSz="457200" rtl="0" eaLnBrk="1" latinLnBrk="0" hangingPunct="1">
              <a:spcBef>
                <a:spcPct val="20000"/>
              </a:spcBef>
              <a:buClr>
                <a:schemeClr val="accent3">
                  <a:lumMod val="50000"/>
                </a:schemeClr>
              </a:buClr>
              <a:buSzPct val="80000"/>
              <a:buFont typeface="Wingdings" charset="2"/>
              <a:buChar char="§"/>
              <a:defRPr sz="2000" kern="1200">
                <a:solidFill>
                  <a:schemeClr val="tx1"/>
                </a:solidFill>
                <a:latin typeface="Gill Sans"/>
                <a:ea typeface="+mn-ea"/>
                <a:cs typeface="Gill Sans"/>
              </a:defRPr>
            </a:lvl4pPr>
            <a:lvl5pPr marL="2057400" indent="-228600" algn="l" defTabSz="457200" rtl="0" eaLnBrk="1" latinLnBrk="0" hangingPunct="1">
              <a:spcBef>
                <a:spcPct val="20000"/>
              </a:spcBef>
              <a:buClr>
                <a:srgbClr val="CC9933"/>
              </a:buClr>
              <a:buSzPct val="60000"/>
              <a:buFont typeface="Courier New"/>
              <a:buChar char="o"/>
              <a:defRPr sz="2000" kern="1200">
                <a:solidFill>
                  <a:schemeClr val="tx1"/>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en-US" altLang="zh-CN" sz="1900" dirty="0" smtClean="0">
                <a:latin typeface="Palatino"/>
                <a:cs typeface="Palatino"/>
              </a:rPr>
              <a:t>When workload </a:t>
            </a:r>
            <a:r>
              <a:rPr kumimoji="1" lang="en-US" altLang="zh-CN" sz="1900" dirty="0">
                <a:latin typeface="Palatino"/>
                <a:cs typeface="Palatino"/>
              </a:rPr>
              <a:t>is </a:t>
            </a:r>
            <a:r>
              <a:rPr kumimoji="1" lang="en-US" altLang="zh-CN" sz="1900" dirty="0" smtClean="0">
                <a:latin typeface="Palatino"/>
                <a:cs typeface="Palatino"/>
              </a:rPr>
              <a:t>balanced among two daemons, </a:t>
            </a:r>
            <a:r>
              <a:rPr kumimoji="1" lang="en-US" altLang="zh-CN" sz="1900" dirty="0">
                <a:latin typeface="Palatino"/>
                <a:cs typeface="Palatino"/>
              </a:rPr>
              <a:t>system bottleneck (NSQ daemon at pub server) is </a:t>
            </a:r>
            <a:r>
              <a:rPr kumimoji="1" lang="en-US" altLang="zh-CN" sz="1900" dirty="0" smtClean="0">
                <a:latin typeface="Palatino"/>
                <a:cs typeface="Palatino"/>
              </a:rPr>
              <a:t>mitigated</a:t>
            </a:r>
          </a:p>
          <a:p>
            <a:pPr lvl="1"/>
            <a:r>
              <a:rPr kumimoji="1" lang="en-US" altLang="zh-CN" sz="1900" dirty="0" smtClean="0">
                <a:latin typeface="Palatino"/>
                <a:cs typeface="Palatino"/>
              </a:rPr>
              <a:t>Latency is greatly reduced (see figure below)</a:t>
            </a:r>
          </a:p>
          <a:p>
            <a:pPr lvl="1"/>
            <a:r>
              <a:rPr kumimoji="1" lang="en-US" altLang="zh-CN" sz="1900" dirty="0" smtClean="0">
                <a:latin typeface="Palatino"/>
                <a:cs typeface="Palatino"/>
              </a:rPr>
              <a:t>CPU utilization at pub server: 327% </a:t>
            </a:r>
            <a:r>
              <a:rPr kumimoji="1" lang="en-US" altLang="zh-CN" sz="1900" dirty="0" smtClean="0">
                <a:latin typeface="Palatino"/>
                <a:cs typeface="Palatino"/>
                <a:sym typeface="Wingdings"/>
              </a:rPr>
              <a:t> </a:t>
            </a:r>
            <a:r>
              <a:rPr kumimoji="1" lang="en-US" altLang="zh-CN" sz="1900" dirty="0" smtClean="0">
                <a:latin typeface="Palatino"/>
                <a:cs typeface="Palatino"/>
              </a:rPr>
              <a:t>245%</a:t>
            </a:r>
          </a:p>
          <a:p>
            <a:pPr lvl="1"/>
            <a:r>
              <a:rPr kumimoji="1" lang="en-US" altLang="zh-CN" sz="1900" dirty="0" smtClean="0">
                <a:latin typeface="Palatino"/>
                <a:cs typeface="Palatino"/>
              </a:rPr>
              <a:t>CPU utilization at sub server: 235% </a:t>
            </a:r>
            <a:r>
              <a:rPr kumimoji="1" lang="en-US" altLang="zh-CN" sz="1900" dirty="0" smtClean="0">
                <a:latin typeface="Palatino"/>
                <a:cs typeface="Palatino"/>
                <a:sym typeface="Wingdings"/>
              </a:rPr>
              <a:t> </a:t>
            </a:r>
            <a:r>
              <a:rPr kumimoji="1" lang="en-US" altLang="zh-CN" sz="1900" dirty="0" smtClean="0">
                <a:latin typeface="Palatino"/>
                <a:cs typeface="Palatino"/>
              </a:rPr>
              <a:t>350%</a:t>
            </a:r>
          </a:p>
          <a:p>
            <a:pPr lvl="1"/>
            <a:endParaRPr kumimoji="1" lang="en-US" altLang="zh-CN" dirty="0" smtClean="0"/>
          </a:p>
        </p:txBody>
      </p:sp>
      <p:pic>
        <p:nvPicPr>
          <p:cNvPr id="16" name="图片 15" descr="Centralized vs Decentralize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8001" y="2575057"/>
            <a:ext cx="5251810" cy="3662421"/>
          </a:xfrm>
          <a:prstGeom prst="rect">
            <a:avLst/>
          </a:prstGeom>
        </p:spPr>
      </p:pic>
    </p:spTree>
    <p:extLst>
      <p:ext uri="{BB962C8B-B14F-4D97-AF65-F5344CB8AC3E}">
        <p14:creationId xmlns:p14="http://schemas.microsoft.com/office/powerpoint/2010/main" val="231502579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1b: Local </a:t>
            </a:r>
            <a:r>
              <a:rPr lang="en-US" dirty="0" err="1" smtClean="0"/>
              <a:t>Fanout</a:t>
            </a:r>
            <a:endParaRPr lang="hy-AM" dirty="0"/>
          </a:p>
        </p:txBody>
      </p:sp>
      <p:sp>
        <p:nvSpPr>
          <p:cNvPr id="4" name="Date Placeholder 3"/>
          <p:cNvSpPr>
            <a:spLocks noGrp="1"/>
          </p:cNvSpPr>
          <p:nvPr>
            <p:ph type="dt" sz="half" idx="10"/>
          </p:nvPr>
        </p:nvSpPr>
        <p:spPr/>
        <p:txBody>
          <a:bodyPr/>
          <a:lstStyle/>
          <a:p>
            <a:fld id="{C32BAF81-2836-1841-8C1D-2DCC72636AA7}" type="datetime1">
              <a:rPr lang="en-US" smtClean="0"/>
              <a:pPr/>
              <a:t>10/13/16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E9FC0C-25CF-334A-B910-44A385CE0D1A}" type="slidenum">
              <a:rPr lang="en-US" smtClean="0"/>
              <a:pPr/>
              <a:t>20</a:t>
            </a:fld>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9259" t="4338" r="7796" b="4465"/>
          <a:stretch/>
        </p:blipFill>
        <p:spPr>
          <a:xfrm>
            <a:off x="1411066" y="2404965"/>
            <a:ext cx="6141639" cy="3951385"/>
          </a:xfrm>
          <a:prstGeom prst="rect">
            <a:avLst/>
          </a:prstGeom>
        </p:spPr>
      </p:pic>
      <p:sp>
        <p:nvSpPr>
          <p:cNvPr id="7" name="内容占位符 2"/>
          <p:cNvSpPr txBox="1">
            <a:spLocks/>
          </p:cNvSpPr>
          <p:nvPr/>
        </p:nvSpPr>
        <p:spPr>
          <a:xfrm>
            <a:off x="245540" y="1041508"/>
            <a:ext cx="8314926" cy="1363457"/>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Clr>
                <a:srgbClr val="CC9933"/>
              </a:buClr>
              <a:buFont typeface="Wingdings" charset="2"/>
              <a:buChar char="Ø"/>
              <a:defRPr sz="2400" kern="1200">
                <a:solidFill>
                  <a:schemeClr val="tx1"/>
                </a:solidFill>
                <a:latin typeface="Gill Sans"/>
                <a:ea typeface="+mn-ea"/>
                <a:cs typeface="Gill Sans"/>
              </a:defRPr>
            </a:lvl1pPr>
            <a:lvl2pPr marL="742950" indent="-285750" algn="l" defTabSz="457200" rtl="0" eaLnBrk="1" latinLnBrk="0" hangingPunct="1">
              <a:spcBef>
                <a:spcPct val="20000"/>
              </a:spcBef>
              <a:buClr>
                <a:schemeClr val="accent3">
                  <a:lumMod val="50000"/>
                </a:schemeClr>
              </a:buClr>
              <a:buSzPct val="80000"/>
              <a:buFont typeface="Wingdings" charset="2"/>
              <a:buChar char="q"/>
              <a:defRPr sz="2200" kern="1200">
                <a:solidFill>
                  <a:schemeClr val="tx1"/>
                </a:solidFill>
                <a:latin typeface="Gill Sans"/>
                <a:ea typeface="+mn-ea"/>
                <a:cs typeface="Gill Sans"/>
              </a:defRPr>
            </a:lvl2pPr>
            <a:lvl3pPr marL="1143000" indent="-228600" algn="l" defTabSz="457200" rtl="0" eaLnBrk="1" latinLnBrk="0" hangingPunct="1">
              <a:spcBef>
                <a:spcPct val="20000"/>
              </a:spcBef>
              <a:buClr>
                <a:srgbClr val="CC9933"/>
              </a:buClr>
              <a:buSzPct val="120000"/>
              <a:buFont typeface="Arial"/>
              <a:buChar char="•"/>
              <a:defRPr sz="2000" kern="1200">
                <a:solidFill>
                  <a:schemeClr val="tx1"/>
                </a:solidFill>
                <a:latin typeface="Gill Sans"/>
                <a:ea typeface="+mn-ea"/>
                <a:cs typeface="Gill Sans"/>
              </a:defRPr>
            </a:lvl3pPr>
            <a:lvl4pPr marL="1600200" indent="-228600" algn="l" defTabSz="457200" rtl="0" eaLnBrk="1" latinLnBrk="0" hangingPunct="1">
              <a:spcBef>
                <a:spcPct val="20000"/>
              </a:spcBef>
              <a:buClr>
                <a:schemeClr val="accent3">
                  <a:lumMod val="50000"/>
                </a:schemeClr>
              </a:buClr>
              <a:buSzPct val="80000"/>
              <a:buFont typeface="Wingdings" charset="2"/>
              <a:buChar char="§"/>
              <a:defRPr sz="2000" kern="1200">
                <a:solidFill>
                  <a:schemeClr val="tx1"/>
                </a:solidFill>
                <a:latin typeface="Gill Sans"/>
                <a:ea typeface="+mn-ea"/>
                <a:cs typeface="Gill Sans"/>
              </a:defRPr>
            </a:lvl4pPr>
            <a:lvl5pPr marL="2057400" indent="-228600" algn="l" defTabSz="457200" rtl="0" eaLnBrk="1" latinLnBrk="0" hangingPunct="1">
              <a:spcBef>
                <a:spcPct val="20000"/>
              </a:spcBef>
              <a:buClr>
                <a:srgbClr val="CC9933"/>
              </a:buClr>
              <a:buSzPct val="60000"/>
              <a:buFont typeface="Courier New"/>
              <a:buChar char="o"/>
              <a:defRPr sz="2000" kern="1200">
                <a:solidFill>
                  <a:schemeClr val="tx1"/>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en-US" altLang="zh-CN" dirty="0" smtClean="0">
                <a:latin typeface="Palatino"/>
                <a:cs typeface="Palatino"/>
              </a:rPr>
              <a:t>In scenario 1b (publishers and subscribers co-located at one server), Aeron uses IPC as the transport protocol, instead of UDP</a:t>
            </a:r>
          </a:p>
          <a:p>
            <a:r>
              <a:rPr kumimoji="1" lang="en-US" altLang="zh-CN" dirty="0">
                <a:latin typeface="Palatino"/>
                <a:cs typeface="Palatino"/>
              </a:rPr>
              <a:t>W</a:t>
            </a:r>
            <a:r>
              <a:rPr kumimoji="1" lang="en-US" altLang="zh-CN" dirty="0" smtClean="0">
                <a:latin typeface="Palatino"/>
                <a:cs typeface="Palatino"/>
              </a:rPr>
              <a:t>hen the number of connections is low, Aeron has better latency performance</a:t>
            </a:r>
          </a:p>
          <a:p>
            <a:r>
              <a:rPr kumimoji="1" lang="en-US" altLang="zh-CN" dirty="0" smtClean="0">
                <a:latin typeface="Palatino"/>
                <a:cs typeface="Palatino"/>
              </a:rPr>
              <a:t>But Aeron is unable to support high concurrency, due to its high resource consumption</a:t>
            </a:r>
          </a:p>
          <a:p>
            <a:r>
              <a:rPr kumimoji="1" lang="en-US" altLang="zh-CN" dirty="0" smtClean="0">
                <a:latin typeface="Palatino"/>
                <a:cs typeface="Palatino"/>
              </a:rPr>
              <a:t>NSQ has good latency performance throughout different setups</a:t>
            </a:r>
          </a:p>
        </p:txBody>
      </p:sp>
    </p:spTree>
    <p:extLst>
      <p:ext uri="{BB962C8B-B14F-4D97-AF65-F5344CB8AC3E}">
        <p14:creationId xmlns:p14="http://schemas.microsoft.com/office/powerpoint/2010/main" val="6275041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1b: Local </a:t>
            </a:r>
            <a:r>
              <a:rPr lang="en-US" dirty="0" err="1" smtClean="0"/>
              <a:t>Fanout</a:t>
            </a:r>
            <a:endParaRPr lang="hy-AM" dirty="0"/>
          </a:p>
        </p:txBody>
      </p:sp>
      <p:sp>
        <p:nvSpPr>
          <p:cNvPr id="4" name="Date Placeholder 3"/>
          <p:cNvSpPr>
            <a:spLocks noGrp="1"/>
          </p:cNvSpPr>
          <p:nvPr>
            <p:ph type="dt" sz="half" idx="10"/>
          </p:nvPr>
        </p:nvSpPr>
        <p:spPr/>
        <p:txBody>
          <a:bodyPr/>
          <a:lstStyle/>
          <a:p>
            <a:fld id="{C32BAF81-2836-1841-8C1D-2DCC72636AA7}" type="datetime1">
              <a:rPr lang="en-US" smtClean="0"/>
              <a:pPr/>
              <a:t>10/13/16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E9FC0C-25CF-334A-B910-44A385CE0D1A}" type="slidenum">
              <a:rPr lang="en-US" smtClean="0"/>
              <a:pPr/>
              <a:t>21</a:t>
            </a:fld>
            <a:endParaRPr lang="en-US" dirty="0"/>
          </a:p>
        </p:txBody>
      </p:sp>
      <p:graphicFrame>
        <p:nvGraphicFramePr>
          <p:cNvPr id="10" name="Chart 9"/>
          <p:cNvGraphicFramePr>
            <a:graphicFrameLocks/>
          </p:cNvGraphicFramePr>
          <p:nvPr>
            <p:extLst>
              <p:ext uri="{D42A27DB-BD31-4B8C-83A1-F6EECF244321}">
                <p14:modId xmlns:p14="http://schemas.microsoft.com/office/powerpoint/2010/main" val="3609446315"/>
              </p:ext>
            </p:extLst>
          </p:nvPr>
        </p:nvGraphicFramePr>
        <p:xfrm>
          <a:off x="870156" y="2404965"/>
          <a:ext cx="7266989" cy="3951385"/>
        </p:xfrm>
        <a:graphic>
          <a:graphicData uri="http://schemas.openxmlformats.org/drawingml/2006/chart">
            <c:chart xmlns:c="http://schemas.openxmlformats.org/drawingml/2006/chart" xmlns:r="http://schemas.openxmlformats.org/officeDocument/2006/relationships" r:id="rId3"/>
          </a:graphicData>
        </a:graphic>
      </p:graphicFrame>
      <p:sp>
        <p:nvSpPr>
          <p:cNvPr id="7" name="内容占位符 2"/>
          <p:cNvSpPr txBox="1">
            <a:spLocks/>
          </p:cNvSpPr>
          <p:nvPr/>
        </p:nvSpPr>
        <p:spPr>
          <a:xfrm>
            <a:off x="245540" y="1041508"/>
            <a:ext cx="8314926" cy="136345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rgbClr val="CC9933"/>
              </a:buClr>
              <a:buFont typeface="Wingdings" charset="2"/>
              <a:buChar char="Ø"/>
              <a:defRPr sz="2400" kern="1200">
                <a:solidFill>
                  <a:schemeClr val="tx1"/>
                </a:solidFill>
                <a:latin typeface="Gill Sans"/>
                <a:ea typeface="+mn-ea"/>
                <a:cs typeface="Gill Sans"/>
              </a:defRPr>
            </a:lvl1pPr>
            <a:lvl2pPr marL="742950" indent="-285750" algn="l" defTabSz="457200" rtl="0" eaLnBrk="1" latinLnBrk="0" hangingPunct="1">
              <a:spcBef>
                <a:spcPct val="20000"/>
              </a:spcBef>
              <a:buClr>
                <a:schemeClr val="accent3">
                  <a:lumMod val="50000"/>
                </a:schemeClr>
              </a:buClr>
              <a:buSzPct val="80000"/>
              <a:buFont typeface="Wingdings" charset="2"/>
              <a:buChar char="q"/>
              <a:defRPr sz="2200" kern="1200">
                <a:solidFill>
                  <a:schemeClr val="tx1"/>
                </a:solidFill>
                <a:latin typeface="Gill Sans"/>
                <a:ea typeface="+mn-ea"/>
                <a:cs typeface="Gill Sans"/>
              </a:defRPr>
            </a:lvl2pPr>
            <a:lvl3pPr marL="1143000" indent="-228600" algn="l" defTabSz="457200" rtl="0" eaLnBrk="1" latinLnBrk="0" hangingPunct="1">
              <a:spcBef>
                <a:spcPct val="20000"/>
              </a:spcBef>
              <a:buClr>
                <a:srgbClr val="CC9933"/>
              </a:buClr>
              <a:buSzPct val="120000"/>
              <a:buFont typeface="Arial"/>
              <a:buChar char="•"/>
              <a:defRPr sz="2000" kern="1200">
                <a:solidFill>
                  <a:schemeClr val="tx1"/>
                </a:solidFill>
                <a:latin typeface="Gill Sans"/>
                <a:ea typeface="+mn-ea"/>
                <a:cs typeface="Gill Sans"/>
              </a:defRPr>
            </a:lvl3pPr>
            <a:lvl4pPr marL="1600200" indent="-228600" algn="l" defTabSz="457200" rtl="0" eaLnBrk="1" latinLnBrk="0" hangingPunct="1">
              <a:spcBef>
                <a:spcPct val="20000"/>
              </a:spcBef>
              <a:buClr>
                <a:schemeClr val="accent3">
                  <a:lumMod val="50000"/>
                </a:schemeClr>
              </a:buClr>
              <a:buSzPct val="80000"/>
              <a:buFont typeface="Wingdings" charset="2"/>
              <a:buChar char="§"/>
              <a:defRPr sz="2000" kern="1200">
                <a:solidFill>
                  <a:schemeClr val="tx1"/>
                </a:solidFill>
                <a:latin typeface="Gill Sans"/>
                <a:ea typeface="+mn-ea"/>
                <a:cs typeface="Gill Sans"/>
              </a:defRPr>
            </a:lvl4pPr>
            <a:lvl5pPr marL="2057400" indent="-228600" algn="l" defTabSz="457200" rtl="0" eaLnBrk="1" latinLnBrk="0" hangingPunct="1">
              <a:spcBef>
                <a:spcPct val="20000"/>
              </a:spcBef>
              <a:buClr>
                <a:srgbClr val="CC9933"/>
              </a:buClr>
              <a:buSzPct val="60000"/>
              <a:buFont typeface="Courier New"/>
              <a:buChar char="o"/>
              <a:defRPr sz="2000" kern="1200">
                <a:solidFill>
                  <a:schemeClr val="tx1"/>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kumimoji="1" lang="en-US" altLang="zh-CN" dirty="0" smtClean="0"/>
          </a:p>
        </p:txBody>
      </p:sp>
      <p:sp>
        <p:nvSpPr>
          <p:cNvPr id="8" name="内容占位符 2"/>
          <p:cNvSpPr txBox="1">
            <a:spLocks/>
          </p:cNvSpPr>
          <p:nvPr/>
        </p:nvSpPr>
        <p:spPr>
          <a:xfrm>
            <a:off x="397940" y="1076328"/>
            <a:ext cx="8314926" cy="136345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rgbClr val="CC9933"/>
              </a:buClr>
              <a:buFont typeface="Wingdings" charset="2"/>
              <a:buChar char="Ø"/>
              <a:defRPr sz="2400" kern="1200">
                <a:solidFill>
                  <a:schemeClr val="tx1"/>
                </a:solidFill>
                <a:latin typeface="Gill Sans"/>
                <a:ea typeface="+mn-ea"/>
                <a:cs typeface="Gill Sans"/>
              </a:defRPr>
            </a:lvl1pPr>
            <a:lvl2pPr marL="742950" indent="-285750" algn="l" defTabSz="457200" rtl="0" eaLnBrk="1" latinLnBrk="0" hangingPunct="1">
              <a:spcBef>
                <a:spcPct val="20000"/>
              </a:spcBef>
              <a:buClr>
                <a:schemeClr val="accent3">
                  <a:lumMod val="50000"/>
                </a:schemeClr>
              </a:buClr>
              <a:buSzPct val="80000"/>
              <a:buFont typeface="Wingdings" charset="2"/>
              <a:buChar char="q"/>
              <a:defRPr sz="2200" kern="1200">
                <a:solidFill>
                  <a:schemeClr val="tx1"/>
                </a:solidFill>
                <a:latin typeface="Gill Sans"/>
                <a:ea typeface="+mn-ea"/>
                <a:cs typeface="Gill Sans"/>
              </a:defRPr>
            </a:lvl2pPr>
            <a:lvl3pPr marL="1143000" indent="-228600" algn="l" defTabSz="457200" rtl="0" eaLnBrk="1" latinLnBrk="0" hangingPunct="1">
              <a:spcBef>
                <a:spcPct val="20000"/>
              </a:spcBef>
              <a:buClr>
                <a:srgbClr val="CC9933"/>
              </a:buClr>
              <a:buSzPct val="120000"/>
              <a:buFont typeface="Arial"/>
              <a:buChar char="•"/>
              <a:defRPr sz="2000" kern="1200">
                <a:solidFill>
                  <a:schemeClr val="tx1"/>
                </a:solidFill>
                <a:latin typeface="Gill Sans"/>
                <a:ea typeface="+mn-ea"/>
                <a:cs typeface="Gill Sans"/>
              </a:defRPr>
            </a:lvl3pPr>
            <a:lvl4pPr marL="1600200" indent="-228600" algn="l" defTabSz="457200" rtl="0" eaLnBrk="1" latinLnBrk="0" hangingPunct="1">
              <a:spcBef>
                <a:spcPct val="20000"/>
              </a:spcBef>
              <a:buClr>
                <a:schemeClr val="accent3">
                  <a:lumMod val="50000"/>
                </a:schemeClr>
              </a:buClr>
              <a:buSzPct val="80000"/>
              <a:buFont typeface="Wingdings" charset="2"/>
              <a:buChar char="§"/>
              <a:defRPr sz="2000" kern="1200">
                <a:solidFill>
                  <a:schemeClr val="tx1"/>
                </a:solidFill>
                <a:latin typeface="Gill Sans"/>
                <a:ea typeface="+mn-ea"/>
                <a:cs typeface="Gill Sans"/>
              </a:defRPr>
            </a:lvl4pPr>
            <a:lvl5pPr marL="2057400" indent="-228600" algn="l" defTabSz="457200" rtl="0" eaLnBrk="1" latinLnBrk="0" hangingPunct="1">
              <a:spcBef>
                <a:spcPct val="20000"/>
              </a:spcBef>
              <a:buClr>
                <a:srgbClr val="CC9933"/>
              </a:buClr>
              <a:buSzPct val="60000"/>
              <a:buFont typeface="Courier New"/>
              <a:buChar char="o"/>
              <a:defRPr sz="2000" kern="1200">
                <a:solidFill>
                  <a:schemeClr val="tx1"/>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en-US" altLang="zh-CN" sz="2000" dirty="0" smtClean="0">
                <a:latin typeface="Palatino"/>
                <a:cs typeface="Palatino"/>
              </a:rPr>
              <a:t>Aeron has very high CPU utilization in all cases</a:t>
            </a:r>
          </a:p>
          <a:p>
            <a:r>
              <a:rPr kumimoji="1" lang="en-US" altLang="zh-CN" sz="2000" dirty="0" smtClean="0">
                <a:latin typeface="Palatino"/>
                <a:cs typeface="Palatino"/>
              </a:rPr>
              <a:t>NSQ has high CPU utilization when the number of connections scales up.</a:t>
            </a:r>
          </a:p>
          <a:p>
            <a:endParaRPr kumimoji="1" lang="en-US" altLang="zh-CN" sz="2000" dirty="0" smtClean="0">
              <a:latin typeface="Palatino"/>
              <a:cs typeface="Palatino"/>
            </a:endParaRPr>
          </a:p>
        </p:txBody>
      </p:sp>
    </p:spTree>
    <p:extLst>
      <p:ext uri="{BB962C8B-B14F-4D97-AF65-F5344CB8AC3E}">
        <p14:creationId xmlns:p14="http://schemas.microsoft.com/office/powerpoint/2010/main" val="202794776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1b: Local </a:t>
            </a:r>
            <a:r>
              <a:rPr lang="en-US" dirty="0" err="1" smtClean="0"/>
              <a:t>Fanin</a:t>
            </a:r>
            <a:endParaRPr lang="hy-AM" dirty="0"/>
          </a:p>
        </p:txBody>
      </p:sp>
      <p:sp>
        <p:nvSpPr>
          <p:cNvPr id="4" name="Date Placeholder 3"/>
          <p:cNvSpPr>
            <a:spLocks noGrp="1"/>
          </p:cNvSpPr>
          <p:nvPr>
            <p:ph type="dt" sz="half" idx="10"/>
          </p:nvPr>
        </p:nvSpPr>
        <p:spPr/>
        <p:txBody>
          <a:bodyPr/>
          <a:lstStyle/>
          <a:p>
            <a:fld id="{C32BAF81-2836-1841-8C1D-2DCC72636AA7}" type="datetime1">
              <a:rPr lang="en-US" smtClean="0"/>
              <a:pPr/>
              <a:t>10/13/16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E9FC0C-25CF-334A-B910-44A385CE0D1A}" type="slidenum">
              <a:rPr lang="en-US" smtClean="0"/>
              <a:pPr/>
              <a:t>22</a:t>
            </a:fld>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9244" t="3279" r="8077" b="3808"/>
          <a:stretch/>
        </p:blipFill>
        <p:spPr>
          <a:xfrm>
            <a:off x="1305237" y="2692640"/>
            <a:ext cx="6114617" cy="3663710"/>
          </a:xfrm>
          <a:prstGeom prst="rect">
            <a:avLst/>
          </a:prstGeom>
        </p:spPr>
      </p:pic>
      <p:sp>
        <p:nvSpPr>
          <p:cNvPr id="7" name="内容占位符 2"/>
          <p:cNvSpPr txBox="1">
            <a:spLocks/>
          </p:cNvSpPr>
          <p:nvPr/>
        </p:nvSpPr>
        <p:spPr>
          <a:xfrm>
            <a:off x="397940" y="1076328"/>
            <a:ext cx="8314926" cy="161631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rgbClr val="CC9933"/>
              </a:buClr>
              <a:buFont typeface="Wingdings" charset="2"/>
              <a:buChar char="Ø"/>
              <a:defRPr sz="2400" kern="1200">
                <a:solidFill>
                  <a:schemeClr val="tx1"/>
                </a:solidFill>
                <a:latin typeface="Gill Sans"/>
                <a:ea typeface="+mn-ea"/>
                <a:cs typeface="Gill Sans"/>
              </a:defRPr>
            </a:lvl1pPr>
            <a:lvl2pPr marL="742950" indent="-285750" algn="l" defTabSz="457200" rtl="0" eaLnBrk="1" latinLnBrk="0" hangingPunct="1">
              <a:spcBef>
                <a:spcPct val="20000"/>
              </a:spcBef>
              <a:buClr>
                <a:schemeClr val="accent3">
                  <a:lumMod val="50000"/>
                </a:schemeClr>
              </a:buClr>
              <a:buSzPct val="80000"/>
              <a:buFont typeface="Wingdings" charset="2"/>
              <a:buChar char="q"/>
              <a:defRPr sz="2200" kern="1200">
                <a:solidFill>
                  <a:schemeClr val="tx1"/>
                </a:solidFill>
                <a:latin typeface="Gill Sans"/>
                <a:ea typeface="+mn-ea"/>
                <a:cs typeface="Gill Sans"/>
              </a:defRPr>
            </a:lvl2pPr>
            <a:lvl3pPr marL="1143000" indent="-228600" algn="l" defTabSz="457200" rtl="0" eaLnBrk="1" latinLnBrk="0" hangingPunct="1">
              <a:spcBef>
                <a:spcPct val="20000"/>
              </a:spcBef>
              <a:buClr>
                <a:srgbClr val="CC9933"/>
              </a:buClr>
              <a:buSzPct val="120000"/>
              <a:buFont typeface="Arial"/>
              <a:buChar char="•"/>
              <a:defRPr sz="2000" kern="1200">
                <a:solidFill>
                  <a:schemeClr val="tx1"/>
                </a:solidFill>
                <a:latin typeface="Gill Sans"/>
                <a:ea typeface="+mn-ea"/>
                <a:cs typeface="Gill Sans"/>
              </a:defRPr>
            </a:lvl3pPr>
            <a:lvl4pPr marL="1600200" indent="-228600" algn="l" defTabSz="457200" rtl="0" eaLnBrk="1" latinLnBrk="0" hangingPunct="1">
              <a:spcBef>
                <a:spcPct val="20000"/>
              </a:spcBef>
              <a:buClr>
                <a:schemeClr val="accent3">
                  <a:lumMod val="50000"/>
                </a:schemeClr>
              </a:buClr>
              <a:buSzPct val="80000"/>
              <a:buFont typeface="Wingdings" charset="2"/>
              <a:buChar char="§"/>
              <a:defRPr sz="2000" kern="1200">
                <a:solidFill>
                  <a:schemeClr val="tx1"/>
                </a:solidFill>
                <a:latin typeface="Gill Sans"/>
                <a:ea typeface="+mn-ea"/>
                <a:cs typeface="Gill Sans"/>
              </a:defRPr>
            </a:lvl4pPr>
            <a:lvl5pPr marL="2057400" indent="-228600" algn="l" defTabSz="457200" rtl="0" eaLnBrk="1" latinLnBrk="0" hangingPunct="1">
              <a:spcBef>
                <a:spcPct val="20000"/>
              </a:spcBef>
              <a:buClr>
                <a:srgbClr val="CC9933"/>
              </a:buClr>
              <a:buSzPct val="60000"/>
              <a:buFont typeface="Courier New"/>
              <a:buChar char="o"/>
              <a:defRPr sz="2000" kern="1200">
                <a:solidFill>
                  <a:schemeClr val="tx1"/>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en-US" altLang="zh-CN" sz="2000" dirty="0" smtClean="0">
                <a:latin typeface="Palatino"/>
                <a:cs typeface="Palatino"/>
              </a:rPr>
              <a:t>NSQ has good latency performance in most cases</a:t>
            </a:r>
          </a:p>
          <a:p>
            <a:r>
              <a:rPr kumimoji="1" lang="en-US" altLang="zh-CN" sz="2000" dirty="0" smtClean="0">
                <a:latin typeface="Palatino"/>
                <a:cs typeface="Palatino"/>
              </a:rPr>
              <a:t>When number of publishers is 256, the latency in NSQ is higher than 1 second (due to the high CPU utilization) - not shown in the figure.</a:t>
            </a:r>
            <a:endParaRPr kumimoji="1" lang="en-US" altLang="zh-CN" dirty="0" smtClean="0">
              <a:latin typeface="Palatino"/>
              <a:cs typeface="Palatino"/>
            </a:endParaRPr>
          </a:p>
          <a:p>
            <a:endParaRPr kumimoji="1" lang="en-US" altLang="zh-CN" dirty="0" smtClean="0">
              <a:latin typeface="Palatino"/>
              <a:cs typeface="Palatino"/>
            </a:endParaRPr>
          </a:p>
        </p:txBody>
      </p:sp>
    </p:spTree>
    <p:extLst>
      <p:ext uri="{BB962C8B-B14F-4D97-AF65-F5344CB8AC3E}">
        <p14:creationId xmlns:p14="http://schemas.microsoft.com/office/powerpoint/2010/main" val="1973611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1b: Local </a:t>
            </a:r>
            <a:r>
              <a:rPr lang="en-US" dirty="0" err="1" smtClean="0"/>
              <a:t>Fanin</a:t>
            </a:r>
            <a:endParaRPr lang="hy-AM" dirty="0"/>
          </a:p>
        </p:txBody>
      </p:sp>
      <p:sp>
        <p:nvSpPr>
          <p:cNvPr id="4" name="Date Placeholder 3"/>
          <p:cNvSpPr>
            <a:spLocks noGrp="1"/>
          </p:cNvSpPr>
          <p:nvPr>
            <p:ph type="dt" sz="half" idx="10"/>
          </p:nvPr>
        </p:nvSpPr>
        <p:spPr/>
        <p:txBody>
          <a:bodyPr/>
          <a:lstStyle/>
          <a:p>
            <a:fld id="{C32BAF81-2836-1841-8C1D-2DCC72636AA7}" type="datetime1">
              <a:rPr lang="en-US" smtClean="0"/>
              <a:pPr/>
              <a:t>10/13/16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E9FC0C-25CF-334A-B910-44A385CE0D1A}" type="slidenum">
              <a:rPr lang="en-US" smtClean="0"/>
              <a:pPr/>
              <a:t>23</a:t>
            </a:fld>
            <a:endParaRPr lang="en-US" dirty="0"/>
          </a:p>
        </p:txBody>
      </p:sp>
      <p:graphicFrame>
        <p:nvGraphicFramePr>
          <p:cNvPr id="10" name="Chart 9"/>
          <p:cNvGraphicFramePr>
            <a:graphicFrameLocks/>
          </p:cNvGraphicFramePr>
          <p:nvPr>
            <p:extLst>
              <p:ext uri="{D42A27DB-BD31-4B8C-83A1-F6EECF244321}">
                <p14:modId xmlns:p14="http://schemas.microsoft.com/office/powerpoint/2010/main" val="2392064846"/>
              </p:ext>
            </p:extLst>
          </p:nvPr>
        </p:nvGraphicFramePr>
        <p:xfrm>
          <a:off x="1056902" y="2904288"/>
          <a:ext cx="7068485" cy="3452062"/>
        </p:xfrm>
        <a:graphic>
          <a:graphicData uri="http://schemas.openxmlformats.org/drawingml/2006/chart">
            <c:chart xmlns:c="http://schemas.openxmlformats.org/drawingml/2006/chart" xmlns:r="http://schemas.openxmlformats.org/officeDocument/2006/relationships" r:id="rId3"/>
          </a:graphicData>
        </a:graphic>
      </p:graphicFrame>
      <p:sp>
        <p:nvSpPr>
          <p:cNvPr id="8" name="内容占位符 2"/>
          <p:cNvSpPr txBox="1">
            <a:spLocks/>
          </p:cNvSpPr>
          <p:nvPr/>
        </p:nvSpPr>
        <p:spPr>
          <a:xfrm>
            <a:off x="397940" y="1076328"/>
            <a:ext cx="8314926" cy="136345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rgbClr val="CC9933"/>
              </a:buClr>
              <a:buFont typeface="Wingdings" charset="2"/>
              <a:buChar char="Ø"/>
              <a:defRPr sz="2400" kern="1200">
                <a:solidFill>
                  <a:schemeClr val="tx1"/>
                </a:solidFill>
                <a:latin typeface="Gill Sans"/>
                <a:ea typeface="+mn-ea"/>
                <a:cs typeface="Gill Sans"/>
              </a:defRPr>
            </a:lvl1pPr>
            <a:lvl2pPr marL="742950" indent="-285750" algn="l" defTabSz="457200" rtl="0" eaLnBrk="1" latinLnBrk="0" hangingPunct="1">
              <a:spcBef>
                <a:spcPct val="20000"/>
              </a:spcBef>
              <a:buClr>
                <a:schemeClr val="accent3">
                  <a:lumMod val="50000"/>
                </a:schemeClr>
              </a:buClr>
              <a:buSzPct val="80000"/>
              <a:buFont typeface="Wingdings" charset="2"/>
              <a:buChar char="q"/>
              <a:defRPr sz="2200" kern="1200">
                <a:solidFill>
                  <a:schemeClr val="tx1"/>
                </a:solidFill>
                <a:latin typeface="Gill Sans"/>
                <a:ea typeface="+mn-ea"/>
                <a:cs typeface="Gill Sans"/>
              </a:defRPr>
            </a:lvl2pPr>
            <a:lvl3pPr marL="1143000" indent="-228600" algn="l" defTabSz="457200" rtl="0" eaLnBrk="1" latinLnBrk="0" hangingPunct="1">
              <a:spcBef>
                <a:spcPct val="20000"/>
              </a:spcBef>
              <a:buClr>
                <a:srgbClr val="CC9933"/>
              </a:buClr>
              <a:buSzPct val="120000"/>
              <a:buFont typeface="Arial"/>
              <a:buChar char="•"/>
              <a:defRPr sz="2000" kern="1200">
                <a:solidFill>
                  <a:schemeClr val="tx1"/>
                </a:solidFill>
                <a:latin typeface="Gill Sans"/>
                <a:ea typeface="+mn-ea"/>
                <a:cs typeface="Gill Sans"/>
              </a:defRPr>
            </a:lvl3pPr>
            <a:lvl4pPr marL="1600200" indent="-228600" algn="l" defTabSz="457200" rtl="0" eaLnBrk="1" latinLnBrk="0" hangingPunct="1">
              <a:spcBef>
                <a:spcPct val="20000"/>
              </a:spcBef>
              <a:buClr>
                <a:schemeClr val="accent3">
                  <a:lumMod val="50000"/>
                </a:schemeClr>
              </a:buClr>
              <a:buSzPct val="80000"/>
              <a:buFont typeface="Wingdings" charset="2"/>
              <a:buChar char="§"/>
              <a:defRPr sz="2000" kern="1200">
                <a:solidFill>
                  <a:schemeClr val="tx1"/>
                </a:solidFill>
                <a:latin typeface="Gill Sans"/>
                <a:ea typeface="+mn-ea"/>
                <a:cs typeface="Gill Sans"/>
              </a:defRPr>
            </a:lvl4pPr>
            <a:lvl5pPr marL="2057400" indent="-228600" algn="l" defTabSz="457200" rtl="0" eaLnBrk="1" latinLnBrk="0" hangingPunct="1">
              <a:spcBef>
                <a:spcPct val="20000"/>
              </a:spcBef>
              <a:buClr>
                <a:srgbClr val="CC9933"/>
              </a:buClr>
              <a:buSzPct val="60000"/>
              <a:buFont typeface="Courier New"/>
              <a:buChar char="o"/>
              <a:defRPr sz="2000" kern="1200">
                <a:solidFill>
                  <a:schemeClr val="tx1"/>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en-US" altLang="zh-CN" sz="2200" dirty="0" smtClean="0">
                <a:latin typeface="Palatino"/>
                <a:cs typeface="Palatino"/>
              </a:rPr>
              <a:t>Aeron has the highest CPU utilization in all cases</a:t>
            </a:r>
          </a:p>
          <a:p>
            <a:r>
              <a:rPr kumimoji="1" lang="en-US" altLang="zh-CN" sz="2200" dirty="0" smtClean="0">
                <a:latin typeface="Palatino"/>
                <a:cs typeface="Palatino"/>
              </a:rPr>
              <a:t>NSQ has high CPU utilization when concurrency scales up</a:t>
            </a:r>
          </a:p>
          <a:p>
            <a:pPr lvl="1"/>
            <a:r>
              <a:rPr kumimoji="1" lang="en-US" altLang="zh-CN" sz="1900" dirty="0" smtClean="0">
                <a:latin typeface="Palatino"/>
                <a:cs typeface="Palatino"/>
              </a:rPr>
              <a:t>CPU utilization </a:t>
            </a:r>
            <a:r>
              <a:rPr kumimoji="1" lang="en-US" altLang="zh-CN" sz="1900" dirty="0" smtClean="0">
                <a:latin typeface="Palatino"/>
                <a:cs typeface="Palatino"/>
                <a:sym typeface="Wingdings"/>
              </a:rPr>
              <a:t></a:t>
            </a:r>
            <a:r>
              <a:rPr kumimoji="1" lang="en-US" altLang="zh-CN" sz="1900" dirty="0" smtClean="0">
                <a:latin typeface="Palatino"/>
                <a:cs typeface="Palatino"/>
              </a:rPr>
              <a:t> 600% (upper bound) when #publishers = 256</a:t>
            </a:r>
          </a:p>
          <a:p>
            <a:endParaRPr kumimoji="1" lang="en-US" altLang="zh-CN" dirty="0" smtClean="0">
              <a:latin typeface="Palatino"/>
              <a:cs typeface="Palatino"/>
            </a:endParaRPr>
          </a:p>
        </p:txBody>
      </p:sp>
    </p:spTree>
    <p:extLst>
      <p:ext uri="{BB962C8B-B14F-4D97-AF65-F5344CB8AC3E}">
        <p14:creationId xmlns:p14="http://schemas.microsoft.com/office/powerpoint/2010/main" val="20372482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2000" dirty="0" smtClean="0"/>
              <a:t>Scenario </a:t>
            </a:r>
            <a:r>
              <a:rPr kumimoji="1" lang="en-US" altLang="zh-CN" sz="2000" dirty="0"/>
              <a:t>#2: </a:t>
            </a:r>
            <a:r>
              <a:rPr kumimoji="1" lang="en-US" altLang="zh-CN" sz="2000" dirty="0" smtClean="0"/>
              <a:t>Tradeoff between Persistency and Latency</a:t>
            </a:r>
            <a:endParaRPr kumimoji="1" lang="zh-CN" altLang="en-US" sz="2000" dirty="0"/>
          </a:p>
        </p:txBody>
      </p:sp>
      <p:sp>
        <p:nvSpPr>
          <p:cNvPr id="3" name="内容占位符 2"/>
          <p:cNvSpPr>
            <a:spLocks noGrp="1"/>
          </p:cNvSpPr>
          <p:nvPr>
            <p:ph idx="1"/>
          </p:nvPr>
        </p:nvSpPr>
        <p:spPr/>
        <p:txBody>
          <a:bodyPr>
            <a:normAutofit fontScale="85000" lnSpcReduction="10000"/>
          </a:bodyPr>
          <a:lstStyle/>
          <a:p>
            <a:r>
              <a:rPr kumimoji="1" lang="en-US" altLang="zh-CN" sz="2000" dirty="0" smtClean="0"/>
              <a:t>In this scenario, we evaluate the tradeoff persistency and latency</a:t>
            </a:r>
          </a:p>
          <a:p>
            <a:pPr lvl="1"/>
            <a:r>
              <a:rPr kumimoji="1" lang="en-US" altLang="zh-CN" sz="1800" dirty="0" smtClean="0"/>
              <a:t>All experiments conducted with NSQ, because it’s the only candidate supporting persistency</a:t>
            </a:r>
          </a:p>
          <a:p>
            <a:endParaRPr kumimoji="1" lang="en-US" altLang="zh-CN" sz="2000" dirty="0"/>
          </a:p>
          <a:p>
            <a:r>
              <a:rPr kumimoji="1" lang="en-US" altLang="zh-CN" sz="2000" dirty="0" smtClean="0"/>
              <a:t>Create one connection</a:t>
            </a:r>
          </a:p>
          <a:p>
            <a:pPr lvl="1"/>
            <a:r>
              <a:rPr kumimoji="1" lang="en-US" altLang="zh-CN" sz="1800" dirty="0" smtClean="0"/>
              <a:t>Publisher and subscriber are deployed on separate servers</a:t>
            </a:r>
          </a:p>
          <a:p>
            <a:r>
              <a:rPr kumimoji="1" lang="en-US" altLang="zh-CN" sz="2000" dirty="0" err="1" smtClean="0"/>
              <a:t>Msg_size</a:t>
            </a:r>
            <a:r>
              <a:rPr kumimoji="1" lang="en-US" altLang="zh-CN" sz="2000" dirty="0" smtClean="0"/>
              <a:t> = 1024 bytes</a:t>
            </a:r>
          </a:p>
          <a:p>
            <a:r>
              <a:rPr kumimoji="1" lang="en-US" altLang="zh-CN" sz="2000" dirty="0" smtClean="0"/>
              <a:t>Test end-to-end latency, along with the increase of message sending rate </a:t>
            </a:r>
          </a:p>
          <a:p>
            <a:pPr lvl="1"/>
            <a:r>
              <a:rPr kumimoji="1" lang="en-US" altLang="zh-CN" sz="1800" dirty="0" smtClean="0"/>
              <a:t>Sending rate is adjusted by tuning the inter-</a:t>
            </a:r>
            <a:r>
              <a:rPr kumimoji="1" lang="en-US" altLang="zh-CN" sz="1800" dirty="0" err="1" smtClean="0"/>
              <a:t>msg</a:t>
            </a:r>
            <a:r>
              <a:rPr kumimoji="1" lang="en-US" altLang="zh-CN" sz="1800" dirty="0" smtClean="0"/>
              <a:t> gap</a:t>
            </a:r>
          </a:p>
          <a:p>
            <a:endParaRPr kumimoji="1" lang="en-US" altLang="zh-CN" sz="2000" dirty="0"/>
          </a:p>
          <a:p>
            <a:r>
              <a:rPr kumimoji="1" lang="en-US" altLang="zh-CN" sz="2000" dirty="0" smtClean="0"/>
              <a:t>We compare the latency performance with and without NSQ persistency</a:t>
            </a:r>
            <a:endParaRPr kumimoji="1" lang="en-US" altLang="zh-CN" sz="1800" dirty="0" smtClean="0"/>
          </a:p>
          <a:p>
            <a:pPr lvl="1"/>
            <a:r>
              <a:rPr kumimoji="1" lang="en-US" altLang="zh-CN" sz="1800" dirty="0" smtClean="0"/>
              <a:t>Persistency in NSQ: when the in-memory queue is full under high message sending rate, the NSQ daemon backs up all following messages in disk. In our experiments, when we enable persistency, we limit the max in-memory queue length = 0, which means whenever there is one message pending in the queue, all the following messages are backed up. This setup maximizes the impact of NSQ persistency</a:t>
            </a:r>
          </a:p>
          <a:p>
            <a:pPr lvl="1"/>
            <a:r>
              <a:rPr kumimoji="1" lang="en-US" altLang="zh-CN" sz="1800" dirty="0" smtClean="0"/>
              <a:t>When disabling NSQ persistency, we give the max in-memory queue length an unrealistically large value, in order to make sure no message is dropped</a:t>
            </a:r>
          </a:p>
          <a:p>
            <a:pPr lvl="2"/>
            <a:r>
              <a:rPr kumimoji="1" lang="en-US" altLang="zh-CN" sz="1600" dirty="0" smtClean="0"/>
              <a:t>This setup shows the latency when every message is handled in memory, which gives us the best-case performance</a:t>
            </a:r>
          </a:p>
        </p:txBody>
      </p:sp>
      <p:sp>
        <p:nvSpPr>
          <p:cNvPr id="4" name="日期占位符 3"/>
          <p:cNvSpPr>
            <a:spLocks noGrp="1"/>
          </p:cNvSpPr>
          <p:nvPr>
            <p:ph type="dt" sz="half" idx="10"/>
          </p:nvPr>
        </p:nvSpPr>
        <p:spPr/>
        <p:txBody>
          <a:bodyPr/>
          <a:lstStyle/>
          <a:p>
            <a:fld id="{C32BAF81-2836-1841-8C1D-2DCC72636AA7}" type="datetime1">
              <a:rPr lang="en-US" smtClean="0"/>
              <a:pPr/>
              <a:t>10/13/16</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24</a:t>
            </a:fld>
            <a:endParaRPr lang="en-US" dirty="0"/>
          </a:p>
        </p:txBody>
      </p:sp>
    </p:spTree>
    <p:extLst>
      <p:ext uri="{BB962C8B-B14F-4D97-AF65-F5344CB8AC3E}">
        <p14:creationId xmlns:p14="http://schemas.microsoft.com/office/powerpoint/2010/main" val="424804936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2000" dirty="0"/>
              <a:t>Scenario #2: Tradeoff between Persistency and Latency</a:t>
            </a:r>
            <a:endParaRPr kumimoji="1" lang="zh-CN" altLang="en-US" sz="2000" dirty="0"/>
          </a:p>
        </p:txBody>
      </p:sp>
      <p:sp>
        <p:nvSpPr>
          <p:cNvPr id="4" name="日期占位符 3"/>
          <p:cNvSpPr>
            <a:spLocks noGrp="1"/>
          </p:cNvSpPr>
          <p:nvPr>
            <p:ph type="dt" sz="half" idx="10"/>
          </p:nvPr>
        </p:nvSpPr>
        <p:spPr/>
        <p:txBody>
          <a:bodyPr/>
          <a:lstStyle/>
          <a:p>
            <a:fld id="{C32BAF81-2836-1841-8C1D-2DCC72636AA7}" type="datetime1">
              <a:rPr lang="en-US" smtClean="0"/>
              <a:pPr/>
              <a:t>10/13/16</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25</a:t>
            </a:fld>
            <a:endParaRPr lang="en-US" dirty="0"/>
          </a:p>
        </p:txBody>
      </p:sp>
      <p:sp>
        <p:nvSpPr>
          <p:cNvPr id="8" name="内容占位符 2"/>
          <p:cNvSpPr txBox="1">
            <a:spLocks/>
          </p:cNvSpPr>
          <p:nvPr/>
        </p:nvSpPr>
        <p:spPr>
          <a:xfrm>
            <a:off x="397940" y="1010857"/>
            <a:ext cx="8314926" cy="2681660"/>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Clr>
                <a:srgbClr val="CC9933"/>
              </a:buClr>
              <a:buFont typeface="Wingdings" charset="2"/>
              <a:buChar char="Ø"/>
              <a:defRPr sz="2400" kern="1200">
                <a:solidFill>
                  <a:schemeClr val="tx1"/>
                </a:solidFill>
                <a:latin typeface="Gill Sans"/>
                <a:ea typeface="+mn-ea"/>
                <a:cs typeface="Gill Sans"/>
              </a:defRPr>
            </a:lvl1pPr>
            <a:lvl2pPr marL="742950" indent="-285750" algn="l" defTabSz="457200" rtl="0" eaLnBrk="1" latinLnBrk="0" hangingPunct="1">
              <a:spcBef>
                <a:spcPct val="20000"/>
              </a:spcBef>
              <a:buClr>
                <a:schemeClr val="accent3">
                  <a:lumMod val="50000"/>
                </a:schemeClr>
              </a:buClr>
              <a:buSzPct val="80000"/>
              <a:buFont typeface="Wingdings" charset="2"/>
              <a:buChar char="q"/>
              <a:defRPr sz="2200" kern="1200">
                <a:solidFill>
                  <a:schemeClr val="tx1"/>
                </a:solidFill>
                <a:latin typeface="Gill Sans"/>
                <a:ea typeface="+mn-ea"/>
                <a:cs typeface="Gill Sans"/>
              </a:defRPr>
            </a:lvl2pPr>
            <a:lvl3pPr marL="1143000" indent="-228600" algn="l" defTabSz="457200" rtl="0" eaLnBrk="1" latinLnBrk="0" hangingPunct="1">
              <a:spcBef>
                <a:spcPct val="20000"/>
              </a:spcBef>
              <a:buClr>
                <a:srgbClr val="CC9933"/>
              </a:buClr>
              <a:buSzPct val="120000"/>
              <a:buFont typeface="Arial"/>
              <a:buChar char="•"/>
              <a:defRPr sz="2000" kern="1200">
                <a:solidFill>
                  <a:schemeClr val="tx1"/>
                </a:solidFill>
                <a:latin typeface="Gill Sans"/>
                <a:ea typeface="+mn-ea"/>
                <a:cs typeface="Gill Sans"/>
              </a:defRPr>
            </a:lvl3pPr>
            <a:lvl4pPr marL="1600200" indent="-228600" algn="l" defTabSz="457200" rtl="0" eaLnBrk="1" latinLnBrk="0" hangingPunct="1">
              <a:spcBef>
                <a:spcPct val="20000"/>
              </a:spcBef>
              <a:buClr>
                <a:schemeClr val="accent3">
                  <a:lumMod val="50000"/>
                </a:schemeClr>
              </a:buClr>
              <a:buSzPct val="80000"/>
              <a:buFont typeface="Wingdings" charset="2"/>
              <a:buChar char="§"/>
              <a:defRPr sz="2000" kern="1200">
                <a:solidFill>
                  <a:schemeClr val="tx1"/>
                </a:solidFill>
                <a:latin typeface="Gill Sans"/>
                <a:ea typeface="+mn-ea"/>
                <a:cs typeface="Gill Sans"/>
              </a:defRPr>
            </a:lvl4pPr>
            <a:lvl5pPr marL="2057400" indent="-228600" algn="l" defTabSz="457200" rtl="0" eaLnBrk="1" latinLnBrk="0" hangingPunct="1">
              <a:spcBef>
                <a:spcPct val="20000"/>
              </a:spcBef>
              <a:buClr>
                <a:srgbClr val="CC9933"/>
              </a:buClr>
              <a:buSzPct val="60000"/>
              <a:buFont typeface="Courier New"/>
              <a:buChar char="o"/>
              <a:defRPr sz="2000" kern="1200">
                <a:solidFill>
                  <a:schemeClr val="tx1"/>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en-US" altLang="zh-CN" sz="2200" dirty="0" smtClean="0">
                <a:latin typeface="Palatino"/>
                <a:cs typeface="Palatino"/>
              </a:rPr>
              <a:t>The left below figure shows the latency without persistency (blue box) and the one with persistency (red box), along with different inter-message gap</a:t>
            </a:r>
          </a:p>
          <a:p>
            <a:pPr lvl="1"/>
            <a:r>
              <a:rPr kumimoji="1" lang="en-US" altLang="zh-CN" sz="1700" dirty="0">
                <a:latin typeface="Palatino"/>
                <a:cs typeface="Palatino"/>
              </a:rPr>
              <a:t>T</a:t>
            </a:r>
            <a:r>
              <a:rPr kumimoji="1" lang="en-US" altLang="zh-CN" sz="1700" dirty="0" smtClean="0">
                <a:latin typeface="Palatino"/>
                <a:cs typeface="Palatino"/>
              </a:rPr>
              <a:t>hroughput is 580Mbits/s when there is no inter-</a:t>
            </a:r>
            <a:r>
              <a:rPr kumimoji="1" lang="en-US" altLang="zh-CN" sz="1700" dirty="0" err="1" smtClean="0">
                <a:latin typeface="Palatino"/>
                <a:cs typeface="Palatino"/>
              </a:rPr>
              <a:t>msg</a:t>
            </a:r>
            <a:r>
              <a:rPr kumimoji="1" lang="en-US" altLang="zh-CN" sz="1700" dirty="0" smtClean="0">
                <a:latin typeface="Palatino"/>
                <a:cs typeface="Palatino"/>
              </a:rPr>
              <a:t> gap</a:t>
            </a:r>
          </a:p>
          <a:p>
            <a:r>
              <a:rPr kumimoji="1" lang="en-US" altLang="zh-CN" dirty="0" smtClean="0">
                <a:latin typeface="Palatino"/>
                <a:cs typeface="Palatino"/>
              </a:rPr>
              <a:t>When persistency is disabled, latency is very low (less than 8 </a:t>
            </a:r>
            <a:r>
              <a:rPr kumimoji="1" lang="en-US" altLang="zh-CN" dirty="0" err="1" smtClean="0">
                <a:latin typeface="Palatino"/>
                <a:cs typeface="Palatino"/>
              </a:rPr>
              <a:t>ms</a:t>
            </a:r>
            <a:r>
              <a:rPr kumimoji="1" lang="en-US" altLang="zh-CN" dirty="0" smtClean="0">
                <a:latin typeface="Palatino"/>
                <a:cs typeface="Palatino"/>
              </a:rPr>
              <a:t> even when there is no inter-</a:t>
            </a:r>
            <a:r>
              <a:rPr kumimoji="1" lang="en-US" altLang="zh-CN" dirty="0" err="1" smtClean="0">
                <a:latin typeface="Palatino"/>
                <a:cs typeface="Palatino"/>
              </a:rPr>
              <a:t>msg</a:t>
            </a:r>
            <a:r>
              <a:rPr kumimoji="1" lang="en-US" altLang="zh-CN" dirty="0" smtClean="0">
                <a:latin typeface="Palatino"/>
                <a:cs typeface="Palatino"/>
              </a:rPr>
              <a:t> gap)</a:t>
            </a:r>
          </a:p>
          <a:p>
            <a:r>
              <a:rPr kumimoji="1" lang="en-US" altLang="zh-CN" dirty="0" smtClean="0">
                <a:latin typeface="Palatino"/>
                <a:cs typeface="Palatino"/>
              </a:rPr>
              <a:t>When persistency is enabled</a:t>
            </a:r>
          </a:p>
          <a:p>
            <a:pPr lvl="1"/>
            <a:r>
              <a:rPr kumimoji="1" lang="en-US" altLang="zh-CN" dirty="0" smtClean="0">
                <a:latin typeface="Palatino"/>
                <a:cs typeface="Palatino"/>
              </a:rPr>
              <a:t>When sending rate is low (inter-</a:t>
            </a:r>
            <a:r>
              <a:rPr kumimoji="1" lang="en-US" altLang="zh-CN" dirty="0" err="1" smtClean="0">
                <a:latin typeface="Palatino"/>
                <a:cs typeface="Palatino"/>
              </a:rPr>
              <a:t>msg</a:t>
            </a:r>
            <a:r>
              <a:rPr kumimoji="1" lang="en-US" altLang="zh-CN" dirty="0" smtClean="0">
                <a:latin typeface="Palatino"/>
                <a:cs typeface="Palatino"/>
              </a:rPr>
              <a:t> gap = 100, 70, 40 us), there is not much message backup. Therefore, we can see low impact of persistency in the right below figure</a:t>
            </a:r>
          </a:p>
          <a:p>
            <a:pPr lvl="1"/>
            <a:r>
              <a:rPr kumimoji="1" lang="en-US" altLang="zh-CN" dirty="0">
                <a:latin typeface="Palatino"/>
                <a:cs typeface="Palatino"/>
              </a:rPr>
              <a:t>A</a:t>
            </a:r>
            <a:r>
              <a:rPr kumimoji="1" lang="en-US" altLang="zh-CN" dirty="0" smtClean="0">
                <a:latin typeface="Palatino"/>
                <a:cs typeface="Palatino"/>
              </a:rPr>
              <a:t>s the sending rate increases (inter-</a:t>
            </a:r>
            <a:r>
              <a:rPr kumimoji="1" lang="en-US" altLang="zh-CN" dirty="0" err="1" smtClean="0">
                <a:latin typeface="Palatino"/>
                <a:cs typeface="Palatino"/>
              </a:rPr>
              <a:t>msg</a:t>
            </a:r>
            <a:r>
              <a:rPr kumimoji="1" lang="en-US" altLang="zh-CN" dirty="0" smtClean="0">
                <a:latin typeface="Palatino"/>
                <a:cs typeface="Palatino"/>
              </a:rPr>
              <a:t> gap = 10, 0 us), more messages have to be backed up into disk, which significantly increases the latency</a:t>
            </a:r>
          </a:p>
          <a:p>
            <a:pPr lvl="1"/>
            <a:r>
              <a:rPr kumimoji="1" lang="en-US" altLang="zh-CN" dirty="0" smtClean="0">
                <a:latin typeface="Palatino"/>
                <a:cs typeface="Palatino"/>
              </a:rPr>
              <a:t>Note that to maximize the impact of persistency, we set max in-memory queue length = 0, which is an unrealistic value. In normal use cases, properly setting the in-memory queue length would decrease the persistency load and improve the latency performance</a:t>
            </a:r>
          </a:p>
        </p:txBody>
      </p:sp>
      <p:pic>
        <p:nvPicPr>
          <p:cNvPr id="10" name="内容占位符 9" descr="scen_full.pdf"/>
          <p:cNvPicPr>
            <a:picLocks noGrp="1" noChangeAspect="1"/>
          </p:cNvPicPr>
          <p:nvPr>
            <p:ph idx="1"/>
          </p:nvPr>
        </p:nvPicPr>
        <p:blipFill>
          <a:blip r:embed="rId2">
            <a:extLst>
              <a:ext uri="{28A0092B-C50C-407E-A947-70E740481C1C}">
                <a14:useLocalDpi xmlns:a14="http://schemas.microsoft.com/office/drawing/2010/main" val="0"/>
              </a:ext>
            </a:extLst>
          </a:blip>
          <a:srcRect l="-7309" r="-7309"/>
          <a:stretch>
            <a:fillRect/>
          </a:stretch>
        </p:blipFill>
        <p:spPr>
          <a:xfrm>
            <a:off x="222585" y="3588155"/>
            <a:ext cx="4442546" cy="2768194"/>
          </a:xfrm>
        </p:spPr>
      </p:pic>
      <p:pic>
        <p:nvPicPr>
          <p:cNvPr id="11" name="图片 10" descr="sce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3222" y="3644969"/>
            <a:ext cx="4037392" cy="2750662"/>
          </a:xfrm>
          <a:prstGeom prst="rect">
            <a:avLst/>
          </a:prstGeom>
        </p:spPr>
      </p:pic>
    </p:spTree>
    <p:extLst>
      <p:ext uri="{BB962C8B-B14F-4D97-AF65-F5344CB8AC3E}">
        <p14:creationId xmlns:p14="http://schemas.microsoft.com/office/powerpoint/2010/main" val="70734172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Our proposed choice: NSQ</a:t>
            </a:r>
            <a:endParaRPr kumimoji="1" lang="zh-CN" altLang="en-US" dirty="0"/>
          </a:p>
        </p:txBody>
      </p:sp>
      <p:sp>
        <p:nvSpPr>
          <p:cNvPr id="4" name="日期占位符 3"/>
          <p:cNvSpPr>
            <a:spLocks noGrp="1"/>
          </p:cNvSpPr>
          <p:nvPr>
            <p:ph type="dt" sz="half" idx="10"/>
          </p:nvPr>
        </p:nvSpPr>
        <p:spPr/>
        <p:txBody>
          <a:bodyPr/>
          <a:lstStyle/>
          <a:p>
            <a:fld id="{C32BAF81-2836-1841-8C1D-2DCC72636AA7}" type="datetime1">
              <a:rPr lang="en-US" smtClean="0"/>
              <a:pPr/>
              <a:t>10/13/16</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26</a:t>
            </a:fld>
            <a:endParaRPr lang="en-US" dirty="0"/>
          </a:p>
        </p:txBody>
      </p:sp>
      <p:sp>
        <p:nvSpPr>
          <p:cNvPr id="8" name="内容占位符 7"/>
          <p:cNvSpPr>
            <a:spLocks noGrp="1"/>
          </p:cNvSpPr>
          <p:nvPr>
            <p:ph idx="1"/>
          </p:nvPr>
        </p:nvSpPr>
        <p:spPr>
          <a:xfrm>
            <a:off x="457200" y="1056286"/>
            <a:ext cx="8229600" cy="4891267"/>
          </a:xfrm>
        </p:spPr>
        <p:txBody>
          <a:bodyPr>
            <a:normAutofit fontScale="92500" lnSpcReduction="20000"/>
          </a:bodyPr>
          <a:lstStyle/>
          <a:p>
            <a:r>
              <a:rPr kumimoji="1" lang="en-US" altLang="zh-CN" sz="2000" dirty="0"/>
              <a:t>We choose NSQ as the code base for future work, because:</a:t>
            </a:r>
          </a:p>
          <a:p>
            <a:pPr lvl="1"/>
            <a:r>
              <a:rPr kumimoji="1" lang="en-US" altLang="zh-CN" sz="1800" dirty="0"/>
              <a:t>Good latency performance compared to Aeron and NATS.</a:t>
            </a:r>
          </a:p>
          <a:p>
            <a:pPr lvl="1"/>
            <a:r>
              <a:rPr kumimoji="1" lang="en-US" altLang="zh-CN" sz="1800" dirty="0"/>
              <a:t>Support decentralization, which helps load balancing and scalability</a:t>
            </a:r>
          </a:p>
          <a:p>
            <a:pPr lvl="2"/>
            <a:r>
              <a:rPr kumimoji="1" lang="en-US" altLang="zh-CN" sz="1800" dirty="0"/>
              <a:t>System may potentially support more concurrent connections</a:t>
            </a:r>
          </a:p>
          <a:p>
            <a:pPr lvl="1"/>
            <a:r>
              <a:rPr kumimoji="1" lang="en-US" altLang="zh-CN" sz="1800" dirty="0"/>
              <a:t>It is the only candidate that supports persistency</a:t>
            </a:r>
          </a:p>
          <a:p>
            <a:pPr lvl="1"/>
            <a:r>
              <a:rPr kumimoji="1" lang="en-US" altLang="zh-CN" sz="1800" dirty="0"/>
              <a:t>The product and community of NSQ are more mature than those of Aeron and NATS</a:t>
            </a:r>
          </a:p>
          <a:p>
            <a:r>
              <a:rPr kumimoji="1" lang="en-US" altLang="zh-CN" sz="2000" dirty="0"/>
              <a:t>NSQ Limitations</a:t>
            </a:r>
          </a:p>
          <a:p>
            <a:pPr lvl="1"/>
            <a:r>
              <a:rPr kumimoji="1" lang="en-US" altLang="zh-CN" sz="1800" dirty="0"/>
              <a:t>NSQ does not support several high-performance and low-latency communication mechanisms, e.g., shared-memory, reliable UDP, multicast</a:t>
            </a:r>
          </a:p>
          <a:p>
            <a:pPr lvl="1"/>
            <a:r>
              <a:rPr kumimoji="1" lang="en-US" altLang="zh-CN" sz="1800" dirty="0"/>
              <a:t>NSQ does not support </a:t>
            </a:r>
            <a:r>
              <a:rPr kumimoji="1" lang="en-US" altLang="zh-CN" sz="1800" dirty="0" err="1"/>
              <a:t>QoS</a:t>
            </a:r>
            <a:r>
              <a:rPr kumimoji="1" lang="en-US" altLang="zh-CN" sz="1800" dirty="0"/>
              <a:t> provisioning</a:t>
            </a:r>
          </a:p>
          <a:p>
            <a:pPr lvl="1"/>
            <a:r>
              <a:rPr kumimoji="1" lang="en-US" altLang="zh-CN" sz="1800" dirty="0"/>
              <a:t>NSQ daemon consumes too much CPU resources when scaling the number of publishers/subscribers/topics </a:t>
            </a:r>
          </a:p>
          <a:p>
            <a:pPr lvl="1"/>
            <a:r>
              <a:rPr kumimoji="1" lang="en-US" altLang="zh-CN" sz="1800" dirty="0"/>
              <a:t>NSQ persistency is unable to handle the daemon failure</a:t>
            </a:r>
          </a:p>
          <a:p>
            <a:pPr lvl="2"/>
            <a:r>
              <a:rPr kumimoji="1" lang="en-US" altLang="zh-CN" sz="1600" dirty="0"/>
              <a:t>Messages in the memory of NSQ daemon is lost</a:t>
            </a:r>
          </a:p>
          <a:p>
            <a:pPr lvl="2"/>
            <a:r>
              <a:rPr kumimoji="1" lang="en-US" altLang="zh-CN" sz="1600" dirty="0"/>
              <a:t>Redundancy </a:t>
            </a:r>
            <a:r>
              <a:rPr kumimoji="1" lang="en-US" altLang="zh-CN" sz="1600" dirty="0" smtClean="0"/>
              <a:t>backup</a:t>
            </a:r>
            <a:r>
              <a:rPr kumimoji="1" lang="en-US" altLang="zh-CN" sz="1600" baseline="30000" dirty="0" smtClean="0"/>
              <a:t> [1] </a:t>
            </a:r>
            <a:r>
              <a:rPr kumimoji="1" lang="en-US" altLang="zh-CN" sz="1600" dirty="0"/>
              <a:t>solves this problem, but it is important to guarantee the data consistency</a:t>
            </a:r>
          </a:p>
          <a:p>
            <a:r>
              <a:rPr kumimoji="1" lang="en-US" altLang="zh-CN" sz="2000" dirty="0"/>
              <a:t>We plan to address these limitations in the next phase of this project.</a:t>
            </a:r>
          </a:p>
          <a:p>
            <a:endParaRPr kumimoji="1" lang="zh-CN" altLang="en-US" dirty="0"/>
          </a:p>
        </p:txBody>
      </p:sp>
      <p:sp>
        <p:nvSpPr>
          <p:cNvPr id="9" name="文本框 8"/>
          <p:cNvSpPr txBox="1"/>
          <p:nvPr/>
        </p:nvSpPr>
        <p:spPr>
          <a:xfrm>
            <a:off x="6854031" y="5947553"/>
            <a:ext cx="2289969" cy="553998"/>
          </a:xfrm>
          <a:prstGeom prst="rect">
            <a:avLst/>
          </a:prstGeom>
          <a:noFill/>
        </p:spPr>
        <p:txBody>
          <a:bodyPr wrap="square" rtlCol="0">
            <a:spAutoFit/>
          </a:bodyPr>
          <a:lstStyle/>
          <a:p>
            <a:r>
              <a:rPr kumimoji="1" lang="en-US" altLang="zh-CN" sz="1200" dirty="0" smtClean="0"/>
              <a:t>[</a:t>
            </a:r>
            <a:r>
              <a:rPr kumimoji="1" lang="en-US" altLang="zh-CN" sz="1200" dirty="0"/>
              <a:t>1] </a:t>
            </a:r>
            <a:r>
              <a:rPr kumimoji="1" lang="en-US" altLang="zh-CN" sz="1200" dirty="0" smtClean="0"/>
              <a:t>One of the future work</a:t>
            </a:r>
            <a:endParaRPr kumimoji="1" lang="en-US" altLang="zh-CN" sz="1200" dirty="0"/>
          </a:p>
          <a:p>
            <a:endParaRPr kumimoji="1" lang="zh-CN" altLang="en-US" dirty="0"/>
          </a:p>
        </p:txBody>
      </p:sp>
    </p:spTree>
    <p:extLst>
      <p:ext uri="{BB962C8B-B14F-4D97-AF65-F5344CB8AC3E}">
        <p14:creationId xmlns:p14="http://schemas.microsoft.com/office/powerpoint/2010/main" val="391634431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Go Language Background</a:t>
            </a:r>
            <a:endParaRPr kumimoji="1" lang="zh-CN" altLang="en-US" dirty="0"/>
          </a:p>
        </p:txBody>
      </p:sp>
      <p:sp>
        <p:nvSpPr>
          <p:cNvPr id="3" name="内容占位符 2"/>
          <p:cNvSpPr>
            <a:spLocks noGrp="1"/>
          </p:cNvSpPr>
          <p:nvPr>
            <p:ph idx="1"/>
          </p:nvPr>
        </p:nvSpPr>
        <p:spPr>
          <a:xfrm>
            <a:off x="457200" y="1056286"/>
            <a:ext cx="8229600" cy="4705257"/>
          </a:xfrm>
        </p:spPr>
        <p:txBody>
          <a:bodyPr>
            <a:noAutofit/>
          </a:bodyPr>
          <a:lstStyle/>
          <a:p>
            <a:pPr>
              <a:spcBef>
                <a:spcPts val="100"/>
              </a:spcBef>
            </a:pPr>
            <a:r>
              <a:rPr kumimoji="1" lang="en-US" altLang="zh-CN" sz="1600" dirty="0" smtClean="0"/>
              <a:t>NSQ is written in Go language created by Google in 2007. Go is in the tradition of C, but with garbage collection.</a:t>
            </a:r>
          </a:p>
          <a:p>
            <a:pPr lvl="1">
              <a:spcBef>
                <a:spcPts val="100"/>
              </a:spcBef>
            </a:pPr>
            <a:endParaRPr kumimoji="1" lang="en-US" altLang="zh-CN" sz="1600" dirty="0" smtClean="0"/>
          </a:p>
          <a:p>
            <a:pPr>
              <a:spcBef>
                <a:spcPts val="100"/>
              </a:spcBef>
            </a:pPr>
            <a:r>
              <a:rPr kumimoji="1" lang="en-US" altLang="zh-CN" sz="1600" dirty="0" smtClean="0"/>
              <a:t>Go</a:t>
            </a:r>
            <a:r>
              <a:rPr kumimoji="1" lang="zh-CN" altLang="en-US" sz="1600" dirty="0" smtClean="0"/>
              <a:t> </a:t>
            </a:r>
            <a:r>
              <a:rPr kumimoji="1" lang="en-US" altLang="zh-CN" sz="1600" dirty="0" smtClean="0"/>
              <a:t>routine is the basic concurrent entity in Go</a:t>
            </a:r>
          </a:p>
          <a:p>
            <a:pPr lvl="1">
              <a:spcBef>
                <a:spcPts val="100"/>
              </a:spcBef>
            </a:pPr>
            <a:r>
              <a:rPr kumimoji="1" lang="en-US" altLang="zh-CN" sz="1400" dirty="0" smtClean="0"/>
              <a:t>It has</a:t>
            </a:r>
            <a:r>
              <a:rPr kumimoji="1" lang="zh-CN" altLang="en-US" sz="1400" dirty="0" smtClean="0"/>
              <a:t> </a:t>
            </a:r>
            <a:r>
              <a:rPr kumimoji="1" lang="en-US" altLang="zh-CN" sz="1400" dirty="0" smtClean="0"/>
              <a:t>a tiny</a:t>
            </a:r>
            <a:r>
              <a:rPr kumimoji="1" lang="zh-CN" altLang="en-US" sz="1400" dirty="0" smtClean="0"/>
              <a:t> </a:t>
            </a:r>
            <a:r>
              <a:rPr kumimoji="1" lang="en-US" altLang="zh-CN" sz="1400" dirty="0"/>
              <a:t>stack</a:t>
            </a:r>
            <a:r>
              <a:rPr kumimoji="1" lang="zh-CN" altLang="en-US" sz="1400" dirty="0"/>
              <a:t> </a:t>
            </a:r>
            <a:r>
              <a:rPr kumimoji="1" lang="en-US" altLang="zh-CN" sz="1400" dirty="0"/>
              <a:t>which</a:t>
            </a:r>
            <a:r>
              <a:rPr kumimoji="1" lang="zh-CN" altLang="en-US" sz="1400" dirty="0"/>
              <a:t> </a:t>
            </a:r>
            <a:r>
              <a:rPr kumimoji="1" lang="en-US" altLang="zh-CN" sz="1400" dirty="0"/>
              <a:t>grows</a:t>
            </a:r>
            <a:r>
              <a:rPr kumimoji="1" lang="zh-CN" altLang="en-US" sz="1400" dirty="0"/>
              <a:t> </a:t>
            </a:r>
            <a:r>
              <a:rPr kumimoji="1" lang="en-US" altLang="zh-CN" sz="1400" dirty="0"/>
              <a:t>as</a:t>
            </a:r>
            <a:r>
              <a:rPr kumimoji="1" lang="zh-CN" altLang="en-US" sz="1400" dirty="0"/>
              <a:t> </a:t>
            </a:r>
            <a:r>
              <a:rPr kumimoji="1" lang="en-US" altLang="zh-CN" sz="1400" dirty="0" smtClean="0"/>
              <a:t>needed, which leads to good scalability</a:t>
            </a:r>
          </a:p>
          <a:p>
            <a:pPr>
              <a:spcBef>
                <a:spcPts val="100"/>
              </a:spcBef>
            </a:pPr>
            <a:endParaRPr kumimoji="1" lang="en-US" altLang="zh-CN" sz="1400" dirty="0" smtClean="0"/>
          </a:p>
          <a:p>
            <a:pPr>
              <a:spcBef>
                <a:spcPts val="100"/>
              </a:spcBef>
            </a:pPr>
            <a:r>
              <a:rPr kumimoji="1" lang="en-US" altLang="zh-CN" sz="1600" dirty="0" smtClean="0"/>
              <a:t>Go</a:t>
            </a:r>
            <a:r>
              <a:rPr kumimoji="1" lang="zh-CN" altLang="en-US" sz="1600" dirty="0" smtClean="0"/>
              <a:t> </a:t>
            </a:r>
            <a:r>
              <a:rPr kumimoji="1" lang="en-US" altLang="zh-CN" sz="1600" dirty="0" smtClean="0"/>
              <a:t>runtime</a:t>
            </a:r>
            <a:r>
              <a:rPr kumimoji="1" lang="zh-CN" altLang="en-US" sz="1600" dirty="0" smtClean="0"/>
              <a:t> </a:t>
            </a:r>
            <a:r>
              <a:rPr kumimoji="1" lang="en-US" altLang="zh-CN" sz="1600" dirty="0" smtClean="0"/>
              <a:t>schedules</a:t>
            </a:r>
            <a:r>
              <a:rPr kumimoji="1" lang="zh-CN" altLang="en-US" sz="1600" dirty="0" smtClean="0"/>
              <a:t> </a:t>
            </a:r>
            <a:r>
              <a:rPr kumimoji="1" lang="en-US" altLang="zh-CN" sz="1600" dirty="0" smtClean="0"/>
              <a:t>go</a:t>
            </a:r>
            <a:r>
              <a:rPr kumimoji="1" lang="zh-CN" altLang="en-US" sz="1600" dirty="0" smtClean="0"/>
              <a:t> </a:t>
            </a:r>
            <a:r>
              <a:rPr kumimoji="1" lang="en-US" altLang="zh-CN" sz="1600" dirty="0" smtClean="0"/>
              <a:t>routines </a:t>
            </a:r>
            <a:r>
              <a:rPr kumimoji="1" lang="en-US" altLang="zh-CN" sz="1600" baseline="30000" dirty="0" smtClean="0"/>
              <a:t>[1][2]</a:t>
            </a:r>
          </a:p>
          <a:p>
            <a:pPr lvl="1">
              <a:spcBef>
                <a:spcPts val="100"/>
              </a:spcBef>
            </a:pPr>
            <a:r>
              <a:rPr kumimoji="1" lang="en-US" altLang="zh-CN" sz="1400" dirty="0" smtClean="0"/>
              <a:t>Multiple </a:t>
            </a:r>
            <a:r>
              <a:rPr kumimoji="1" lang="en-US" altLang="zh-CN" sz="1400" dirty="0" err="1" smtClean="0"/>
              <a:t>goroutines</a:t>
            </a:r>
            <a:r>
              <a:rPr kumimoji="1" lang="zh-CN" altLang="en-US" sz="1400" dirty="0" smtClean="0"/>
              <a:t> </a:t>
            </a:r>
            <a:r>
              <a:rPr kumimoji="1" lang="en-US" altLang="zh-CN" sz="1400" dirty="0" smtClean="0"/>
              <a:t>can be multiplexed</a:t>
            </a:r>
            <a:r>
              <a:rPr kumimoji="1" lang="zh-CN" altLang="en-US" sz="1400" dirty="0" smtClean="0"/>
              <a:t> </a:t>
            </a:r>
            <a:r>
              <a:rPr kumimoji="1" lang="en-US" altLang="zh-CN" sz="1400" dirty="0" smtClean="0"/>
              <a:t>to</a:t>
            </a:r>
            <a:r>
              <a:rPr kumimoji="1" lang="zh-CN" altLang="en-US" sz="1400" dirty="0" smtClean="0"/>
              <a:t> </a:t>
            </a:r>
            <a:r>
              <a:rPr kumimoji="1" lang="en-US" altLang="zh-CN" sz="1400" dirty="0" smtClean="0"/>
              <a:t>a OS</a:t>
            </a:r>
            <a:r>
              <a:rPr kumimoji="1" lang="zh-CN" altLang="en-US" sz="1400" dirty="0" smtClean="0"/>
              <a:t> </a:t>
            </a:r>
            <a:r>
              <a:rPr kumimoji="1" lang="en-US" altLang="zh-CN" sz="1400" dirty="0" smtClean="0"/>
              <a:t>thread</a:t>
            </a:r>
          </a:p>
          <a:p>
            <a:pPr lvl="2">
              <a:spcBef>
                <a:spcPts val="100"/>
              </a:spcBef>
            </a:pPr>
            <a:r>
              <a:rPr kumimoji="1" lang="en-US" altLang="zh-CN" sz="1200" dirty="0" smtClean="0"/>
              <a:t>Every OS thread has a local scheduler and </a:t>
            </a:r>
            <a:r>
              <a:rPr kumimoji="1" lang="en-US" altLang="zh-CN" sz="1200" dirty="0" err="1" smtClean="0"/>
              <a:t>runqueue</a:t>
            </a:r>
            <a:endParaRPr kumimoji="1" lang="en-US" altLang="zh-CN" sz="1200" dirty="0" smtClean="0"/>
          </a:p>
          <a:p>
            <a:pPr lvl="1">
              <a:spcBef>
                <a:spcPts val="100"/>
              </a:spcBef>
            </a:pPr>
            <a:r>
              <a:rPr kumimoji="1" lang="en-US" altLang="zh-CN" sz="1400" dirty="0" smtClean="0"/>
              <a:t>When </a:t>
            </a:r>
            <a:r>
              <a:rPr kumimoji="1" lang="en-US" altLang="zh-CN" sz="1400" dirty="0"/>
              <a:t>the currently running </a:t>
            </a:r>
            <a:r>
              <a:rPr kumimoji="1" lang="en-US" altLang="zh-CN" sz="1400" dirty="0" err="1"/>
              <a:t>goroutine</a:t>
            </a:r>
            <a:r>
              <a:rPr kumimoji="1" lang="en-US" altLang="zh-CN" sz="1400" dirty="0"/>
              <a:t> blocks on network input, channel operations, sleep, or primitives in sync </a:t>
            </a:r>
            <a:r>
              <a:rPr kumimoji="1" lang="en-US" altLang="zh-CN" sz="1400" dirty="0" smtClean="0"/>
              <a:t>package, the local scheduler picks one </a:t>
            </a:r>
            <a:r>
              <a:rPr kumimoji="1" lang="en-US" altLang="zh-CN" sz="1400" dirty="0" err="1" smtClean="0"/>
              <a:t>goroutine</a:t>
            </a:r>
            <a:r>
              <a:rPr kumimoji="1" lang="en-US" altLang="zh-CN" sz="1400" dirty="0" smtClean="0"/>
              <a:t> from </a:t>
            </a:r>
            <a:r>
              <a:rPr kumimoji="1" lang="en-US" altLang="zh-CN" sz="1400" dirty="0" err="1" smtClean="0"/>
              <a:t>runqueue</a:t>
            </a:r>
            <a:r>
              <a:rPr kumimoji="1" lang="en-US" altLang="zh-CN" sz="1400" dirty="0" smtClean="0"/>
              <a:t> to run on the corresponding OS thread</a:t>
            </a:r>
            <a:endParaRPr kumimoji="1" lang="en-US" altLang="zh-CN" sz="1400" dirty="0"/>
          </a:p>
          <a:p>
            <a:pPr lvl="1">
              <a:spcBef>
                <a:spcPts val="100"/>
              </a:spcBef>
            </a:pPr>
            <a:r>
              <a:rPr kumimoji="1" lang="en-US" altLang="zh-CN" sz="1400" dirty="0" smtClean="0"/>
              <a:t>When </a:t>
            </a:r>
            <a:r>
              <a:rPr kumimoji="1" lang="en-US" altLang="zh-CN" sz="1400" dirty="0"/>
              <a:t>currently running </a:t>
            </a:r>
            <a:r>
              <a:rPr kumimoji="1" lang="en-US" altLang="zh-CN" sz="1400" dirty="0" err="1"/>
              <a:t>goroutine</a:t>
            </a:r>
            <a:r>
              <a:rPr kumimoji="1" lang="en-US" altLang="zh-CN" sz="1400" dirty="0"/>
              <a:t> </a:t>
            </a:r>
            <a:r>
              <a:rPr kumimoji="1" lang="en-US" altLang="zh-CN" sz="1400" dirty="0" smtClean="0"/>
              <a:t>blocks </a:t>
            </a:r>
            <a:r>
              <a:rPr kumimoji="1" lang="en-US" altLang="zh-CN" sz="1400" dirty="0"/>
              <a:t>on </a:t>
            </a:r>
            <a:r>
              <a:rPr kumimoji="1" lang="en-US" altLang="zh-CN" sz="1400" dirty="0" err="1" smtClean="0"/>
              <a:t>syscall</a:t>
            </a:r>
            <a:r>
              <a:rPr kumimoji="1" lang="en-US" altLang="zh-CN" sz="1400" dirty="0" smtClean="0"/>
              <a:t>, the corresponding OS thread is blocked as well, but</a:t>
            </a:r>
            <a:r>
              <a:rPr kumimoji="1" lang="en-US" altLang="zh-CN" sz="1400" dirty="0"/>
              <a:t> </a:t>
            </a:r>
            <a:r>
              <a:rPr kumimoji="1" lang="en-US" altLang="zh-CN" sz="1400" dirty="0" smtClean="0"/>
              <a:t>the other </a:t>
            </a:r>
            <a:r>
              <a:rPr kumimoji="1" lang="en-US" altLang="zh-CN" sz="1400" dirty="0" err="1" smtClean="0"/>
              <a:t>goroutines</a:t>
            </a:r>
            <a:r>
              <a:rPr kumimoji="1" lang="en-US" altLang="zh-CN" sz="1400" dirty="0" smtClean="0"/>
              <a:t> (in the corresponding </a:t>
            </a:r>
            <a:r>
              <a:rPr kumimoji="1" lang="en-US" altLang="zh-CN" sz="1400" dirty="0" err="1" smtClean="0"/>
              <a:t>runqueue</a:t>
            </a:r>
            <a:r>
              <a:rPr kumimoji="1" lang="en-US" altLang="zh-CN" sz="1400" dirty="0" smtClean="0"/>
              <a:t>) can be migrated to another OS thread.</a:t>
            </a:r>
            <a:endParaRPr kumimoji="1" lang="en-US" altLang="zh-CN" sz="1400" dirty="0"/>
          </a:p>
          <a:p>
            <a:pPr lvl="1">
              <a:spcBef>
                <a:spcPts val="100"/>
              </a:spcBef>
            </a:pPr>
            <a:r>
              <a:rPr kumimoji="1" lang="en-US" altLang="zh-CN" sz="1400" dirty="0" smtClean="0"/>
              <a:t>Go runtime also supports work stealing for load balancing. When an OS thread is idle, the local scheduler steals </a:t>
            </a:r>
            <a:r>
              <a:rPr kumimoji="1" lang="en-US" altLang="zh-CN" sz="1400" dirty="0" err="1" smtClean="0"/>
              <a:t>goroutines</a:t>
            </a:r>
            <a:r>
              <a:rPr kumimoji="1" lang="en-US" altLang="zh-CN" sz="1400" dirty="0" smtClean="0"/>
              <a:t> from other busy threads</a:t>
            </a:r>
          </a:p>
          <a:p>
            <a:pPr>
              <a:spcBef>
                <a:spcPts val="100"/>
              </a:spcBef>
            </a:pPr>
            <a:endParaRPr kumimoji="1" lang="en-US" altLang="zh-CN" sz="1400" dirty="0" smtClean="0"/>
          </a:p>
          <a:p>
            <a:pPr>
              <a:spcBef>
                <a:spcPts val="100"/>
              </a:spcBef>
            </a:pPr>
            <a:r>
              <a:rPr kumimoji="1" lang="en-US" altLang="zh-CN" sz="1600" dirty="0" smtClean="0"/>
              <a:t>Inter-</a:t>
            </a:r>
            <a:r>
              <a:rPr kumimoji="1" lang="en-US" altLang="zh-CN" sz="1600" dirty="0" err="1" smtClean="0"/>
              <a:t>goroutine</a:t>
            </a:r>
            <a:r>
              <a:rPr kumimoji="1" lang="en-US" altLang="zh-CN" sz="1600" dirty="0" smtClean="0"/>
              <a:t> communication is implemented based on go channel</a:t>
            </a:r>
          </a:p>
          <a:p>
            <a:pPr lvl="1">
              <a:spcBef>
                <a:spcPts val="100"/>
              </a:spcBef>
            </a:pPr>
            <a:r>
              <a:rPr kumimoji="1" lang="en-US" altLang="zh-CN" sz="1400" dirty="0" smtClean="0"/>
              <a:t>Only works for communication between </a:t>
            </a:r>
            <a:r>
              <a:rPr kumimoji="1" lang="en-US" altLang="zh-CN" sz="1400" dirty="0" err="1" smtClean="0"/>
              <a:t>goroutines</a:t>
            </a:r>
            <a:r>
              <a:rPr kumimoji="1" lang="en-US" altLang="zh-CN" sz="1400" dirty="0" smtClean="0"/>
              <a:t> within one process</a:t>
            </a:r>
            <a:endParaRPr kumimoji="1" lang="zh-CN" altLang="en-US" sz="1400" dirty="0"/>
          </a:p>
        </p:txBody>
      </p:sp>
      <p:sp>
        <p:nvSpPr>
          <p:cNvPr id="4" name="日期占位符 3"/>
          <p:cNvSpPr>
            <a:spLocks noGrp="1"/>
          </p:cNvSpPr>
          <p:nvPr>
            <p:ph type="dt" sz="half" idx="10"/>
          </p:nvPr>
        </p:nvSpPr>
        <p:spPr/>
        <p:txBody>
          <a:bodyPr/>
          <a:lstStyle/>
          <a:p>
            <a:fld id="{C32BAF81-2836-1841-8C1D-2DCC72636AA7}" type="datetime1">
              <a:rPr lang="en-US" smtClean="0"/>
              <a:pPr/>
              <a:t>10/13/16</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27</a:t>
            </a:fld>
            <a:endParaRPr lang="en-US" dirty="0"/>
          </a:p>
        </p:txBody>
      </p:sp>
      <p:sp>
        <p:nvSpPr>
          <p:cNvPr id="7" name="文本框 6"/>
          <p:cNvSpPr txBox="1"/>
          <p:nvPr/>
        </p:nvSpPr>
        <p:spPr>
          <a:xfrm>
            <a:off x="6396831" y="5880728"/>
            <a:ext cx="2747169" cy="738664"/>
          </a:xfrm>
          <a:prstGeom prst="rect">
            <a:avLst/>
          </a:prstGeom>
          <a:noFill/>
        </p:spPr>
        <p:txBody>
          <a:bodyPr wrap="square" rtlCol="0">
            <a:spAutoFit/>
          </a:bodyPr>
          <a:lstStyle/>
          <a:p>
            <a:r>
              <a:rPr kumimoji="1" lang="en-US" altLang="zh-CN" sz="1200" dirty="0" smtClean="0"/>
              <a:t>[</a:t>
            </a:r>
            <a:r>
              <a:rPr kumimoji="1" lang="en-US" altLang="zh-CN" sz="1200" dirty="0"/>
              <a:t>1] </a:t>
            </a:r>
            <a:r>
              <a:rPr kumimoji="1" lang="en-US" altLang="zh-CN" sz="1200" dirty="0" smtClean="0">
                <a:hlinkClick r:id="rId3"/>
              </a:rPr>
              <a:t>The go-scheduler</a:t>
            </a:r>
            <a:endParaRPr kumimoji="1" lang="en-US" altLang="zh-CN" sz="1200" dirty="0" smtClean="0"/>
          </a:p>
          <a:p>
            <a:r>
              <a:rPr kumimoji="1" lang="en-US" altLang="zh-CN" sz="1200" dirty="0" smtClean="0"/>
              <a:t>[2] </a:t>
            </a:r>
            <a:r>
              <a:rPr kumimoji="1" lang="en-US" altLang="zh-CN" sz="1200" dirty="0" smtClean="0">
                <a:hlinkClick r:id="rId4"/>
              </a:rPr>
              <a:t>Scalable Go Scheduler Design Doc</a:t>
            </a:r>
            <a:endParaRPr kumimoji="1" lang="en-US" altLang="zh-CN" sz="1200" dirty="0"/>
          </a:p>
          <a:p>
            <a:endParaRPr kumimoji="1" lang="zh-CN" altLang="en-US" dirty="0"/>
          </a:p>
        </p:txBody>
      </p:sp>
    </p:spTree>
    <p:extLst>
      <p:ext uri="{BB962C8B-B14F-4D97-AF65-F5344CB8AC3E}">
        <p14:creationId xmlns:p14="http://schemas.microsoft.com/office/powerpoint/2010/main" val="259303979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NSQ – Architecture Overview</a:t>
            </a:r>
            <a:endParaRPr kumimoji="1" lang="zh-CN" altLang="en-US" dirty="0"/>
          </a:p>
        </p:txBody>
      </p:sp>
      <p:sp>
        <p:nvSpPr>
          <p:cNvPr id="4" name="日期占位符 3"/>
          <p:cNvSpPr>
            <a:spLocks noGrp="1"/>
          </p:cNvSpPr>
          <p:nvPr>
            <p:ph type="dt" sz="half" idx="10"/>
          </p:nvPr>
        </p:nvSpPr>
        <p:spPr/>
        <p:txBody>
          <a:bodyPr/>
          <a:lstStyle/>
          <a:p>
            <a:fld id="{C32BAF81-2836-1841-8C1D-2DCC72636AA7}" type="datetime1">
              <a:rPr lang="en-US" smtClean="0"/>
              <a:pPr/>
              <a:t>10/13/16</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28</a:t>
            </a:fld>
            <a:endParaRPr lang="en-US" dirty="0"/>
          </a:p>
        </p:txBody>
      </p:sp>
      <p:cxnSp>
        <p:nvCxnSpPr>
          <p:cNvPr id="28" name="直线箭头连接符 26"/>
          <p:cNvCxnSpPr>
            <a:stCxn id="8" idx="2"/>
          </p:cNvCxnSpPr>
          <p:nvPr/>
        </p:nvCxnSpPr>
        <p:spPr bwMode="auto">
          <a:xfrm rot="16200000" flipH="1">
            <a:off x="1098630" y="4383997"/>
            <a:ext cx="216041" cy="697017"/>
          </a:xfrm>
          <a:prstGeom prst="bentConnector2">
            <a:avLst/>
          </a:prstGeom>
          <a:solidFill>
            <a:schemeClr val="accent1"/>
          </a:solidFill>
          <a:ln w="19050" cap="flat" cmpd="sng" algn="ctr">
            <a:solidFill>
              <a:schemeClr val="tx1"/>
            </a:solidFill>
            <a:prstDash val="dashDot"/>
            <a:round/>
            <a:headEnd type="none" w="med" len="med"/>
            <a:tailEnd type="none"/>
          </a:ln>
          <a:effectLst/>
        </p:spPr>
      </p:cxnSp>
      <p:cxnSp>
        <p:nvCxnSpPr>
          <p:cNvPr id="29" name="直线箭头连接符 26"/>
          <p:cNvCxnSpPr>
            <a:stCxn id="134" idx="3"/>
            <a:endCxn id="141" idx="1"/>
          </p:cNvCxnSpPr>
          <p:nvPr/>
        </p:nvCxnSpPr>
        <p:spPr bwMode="auto">
          <a:xfrm>
            <a:off x="2887903" y="5090582"/>
            <a:ext cx="815830" cy="471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33" name="内容占位符 2"/>
          <p:cNvSpPr txBox="1">
            <a:spLocks/>
          </p:cNvSpPr>
          <p:nvPr/>
        </p:nvSpPr>
        <p:spPr>
          <a:xfrm>
            <a:off x="245540" y="999452"/>
            <a:ext cx="8792116" cy="2363408"/>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Clr>
                <a:srgbClr val="CC9933"/>
              </a:buClr>
              <a:buFont typeface="Wingdings" charset="2"/>
              <a:buChar char="Ø"/>
              <a:defRPr sz="2400" kern="1200">
                <a:solidFill>
                  <a:schemeClr val="tx1"/>
                </a:solidFill>
                <a:latin typeface="Gill Sans"/>
                <a:ea typeface="+mn-ea"/>
                <a:cs typeface="Gill Sans"/>
              </a:defRPr>
            </a:lvl1pPr>
            <a:lvl2pPr marL="742950" indent="-285750" algn="l" defTabSz="457200" rtl="0" eaLnBrk="1" latinLnBrk="0" hangingPunct="1">
              <a:spcBef>
                <a:spcPct val="20000"/>
              </a:spcBef>
              <a:buClr>
                <a:schemeClr val="accent3">
                  <a:lumMod val="50000"/>
                </a:schemeClr>
              </a:buClr>
              <a:buSzPct val="80000"/>
              <a:buFont typeface="Wingdings" charset="2"/>
              <a:buChar char="q"/>
              <a:defRPr sz="2200" kern="1200">
                <a:solidFill>
                  <a:schemeClr val="tx1"/>
                </a:solidFill>
                <a:latin typeface="Gill Sans"/>
                <a:ea typeface="+mn-ea"/>
                <a:cs typeface="Gill Sans"/>
              </a:defRPr>
            </a:lvl2pPr>
            <a:lvl3pPr marL="1143000" indent="-228600" algn="l" defTabSz="457200" rtl="0" eaLnBrk="1" latinLnBrk="0" hangingPunct="1">
              <a:spcBef>
                <a:spcPct val="20000"/>
              </a:spcBef>
              <a:buClr>
                <a:srgbClr val="CC9933"/>
              </a:buClr>
              <a:buSzPct val="120000"/>
              <a:buFont typeface="Arial"/>
              <a:buChar char="•"/>
              <a:defRPr sz="2000" kern="1200">
                <a:solidFill>
                  <a:schemeClr val="tx1"/>
                </a:solidFill>
                <a:latin typeface="Gill Sans"/>
                <a:ea typeface="+mn-ea"/>
                <a:cs typeface="Gill Sans"/>
              </a:defRPr>
            </a:lvl3pPr>
            <a:lvl4pPr marL="1600200" indent="-228600" algn="l" defTabSz="457200" rtl="0" eaLnBrk="1" latinLnBrk="0" hangingPunct="1">
              <a:spcBef>
                <a:spcPct val="20000"/>
              </a:spcBef>
              <a:buClr>
                <a:schemeClr val="accent3">
                  <a:lumMod val="50000"/>
                </a:schemeClr>
              </a:buClr>
              <a:buSzPct val="80000"/>
              <a:buFont typeface="Wingdings" charset="2"/>
              <a:buChar char="§"/>
              <a:defRPr sz="2000" kern="1200">
                <a:solidFill>
                  <a:schemeClr val="tx1"/>
                </a:solidFill>
                <a:latin typeface="Gill Sans"/>
                <a:ea typeface="+mn-ea"/>
                <a:cs typeface="Gill Sans"/>
              </a:defRPr>
            </a:lvl4pPr>
            <a:lvl5pPr marL="2057400" indent="-228600" algn="l" defTabSz="457200" rtl="0" eaLnBrk="1" latinLnBrk="0" hangingPunct="1">
              <a:spcBef>
                <a:spcPct val="20000"/>
              </a:spcBef>
              <a:buClr>
                <a:srgbClr val="CC9933"/>
              </a:buClr>
              <a:buSzPct val="60000"/>
              <a:buFont typeface="Courier New"/>
              <a:buChar char="o"/>
              <a:defRPr sz="2000" kern="1200">
                <a:solidFill>
                  <a:schemeClr val="tx1"/>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en-US" altLang="zh-CN" dirty="0" smtClean="0">
                <a:latin typeface="Palatino"/>
                <a:cs typeface="Palatino"/>
              </a:rPr>
              <a:t>NSQ daemon receives, queues and delivers messages to clients, which is the most essential component in NSQ</a:t>
            </a:r>
          </a:p>
          <a:p>
            <a:r>
              <a:rPr kumimoji="1" lang="en-US" altLang="zh-CN" dirty="0" smtClean="0">
                <a:latin typeface="Palatino"/>
                <a:cs typeface="Palatino"/>
              </a:rPr>
              <a:t>In the example below,</a:t>
            </a:r>
          </a:p>
          <a:p>
            <a:pPr lvl="1"/>
            <a:r>
              <a:rPr kumimoji="1" lang="en-US" altLang="zh-CN" dirty="0" smtClean="0">
                <a:latin typeface="Palatino"/>
                <a:cs typeface="Palatino"/>
              </a:rPr>
              <a:t>Subscriber 1 subscribes to topic 1, subscriber 2 subscribes to  topic 1 and topic 2</a:t>
            </a:r>
          </a:p>
          <a:p>
            <a:r>
              <a:rPr kumimoji="1" lang="en-US" altLang="zh-CN" dirty="0" smtClean="0">
                <a:latin typeface="Palatino"/>
                <a:cs typeface="Palatino"/>
              </a:rPr>
              <a:t>Producer and consumer are provided by NSQ client library</a:t>
            </a:r>
          </a:p>
          <a:p>
            <a:pPr lvl="1"/>
            <a:r>
              <a:rPr kumimoji="1" lang="en-US" altLang="zh-CN" dirty="0" smtClean="0">
                <a:latin typeface="Palatino"/>
                <a:cs typeface="Palatino"/>
              </a:rPr>
              <a:t>One producer can publish </a:t>
            </a:r>
            <a:r>
              <a:rPr kumimoji="1" lang="en-US" altLang="zh-CN" dirty="0" err="1" smtClean="0">
                <a:latin typeface="Palatino"/>
                <a:cs typeface="Palatino"/>
              </a:rPr>
              <a:t>msgs</a:t>
            </a:r>
            <a:r>
              <a:rPr kumimoji="1" lang="en-US" altLang="zh-CN" dirty="0" smtClean="0">
                <a:latin typeface="Palatino"/>
                <a:cs typeface="Palatino"/>
              </a:rPr>
              <a:t> of any topics; one consumer subscribes to only one topic</a:t>
            </a:r>
          </a:p>
          <a:p>
            <a:r>
              <a:rPr kumimoji="1" lang="en-US" altLang="zh-CN" dirty="0" smtClean="0">
                <a:latin typeface="Palatino"/>
                <a:cs typeface="Palatino"/>
              </a:rPr>
              <a:t>TCP connection between application and daemon</a:t>
            </a:r>
          </a:p>
          <a:p>
            <a:r>
              <a:rPr kumimoji="1" lang="en-US" altLang="zh-CN" dirty="0" smtClean="0">
                <a:latin typeface="Palatino"/>
                <a:cs typeface="Palatino"/>
              </a:rPr>
              <a:t>IO Loop delivers messages to different topics; every topic has multiple channels; each channel corresponds to one consumer</a:t>
            </a:r>
          </a:p>
        </p:txBody>
      </p:sp>
      <p:grpSp>
        <p:nvGrpSpPr>
          <p:cNvPr id="33" name="组 32"/>
          <p:cNvGrpSpPr/>
          <p:nvPr/>
        </p:nvGrpSpPr>
        <p:grpSpPr>
          <a:xfrm>
            <a:off x="115506" y="3455075"/>
            <a:ext cx="1566016" cy="1334165"/>
            <a:chOff x="-49120" y="4504743"/>
            <a:chExt cx="1566016" cy="1334165"/>
          </a:xfrm>
        </p:grpSpPr>
        <p:sp>
          <p:nvSpPr>
            <p:cNvPr id="8" name="文本框 7"/>
            <p:cNvSpPr txBox="1"/>
            <p:nvPr/>
          </p:nvSpPr>
          <p:spPr>
            <a:xfrm>
              <a:off x="177281" y="5397155"/>
              <a:ext cx="1032469" cy="276999"/>
            </a:xfrm>
            <a:prstGeom prst="rect">
              <a:avLst/>
            </a:prstGeom>
            <a:noFill/>
            <a:ln w="19050" cmpd="sng">
              <a:solidFill>
                <a:schemeClr val="tx1"/>
              </a:solidFill>
            </a:ln>
          </p:spPr>
          <p:txBody>
            <a:bodyPr wrap="square" rtlCol="0">
              <a:spAutoFit/>
            </a:bodyPr>
            <a:lstStyle/>
            <a:p>
              <a:r>
                <a:rPr kumimoji="1" lang="en-US" altLang="zh-CN" sz="1200" dirty="0" smtClean="0"/>
                <a:t>Producer</a:t>
              </a:r>
              <a:endParaRPr kumimoji="1" lang="zh-CN" altLang="en-US" sz="1200" dirty="0"/>
            </a:p>
          </p:txBody>
        </p:sp>
        <p:sp>
          <p:nvSpPr>
            <p:cNvPr id="9" name="文本框 8"/>
            <p:cNvSpPr txBox="1"/>
            <p:nvPr/>
          </p:nvSpPr>
          <p:spPr>
            <a:xfrm>
              <a:off x="204688" y="4852036"/>
              <a:ext cx="977656" cy="276999"/>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kumimoji="1" lang="en-US" altLang="zh-CN" sz="1200" dirty="0" smtClean="0"/>
                <a:t>User Code</a:t>
              </a:r>
              <a:endParaRPr kumimoji="1" lang="zh-CN" altLang="en-US" sz="1200" dirty="0"/>
            </a:p>
          </p:txBody>
        </p:sp>
        <p:cxnSp>
          <p:nvCxnSpPr>
            <p:cNvPr id="10" name="直线箭头连接符 26"/>
            <p:cNvCxnSpPr>
              <a:stCxn id="9" idx="2"/>
              <a:endCxn id="8" idx="0"/>
            </p:cNvCxnSpPr>
            <p:nvPr/>
          </p:nvCxnSpPr>
          <p:spPr bwMode="auto">
            <a:xfrm>
              <a:off x="693516" y="5129035"/>
              <a:ext cx="0" cy="26812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7" name="矩形 6"/>
            <p:cNvSpPr/>
            <p:nvPr/>
          </p:nvSpPr>
          <p:spPr>
            <a:xfrm>
              <a:off x="-49120" y="4552310"/>
              <a:ext cx="1473062" cy="1286598"/>
            </a:xfrm>
            <a:prstGeom prst="rect">
              <a:avLst/>
            </a:prstGeom>
            <a:noFill/>
            <a:ln w="12700" cmpd="sng">
              <a:solidFill>
                <a:schemeClr val="tx1"/>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文本框 10"/>
            <p:cNvSpPr txBox="1"/>
            <p:nvPr/>
          </p:nvSpPr>
          <p:spPr>
            <a:xfrm>
              <a:off x="134134" y="4504743"/>
              <a:ext cx="1256397" cy="276999"/>
            </a:xfrm>
            <a:prstGeom prst="rect">
              <a:avLst/>
            </a:prstGeom>
            <a:noFill/>
          </p:spPr>
          <p:txBody>
            <a:bodyPr wrap="square" rtlCol="0">
              <a:spAutoFit/>
            </a:bodyPr>
            <a:lstStyle/>
            <a:p>
              <a:r>
                <a:rPr kumimoji="1" lang="en-US" altLang="zh-CN" sz="1200" dirty="0" smtClean="0"/>
                <a:t>Publisher 1</a:t>
              </a:r>
              <a:endParaRPr kumimoji="1" lang="zh-CN" altLang="en-US" sz="1200" dirty="0"/>
            </a:p>
          </p:txBody>
        </p:sp>
        <p:sp>
          <p:nvSpPr>
            <p:cNvPr id="74" name="文本框 73"/>
            <p:cNvSpPr txBox="1"/>
            <p:nvPr/>
          </p:nvSpPr>
          <p:spPr>
            <a:xfrm>
              <a:off x="668883" y="5097138"/>
              <a:ext cx="848013" cy="276999"/>
            </a:xfrm>
            <a:prstGeom prst="rect">
              <a:avLst/>
            </a:prstGeom>
            <a:noFill/>
            <a:ln w="19050" cmpd="sng">
              <a:noFill/>
            </a:ln>
          </p:spPr>
          <p:txBody>
            <a:bodyPr wrap="square" rtlCol="0">
              <a:spAutoFit/>
            </a:bodyPr>
            <a:lstStyle/>
            <a:p>
              <a:r>
                <a:rPr kumimoji="1" lang="en-US" altLang="zh-CN" sz="1200" dirty="0" smtClean="0"/>
                <a:t>Msg2 (</a:t>
              </a:r>
              <a:r>
                <a:rPr kumimoji="1" lang="en-US" altLang="zh-CN" sz="1200" dirty="0" smtClean="0">
                  <a:solidFill>
                    <a:srgbClr val="FF0000"/>
                  </a:solidFill>
                </a:rPr>
                <a:t>T2</a:t>
              </a:r>
              <a:r>
                <a:rPr kumimoji="1" lang="en-US" altLang="zh-CN" sz="1200" dirty="0" smtClean="0"/>
                <a:t>)</a:t>
              </a:r>
              <a:endParaRPr kumimoji="1" lang="zh-CN" altLang="en-US" sz="1200" dirty="0"/>
            </a:p>
          </p:txBody>
        </p:sp>
      </p:grpSp>
      <p:grpSp>
        <p:nvGrpSpPr>
          <p:cNvPr id="112" name="组 111"/>
          <p:cNvGrpSpPr/>
          <p:nvPr/>
        </p:nvGrpSpPr>
        <p:grpSpPr>
          <a:xfrm>
            <a:off x="150783" y="4892758"/>
            <a:ext cx="1566016" cy="1307110"/>
            <a:chOff x="-49120" y="4504743"/>
            <a:chExt cx="1566016" cy="1307110"/>
          </a:xfrm>
        </p:grpSpPr>
        <p:sp>
          <p:nvSpPr>
            <p:cNvPr id="113" name="文本框 112"/>
            <p:cNvSpPr txBox="1"/>
            <p:nvPr/>
          </p:nvSpPr>
          <p:spPr>
            <a:xfrm>
              <a:off x="177281" y="5397155"/>
              <a:ext cx="1032469" cy="276999"/>
            </a:xfrm>
            <a:prstGeom prst="rect">
              <a:avLst/>
            </a:prstGeom>
            <a:noFill/>
            <a:ln w="19050" cmpd="sng">
              <a:solidFill>
                <a:schemeClr val="tx1"/>
              </a:solidFill>
            </a:ln>
          </p:spPr>
          <p:txBody>
            <a:bodyPr wrap="square" rtlCol="0">
              <a:spAutoFit/>
            </a:bodyPr>
            <a:lstStyle/>
            <a:p>
              <a:r>
                <a:rPr kumimoji="1" lang="en-US" altLang="zh-CN" sz="1200" dirty="0" smtClean="0"/>
                <a:t>Producer</a:t>
              </a:r>
              <a:endParaRPr kumimoji="1" lang="zh-CN" altLang="en-US" sz="1200" dirty="0"/>
            </a:p>
          </p:txBody>
        </p:sp>
        <p:sp>
          <p:nvSpPr>
            <p:cNvPr id="115" name="文本框 114"/>
            <p:cNvSpPr txBox="1"/>
            <p:nvPr/>
          </p:nvSpPr>
          <p:spPr>
            <a:xfrm>
              <a:off x="204688" y="4852036"/>
              <a:ext cx="977656" cy="276999"/>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kumimoji="1" lang="en-US" altLang="zh-CN" sz="1200" dirty="0" smtClean="0"/>
                <a:t>User Code</a:t>
              </a:r>
              <a:endParaRPr kumimoji="1" lang="zh-CN" altLang="en-US" sz="1200" dirty="0"/>
            </a:p>
          </p:txBody>
        </p:sp>
        <p:cxnSp>
          <p:nvCxnSpPr>
            <p:cNvPr id="116" name="直线箭头连接符 26"/>
            <p:cNvCxnSpPr>
              <a:stCxn id="115" idx="2"/>
              <a:endCxn id="113" idx="0"/>
            </p:cNvCxnSpPr>
            <p:nvPr/>
          </p:nvCxnSpPr>
          <p:spPr bwMode="auto">
            <a:xfrm>
              <a:off x="693516" y="5129035"/>
              <a:ext cx="0" cy="26812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23" name="矩形 122"/>
            <p:cNvSpPr/>
            <p:nvPr/>
          </p:nvSpPr>
          <p:spPr>
            <a:xfrm>
              <a:off x="-49120" y="4552311"/>
              <a:ext cx="1473061" cy="1259542"/>
            </a:xfrm>
            <a:prstGeom prst="rect">
              <a:avLst/>
            </a:prstGeom>
            <a:noFill/>
            <a:ln w="12700" cmpd="sng">
              <a:solidFill>
                <a:schemeClr val="tx1"/>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0" name="文本框 129"/>
            <p:cNvSpPr txBox="1"/>
            <p:nvPr/>
          </p:nvSpPr>
          <p:spPr>
            <a:xfrm>
              <a:off x="134134" y="4504743"/>
              <a:ext cx="1256397" cy="276999"/>
            </a:xfrm>
            <a:prstGeom prst="rect">
              <a:avLst/>
            </a:prstGeom>
            <a:noFill/>
          </p:spPr>
          <p:txBody>
            <a:bodyPr wrap="square" rtlCol="0">
              <a:spAutoFit/>
            </a:bodyPr>
            <a:lstStyle/>
            <a:p>
              <a:r>
                <a:rPr kumimoji="1" lang="en-US" altLang="zh-CN" sz="1200" dirty="0" smtClean="0"/>
                <a:t>Publisher 2</a:t>
              </a:r>
              <a:endParaRPr kumimoji="1" lang="zh-CN" altLang="en-US" sz="1200" dirty="0"/>
            </a:p>
          </p:txBody>
        </p:sp>
        <p:sp>
          <p:nvSpPr>
            <p:cNvPr id="131" name="文本框 130"/>
            <p:cNvSpPr txBox="1"/>
            <p:nvPr/>
          </p:nvSpPr>
          <p:spPr>
            <a:xfrm>
              <a:off x="668882" y="5093761"/>
              <a:ext cx="848014" cy="276999"/>
            </a:xfrm>
            <a:prstGeom prst="rect">
              <a:avLst/>
            </a:prstGeom>
            <a:noFill/>
            <a:ln w="19050" cmpd="sng">
              <a:noFill/>
            </a:ln>
          </p:spPr>
          <p:txBody>
            <a:bodyPr wrap="square" rtlCol="0">
              <a:spAutoFit/>
            </a:bodyPr>
            <a:lstStyle/>
            <a:p>
              <a:r>
                <a:rPr kumimoji="1" lang="en-US" altLang="zh-CN" sz="1200" dirty="0" smtClean="0"/>
                <a:t>Msg4(</a:t>
              </a:r>
              <a:r>
                <a:rPr kumimoji="1" lang="en-US" altLang="zh-CN" sz="1200" dirty="0" smtClean="0">
                  <a:solidFill>
                    <a:srgbClr val="FF0000"/>
                  </a:solidFill>
                </a:rPr>
                <a:t>T2</a:t>
              </a:r>
              <a:r>
                <a:rPr kumimoji="1" lang="en-US" altLang="zh-CN" sz="1200" dirty="0" smtClean="0"/>
                <a:t>)</a:t>
              </a:r>
              <a:endParaRPr kumimoji="1" lang="zh-CN" altLang="en-US" sz="1200" dirty="0"/>
            </a:p>
          </p:txBody>
        </p:sp>
      </p:grpSp>
      <p:sp>
        <p:nvSpPr>
          <p:cNvPr id="132" name="矩形 131"/>
          <p:cNvSpPr/>
          <p:nvPr/>
        </p:nvSpPr>
        <p:spPr>
          <a:xfrm>
            <a:off x="1822628" y="4181817"/>
            <a:ext cx="4197172" cy="2082753"/>
          </a:xfrm>
          <a:prstGeom prst="rect">
            <a:avLst/>
          </a:prstGeom>
          <a:noFill/>
          <a:ln w="12700" cmpd="sng">
            <a:solidFill>
              <a:schemeClr val="tx1"/>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4" name="文本框 133"/>
          <p:cNvSpPr txBox="1"/>
          <p:nvPr/>
        </p:nvSpPr>
        <p:spPr>
          <a:xfrm>
            <a:off x="1993709" y="4952082"/>
            <a:ext cx="894194" cy="276999"/>
          </a:xfrm>
          <a:prstGeom prst="rect">
            <a:avLst/>
          </a:prstGeom>
          <a:noFill/>
          <a:ln w="19050" cmpd="sng">
            <a:solidFill>
              <a:schemeClr val="tx1"/>
            </a:solidFill>
          </a:ln>
        </p:spPr>
        <p:txBody>
          <a:bodyPr wrap="square" rtlCol="0">
            <a:spAutoFit/>
          </a:bodyPr>
          <a:lstStyle/>
          <a:p>
            <a:r>
              <a:rPr kumimoji="1" lang="en-US" altLang="zh-CN" sz="1200" dirty="0" smtClean="0"/>
              <a:t>IO Loop</a:t>
            </a:r>
            <a:endParaRPr kumimoji="1" lang="zh-CN" altLang="en-US" sz="1200" dirty="0"/>
          </a:p>
        </p:txBody>
      </p:sp>
      <p:sp>
        <p:nvSpPr>
          <p:cNvPr id="135" name="文本框 134"/>
          <p:cNvSpPr txBox="1"/>
          <p:nvPr/>
        </p:nvSpPr>
        <p:spPr>
          <a:xfrm>
            <a:off x="1993709" y="5867475"/>
            <a:ext cx="894194" cy="276999"/>
          </a:xfrm>
          <a:prstGeom prst="rect">
            <a:avLst/>
          </a:prstGeom>
          <a:noFill/>
          <a:ln w="19050" cmpd="sng">
            <a:solidFill>
              <a:schemeClr val="tx1"/>
            </a:solidFill>
          </a:ln>
        </p:spPr>
        <p:txBody>
          <a:bodyPr wrap="square" rtlCol="0">
            <a:spAutoFit/>
          </a:bodyPr>
          <a:lstStyle/>
          <a:p>
            <a:r>
              <a:rPr kumimoji="1" lang="en-US" altLang="zh-CN" sz="1200" dirty="0" smtClean="0"/>
              <a:t>IO Loop</a:t>
            </a:r>
            <a:endParaRPr kumimoji="1" lang="zh-CN" altLang="en-US" sz="1200" dirty="0"/>
          </a:p>
        </p:txBody>
      </p:sp>
      <p:cxnSp>
        <p:nvCxnSpPr>
          <p:cNvPr id="137" name="直线箭头连接符 26"/>
          <p:cNvCxnSpPr>
            <a:stCxn id="113" idx="2"/>
            <a:endCxn id="135" idx="1"/>
          </p:cNvCxnSpPr>
          <p:nvPr/>
        </p:nvCxnSpPr>
        <p:spPr bwMode="auto">
          <a:xfrm rot="5400000" flipH="1" flipV="1">
            <a:off x="1415467" y="5483927"/>
            <a:ext cx="56194" cy="1100290"/>
          </a:xfrm>
          <a:prstGeom prst="bentConnector4">
            <a:avLst>
              <a:gd name="adj1" fmla="val -406805"/>
              <a:gd name="adj2" fmla="val 73459"/>
            </a:avLst>
          </a:prstGeom>
          <a:solidFill>
            <a:schemeClr val="accent1"/>
          </a:solidFill>
          <a:ln w="19050" cap="flat" cmpd="sng" algn="ctr">
            <a:solidFill>
              <a:schemeClr val="tx1"/>
            </a:solidFill>
            <a:prstDash val="dashDot"/>
            <a:round/>
            <a:headEnd type="none" w="med" len="med"/>
            <a:tailEnd type="arrow"/>
          </a:ln>
          <a:effectLst/>
        </p:spPr>
      </p:cxnSp>
      <p:sp>
        <p:nvSpPr>
          <p:cNvPr id="138" name="文本框 137"/>
          <p:cNvSpPr txBox="1"/>
          <p:nvPr/>
        </p:nvSpPr>
        <p:spPr>
          <a:xfrm>
            <a:off x="115506" y="4056082"/>
            <a:ext cx="848013" cy="276999"/>
          </a:xfrm>
          <a:prstGeom prst="rect">
            <a:avLst/>
          </a:prstGeom>
          <a:noFill/>
          <a:ln w="19050" cmpd="sng">
            <a:noFill/>
          </a:ln>
        </p:spPr>
        <p:txBody>
          <a:bodyPr wrap="square" rtlCol="0">
            <a:spAutoFit/>
          </a:bodyPr>
          <a:lstStyle/>
          <a:p>
            <a:r>
              <a:rPr kumimoji="1" lang="en-US" altLang="zh-CN" sz="1200" dirty="0" smtClean="0"/>
              <a:t>Msg1 (</a:t>
            </a:r>
            <a:r>
              <a:rPr kumimoji="1" lang="en-US" altLang="zh-CN" sz="1200" dirty="0" smtClean="0">
                <a:solidFill>
                  <a:srgbClr val="FF0000"/>
                </a:solidFill>
              </a:rPr>
              <a:t>T1</a:t>
            </a:r>
            <a:r>
              <a:rPr kumimoji="1" lang="en-US" altLang="zh-CN" sz="1200" dirty="0" smtClean="0"/>
              <a:t>)</a:t>
            </a:r>
            <a:endParaRPr kumimoji="1" lang="zh-CN" altLang="en-US" sz="1200" dirty="0"/>
          </a:p>
        </p:txBody>
      </p:sp>
      <p:sp>
        <p:nvSpPr>
          <p:cNvPr id="140" name="文本框 139"/>
          <p:cNvSpPr txBox="1"/>
          <p:nvPr/>
        </p:nvSpPr>
        <p:spPr>
          <a:xfrm>
            <a:off x="96777" y="5484655"/>
            <a:ext cx="848013" cy="276999"/>
          </a:xfrm>
          <a:prstGeom prst="rect">
            <a:avLst/>
          </a:prstGeom>
          <a:noFill/>
          <a:ln w="19050" cmpd="sng">
            <a:noFill/>
          </a:ln>
        </p:spPr>
        <p:txBody>
          <a:bodyPr wrap="square" rtlCol="0">
            <a:spAutoFit/>
          </a:bodyPr>
          <a:lstStyle/>
          <a:p>
            <a:r>
              <a:rPr kumimoji="1" lang="en-US" altLang="zh-CN" sz="1200" dirty="0" smtClean="0"/>
              <a:t>Msg3 (</a:t>
            </a:r>
            <a:r>
              <a:rPr kumimoji="1" lang="en-US" altLang="zh-CN" sz="1200" dirty="0" smtClean="0">
                <a:solidFill>
                  <a:srgbClr val="FF0000"/>
                </a:solidFill>
              </a:rPr>
              <a:t>T1</a:t>
            </a:r>
            <a:r>
              <a:rPr kumimoji="1" lang="en-US" altLang="zh-CN" sz="1200" dirty="0" smtClean="0"/>
              <a:t>)</a:t>
            </a:r>
            <a:endParaRPr kumimoji="1" lang="zh-CN" altLang="en-US" sz="1200" dirty="0"/>
          </a:p>
        </p:txBody>
      </p:sp>
      <p:sp>
        <p:nvSpPr>
          <p:cNvPr id="141" name="文本框 140"/>
          <p:cNvSpPr txBox="1"/>
          <p:nvPr/>
        </p:nvSpPr>
        <p:spPr>
          <a:xfrm>
            <a:off x="3703733" y="4956798"/>
            <a:ext cx="735037" cy="276999"/>
          </a:xfrm>
          <a:prstGeom prst="rect">
            <a:avLst/>
          </a:prstGeom>
          <a:noFill/>
          <a:ln w="19050" cmpd="sng">
            <a:solidFill>
              <a:schemeClr val="tx1"/>
            </a:solidFill>
          </a:ln>
        </p:spPr>
        <p:txBody>
          <a:bodyPr wrap="square" rtlCol="0">
            <a:spAutoFit/>
          </a:bodyPr>
          <a:lstStyle/>
          <a:p>
            <a:r>
              <a:rPr kumimoji="1" lang="en-US" altLang="zh-CN" sz="1200" dirty="0" smtClean="0"/>
              <a:t>Topic 1</a:t>
            </a:r>
            <a:endParaRPr kumimoji="1" lang="zh-CN" altLang="en-US" sz="1200" dirty="0"/>
          </a:p>
        </p:txBody>
      </p:sp>
      <p:sp>
        <p:nvSpPr>
          <p:cNvPr id="142" name="文本框 141"/>
          <p:cNvSpPr txBox="1"/>
          <p:nvPr/>
        </p:nvSpPr>
        <p:spPr>
          <a:xfrm>
            <a:off x="3703733" y="5867475"/>
            <a:ext cx="733463" cy="276999"/>
          </a:xfrm>
          <a:prstGeom prst="rect">
            <a:avLst/>
          </a:prstGeom>
          <a:noFill/>
          <a:ln w="19050" cmpd="sng">
            <a:solidFill>
              <a:schemeClr val="tx1"/>
            </a:solidFill>
          </a:ln>
        </p:spPr>
        <p:txBody>
          <a:bodyPr wrap="square" rtlCol="0">
            <a:spAutoFit/>
          </a:bodyPr>
          <a:lstStyle/>
          <a:p>
            <a:r>
              <a:rPr kumimoji="1" lang="en-US" altLang="zh-CN" sz="1200" dirty="0" smtClean="0"/>
              <a:t>Topic 2</a:t>
            </a:r>
            <a:endParaRPr kumimoji="1" lang="zh-CN" altLang="en-US" sz="1200" dirty="0"/>
          </a:p>
        </p:txBody>
      </p:sp>
      <p:cxnSp>
        <p:nvCxnSpPr>
          <p:cNvPr id="143" name="直线箭头连接符 26"/>
          <p:cNvCxnSpPr>
            <a:stCxn id="134" idx="3"/>
            <a:endCxn id="142" idx="1"/>
          </p:cNvCxnSpPr>
          <p:nvPr/>
        </p:nvCxnSpPr>
        <p:spPr bwMode="auto">
          <a:xfrm>
            <a:off x="2887903" y="5090582"/>
            <a:ext cx="815830" cy="915393"/>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44" name="直线箭头连接符 26"/>
          <p:cNvCxnSpPr>
            <a:stCxn id="135" idx="3"/>
            <a:endCxn id="141" idx="1"/>
          </p:cNvCxnSpPr>
          <p:nvPr/>
        </p:nvCxnSpPr>
        <p:spPr bwMode="auto">
          <a:xfrm flipV="1">
            <a:off x="2887903" y="5095298"/>
            <a:ext cx="815830" cy="91067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45" name="直线箭头连接符 26"/>
          <p:cNvCxnSpPr>
            <a:stCxn id="135" idx="3"/>
            <a:endCxn id="142" idx="1"/>
          </p:cNvCxnSpPr>
          <p:nvPr/>
        </p:nvCxnSpPr>
        <p:spPr bwMode="auto">
          <a:xfrm>
            <a:off x="2887903" y="6005975"/>
            <a:ext cx="815830"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49" name="文本框 148"/>
          <p:cNvSpPr txBox="1"/>
          <p:nvPr/>
        </p:nvSpPr>
        <p:spPr>
          <a:xfrm>
            <a:off x="2923607" y="4840525"/>
            <a:ext cx="848013" cy="276999"/>
          </a:xfrm>
          <a:prstGeom prst="rect">
            <a:avLst/>
          </a:prstGeom>
          <a:noFill/>
          <a:ln w="19050" cmpd="sng">
            <a:noFill/>
          </a:ln>
        </p:spPr>
        <p:txBody>
          <a:bodyPr wrap="square" rtlCol="0">
            <a:spAutoFit/>
          </a:bodyPr>
          <a:lstStyle/>
          <a:p>
            <a:r>
              <a:rPr kumimoji="1" lang="en-US" altLang="zh-CN" sz="1200" dirty="0" smtClean="0"/>
              <a:t>Msg1 (</a:t>
            </a:r>
            <a:r>
              <a:rPr kumimoji="1" lang="en-US" altLang="zh-CN" sz="1200" dirty="0" smtClean="0">
                <a:solidFill>
                  <a:srgbClr val="FF0000"/>
                </a:solidFill>
              </a:rPr>
              <a:t>T1</a:t>
            </a:r>
            <a:r>
              <a:rPr kumimoji="1" lang="en-US" altLang="zh-CN" sz="1200" dirty="0" smtClean="0"/>
              <a:t>)</a:t>
            </a:r>
            <a:endParaRPr kumimoji="1" lang="zh-CN" altLang="en-US" sz="1200" dirty="0"/>
          </a:p>
        </p:txBody>
      </p:sp>
      <p:sp>
        <p:nvSpPr>
          <p:cNvPr id="150" name="文本框 149"/>
          <p:cNvSpPr txBox="1"/>
          <p:nvPr/>
        </p:nvSpPr>
        <p:spPr>
          <a:xfrm>
            <a:off x="2887903" y="5935427"/>
            <a:ext cx="848013" cy="276999"/>
          </a:xfrm>
          <a:prstGeom prst="rect">
            <a:avLst/>
          </a:prstGeom>
          <a:noFill/>
          <a:ln w="19050" cmpd="sng">
            <a:noFill/>
          </a:ln>
        </p:spPr>
        <p:txBody>
          <a:bodyPr wrap="square" rtlCol="0">
            <a:spAutoFit/>
          </a:bodyPr>
          <a:lstStyle/>
          <a:p>
            <a:r>
              <a:rPr kumimoji="1" lang="en-US" altLang="zh-CN" sz="1200" dirty="0" smtClean="0"/>
              <a:t>Msg4 (</a:t>
            </a:r>
            <a:r>
              <a:rPr kumimoji="1" lang="en-US" altLang="zh-CN" sz="1200" dirty="0" smtClean="0">
                <a:solidFill>
                  <a:srgbClr val="FF0000"/>
                </a:solidFill>
              </a:rPr>
              <a:t>T2</a:t>
            </a:r>
            <a:r>
              <a:rPr kumimoji="1" lang="en-US" altLang="zh-CN" sz="1200" dirty="0" smtClean="0"/>
              <a:t>)</a:t>
            </a:r>
            <a:endParaRPr kumimoji="1" lang="zh-CN" altLang="en-US" sz="1200" dirty="0"/>
          </a:p>
        </p:txBody>
      </p:sp>
      <p:sp>
        <p:nvSpPr>
          <p:cNvPr id="151" name="文本框 150"/>
          <p:cNvSpPr txBox="1"/>
          <p:nvPr/>
        </p:nvSpPr>
        <p:spPr>
          <a:xfrm>
            <a:off x="2271823" y="5562320"/>
            <a:ext cx="848013" cy="276999"/>
          </a:xfrm>
          <a:prstGeom prst="rect">
            <a:avLst/>
          </a:prstGeom>
          <a:noFill/>
          <a:ln w="19050" cmpd="sng">
            <a:noFill/>
          </a:ln>
        </p:spPr>
        <p:txBody>
          <a:bodyPr wrap="square" rtlCol="0">
            <a:spAutoFit/>
          </a:bodyPr>
          <a:lstStyle/>
          <a:p>
            <a:r>
              <a:rPr kumimoji="1" lang="en-US" altLang="zh-CN" sz="1200" dirty="0" smtClean="0"/>
              <a:t>Msg3 (</a:t>
            </a:r>
            <a:r>
              <a:rPr kumimoji="1" lang="en-US" altLang="zh-CN" sz="1200" dirty="0" smtClean="0">
                <a:solidFill>
                  <a:srgbClr val="FF0000"/>
                </a:solidFill>
              </a:rPr>
              <a:t>T1</a:t>
            </a:r>
            <a:r>
              <a:rPr kumimoji="1" lang="en-US" altLang="zh-CN" sz="1200" dirty="0" smtClean="0"/>
              <a:t>)</a:t>
            </a:r>
            <a:endParaRPr kumimoji="1" lang="zh-CN" altLang="en-US" sz="1200" dirty="0"/>
          </a:p>
        </p:txBody>
      </p:sp>
      <p:sp>
        <p:nvSpPr>
          <p:cNvPr id="152" name="文本框 151"/>
          <p:cNvSpPr txBox="1"/>
          <p:nvPr/>
        </p:nvSpPr>
        <p:spPr>
          <a:xfrm>
            <a:off x="2306054" y="5181515"/>
            <a:ext cx="848013" cy="276999"/>
          </a:xfrm>
          <a:prstGeom prst="rect">
            <a:avLst/>
          </a:prstGeom>
          <a:noFill/>
          <a:ln w="19050" cmpd="sng">
            <a:noFill/>
          </a:ln>
        </p:spPr>
        <p:txBody>
          <a:bodyPr wrap="square" rtlCol="0">
            <a:spAutoFit/>
          </a:bodyPr>
          <a:lstStyle/>
          <a:p>
            <a:r>
              <a:rPr kumimoji="1" lang="en-US" altLang="zh-CN" sz="1200" dirty="0" smtClean="0"/>
              <a:t>Msg2 (</a:t>
            </a:r>
            <a:r>
              <a:rPr kumimoji="1" lang="en-US" altLang="zh-CN" sz="1200" dirty="0" smtClean="0">
                <a:solidFill>
                  <a:srgbClr val="FF0000"/>
                </a:solidFill>
              </a:rPr>
              <a:t>T2</a:t>
            </a:r>
            <a:r>
              <a:rPr kumimoji="1" lang="en-US" altLang="zh-CN" sz="1200" dirty="0" smtClean="0"/>
              <a:t>)</a:t>
            </a:r>
            <a:endParaRPr kumimoji="1" lang="zh-CN" altLang="en-US" sz="1200" dirty="0"/>
          </a:p>
        </p:txBody>
      </p:sp>
      <p:sp>
        <p:nvSpPr>
          <p:cNvPr id="153" name="文本框 152"/>
          <p:cNvSpPr txBox="1"/>
          <p:nvPr/>
        </p:nvSpPr>
        <p:spPr>
          <a:xfrm>
            <a:off x="2271824" y="4304132"/>
            <a:ext cx="1869496" cy="307777"/>
          </a:xfrm>
          <a:prstGeom prst="rect">
            <a:avLst/>
          </a:prstGeom>
          <a:noFill/>
        </p:spPr>
        <p:txBody>
          <a:bodyPr wrap="square" rtlCol="0">
            <a:spAutoFit/>
          </a:bodyPr>
          <a:lstStyle/>
          <a:p>
            <a:r>
              <a:rPr kumimoji="1" lang="en-US" altLang="zh-CN" sz="1400" dirty="0" smtClean="0"/>
              <a:t>NSQ Daemon process</a:t>
            </a:r>
            <a:endParaRPr kumimoji="1" lang="zh-CN" altLang="en-US" sz="1400" dirty="0"/>
          </a:p>
        </p:txBody>
      </p:sp>
      <p:sp>
        <p:nvSpPr>
          <p:cNvPr id="158" name="文本框 157"/>
          <p:cNvSpPr txBox="1"/>
          <p:nvPr/>
        </p:nvSpPr>
        <p:spPr>
          <a:xfrm>
            <a:off x="4714766" y="4458021"/>
            <a:ext cx="946926" cy="276999"/>
          </a:xfrm>
          <a:prstGeom prst="rect">
            <a:avLst/>
          </a:prstGeom>
          <a:noFill/>
          <a:ln w="19050" cmpd="sng">
            <a:solidFill>
              <a:schemeClr val="tx1"/>
            </a:solidFill>
          </a:ln>
        </p:spPr>
        <p:txBody>
          <a:bodyPr wrap="square" rtlCol="0">
            <a:spAutoFit/>
          </a:bodyPr>
          <a:lstStyle/>
          <a:p>
            <a:r>
              <a:rPr kumimoji="1" lang="en-US" altLang="zh-CN" sz="1200" dirty="0" smtClean="0"/>
              <a:t>Channel 1-A</a:t>
            </a:r>
            <a:endParaRPr kumimoji="1" lang="zh-CN" altLang="en-US" sz="1200" dirty="0"/>
          </a:p>
        </p:txBody>
      </p:sp>
      <p:sp>
        <p:nvSpPr>
          <p:cNvPr id="159" name="文本框 158"/>
          <p:cNvSpPr txBox="1"/>
          <p:nvPr/>
        </p:nvSpPr>
        <p:spPr>
          <a:xfrm>
            <a:off x="4714766" y="5875836"/>
            <a:ext cx="946926" cy="276999"/>
          </a:xfrm>
          <a:prstGeom prst="rect">
            <a:avLst/>
          </a:prstGeom>
          <a:noFill/>
          <a:ln w="19050" cmpd="sng">
            <a:solidFill>
              <a:schemeClr val="tx1"/>
            </a:solidFill>
          </a:ln>
        </p:spPr>
        <p:txBody>
          <a:bodyPr wrap="square" rtlCol="0">
            <a:spAutoFit/>
          </a:bodyPr>
          <a:lstStyle/>
          <a:p>
            <a:r>
              <a:rPr kumimoji="1" lang="en-US" altLang="zh-CN" sz="1200" dirty="0" smtClean="0"/>
              <a:t>Channel 2-A</a:t>
            </a:r>
            <a:endParaRPr kumimoji="1" lang="zh-CN" altLang="en-US" sz="1200" dirty="0"/>
          </a:p>
        </p:txBody>
      </p:sp>
      <p:grpSp>
        <p:nvGrpSpPr>
          <p:cNvPr id="160" name="组 159"/>
          <p:cNvGrpSpPr/>
          <p:nvPr/>
        </p:nvGrpSpPr>
        <p:grpSpPr>
          <a:xfrm>
            <a:off x="6239198" y="3486822"/>
            <a:ext cx="1590649" cy="1255637"/>
            <a:chOff x="-49120" y="4504743"/>
            <a:chExt cx="1590649" cy="1255637"/>
          </a:xfrm>
        </p:grpSpPr>
        <p:sp>
          <p:nvSpPr>
            <p:cNvPr id="161" name="文本框 160"/>
            <p:cNvSpPr txBox="1"/>
            <p:nvPr/>
          </p:nvSpPr>
          <p:spPr>
            <a:xfrm>
              <a:off x="177281" y="5397155"/>
              <a:ext cx="1032469" cy="276999"/>
            </a:xfrm>
            <a:prstGeom prst="rect">
              <a:avLst/>
            </a:prstGeom>
            <a:noFill/>
            <a:ln w="19050" cmpd="sng">
              <a:solidFill>
                <a:schemeClr val="tx1"/>
              </a:solidFill>
            </a:ln>
          </p:spPr>
          <p:txBody>
            <a:bodyPr wrap="square" rtlCol="0">
              <a:spAutoFit/>
            </a:bodyPr>
            <a:lstStyle/>
            <a:p>
              <a:r>
                <a:rPr kumimoji="1" lang="en-US" altLang="zh-CN" sz="1200" dirty="0" smtClean="0"/>
                <a:t>Consumer</a:t>
              </a:r>
              <a:endParaRPr kumimoji="1" lang="zh-CN" altLang="en-US" sz="1200" dirty="0"/>
            </a:p>
          </p:txBody>
        </p:sp>
        <p:sp>
          <p:nvSpPr>
            <p:cNvPr id="162" name="文本框 161"/>
            <p:cNvSpPr txBox="1"/>
            <p:nvPr/>
          </p:nvSpPr>
          <p:spPr>
            <a:xfrm>
              <a:off x="204688" y="4852036"/>
              <a:ext cx="977656" cy="276999"/>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kumimoji="1" lang="en-US" altLang="zh-CN" sz="1200" dirty="0" smtClean="0"/>
                <a:t>User Code</a:t>
              </a:r>
              <a:endParaRPr kumimoji="1" lang="zh-CN" altLang="en-US" sz="1200" dirty="0"/>
            </a:p>
          </p:txBody>
        </p:sp>
        <p:cxnSp>
          <p:nvCxnSpPr>
            <p:cNvPr id="163" name="直线箭头连接符 26"/>
            <p:cNvCxnSpPr>
              <a:stCxn id="162" idx="2"/>
              <a:endCxn id="161" idx="0"/>
            </p:cNvCxnSpPr>
            <p:nvPr/>
          </p:nvCxnSpPr>
          <p:spPr bwMode="auto">
            <a:xfrm>
              <a:off x="693516" y="5129035"/>
              <a:ext cx="0" cy="268120"/>
            </a:xfrm>
            <a:prstGeom prst="straightConnector1">
              <a:avLst/>
            </a:prstGeom>
            <a:solidFill>
              <a:schemeClr val="accent1"/>
            </a:solidFill>
            <a:ln w="19050" cap="flat" cmpd="sng" algn="ctr">
              <a:solidFill>
                <a:schemeClr val="tx1"/>
              </a:solidFill>
              <a:prstDash val="solid"/>
              <a:round/>
              <a:headEnd type="arrow" w="med" len="med"/>
              <a:tailEnd type="none"/>
            </a:ln>
            <a:effectLst/>
          </p:spPr>
        </p:cxnSp>
        <p:sp>
          <p:nvSpPr>
            <p:cNvPr id="166" name="矩形 165"/>
            <p:cNvSpPr/>
            <p:nvPr/>
          </p:nvSpPr>
          <p:spPr>
            <a:xfrm>
              <a:off x="-49120" y="4552310"/>
              <a:ext cx="1473062" cy="1208070"/>
            </a:xfrm>
            <a:prstGeom prst="rect">
              <a:avLst/>
            </a:prstGeom>
            <a:noFill/>
            <a:ln w="12700" cmpd="sng">
              <a:solidFill>
                <a:schemeClr val="tx1"/>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67" name="文本框 166"/>
            <p:cNvSpPr txBox="1"/>
            <p:nvPr/>
          </p:nvSpPr>
          <p:spPr>
            <a:xfrm>
              <a:off x="134134" y="4504743"/>
              <a:ext cx="1256397" cy="276999"/>
            </a:xfrm>
            <a:prstGeom prst="rect">
              <a:avLst/>
            </a:prstGeom>
            <a:noFill/>
          </p:spPr>
          <p:txBody>
            <a:bodyPr wrap="square" rtlCol="0">
              <a:spAutoFit/>
            </a:bodyPr>
            <a:lstStyle/>
            <a:p>
              <a:r>
                <a:rPr kumimoji="1" lang="en-US" altLang="zh-CN" sz="1200" dirty="0" smtClean="0"/>
                <a:t>Subscriber 1</a:t>
              </a:r>
              <a:endParaRPr kumimoji="1" lang="zh-CN" altLang="en-US" sz="1200" dirty="0"/>
            </a:p>
          </p:txBody>
        </p:sp>
        <p:sp>
          <p:nvSpPr>
            <p:cNvPr id="168" name="文本框 167"/>
            <p:cNvSpPr txBox="1"/>
            <p:nvPr/>
          </p:nvSpPr>
          <p:spPr>
            <a:xfrm>
              <a:off x="693516" y="5096640"/>
              <a:ext cx="848013" cy="276999"/>
            </a:xfrm>
            <a:prstGeom prst="rect">
              <a:avLst/>
            </a:prstGeom>
            <a:noFill/>
            <a:ln w="19050" cmpd="sng">
              <a:noFill/>
            </a:ln>
          </p:spPr>
          <p:txBody>
            <a:bodyPr wrap="square" rtlCol="0">
              <a:spAutoFit/>
            </a:bodyPr>
            <a:lstStyle/>
            <a:p>
              <a:r>
                <a:rPr kumimoji="1" lang="en-US" altLang="zh-CN" sz="1200" dirty="0" smtClean="0"/>
                <a:t>Msg3 (</a:t>
              </a:r>
              <a:r>
                <a:rPr kumimoji="1" lang="en-US" altLang="zh-CN" sz="1200" dirty="0" smtClean="0">
                  <a:solidFill>
                    <a:srgbClr val="FF0000"/>
                  </a:solidFill>
                </a:rPr>
                <a:t>T1</a:t>
              </a:r>
              <a:r>
                <a:rPr kumimoji="1" lang="en-US" altLang="zh-CN" sz="1200" dirty="0" smtClean="0"/>
                <a:t>)</a:t>
              </a:r>
              <a:endParaRPr kumimoji="1" lang="zh-CN" altLang="en-US" sz="1200" dirty="0"/>
            </a:p>
          </p:txBody>
        </p:sp>
      </p:grpSp>
      <p:grpSp>
        <p:nvGrpSpPr>
          <p:cNvPr id="169" name="组 168"/>
          <p:cNvGrpSpPr/>
          <p:nvPr/>
        </p:nvGrpSpPr>
        <p:grpSpPr>
          <a:xfrm>
            <a:off x="6239198" y="4863870"/>
            <a:ext cx="2798458" cy="1306637"/>
            <a:chOff x="-49120" y="4504743"/>
            <a:chExt cx="2798458" cy="1306637"/>
          </a:xfrm>
        </p:grpSpPr>
        <p:sp>
          <p:nvSpPr>
            <p:cNvPr id="170" name="文本框 169"/>
            <p:cNvSpPr txBox="1"/>
            <p:nvPr/>
          </p:nvSpPr>
          <p:spPr>
            <a:xfrm>
              <a:off x="130245" y="5397155"/>
              <a:ext cx="1032469" cy="276999"/>
            </a:xfrm>
            <a:prstGeom prst="rect">
              <a:avLst/>
            </a:prstGeom>
            <a:noFill/>
            <a:ln w="19050" cmpd="sng">
              <a:solidFill>
                <a:schemeClr val="tx1"/>
              </a:solidFill>
            </a:ln>
          </p:spPr>
          <p:txBody>
            <a:bodyPr wrap="square" rtlCol="0">
              <a:spAutoFit/>
            </a:bodyPr>
            <a:lstStyle/>
            <a:p>
              <a:r>
                <a:rPr kumimoji="1" lang="en-US" altLang="zh-CN" sz="1200" dirty="0" smtClean="0"/>
                <a:t>Consumer</a:t>
              </a:r>
              <a:endParaRPr kumimoji="1" lang="zh-CN" altLang="en-US" sz="1200" dirty="0"/>
            </a:p>
          </p:txBody>
        </p:sp>
        <p:sp>
          <p:nvSpPr>
            <p:cNvPr id="171" name="文本框 170"/>
            <p:cNvSpPr txBox="1"/>
            <p:nvPr/>
          </p:nvSpPr>
          <p:spPr>
            <a:xfrm>
              <a:off x="817822" y="4849205"/>
              <a:ext cx="977656" cy="276999"/>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kumimoji="1" lang="en-US" altLang="zh-CN" sz="1200" dirty="0" smtClean="0"/>
                <a:t>User Code</a:t>
              </a:r>
              <a:endParaRPr kumimoji="1" lang="zh-CN" altLang="en-US" sz="1200" dirty="0"/>
            </a:p>
          </p:txBody>
        </p:sp>
        <p:cxnSp>
          <p:nvCxnSpPr>
            <p:cNvPr id="172" name="直线箭头连接符 26"/>
            <p:cNvCxnSpPr>
              <a:stCxn id="171" idx="1"/>
              <a:endCxn id="170" idx="0"/>
            </p:cNvCxnSpPr>
            <p:nvPr/>
          </p:nvCxnSpPr>
          <p:spPr bwMode="auto">
            <a:xfrm rot="10800000" flipV="1">
              <a:off x="646480" y="4987705"/>
              <a:ext cx="171342" cy="409450"/>
            </a:xfrm>
            <a:prstGeom prst="bentConnector2">
              <a:avLst/>
            </a:prstGeom>
            <a:solidFill>
              <a:schemeClr val="accent1"/>
            </a:solidFill>
            <a:ln w="19050" cap="flat" cmpd="sng" algn="ctr">
              <a:solidFill>
                <a:schemeClr val="tx1"/>
              </a:solidFill>
              <a:prstDash val="solid"/>
              <a:round/>
              <a:headEnd type="arrow" w="med" len="med"/>
              <a:tailEnd type="none"/>
            </a:ln>
            <a:effectLst/>
          </p:spPr>
        </p:cxnSp>
        <p:sp>
          <p:nvSpPr>
            <p:cNvPr id="175" name="矩形 174"/>
            <p:cNvSpPr/>
            <p:nvPr/>
          </p:nvSpPr>
          <p:spPr>
            <a:xfrm>
              <a:off x="-49120" y="4552310"/>
              <a:ext cx="2798458" cy="1259070"/>
            </a:xfrm>
            <a:prstGeom prst="rect">
              <a:avLst/>
            </a:prstGeom>
            <a:noFill/>
            <a:ln w="12700" cmpd="sng">
              <a:solidFill>
                <a:schemeClr val="tx1"/>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6" name="文本框 175"/>
            <p:cNvSpPr txBox="1"/>
            <p:nvPr/>
          </p:nvSpPr>
          <p:spPr>
            <a:xfrm>
              <a:off x="134134" y="4504743"/>
              <a:ext cx="1256397" cy="276999"/>
            </a:xfrm>
            <a:prstGeom prst="rect">
              <a:avLst/>
            </a:prstGeom>
            <a:noFill/>
          </p:spPr>
          <p:txBody>
            <a:bodyPr wrap="square" rtlCol="0">
              <a:spAutoFit/>
            </a:bodyPr>
            <a:lstStyle/>
            <a:p>
              <a:r>
                <a:rPr kumimoji="1" lang="en-US" altLang="zh-CN" sz="1200" dirty="0" smtClean="0"/>
                <a:t>Subscriber 2</a:t>
              </a:r>
              <a:endParaRPr kumimoji="1" lang="zh-CN" altLang="en-US" sz="1200" dirty="0"/>
            </a:p>
          </p:txBody>
        </p:sp>
        <p:sp>
          <p:nvSpPr>
            <p:cNvPr id="177" name="文本框 176"/>
            <p:cNvSpPr txBox="1"/>
            <p:nvPr/>
          </p:nvSpPr>
          <p:spPr>
            <a:xfrm>
              <a:off x="1292212" y="5107240"/>
              <a:ext cx="848014" cy="276999"/>
            </a:xfrm>
            <a:prstGeom prst="rect">
              <a:avLst/>
            </a:prstGeom>
            <a:noFill/>
            <a:ln w="19050" cmpd="sng">
              <a:noFill/>
            </a:ln>
          </p:spPr>
          <p:txBody>
            <a:bodyPr wrap="square" rtlCol="0">
              <a:spAutoFit/>
            </a:bodyPr>
            <a:lstStyle/>
            <a:p>
              <a:r>
                <a:rPr kumimoji="1" lang="en-US" altLang="zh-CN" sz="1200" dirty="0" smtClean="0"/>
                <a:t>Msg2(</a:t>
              </a:r>
              <a:r>
                <a:rPr kumimoji="1" lang="en-US" altLang="zh-CN" sz="1200" dirty="0" smtClean="0">
                  <a:solidFill>
                    <a:srgbClr val="FF0000"/>
                  </a:solidFill>
                </a:rPr>
                <a:t>T2</a:t>
              </a:r>
              <a:r>
                <a:rPr kumimoji="1" lang="en-US" altLang="zh-CN" sz="1200" dirty="0" smtClean="0"/>
                <a:t>)</a:t>
              </a:r>
              <a:endParaRPr kumimoji="1" lang="zh-CN" altLang="en-US" sz="1200" dirty="0"/>
            </a:p>
          </p:txBody>
        </p:sp>
      </p:grpSp>
      <p:sp>
        <p:nvSpPr>
          <p:cNvPr id="178" name="文本框 177"/>
          <p:cNvSpPr txBox="1"/>
          <p:nvPr/>
        </p:nvSpPr>
        <p:spPr>
          <a:xfrm>
            <a:off x="6209366" y="5463063"/>
            <a:ext cx="848013" cy="276999"/>
          </a:xfrm>
          <a:prstGeom prst="rect">
            <a:avLst/>
          </a:prstGeom>
          <a:noFill/>
          <a:ln w="19050" cmpd="sng">
            <a:noFill/>
          </a:ln>
        </p:spPr>
        <p:txBody>
          <a:bodyPr wrap="square" rtlCol="0">
            <a:spAutoFit/>
          </a:bodyPr>
          <a:lstStyle/>
          <a:p>
            <a:r>
              <a:rPr kumimoji="1" lang="en-US" altLang="zh-CN" sz="1200" dirty="0" smtClean="0"/>
              <a:t>Msg1(</a:t>
            </a:r>
            <a:r>
              <a:rPr kumimoji="1" lang="en-US" altLang="zh-CN" sz="1200" dirty="0" smtClean="0">
                <a:solidFill>
                  <a:srgbClr val="FF0000"/>
                </a:solidFill>
              </a:rPr>
              <a:t>T1</a:t>
            </a:r>
            <a:r>
              <a:rPr kumimoji="1" lang="en-US" altLang="zh-CN" sz="1200" dirty="0" smtClean="0"/>
              <a:t>)</a:t>
            </a:r>
            <a:endParaRPr kumimoji="1" lang="zh-CN" altLang="en-US" sz="1200" dirty="0"/>
          </a:p>
        </p:txBody>
      </p:sp>
      <p:sp>
        <p:nvSpPr>
          <p:cNvPr id="179" name="文本框 178"/>
          <p:cNvSpPr txBox="1"/>
          <p:nvPr/>
        </p:nvSpPr>
        <p:spPr>
          <a:xfrm>
            <a:off x="6864243" y="5463063"/>
            <a:ext cx="848013" cy="276999"/>
          </a:xfrm>
          <a:prstGeom prst="rect">
            <a:avLst/>
          </a:prstGeom>
          <a:noFill/>
          <a:ln w="19050" cmpd="sng">
            <a:noFill/>
          </a:ln>
        </p:spPr>
        <p:txBody>
          <a:bodyPr wrap="square" rtlCol="0">
            <a:spAutoFit/>
          </a:bodyPr>
          <a:lstStyle/>
          <a:p>
            <a:r>
              <a:rPr kumimoji="1" lang="en-US" altLang="zh-CN" sz="1200" dirty="0" smtClean="0"/>
              <a:t>Msg3 (</a:t>
            </a:r>
            <a:r>
              <a:rPr kumimoji="1" lang="en-US" altLang="zh-CN" sz="1200" dirty="0" smtClean="0">
                <a:solidFill>
                  <a:srgbClr val="FF0000"/>
                </a:solidFill>
              </a:rPr>
              <a:t>T1</a:t>
            </a:r>
            <a:r>
              <a:rPr kumimoji="1" lang="en-US" altLang="zh-CN" sz="1200" dirty="0" smtClean="0"/>
              <a:t>)</a:t>
            </a:r>
            <a:endParaRPr kumimoji="1" lang="zh-CN" altLang="en-US" sz="1200" dirty="0"/>
          </a:p>
        </p:txBody>
      </p:sp>
      <p:cxnSp>
        <p:nvCxnSpPr>
          <p:cNvPr id="182" name="直线箭头连接符 26"/>
          <p:cNvCxnSpPr>
            <a:stCxn id="158" idx="3"/>
            <a:endCxn id="161" idx="2"/>
          </p:cNvCxnSpPr>
          <p:nvPr/>
        </p:nvCxnSpPr>
        <p:spPr bwMode="auto">
          <a:xfrm>
            <a:off x="5661692" y="4596521"/>
            <a:ext cx="1320142" cy="59712"/>
          </a:xfrm>
          <a:prstGeom prst="bentConnector4">
            <a:avLst>
              <a:gd name="adj1" fmla="val 30448"/>
              <a:gd name="adj2" fmla="val 423764"/>
            </a:avLst>
          </a:prstGeom>
          <a:solidFill>
            <a:schemeClr val="accent1"/>
          </a:solidFill>
          <a:ln w="19050" cap="flat" cmpd="sng" algn="ctr">
            <a:solidFill>
              <a:schemeClr val="tx1"/>
            </a:solidFill>
            <a:prstDash val="dashDot"/>
            <a:round/>
            <a:headEnd type="none" w="med" len="med"/>
            <a:tailEnd type="arrow"/>
          </a:ln>
          <a:effectLst/>
        </p:spPr>
      </p:cxnSp>
      <p:cxnSp>
        <p:nvCxnSpPr>
          <p:cNvPr id="188" name="直线箭头连接符 26"/>
          <p:cNvCxnSpPr>
            <a:stCxn id="141" idx="3"/>
            <a:endCxn id="158" idx="1"/>
          </p:cNvCxnSpPr>
          <p:nvPr/>
        </p:nvCxnSpPr>
        <p:spPr bwMode="auto">
          <a:xfrm flipV="1">
            <a:off x="4438770" y="4596521"/>
            <a:ext cx="275996" cy="49877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94" name="直线箭头连接符 26"/>
          <p:cNvCxnSpPr>
            <a:stCxn id="142" idx="3"/>
            <a:endCxn id="159" idx="1"/>
          </p:cNvCxnSpPr>
          <p:nvPr/>
        </p:nvCxnSpPr>
        <p:spPr bwMode="auto">
          <a:xfrm>
            <a:off x="4437196" y="6005975"/>
            <a:ext cx="277570" cy="836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03" name="文本框 102"/>
          <p:cNvSpPr txBox="1"/>
          <p:nvPr/>
        </p:nvSpPr>
        <p:spPr>
          <a:xfrm>
            <a:off x="4738284" y="5285321"/>
            <a:ext cx="946926" cy="276999"/>
          </a:xfrm>
          <a:prstGeom prst="rect">
            <a:avLst/>
          </a:prstGeom>
          <a:noFill/>
          <a:ln w="19050" cmpd="sng">
            <a:solidFill>
              <a:schemeClr val="tx1"/>
            </a:solidFill>
          </a:ln>
        </p:spPr>
        <p:txBody>
          <a:bodyPr wrap="square" rtlCol="0">
            <a:spAutoFit/>
          </a:bodyPr>
          <a:lstStyle/>
          <a:p>
            <a:r>
              <a:rPr kumimoji="1" lang="en-US" altLang="zh-CN" sz="1200" dirty="0" smtClean="0"/>
              <a:t>Channel 1-B</a:t>
            </a:r>
            <a:endParaRPr kumimoji="1" lang="zh-CN" altLang="en-US" sz="1200" dirty="0"/>
          </a:p>
        </p:txBody>
      </p:sp>
      <p:cxnSp>
        <p:nvCxnSpPr>
          <p:cNvPr id="104" name="直线箭头连接符 26"/>
          <p:cNvCxnSpPr>
            <a:stCxn id="141" idx="3"/>
            <a:endCxn id="103" idx="1"/>
          </p:cNvCxnSpPr>
          <p:nvPr/>
        </p:nvCxnSpPr>
        <p:spPr bwMode="auto">
          <a:xfrm>
            <a:off x="4438770" y="5095298"/>
            <a:ext cx="299514" cy="328523"/>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14" name="文本框 113"/>
          <p:cNvSpPr txBox="1"/>
          <p:nvPr/>
        </p:nvSpPr>
        <p:spPr>
          <a:xfrm>
            <a:off x="7749403" y="5749896"/>
            <a:ext cx="1032469" cy="276999"/>
          </a:xfrm>
          <a:prstGeom prst="rect">
            <a:avLst/>
          </a:prstGeom>
          <a:noFill/>
          <a:ln w="19050" cmpd="sng">
            <a:solidFill>
              <a:schemeClr val="tx1"/>
            </a:solidFill>
          </a:ln>
        </p:spPr>
        <p:txBody>
          <a:bodyPr wrap="square" rtlCol="0">
            <a:spAutoFit/>
          </a:bodyPr>
          <a:lstStyle/>
          <a:p>
            <a:r>
              <a:rPr kumimoji="1" lang="en-US" altLang="zh-CN" sz="1200" dirty="0" smtClean="0"/>
              <a:t>Consumer</a:t>
            </a:r>
            <a:endParaRPr kumimoji="1" lang="zh-CN" altLang="en-US" sz="1200" dirty="0"/>
          </a:p>
        </p:txBody>
      </p:sp>
      <p:sp>
        <p:nvSpPr>
          <p:cNvPr id="118" name="文本框 117"/>
          <p:cNvSpPr txBox="1"/>
          <p:nvPr/>
        </p:nvSpPr>
        <p:spPr>
          <a:xfrm>
            <a:off x="8189643" y="5467703"/>
            <a:ext cx="848013" cy="276999"/>
          </a:xfrm>
          <a:prstGeom prst="rect">
            <a:avLst/>
          </a:prstGeom>
          <a:noFill/>
          <a:ln w="19050" cmpd="sng">
            <a:noFill/>
          </a:ln>
        </p:spPr>
        <p:txBody>
          <a:bodyPr wrap="square" rtlCol="0">
            <a:spAutoFit/>
          </a:bodyPr>
          <a:lstStyle/>
          <a:p>
            <a:r>
              <a:rPr kumimoji="1" lang="en-US" altLang="zh-CN" sz="1200" dirty="0" smtClean="0"/>
              <a:t>Msg4(</a:t>
            </a:r>
            <a:r>
              <a:rPr kumimoji="1" lang="en-US" altLang="zh-CN" sz="1200" dirty="0" smtClean="0">
                <a:solidFill>
                  <a:srgbClr val="FF0000"/>
                </a:solidFill>
              </a:rPr>
              <a:t>T2</a:t>
            </a:r>
            <a:r>
              <a:rPr kumimoji="1" lang="en-US" altLang="zh-CN" sz="1200" dirty="0" smtClean="0"/>
              <a:t>)</a:t>
            </a:r>
            <a:endParaRPr kumimoji="1" lang="zh-CN" altLang="en-US" sz="1200" dirty="0"/>
          </a:p>
        </p:txBody>
      </p:sp>
      <p:cxnSp>
        <p:nvCxnSpPr>
          <p:cNvPr id="119" name="直线箭头连接符 26"/>
          <p:cNvCxnSpPr>
            <a:stCxn id="114" idx="0"/>
            <a:endCxn id="171" idx="3"/>
          </p:cNvCxnSpPr>
          <p:nvPr/>
        </p:nvCxnSpPr>
        <p:spPr bwMode="auto">
          <a:xfrm rot="16200000" flipV="1">
            <a:off x="7973185" y="5457443"/>
            <a:ext cx="403064" cy="181842"/>
          </a:xfrm>
          <a:prstGeom prst="bentConnector2">
            <a:avLst/>
          </a:prstGeom>
          <a:solidFill>
            <a:schemeClr val="accent1"/>
          </a:solidFill>
          <a:ln w="19050" cap="flat" cmpd="sng" algn="ctr">
            <a:solidFill>
              <a:schemeClr val="tx1"/>
            </a:solidFill>
            <a:prstDash val="solid"/>
            <a:round/>
            <a:headEnd type="none" w="med" len="med"/>
            <a:tailEnd type="arrow"/>
          </a:ln>
          <a:effectLst/>
        </p:spPr>
      </p:cxnSp>
      <p:sp>
        <p:nvSpPr>
          <p:cNvPr id="124" name="文本框 123"/>
          <p:cNvSpPr txBox="1"/>
          <p:nvPr/>
        </p:nvSpPr>
        <p:spPr>
          <a:xfrm>
            <a:off x="6192616" y="4079367"/>
            <a:ext cx="848013" cy="276999"/>
          </a:xfrm>
          <a:prstGeom prst="rect">
            <a:avLst/>
          </a:prstGeom>
          <a:noFill/>
          <a:ln w="19050" cmpd="sng">
            <a:noFill/>
          </a:ln>
        </p:spPr>
        <p:txBody>
          <a:bodyPr wrap="square" rtlCol="0">
            <a:spAutoFit/>
          </a:bodyPr>
          <a:lstStyle/>
          <a:p>
            <a:r>
              <a:rPr kumimoji="1" lang="en-US" altLang="zh-CN" sz="1200" dirty="0" smtClean="0"/>
              <a:t>Msg1 (</a:t>
            </a:r>
            <a:r>
              <a:rPr kumimoji="1" lang="en-US" altLang="zh-CN" sz="1200" dirty="0" smtClean="0">
                <a:solidFill>
                  <a:srgbClr val="FF0000"/>
                </a:solidFill>
              </a:rPr>
              <a:t>T1</a:t>
            </a:r>
            <a:r>
              <a:rPr kumimoji="1" lang="en-US" altLang="zh-CN" sz="1200" dirty="0" smtClean="0"/>
              <a:t>)</a:t>
            </a:r>
            <a:endParaRPr kumimoji="1" lang="zh-CN" altLang="en-US" sz="1200" dirty="0"/>
          </a:p>
        </p:txBody>
      </p:sp>
      <p:cxnSp>
        <p:nvCxnSpPr>
          <p:cNvPr id="129" name="直线箭头连接符 26"/>
          <p:cNvCxnSpPr>
            <a:stCxn id="103" idx="3"/>
            <a:endCxn id="170" idx="2"/>
          </p:cNvCxnSpPr>
          <p:nvPr/>
        </p:nvCxnSpPr>
        <p:spPr bwMode="auto">
          <a:xfrm>
            <a:off x="5685210" y="5423821"/>
            <a:ext cx="1249588" cy="609460"/>
          </a:xfrm>
          <a:prstGeom prst="bentConnector4">
            <a:avLst>
              <a:gd name="adj1" fmla="val 34990"/>
              <a:gd name="adj2" fmla="val 135580"/>
            </a:avLst>
          </a:prstGeom>
          <a:solidFill>
            <a:schemeClr val="accent1"/>
          </a:solidFill>
          <a:ln w="19050" cap="flat" cmpd="sng" algn="ctr">
            <a:solidFill>
              <a:schemeClr val="tx1"/>
            </a:solidFill>
            <a:prstDash val="dashDot"/>
            <a:round/>
            <a:headEnd type="none" w="med" len="med"/>
            <a:tailEnd type="arrow"/>
          </a:ln>
          <a:effectLst/>
        </p:spPr>
      </p:cxnSp>
      <p:cxnSp>
        <p:nvCxnSpPr>
          <p:cNvPr id="136" name="直线箭头连接符 26"/>
          <p:cNvCxnSpPr>
            <a:stCxn id="159" idx="3"/>
            <a:endCxn id="114" idx="2"/>
          </p:cNvCxnSpPr>
          <p:nvPr/>
        </p:nvCxnSpPr>
        <p:spPr bwMode="auto">
          <a:xfrm>
            <a:off x="5661692" y="6014336"/>
            <a:ext cx="2603946" cy="12559"/>
          </a:xfrm>
          <a:prstGeom prst="bentConnector4">
            <a:avLst>
              <a:gd name="adj1" fmla="val 7573"/>
              <a:gd name="adj2" fmla="val 2481957"/>
            </a:avLst>
          </a:prstGeom>
          <a:solidFill>
            <a:schemeClr val="accent1"/>
          </a:solidFill>
          <a:ln w="19050" cap="flat" cmpd="sng" algn="ctr">
            <a:solidFill>
              <a:schemeClr val="tx1"/>
            </a:solidFill>
            <a:prstDash val="dashDot"/>
            <a:round/>
            <a:headEnd type="none" w="med" len="med"/>
            <a:tailEnd type="arrow"/>
          </a:ln>
          <a:effectLst/>
        </p:spPr>
      </p:cxnSp>
      <p:grpSp>
        <p:nvGrpSpPr>
          <p:cNvPr id="139" name="组 138"/>
          <p:cNvGrpSpPr/>
          <p:nvPr/>
        </p:nvGrpSpPr>
        <p:grpSpPr>
          <a:xfrm>
            <a:off x="2629019" y="3555102"/>
            <a:ext cx="3032673" cy="492368"/>
            <a:chOff x="5264002" y="3881701"/>
            <a:chExt cx="2116789" cy="606246"/>
          </a:xfrm>
        </p:grpSpPr>
        <p:sp>
          <p:nvSpPr>
            <p:cNvPr id="146" name="圆角矩形 145"/>
            <p:cNvSpPr/>
            <p:nvPr/>
          </p:nvSpPr>
          <p:spPr bwMode="auto">
            <a:xfrm>
              <a:off x="5264002" y="3881701"/>
              <a:ext cx="2116789" cy="606246"/>
            </a:xfrm>
            <a:prstGeom prst="roundRect">
              <a:avLst>
                <a:gd name="adj" fmla="val 8846"/>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334" tIns="45667" rIns="91334" bIns="45667" numCol="1" rtlCol="0" anchor="t" anchorCtr="0" compatLnSpc="1">
              <a:prstTxWarp prst="textNoShape">
                <a:avLst/>
              </a:prstTxWarp>
            </a:bodyPr>
            <a:lstStyle/>
            <a:p>
              <a:pPr>
                <a:buClr>
                  <a:srgbClr val="CC9900"/>
                </a:buClr>
                <a:buFont typeface="Wingdings" pitchFamily="2" charset="2"/>
                <a:buChar char="n"/>
              </a:pPr>
              <a:endParaRPr lang="zh-CN" altLang="en-US" sz="2800" dirty="0" smtClean="0">
                <a:solidFill>
                  <a:srgbClr val="000000"/>
                </a:solidFill>
                <a:ea typeface="SimSun" pitchFamily="2" charset="-122"/>
              </a:endParaRPr>
            </a:p>
          </p:txBody>
        </p:sp>
        <p:sp>
          <p:nvSpPr>
            <p:cNvPr id="154" name="TextBox 151"/>
            <p:cNvSpPr txBox="1"/>
            <p:nvPr/>
          </p:nvSpPr>
          <p:spPr>
            <a:xfrm>
              <a:off x="5751639" y="3906466"/>
              <a:ext cx="1445400" cy="492517"/>
            </a:xfrm>
            <a:prstGeom prst="rect">
              <a:avLst/>
            </a:prstGeom>
            <a:noFill/>
          </p:spPr>
          <p:txBody>
            <a:bodyPr wrap="square" lIns="91334" tIns="45667" rIns="91334" bIns="45667" rtlCol="0">
              <a:spAutoFit/>
            </a:bodyPr>
            <a:lstStyle/>
            <a:p>
              <a:pPr>
                <a:buClr>
                  <a:srgbClr val="CC9900"/>
                </a:buClr>
                <a:buFont typeface="Wingdings" pitchFamily="2" charset="2"/>
                <a:buNone/>
              </a:pPr>
              <a:r>
                <a:rPr lang="en-US" altLang="zh-CN" sz="1000" dirty="0" smtClean="0">
                  <a:solidFill>
                    <a:srgbClr val="000000">
                      <a:lumMod val="65000"/>
                      <a:lumOff val="35000"/>
                    </a:srgbClr>
                  </a:solidFill>
                </a:rPr>
                <a:t>Transmission via TCP connection</a:t>
              </a:r>
            </a:p>
            <a:p>
              <a:pPr>
                <a:buClr>
                  <a:srgbClr val="CC9900"/>
                </a:buClr>
              </a:pPr>
              <a:r>
                <a:rPr lang="en-US" altLang="zh-CN" sz="1000" dirty="0" smtClean="0">
                  <a:solidFill>
                    <a:srgbClr val="000000">
                      <a:lumMod val="65000"/>
                      <a:lumOff val="35000"/>
                    </a:srgbClr>
                  </a:solidFill>
                </a:rPr>
                <a:t>Transmission via Go channel</a:t>
              </a:r>
              <a:endParaRPr lang="zh-CN" altLang="en-US" sz="1000" dirty="0">
                <a:solidFill>
                  <a:srgbClr val="000000">
                    <a:lumMod val="65000"/>
                    <a:lumOff val="35000"/>
                  </a:srgbClr>
                </a:solidFill>
              </a:endParaRPr>
            </a:p>
          </p:txBody>
        </p:sp>
      </p:grpSp>
      <p:cxnSp>
        <p:nvCxnSpPr>
          <p:cNvPr id="155" name="直线箭头连接符 26"/>
          <p:cNvCxnSpPr>
            <a:endCxn id="134" idx="1"/>
          </p:cNvCxnSpPr>
          <p:nvPr/>
        </p:nvCxnSpPr>
        <p:spPr bwMode="auto">
          <a:xfrm>
            <a:off x="1555157" y="4840525"/>
            <a:ext cx="438552" cy="250057"/>
          </a:xfrm>
          <a:prstGeom prst="bentConnector3">
            <a:avLst>
              <a:gd name="adj1" fmla="val 50000"/>
            </a:avLst>
          </a:prstGeom>
          <a:solidFill>
            <a:schemeClr val="accent1"/>
          </a:solidFill>
          <a:ln w="19050" cap="flat" cmpd="sng" algn="ctr">
            <a:solidFill>
              <a:schemeClr val="tx1"/>
            </a:solidFill>
            <a:prstDash val="dashDot"/>
            <a:round/>
            <a:headEnd type="none" w="med" len="med"/>
            <a:tailEnd type="arrow"/>
          </a:ln>
          <a:effectLst/>
        </p:spPr>
      </p:cxnSp>
      <p:cxnSp>
        <p:nvCxnSpPr>
          <p:cNvPr id="156" name="直线箭头连接符 26"/>
          <p:cNvCxnSpPr/>
          <p:nvPr/>
        </p:nvCxnSpPr>
        <p:spPr bwMode="auto">
          <a:xfrm>
            <a:off x="2711056" y="3708558"/>
            <a:ext cx="512346" cy="0"/>
          </a:xfrm>
          <a:prstGeom prst="straightConnector1">
            <a:avLst/>
          </a:prstGeom>
          <a:solidFill>
            <a:schemeClr val="accent1"/>
          </a:solidFill>
          <a:ln w="19050" cap="flat" cmpd="sng" algn="ctr">
            <a:solidFill>
              <a:schemeClr val="tx1"/>
            </a:solidFill>
            <a:prstDash val="dashDot"/>
            <a:round/>
            <a:headEnd type="none" w="med" len="med"/>
            <a:tailEnd type="arrow"/>
          </a:ln>
          <a:effectLst/>
        </p:spPr>
      </p:cxnSp>
      <p:cxnSp>
        <p:nvCxnSpPr>
          <p:cNvPr id="157" name="直线箭头连接符 26"/>
          <p:cNvCxnSpPr/>
          <p:nvPr/>
        </p:nvCxnSpPr>
        <p:spPr bwMode="auto">
          <a:xfrm flipV="1">
            <a:off x="2711056" y="3861151"/>
            <a:ext cx="512346" cy="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62929897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Requirements</a:t>
            </a:r>
            <a:endParaRPr kumimoji="1" lang="zh-CN" altLang="en-US" dirty="0"/>
          </a:p>
        </p:txBody>
      </p:sp>
      <p:sp>
        <p:nvSpPr>
          <p:cNvPr id="3" name="内容占位符 2"/>
          <p:cNvSpPr>
            <a:spLocks noGrp="1"/>
          </p:cNvSpPr>
          <p:nvPr>
            <p:ph idx="1"/>
          </p:nvPr>
        </p:nvSpPr>
        <p:spPr/>
        <p:txBody>
          <a:bodyPr>
            <a:normAutofit fontScale="70000" lnSpcReduction="20000"/>
          </a:bodyPr>
          <a:lstStyle/>
          <a:p>
            <a:r>
              <a:rPr kumimoji="1" lang="en-US" altLang="zh-CN" dirty="0" smtClean="0"/>
              <a:t>Messaging</a:t>
            </a:r>
            <a:r>
              <a:rPr kumimoji="1" lang="zh-CN" altLang="en-US" dirty="0" smtClean="0"/>
              <a:t> </a:t>
            </a:r>
            <a:r>
              <a:rPr kumimoji="1" lang="en-US" altLang="zh-CN" dirty="0" smtClean="0"/>
              <a:t>middleware</a:t>
            </a:r>
            <a:r>
              <a:rPr kumimoji="1" lang="zh-CN" altLang="en-US" dirty="0" smtClean="0"/>
              <a:t> </a:t>
            </a:r>
            <a:r>
              <a:rPr kumimoji="1" lang="en-US" altLang="zh-CN" dirty="0" smtClean="0"/>
              <a:t>is</a:t>
            </a:r>
            <a:r>
              <a:rPr kumimoji="1" lang="zh-CN" altLang="en-US" dirty="0" smtClean="0"/>
              <a:t> </a:t>
            </a:r>
            <a:r>
              <a:rPr kumimoji="1" lang="en-US" altLang="zh-CN" dirty="0" smtClean="0"/>
              <a:t>independently</a:t>
            </a:r>
            <a:r>
              <a:rPr kumimoji="1" lang="zh-CN" altLang="en-US" dirty="0" smtClean="0"/>
              <a:t> </a:t>
            </a:r>
            <a:r>
              <a:rPr kumimoji="1" lang="en-US" altLang="zh-CN" dirty="0" smtClean="0"/>
              <a:t>deployed</a:t>
            </a:r>
            <a:r>
              <a:rPr kumimoji="1" lang="zh-CN" altLang="en-US" dirty="0" smtClean="0"/>
              <a:t> </a:t>
            </a:r>
            <a:endParaRPr kumimoji="1" lang="en-US" altLang="zh-CN" dirty="0" smtClean="0"/>
          </a:p>
          <a:p>
            <a:pPr lvl="1"/>
            <a:r>
              <a:rPr kumimoji="1" lang="en-US" altLang="zh-CN" dirty="0" smtClean="0"/>
              <a:t>As</a:t>
            </a:r>
            <a:r>
              <a:rPr kumimoji="1" lang="zh-CN" altLang="en-US" dirty="0" smtClean="0"/>
              <a:t> </a:t>
            </a:r>
            <a:r>
              <a:rPr kumimoji="1" lang="en-US" altLang="zh-CN" dirty="0" smtClean="0"/>
              <a:t>an</a:t>
            </a:r>
            <a:r>
              <a:rPr kumimoji="1" lang="zh-CN" altLang="en-US" dirty="0" smtClean="0"/>
              <a:t> </a:t>
            </a:r>
            <a:r>
              <a:rPr kumimoji="1" lang="en-US" altLang="zh-CN" dirty="0" smtClean="0"/>
              <a:t>independent</a:t>
            </a:r>
            <a:r>
              <a:rPr kumimoji="1" lang="zh-CN" altLang="en-US" dirty="0" smtClean="0"/>
              <a:t> </a:t>
            </a:r>
            <a:r>
              <a:rPr kumimoji="1" lang="en-US" altLang="zh-CN" dirty="0" err="1" smtClean="0"/>
              <a:t>PaaS</a:t>
            </a:r>
            <a:r>
              <a:rPr kumimoji="1" lang="zh-CN" altLang="en-US" dirty="0" smtClean="0"/>
              <a:t> </a:t>
            </a:r>
            <a:r>
              <a:rPr kumimoji="1" lang="en-US" altLang="zh-CN" dirty="0" smtClean="0"/>
              <a:t>service</a:t>
            </a:r>
          </a:p>
          <a:p>
            <a:pPr lvl="1"/>
            <a:endParaRPr kumimoji="1" lang="en-US" altLang="zh-CN" dirty="0" smtClean="0"/>
          </a:p>
          <a:p>
            <a:r>
              <a:rPr kumimoji="1" lang="en-US" altLang="zh-CN" dirty="0" smtClean="0"/>
              <a:t>Low-latency</a:t>
            </a:r>
          </a:p>
          <a:p>
            <a:pPr lvl="1"/>
            <a:r>
              <a:rPr kumimoji="1" lang="en-US" altLang="zh-CN" dirty="0" smtClean="0"/>
              <a:t>End-to-end</a:t>
            </a:r>
            <a:r>
              <a:rPr kumimoji="1" lang="zh-CN" altLang="en-US" dirty="0" smtClean="0"/>
              <a:t> </a:t>
            </a:r>
            <a:r>
              <a:rPr kumimoji="1" lang="en-US" altLang="zh-CN" dirty="0" smtClean="0"/>
              <a:t>transmissions</a:t>
            </a:r>
            <a:r>
              <a:rPr kumimoji="1" lang="zh-CN" altLang="en-US" dirty="0" smtClean="0"/>
              <a:t> </a:t>
            </a:r>
            <a:r>
              <a:rPr kumimoji="1" lang="en-US" altLang="zh-CN" dirty="0" smtClean="0"/>
              <a:t>achieve millisecond</a:t>
            </a:r>
            <a:r>
              <a:rPr kumimoji="1" lang="zh-CN" altLang="en-US" dirty="0" smtClean="0"/>
              <a:t> </a:t>
            </a:r>
            <a:r>
              <a:rPr kumimoji="1" lang="en-US" altLang="zh-CN" dirty="0" smtClean="0"/>
              <a:t>level</a:t>
            </a:r>
          </a:p>
          <a:p>
            <a:pPr lvl="1"/>
            <a:r>
              <a:rPr kumimoji="1" lang="en-US" altLang="zh-CN" dirty="0" smtClean="0"/>
              <a:t>Upper</a:t>
            </a:r>
            <a:r>
              <a:rPr kumimoji="1" lang="zh-CN" altLang="en-US" dirty="0" smtClean="0"/>
              <a:t> </a:t>
            </a:r>
            <a:r>
              <a:rPr kumimoji="1" lang="en-US" altLang="zh-CN" dirty="0" smtClean="0"/>
              <a:t>bounded</a:t>
            </a:r>
            <a:r>
              <a:rPr kumimoji="1" lang="zh-CN" altLang="en-US" dirty="0" smtClean="0"/>
              <a:t> </a:t>
            </a:r>
            <a:r>
              <a:rPr kumimoji="1" lang="en-US" altLang="zh-CN" dirty="0" smtClean="0"/>
              <a:t>by</a:t>
            </a:r>
            <a:r>
              <a:rPr kumimoji="1" lang="zh-CN" altLang="en-US" dirty="0" smtClean="0"/>
              <a:t> </a:t>
            </a:r>
            <a:r>
              <a:rPr kumimoji="1" lang="en-US" altLang="zh-CN" dirty="0" smtClean="0"/>
              <a:t>10</a:t>
            </a:r>
            <a:r>
              <a:rPr kumimoji="1" lang="zh-CN" altLang="en-US" dirty="0" smtClean="0"/>
              <a:t> </a:t>
            </a:r>
            <a:r>
              <a:rPr kumimoji="1" lang="en-US" altLang="zh-CN" dirty="0" err="1" smtClean="0"/>
              <a:t>ms</a:t>
            </a:r>
            <a:endParaRPr kumimoji="1" lang="en-US" altLang="zh-CN" dirty="0" smtClean="0"/>
          </a:p>
          <a:p>
            <a:pPr lvl="1"/>
            <a:endParaRPr kumimoji="1" lang="en-US" altLang="zh-CN" dirty="0" smtClean="0"/>
          </a:p>
          <a:p>
            <a:r>
              <a:rPr kumimoji="1" lang="en-US" altLang="zh-CN" dirty="0" smtClean="0"/>
              <a:t>Scalability</a:t>
            </a:r>
            <a:endParaRPr kumimoji="1" lang="en-US" altLang="zh-CN" dirty="0"/>
          </a:p>
          <a:p>
            <a:pPr lvl="1"/>
            <a:r>
              <a:rPr kumimoji="1" lang="en-US" altLang="zh-CN" dirty="0" smtClean="0"/>
              <a:t>Middleware should </a:t>
            </a:r>
            <a:r>
              <a:rPr kumimoji="1" lang="en-US" altLang="zh-CN" dirty="0"/>
              <a:t>support high </a:t>
            </a:r>
            <a:r>
              <a:rPr kumimoji="1" lang="en-US" altLang="zh-CN" dirty="0" smtClean="0"/>
              <a:t>connection concurrency</a:t>
            </a:r>
          </a:p>
          <a:p>
            <a:pPr lvl="1"/>
            <a:r>
              <a:rPr kumimoji="1" lang="en-US" altLang="zh-CN" dirty="0" smtClean="0"/>
              <a:t>Workload and connections can be distributed on cluster </a:t>
            </a:r>
          </a:p>
          <a:p>
            <a:pPr lvl="1"/>
            <a:endParaRPr kumimoji="1" lang="en-US" altLang="zh-CN" dirty="0" smtClean="0"/>
          </a:p>
          <a:p>
            <a:r>
              <a:rPr kumimoji="1" lang="en-US" altLang="zh-CN" dirty="0" smtClean="0"/>
              <a:t>Reliability</a:t>
            </a:r>
          </a:p>
          <a:p>
            <a:pPr lvl="1"/>
            <a:r>
              <a:rPr kumimoji="1" lang="en-US" altLang="zh-CN" dirty="0" smtClean="0"/>
              <a:t>Reliable</a:t>
            </a:r>
            <a:r>
              <a:rPr kumimoji="1" lang="zh-CN" altLang="en-US" dirty="0" smtClean="0"/>
              <a:t> </a:t>
            </a:r>
            <a:r>
              <a:rPr kumimoji="1" lang="en-US" altLang="zh-CN" dirty="0" smtClean="0"/>
              <a:t>message</a:t>
            </a:r>
            <a:r>
              <a:rPr kumimoji="1" lang="zh-CN" altLang="en-US" dirty="0" smtClean="0"/>
              <a:t> </a:t>
            </a:r>
            <a:r>
              <a:rPr kumimoji="1" lang="en-US" altLang="zh-CN" dirty="0" smtClean="0"/>
              <a:t>delivery</a:t>
            </a:r>
          </a:p>
          <a:p>
            <a:pPr lvl="1"/>
            <a:r>
              <a:rPr kumimoji="1" lang="en-US" altLang="zh-CN" dirty="0" smtClean="0"/>
              <a:t>Message</a:t>
            </a:r>
            <a:r>
              <a:rPr kumimoji="1" lang="zh-CN" altLang="en-US" dirty="0" smtClean="0"/>
              <a:t> </a:t>
            </a:r>
            <a:r>
              <a:rPr kumimoji="1" lang="en-US" altLang="zh-CN" dirty="0" smtClean="0"/>
              <a:t>persistency: it has two levels</a:t>
            </a:r>
          </a:p>
          <a:p>
            <a:pPr lvl="2"/>
            <a:r>
              <a:rPr kumimoji="1" lang="en-US" altLang="zh-CN" dirty="0" smtClean="0"/>
              <a:t>Store messages to disk so that data can be recovered after crash</a:t>
            </a:r>
          </a:p>
          <a:p>
            <a:pPr lvl="2"/>
            <a:r>
              <a:rPr kumimoji="1" lang="en-US" altLang="zh-CN" dirty="0" smtClean="0"/>
              <a:t>Enable message survive more severe failure; Redundancy (e.g., RAID) is required</a:t>
            </a:r>
            <a:endParaRPr kumimoji="1" lang="en-US" altLang="zh-CN" dirty="0"/>
          </a:p>
          <a:p>
            <a:pPr lvl="1"/>
            <a:endParaRPr kumimoji="1" lang="en-US" altLang="zh-CN" dirty="0" smtClean="0"/>
          </a:p>
          <a:p>
            <a:r>
              <a:rPr kumimoji="1" lang="en-US" altLang="zh-CN" dirty="0" smtClean="0"/>
              <a:t>Light-weight</a:t>
            </a:r>
          </a:p>
          <a:p>
            <a:pPr lvl="1"/>
            <a:r>
              <a:rPr kumimoji="1" lang="zh-CN" altLang="en-US" dirty="0" smtClean="0"/>
              <a:t> </a:t>
            </a:r>
            <a:r>
              <a:rPr kumimoji="1" lang="en-US" altLang="zh-CN" dirty="0"/>
              <a:t>L</a:t>
            </a:r>
            <a:r>
              <a:rPr kumimoji="1" lang="en-US" altLang="zh-CN" dirty="0" smtClean="0"/>
              <a:t>ow</a:t>
            </a:r>
            <a:r>
              <a:rPr kumimoji="1" lang="zh-CN" altLang="en-US" dirty="0" smtClean="0"/>
              <a:t> </a:t>
            </a:r>
            <a:r>
              <a:rPr kumimoji="1" lang="en-US" altLang="zh-CN" dirty="0" smtClean="0"/>
              <a:t>resource</a:t>
            </a:r>
            <a:r>
              <a:rPr kumimoji="1" lang="zh-CN" altLang="en-US" dirty="0" smtClean="0"/>
              <a:t> </a:t>
            </a:r>
            <a:r>
              <a:rPr kumimoji="1" lang="en-US" altLang="zh-CN" dirty="0" smtClean="0"/>
              <a:t>consumption: on a single node, &lt; 10% of a CPU core, &lt; 100 MB memory</a:t>
            </a:r>
          </a:p>
        </p:txBody>
      </p:sp>
      <p:sp>
        <p:nvSpPr>
          <p:cNvPr id="4" name="日期占位符 3"/>
          <p:cNvSpPr>
            <a:spLocks noGrp="1"/>
          </p:cNvSpPr>
          <p:nvPr>
            <p:ph type="dt" sz="half" idx="10"/>
          </p:nvPr>
        </p:nvSpPr>
        <p:spPr/>
        <p:txBody>
          <a:bodyPr/>
          <a:lstStyle/>
          <a:p>
            <a:fld id="{C32BAF81-2836-1841-8C1D-2DCC72636AA7}" type="datetime1">
              <a:rPr lang="en-US" smtClean="0"/>
              <a:pPr/>
              <a:t>10/13/16</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2</a:t>
            </a:fld>
            <a:endParaRPr lang="en-US" dirty="0"/>
          </a:p>
        </p:txBody>
      </p:sp>
    </p:spTree>
    <p:extLst>
      <p:ext uri="{BB962C8B-B14F-4D97-AF65-F5344CB8AC3E}">
        <p14:creationId xmlns:p14="http://schemas.microsoft.com/office/powerpoint/2010/main" val="416517955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NSQ - </a:t>
            </a:r>
            <a:r>
              <a:rPr kumimoji="1" lang="en-US" altLang="zh-CN" dirty="0" err="1" smtClean="0"/>
              <a:t>Goroutines</a:t>
            </a:r>
            <a:endParaRPr kumimoji="1" lang="zh-CN" altLang="en-US" dirty="0"/>
          </a:p>
        </p:txBody>
      </p:sp>
      <p:sp>
        <p:nvSpPr>
          <p:cNvPr id="4" name="日期占位符 3"/>
          <p:cNvSpPr>
            <a:spLocks noGrp="1"/>
          </p:cNvSpPr>
          <p:nvPr>
            <p:ph type="dt" sz="half" idx="10"/>
          </p:nvPr>
        </p:nvSpPr>
        <p:spPr/>
        <p:txBody>
          <a:bodyPr/>
          <a:lstStyle/>
          <a:p>
            <a:fld id="{C32BAF81-2836-1841-8C1D-2DCC72636AA7}" type="datetime1">
              <a:rPr lang="en-US" smtClean="0"/>
              <a:pPr/>
              <a:t>10/13/16</a:t>
            </a:fld>
            <a:endParaRPr lang="en-US" dirty="0"/>
          </a:p>
        </p:txBody>
      </p:sp>
      <p:sp>
        <p:nvSpPr>
          <p:cNvPr id="5" name="页脚占位符 4"/>
          <p:cNvSpPr>
            <a:spLocks noGrp="1"/>
          </p:cNvSpPr>
          <p:nvPr>
            <p:ph type="ftr" sz="quarter" idx="11"/>
          </p:nvPr>
        </p:nvSpPr>
        <p:spPr>
          <a:xfrm>
            <a:off x="3194754" y="6356350"/>
            <a:ext cx="2895600" cy="365125"/>
          </a:xfrm>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29</a:t>
            </a:fld>
            <a:endParaRPr lang="en-US" dirty="0"/>
          </a:p>
        </p:txBody>
      </p:sp>
      <p:sp>
        <p:nvSpPr>
          <p:cNvPr id="8" name="文本框 7"/>
          <p:cNvSpPr txBox="1"/>
          <p:nvPr/>
        </p:nvSpPr>
        <p:spPr>
          <a:xfrm>
            <a:off x="401489" y="4147105"/>
            <a:ext cx="800123" cy="307777"/>
          </a:xfrm>
          <a:prstGeom prst="rect">
            <a:avLst/>
          </a:prstGeom>
          <a:noFill/>
          <a:ln w="19050" cmpd="sng">
            <a:solidFill>
              <a:schemeClr val="tx1"/>
            </a:solidFill>
          </a:ln>
        </p:spPr>
        <p:txBody>
          <a:bodyPr wrap="square" rtlCol="0">
            <a:spAutoFit/>
          </a:bodyPr>
          <a:lstStyle/>
          <a:p>
            <a:r>
              <a:rPr kumimoji="1" lang="en-US" altLang="zh-CN" sz="1400" dirty="0" smtClean="0"/>
              <a:t> </a:t>
            </a:r>
            <a:r>
              <a:rPr kumimoji="1" lang="en-US" altLang="zh-CN" sz="1200" dirty="0" smtClean="0"/>
              <a:t>Producer</a:t>
            </a:r>
            <a:endParaRPr kumimoji="1" lang="zh-CN" altLang="en-US" sz="1200" dirty="0"/>
          </a:p>
        </p:txBody>
      </p:sp>
      <p:sp>
        <p:nvSpPr>
          <p:cNvPr id="9" name="文本框 8"/>
          <p:cNvSpPr txBox="1"/>
          <p:nvPr/>
        </p:nvSpPr>
        <p:spPr>
          <a:xfrm>
            <a:off x="195270" y="3551980"/>
            <a:ext cx="1212561" cy="276999"/>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kumimoji="1" lang="en-US" altLang="zh-CN" sz="1200" dirty="0" smtClean="0"/>
              <a:t>    User </a:t>
            </a:r>
            <a:r>
              <a:rPr kumimoji="1" lang="en-US" altLang="zh-CN" sz="1200" dirty="0"/>
              <a:t>C</a:t>
            </a:r>
            <a:r>
              <a:rPr kumimoji="1" lang="en-US" altLang="zh-CN" sz="1200" dirty="0" smtClean="0"/>
              <a:t>ode</a:t>
            </a:r>
            <a:endParaRPr kumimoji="1" lang="zh-CN" altLang="en-US" sz="1200" dirty="0"/>
          </a:p>
        </p:txBody>
      </p:sp>
      <p:cxnSp>
        <p:nvCxnSpPr>
          <p:cNvPr id="10" name="直线箭头连接符 26"/>
          <p:cNvCxnSpPr>
            <a:stCxn id="9" idx="2"/>
            <a:endCxn id="8" idx="0"/>
          </p:cNvCxnSpPr>
          <p:nvPr/>
        </p:nvCxnSpPr>
        <p:spPr bwMode="auto">
          <a:xfrm>
            <a:off x="801551" y="3828979"/>
            <a:ext cx="0" cy="31812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3" name="直线箭头连接符 26"/>
          <p:cNvCxnSpPr>
            <a:stCxn id="8" idx="2"/>
            <a:endCxn id="110" idx="0"/>
          </p:cNvCxnSpPr>
          <p:nvPr/>
        </p:nvCxnSpPr>
        <p:spPr bwMode="auto">
          <a:xfrm flipH="1">
            <a:off x="799380" y="4454882"/>
            <a:ext cx="2171" cy="437439"/>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8" name="文本框 17"/>
          <p:cNvSpPr txBox="1"/>
          <p:nvPr/>
        </p:nvSpPr>
        <p:spPr>
          <a:xfrm>
            <a:off x="546417" y="5956794"/>
            <a:ext cx="505926" cy="276999"/>
          </a:xfrm>
          <a:prstGeom prst="rect">
            <a:avLst/>
          </a:prstGeom>
          <a:noFill/>
          <a:ln w="19050" cmpd="sng">
            <a:solidFill>
              <a:schemeClr val="tx1"/>
            </a:solidFill>
          </a:ln>
        </p:spPr>
        <p:txBody>
          <a:bodyPr wrap="square" rtlCol="0">
            <a:spAutoFit/>
          </a:bodyPr>
          <a:lstStyle/>
          <a:p>
            <a:r>
              <a:rPr kumimoji="1" lang="en-US" altLang="zh-CN" sz="1200" dirty="0" smtClean="0"/>
              <a:t>Conn</a:t>
            </a:r>
            <a:endParaRPr kumimoji="1" lang="zh-CN" altLang="en-US" sz="1200" dirty="0"/>
          </a:p>
        </p:txBody>
      </p:sp>
      <p:sp>
        <p:nvSpPr>
          <p:cNvPr id="19" name="文本框 18"/>
          <p:cNvSpPr txBox="1"/>
          <p:nvPr/>
        </p:nvSpPr>
        <p:spPr>
          <a:xfrm>
            <a:off x="775862" y="4439331"/>
            <a:ext cx="1576875" cy="276999"/>
          </a:xfrm>
          <a:prstGeom prst="rect">
            <a:avLst/>
          </a:prstGeom>
          <a:noFill/>
          <a:ln w="19050" cmpd="sng">
            <a:noFill/>
          </a:ln>
        </p:spPr>
        <p:txBody>
          <a:bodyPr wrap="square" rtlCol="0">
            <a:spAutoFit/>
          </a:bodyPr>
          <a:lstStyle/>
          <a:p>
            <a:r>
              <a:rPr kumimoji="1" lang="en-US" altLang="zh-CN" sz="1200" dirty="0" err="1" smtClean="0"/>
              <a:t>PublishAsyn</a:t>
            </a:r>
            <a:r>
              <a:rPr kumimoji="1" lang="en-US" altLang="zh-CN" sz="1200" dirty="0" smtClean="0"/>
              <a:t>(</a:t>
            </a:r>
            <a:r>
              <a:rPr kumimoji="1" lang="en-US" altLang="zh-CN" sz="1200" dirty="0" err="1" smtClean="0"/>
              <a:t>msg</a:t>
            </a:r>
            <a:r>
              <a:rPr kumimoji="1" lang="en-US" altLang="zh-CN" sz="1200" dirty="0" smtClean="0"/>
              <a:t>)</a:t>
            </a:r>
            <a:endParaRPr kumimoji="1" lang="zh-CN" altLang="en-US" sz="1200" dirty="0"/>
          </a:p>
        </p:txBody>
      </p:sp>
      <p:cxnSp>
        <p:nvCxnSpPr>
          <p:cNvPr id="26" name="直线箭头连接符 26"/>
          <p:cNvCxnSpPr>
            <a:stCxn id="110" idx="2"/>
            <a:endCxn id="18" idx="0"/>
          </p:cNvCxnSpPr>
          <p:nvPr/>
        </p:nvCxnSpPr>
        <p:spPr bwMode="auto">
          <a:xfrm>
            <a:off x="799380" y="5538652"/>
            <a:ext cx="0" cy="41814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34" name="文本框 33"/>
          <p:cNvSpPr txBox="1"/>
          <p:nvPr/>
        </p:nvSpPr>
        <p:spPr>
          <a:xfrm>
            <a:off x="775862" y="5505678"/>
            <a:ext cx="1576875" cy="461665"/>
          </a:xfrm>
          <a:prstGeom prst="rect">
            <a:avLst/>
          </a:prstGeom>
          <a:noFill/>
          <a:ln w="19050" cmpd="sng">
            <a:noFill/>
          </a:ln>
        </p:spPr>
        <p:txBody>
          <a:bodyPr wrap="square" rtlCol="0">
            <a:spAutoFit/>
          </a:bodyPr>
          <a:lstStyle/>
          <a:p>
            <a:r>
              <a:rPr kumimoji="1" lang="en-US" altLang="zh-CN" sz="1200" dirty="0" err="1" smtClean="0"/>
              <a:t>Cmd</a:t>
            </a:r>
            <a:r>
              <a:rPr kumimoji="1" lang="en-US" altLang="zh-CN" sz="1200" dirty="0" smtClean="0"/>
              <a:t>=</a:t>
            </a:r>
            <a:r>
              <a:rPr kumimoji="1" lang="en-US" altLang="zh-CN" sz="1200" dirty="0" err="1" smtClean="0"/>
              <a:t>params+msg</a:t>
            </a:r>
            <a:endParaRPr kumimoji="1" lang="en-US" altLang="zh-CN" sz="1200" dirty="0" smtClean="0"/>
          </a:p>
          <a:p>
            <a:r>
              <a:rPr kumimoji="1" lang="en-US" altLang="zh-CN" sz="1200" dirty="0" smtClean="0"/>
              <a:t>Write </a:t>
            </a:r>
            <a:r>
              <a:rPr kumimoji="1" lang="en-US" altLang="zh-CN" sz="1200" dirty="0" err="1" smtClean="0"/>
              <a:t>cmd</a:t>
            </a:r>
            <a:r>
              <a:rPr kumimoji="1" lang="en-US" altLang="zh-CN" sz="1200" dirty="0" smtClean="0"/>
              <a:t> to Conn</a:t>
            </a:r>
            <a:endParaRPr kumimoji="1" lang="zh-CN" altLang="en-US" sz="1200" dirty="0"/>
          </a:p>
        </p:txBody>
      </p:sp>
      <p:sp>
        <p:nvSpPr>
          <p:cNvPr id="44" name="文本框 43"/>
          <p:cNvSpPr txBox="1"/>
          <p:nvPr/>
        </p:nvSpPr>
        <p:spPr>
          <a:xfrm>
            <a:off x="2571057" y="4835424"/>
            <a:ext cx="1156512" cy="677108"/>
          </a:xfrm>
          <a:prstGeom prst="rect">
            <a:avLst/>
          </a:prstGeom>
          <a:noFill/>
          <a:ln w="19050" cmpd="sng">
            <a:solidFill>
              <a:schemeClr val="tx1"/>
            </a:solidFill>
          </a:ln>
        </p:spPr>
        <p:txBody>
          <a:bodyPr wrap="square" rtlCol="0">
            <a:spAutoFit/>
          </a:bodyPr>
          <a:lstStyle/>
          <a:p>
            <a:r>
              <a:rPr kumimoji="1" lang="en-US" altLang="zh-CN" sz="1400" dirty="0" smtClean="0"/>
              <a:t>  </a:t>
            </a:r>
            <a:r>
              <a:rPr kumimoji="1" lang="en-US" altLang="zh-CN" sz="1200" dirty="0" err="1" smtClean="0"/>
              <a:t>Prot.IOLoop</a:t>
            </a:r>
            <a:r>
              <a:rPr kumimoji="1" lang="en-US" altLang="zh-CN" sz="1200" dirty="0" smtClean="0"/>
              <a:t>()</a:t>
            </a:r>
          </a:p>
          <a:p>
            <a:endParaRPr kumimoji="1" lang="en-US" altLang="zh-CN" sz="1200" dirty="0"/>
          </a:p>
          <a:p>
            <a:endParaRPr kumimoji="1" lang="en-US" altLang="zh-CN" sz="1200" dirty="0" smtClean="0"/>
          </a:p>
        </p:txBody>
      </p:sp>
      <p:sp>
        <p:nvSpPr>
          <p:cNvPr id="55" name="文本框 54"/>
          <p:cNvSpPr txBox="1"/>
          <p:nvPr/>
        </p:nvSpPr>
        <p:spPr>
          <a:xfrm>
            <a:off x="2889491" y="5949532"/>
            <a:ext cx="530750" cy="276999"/>
          </a:xfrm>
          <a:prstGeom prst="rect">
            <a:avLst/>
          </a:prstGeom>
          <a:noFill/>
          <a:ln w="19050" cmpd="sng">
            <a:solidFill>
              <a:schemeClr val="tx1"/>
            </a:solidFill>
          </a:ln>
        </p:spPr>
        <p:txBody>
          <a:bodyPr wrap="square" rtlCol="0">
            <a:spAutoFit/>
          </a:bodyPr>
          <a:lstStyle/>
          <a:p>
            <a:r>
              <a:rPr kumimoji="1" lang="en-US" altLang="zh-CN" sz="1200" dirty="0" smtClean="0"/>
              <a:t>Conn</a:t>
            </a:r>
            <a:endParaRPr kumimoji="1" lang="zh-CN" altLang="en-US" sz="1200" dirty="0"/>
          </a:p>
        </p:txBody>
      </p:sp>
      <p:cxnSp>
        <p:nvCxnSpPr>
          <p:cNvPr id="57" name="直线箭头连接符 26"/>
          <p:cNvCxnSpPr>
            <a:stCxn id="55" idx="0"/>
            <a:endCxn id="44" idx="2"/>
          </p:cNvCxnSpPr>
          <p:nvPr/>
        </p:nvCxnSpPr>
        <p:spPr bwMode="auto">
          <a:xfrm flipH="1" flipV="1">
            <a:off x="3149313" y="5512532"/>
            <a:ext cx="5553" cy="4370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60" name="文本框 59"/>
          <p:cNvSpPr txBox="1"/>
          <p:nvPr/>
        </p:nvSpPr>
        <p:spPr>
          <a:xfrm>
            <a:off x="3108277" y="5608289"/>
            <a:ext cx="1073958" cy="276999"/>
          </a:xfrm>
          <a:prstGeom prst="rect">
            <a:avLst/>
          </a:prstGeom>
          <a:noFill/>
          <a:ln w="19050" cmpd="sng">
            <a:noFill/>
          </a:ln>
        </p:spPr>
        <p:txBody>
          <a:bodyPr wrap="square" rtlCol="0">
            <a:spAutoFit/>
          </a:bodyPr>
          <a:lstStyle/>
          <a:p>
            <a:r>
              <a:rPr kumimoji="1" lang="en-US" altLang="zh-CN" sz="1200" dirty="0" smtClean="0"/>
              <a:t>Read </a:t>
            </a:r>
            <a:r>
              <a:rPr kumimoji="1" lang="en-US" altLang="zh-CN" sz="1200" dirty="0" err="1" smtClean="0"/>
              <a:t>cmd</a:t>
            </a:r>
            <a:endParaRPr kumimoji="1" lang="zh-CN" altLang="en-US" sz="1200" dirty="0"/>
          </a:p>
        </p:txBody>
      </p:sp>
      <p:sp>
        <p:nvSpPr>
          <p:cNvPr id="62" name="文本框 61"/>
          <p:cNvSpPr txBox="1"/>
          <p:nvPr/>
        </p:nvSpPr>
        <p:spPr>
          <a:xfrm>
            <a:off x="3132857" y="4498762"/>
            <a:ext cx="697012" cy="276999"/>
          </a:xfrm>
          <a:prstGeom prst="rect">
            <a:avLst/>
          </a:prstGeom>
          <a:noFill/>
          <a:ln w="19050" cmpd="sng">
            <a:noFill/>
          </a:ln>
        </p:spPr>
        <p:txBody>
          <a:bodyPr wrap="square" rtlCol="0">
            <a:spAutoFit/>
          </a:bodyPr>
          <a:lstStyle/>
          <a:p>
            <a:r>
              <a:rPr kumimoji="1" lang="en-US" altLang="zh-CN" sz="1200" dirty="0" err="1"/>
              <a:t>M</a:t>
            </a:r>
            <a:r>
              <a:rPr kumimoji="1" lang="en-US" altLang="zh-CN" sz="1200" dirty="0" err="1" smtClean="0"/>
              <a:t>sg</a:t>
            </a:r>
            <a:endParaRPr kumimoji="1" lang="zh-CN" altLang="en-US" sz="1200" dirty="0"/>
          </a:p>
        </p:txBody>
      </p:sp>
      <p:sp>
        <p:nvSpPr>
          <p:cNvPr id="72" name="文本框 71"/>
          <p:cNvSpPr txBox="1"/>
          <p:nvPr/>
        </p:nvSpPr>
        <p:spPr>
          <a:xfrm>
            <a:off x="2349635" y="3754295"/>
            <a:ext cx="1613112" cy="677108"/>
          </a:xfrm>
          <a:prstGeom prst="rect">
            <a:avLst/>
          </a:prstGeom>
          <a:noFill/>
          <a:ln w="19050" cmpd="sng">
            <a:solidFill>
              <a:schemeClr val="tx1"/>
            </a:solidFill>
          </a:ln>
        </p:spPr>
        <p:txBody>
          <a:bodyPr wrap="square" rtlCol="0">
            <a:spAutoFit/>
          </a:bodyPr>
          <a:lstStyle/>
          <a:p>
            <a:r>
              <a:rPr kumimoji="1" lang="en-US" altLang="zh-CN" sz="1200" dirty="0" smtClean="0"/>
              <a:t> </a:t>
            </a:r>
            <a:r>
              <a:rPr kumimoji="1" lang="en-US" altLang="zh-CN" sz="1200" dirty="0" err="1" smtClean="0"/>
              <a:t>Topic.messagePump</a:t>
            </a:r>
            <a:r>
              <a:rPr kumimoji="1" lang="en-US" altLang="zh-CN" sz="1200" dirty="0" smtClean="0"/>
              <a:t>()</a:t>
            </a:r>
          </a:p>
          <a:p>
            <a:endParaRPr kumimoji="1" lang="en-US" altLang="zh-CN" sz="1200" dirty="0" smtClean="0"/>
          </a:p>
          <a:p>
            <a:endParaRPr kumimoji="1" lang="zh-CN" altLang="en-US" sz="1400" dirty="0"/>
          </a:p>
        </p:txBody>
      </p:sp>
      <p:cxnSp>
        <p:nvCxnSpPr>
          <p:cNvPr id="90" name="直线箭头连接符 89"/>
          <p:cNvCxnSpPr>
            <a:stCxn id="44" idx="0"/>
            <a:endCxn id="72" idx="2"/>
          </p:cNvCxnSpPr>
          <p:nvPr/>
        </p:nvCxnSpPr>
        <p:spPr bwMode="auto">
          <a:xfrm flipV="1">
            <a:off x="3149313" y="4431403"/>
            <a:ext cx="6878" cy="40402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00" name="直线箭头连接符 89"/>
          <p:cNvCxnSpPr>
            <a:stCxn id="72" idx="3"/>
            <a:endCxn id="77" idx="1"/>
          </p:cNvCxnSpPr>
          <p:nvPr/>
        </p:nvCxnSpPr>
        <p:spPr bwMode="auto">
          <a:xfrm flipV="1">
            <a:off x="3962747" y="3551980"/>
            <a:ext cx="520521" cy="540869"/>
          </a:xfrm>
          <a:prstGeom prst="bentConnector3">
            <a:avLst>
              <a:gd name="adj1" fmla="val 68073"/>
            </a:avLst>
          </a:prstGeom>
          <a:solidFill>
            <a:schemeClr val="accent1"/>
          </a:solidFill>
          <a:ln w="19050" cap="flat" cmpd="sng" algn="ctr">
            <a:solidFill>
              <a:schemeClr val="tx1"/>
            </a:solidFill>
            <a:prstDash val="solid"/>
            <a:round/>
            <a:headEnd type="none" w="med" len="med"/>
            <a:tailEnd type="arrow"/>
          </a:ln>
          <a:effectLst/>
        </p:spPr>
      </p:cxnSp>
      <p:cxnSp>
        <p:nvCxnSpPr>
          <p:cNvPr id="103" name="直线箭头连接符 89"/>
          <p:cNvCxnSpPr>
            <a:stCxn id="72" idx="3"/>
            <a:endCxn id="132" idx="1"/>
          </p:cNvCxnSpPr>
          <p:nvPr/>
        </p:nvCxnSpPr>
        <p:spPr bwMode="auto">
          <a:xfrm>
            <a:off x="3962747" y="4092849"/>
            <a:ext cx="527510" cy="234469"/>
          </a:xfrm>
          <a:prstGeom prst="bentConnector3">
            <a:avLst>
              <a:gd name="adj1" fmla="val 67964"/>
            </a:avLst>
          </a:prstGeom>
          <a:solidFill>
            <a:schemeClr val="accent1"/>
          </a:solidFill>
          <a:ln w="19050" cap="flat" cmpd="sng" algn="ctr">
            <a:solidFill>
              <a:schemeClr val="tx1"/>
            </a:solidFill>
            <a:prstDash val="solid"/>
            <a:round/>
            <a:headEnd type="none" w="med" len="med"/>
            <a:tailEnd type="arrow"/>
          </a:ln>
          <a:effectLst/>
        </p:spPr>
      </p:cxnSp>
      <p:sp>
        <p:nvSpPr>
          <p:cNvPr id="106" name="文本框 105"/>
          <p:cNvSpPr txBox="1"/>
          <p:nvPr/>
        </p:nvSpPr>
        <p:spPr>
          <a:xfrm>
            <a:off x="3892087" y="3804092"/>
            <a:ext cx="697012" cy="276999"/>
          </a:xfrm>
          <a:prstGeom prst="rect">
            <a:avLst/>
          </a:prstGeom>
          <a:noFill/>
          <a:ln w="19050" cmpd="sng">
            <a:noFill/>
          </a:ln>
        </p:spPr>
        <p:txBody>
          <a:bodyPr wrap="square" rtlCol="0">
            <a:spAutoFit/>
          </a:bodyPr>
          <a:lstStyle/>
          <a:p>
            <a:r>
              <a:rPr kumimoji="1" lang="en-US" altLang="zh-CN" sz="1200" dirty="0" err="1"/>
              <a:t>M</a:t>
            </a:r>
            <a:r>
              <a:rPr kumimoji="1" lang="en-US" altLang="zh-CN" sz="1200" dirty="0" err="1" smtClean="0"/>
              <a:t>sg</a:t>
            </a:r>
            <a:endParaRPr kumimoji="1" lang="zh-CN" altLang="en-US" sz="1200" dirty="0"/>
          </a:p>
        </p:txBody>
      </p:sp>
      <p:sp>
        <p:nvSpPr>
          <p:cNvPr id="110" name="文本框 109"/>
          <p:cNvSpPr txBox="1"/>
          <p:nvPr/>
        </p:nvSpPr>
        <p:spPr>
          <a:xfrm>
            <a:off x="150244" y="4892321"/>
            <a:ext cx="1298271" cy="646331"/>
          </a:xfrm>
          <a:prstGeom prst="rect">
            <a:avLst/>
          </a:prstGeom>
          <a:noFill/>
          <a:ln w="19050" cmpd="sng">
            <a:solidFill>
              <a:schemeClr val="tx1"/>
            </a:solidFill>
          </a:ln>
        </p:spPr>
        <p:txBody>
          <a:bodyPr wrap="square" rtlCol="0">
            <a:spAutoFit/>
          </a:bodyPr>
          <a:lstStyle/>
          <a:p>
            <a:r>
              <a:rPr kumimoji="1" lang="en-US" altLang="zh-CN" sz="1200" dirty="0" err="1" smtClean="0"/>
              <a:t>Producer.router</a:t>
            </a:r>
            <a:r>
              <a:rPr kumimoji="1" lang="en-US" altLang="zh-CN" sz="1200" dirty="0" smtClean="0"/>
              <a:t>()</a:t>
            </a:r>
          </a:p>
          <a:p>
            <a:endParaRPr kumimoji="1" lang="en-US" altLang="zh-CN" sz="1200" dirty="0"/>
          </a:p>
          <a:p>
            <a:endParaRPr kumimoji="1" lang="en-US" altLang="zh-CN" sz="1200" dirty="0" smtClean="0"/>
          </a:p>
        </p:txBody>
      </p:sp>
      <p:sp>
        <p:nvSpPr>
          <p:cNvPr id="114" name="文本框 113"/>
          <p:cNvSpPr txBox="1"/>
          <p:nvPr/>
        </p:nvSpPr>
        <p:spPr>
          <a:xfrm>
            <a:off x="6356041" y="3121200"/>
            <a:ext cx="623188" cy="584776"/>
          </a:xfrm>
          <a:prstGeom prst="rect">
            <a:avLst/>
          </a:prstGeom>
          <a:noFill/>
        </p:spPr>
        <p:txBody>
          <a:bodyPr wrap="square" rtlCol="0">
            <a:spAutoFit/>
          </a:bodyPr>
          <a:lstStyle/>
          <a:p>
            <a:r>
              <a:rPr kumimoji="1" lang="en-US" altLang="zh-CN" sz="3200" dirty="0" smtClean="0"/>
              <a:t>….</a:t>
            </a:r>
            <a:endParaRPr kumimoji="1" lang="zh-CN" altLang="en-US" sz="3200" dirty="0"/>
          </a:p>
        </p:txBody>
      </p:sp>
      <p:sp>
        <p:nvSpPr>
          <p:cNvPr id="119" name="文本框 118"/>
          <p:cNvSpPr txBox="1"/>
          <p:nvPr/>
        </p:nvSpPr>
        <p:spPr>
          <a:xfrm>
            <a:off x="4659653" y="4907287"/>
            <a:ext cx="1524775" cy="707886"/>
          </a:xfrm>
          <a:prstGeom prst="rect">
            <a:avLst/>
          </a:prstGeom>
          <a:noFill/>
          <a:ln w="19050" cmpd="sng">
            <a:solidFill>
              <a:schemeClr val="tx1"/>
            </a:solidFill>
          </a:ln>
        </p:spPr>
        <p:txBody>
          <a:bodyPr wrap="square" rtlCol="0">
            <a:spAutoFit/>
          </a:bodyPr>
          <a:lstStyle/>
          <a:p>
            <a:r>
              <a:rPr kumimoji="1" lang="en-US" altLang="zh-CN" sz="1200" dirty="0" err="1" smtClean="0"/>
              <a:t>Prot.messagePump</a:t>
            </a:r>
            <a:r>
              <a:rPr kumimoji="1" lang="en-US" altLang="zh-CN" sz="1200" dirty="0" smtClean="0"/>
              <a:t>()</a:t>
            </a:r>
          </a:p>
          <a:p>
            <a:endParaRPr kumimoji="1" lang="en-US" altLang="zh-CN" sz="1400" dirty="0" smtClean="0"/>
          </a:p>
          <a:p>
            <a:endParaRPr kumimoji="1" lang="zh-CN" altLang="en-US" sz="1400" dirty="0"/>
          </a:p>
        </p:txBody>
      </p:sp>
      <p:cxnSp>
        <p:nvCxnSpPr>
          <p:cNvPr id="121" name="直线箭头连接符 26"/>
          <p:cNvCxnSpPr>
            <a:stCxn id="132" idx="2"/>
            <a:endCxn id="119" idx="0"/>
          </p:cNvCxnSpPr>
          <p:nvPr/>
        </p:nvCxnSpPr>
        <p:spPr bwMode="auto">
          <a:xfrm flipH="1">
            <a:off x="5422041" y="4665872"/>
            <a:ext cx="1108" cy="24141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24" name="文本框 123"/>
          <p:cNvSpPr txBox="1"/>
          <p:nvPr/>
        </p:nvSpPr>
        <p:spPr>
          <a:xfrm>
            <a:off x="5412839" y="4617593"/>
            <a:ext cx="697012" cy="276999"/>
          </a:xfrm>
          <a:prstGeom prst="rect">
            <a:avLst/>
          </a:prstGeom>
          <a:noFill/>
          <a:ln w="19050" cmpd="sng">
            <a:noFill/>
          </a:ln>
        </p:spPr>
        <p:txBody>
          <a:bodyPr wrap="square" rtlCol="0">
            <a:spAutoFit/>
          </a:bodyPr>
          <a:lstStyle/>
          <a:p>
            <a:r>
              <a:rPr kumimoji="1" lang="en-US" altLang="zh-CN" sz="1200" dirty="0" err="1"/>
              <a:t>M</a:t>
            </a:r>
            <a:r>
              <a:rPr kumimoji="1" lang="en-US" altLang="zh-CN" sz="1200" dirty="0" err="1" smtClean="0"/>
              <a:t>sg</a:t>
            </a:r>
            <a:endParaRPr kumimoji="1" lang="zh-CN" altLang="en-US" sz="1200" dirty="0"/>
          </a:p>
        </p:txBody>
      </p:sp>
      <p:sp>
        <p:nvSpPr>
          <p:cNvPr id="126" name="文本框 125"/>
          <p:cNvSpPr txBox="1"/>
          <p:nvPr/>
        </p:nvSpPr>
        <p:spPr>
          <a:xfrm>
            <a:off x="5160682" y="5930139"/>
            <a:ext cx="524934" cy="276999"/>
          </a:xfrm>
          <a:prstGeom prst="rect">
            <a:avLst/>
          </a:prstGeom>
          <a:noFill/>
          <a:ln w="19050" cmpd="sng">
            <a:solidFill>
              <a:schemeClr val="tx1"/>
            </a:solidFill>
          </a:ln>
        </p:spPr>
        <p:txBody>
          <a:bodyPr wrap="square" rtlCol="0">
            <a:spAutoFit/>
          </a:bodyPr>
          <a:lstStyle/>
          <a:p>
            <a:r>
              <a:rPr kumimoji="1" lang="en-US" altLang="zh-CN" sz="1200" dirty="0" smtClean="0"/>
              <a:t>Conn</a:t>
            </a:r>
            <a:endParaRPr kumimoji="1" lang="zh-CN" altLang="en-US" sz="1200" dirty="0"/>
          </a:p>
        </p:txBody>
      </p:sp>
      <p:cxnSp>
        <p:nvCxnSpPr>
          <p:cNvPr id="129" name="直线箭头连接符 128"/>
          <p:cNvCxnSpPr>
            <a:stCxn id="119" idx="2"/>
            <a:endCxn id="126" idx="0"/>
          </p:cNvCxnSpPr>
          <p:nvPr/>
        </p:nvCxnSpPr>
        <p:spPr bwMode="auto">
          <a:xfrm>
            <a:off x="5422041" y="5615173"/>
            <a:ext cx="1108" cy="31496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33" name="内容占位符 2"/>
          <p:cNvSpPr txBox="1">
            <a:spLocks/>
          </p:cNvSpPr>
          <p:nvPr/>
        </p:nvSpPr>
        <p:spPr>
          <a:xfrm>
            <a:off x="245540" y="999452"/>
            <a:ext cx="8792116" cy="1199341"/>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Clr>
                <a:srgbClr val="CC9933"/>
              </a:buClr>
              <a:buFont typeface="Wingdings" charset="2"/>
              <a:buChar char="Ø"/>
              <a:defRPr sz="2400" kern="1200">
                <a:solidFill>
                  <a:schemeClr val="tx1"/>
                </a:solidFill>
                <a:latin typeface="Gill Sans"/>
                <a:ea typeface="+mn-ea"/>
                <a:cs typeface="Gill Sans"/>
              </a:defRPr>
            </a:lvl1pPr>
            <a:lvl2pPr marL="742950" indent="-285750" algn="l" defTabSz="457200" rtl="0" eaLnBrk="1" latinLnBrk="0" hangingPunct="1">
              <a:spcBef>
                <a:spcPct val="20000"/>
              </a:spcBef>
              <a:buClr>
                <a:schemeClr val="accent3">
                  <a:lumMod val="50000"/>
                </a:schemeClr>
              </a:buClr>
              <a:buSzPct val="80000"/>
              <a:buFont typeface="Wingdings" charset="2"/>
              <a:buChar char="q"/>
              <a:defRPr sz="2200" kern="1200">
                <a:solidFill>
                  <a:schemeClr val="tx1"/>
                </a:solidFill>
                <a:latin typeface="Gill Sans"/>
                <a:ea typeface="+mn-ea"/>
                <a:cs typeface="Gill Sans"/>
              </a:defRPr>
            </a:lvl2pPr>
            <a:lvl3pPr marL="1143000" indent="-228600" algn="l" defTabSz="457200" rtl="0" eaLnBrk="1" latinLnBrk="0" hangingPunct="1">
              <a:spcBef>
                <a:spcPct val="20000"/>
              </a:spcBef>
              <a:buClr>
                <a:srgbClr val="CC9933"/>
              </a:buClr>
              <a:buSzPct val="120000"/>
              <a:buFont typeface="Arial"/>
              <a:buChar char="•"/>
              <a:defRPr sz="2000" kern="1200">
                <a:solidFill>
                  <a:schemeClr val="tx1"/>
                </a:solidFill>
                <a:latin typeface="Gill Sans"/>
                <a:ea typeface="+mn-ea"/>
                <a:cs typeface="Gill Sans"/>
              </a:defRPr>
            </a:lvl3pPr>
            <a:lvl4pPr marL="1600200" indent="-228600" algn="l" defTabSz="457200" rtl="0" eaLnBrk="1" latinLnBrk="0" hangingPunct="1">
              <a:spcBef>
                <a:spcPct val="20000"/>
              </a:spcBef>
              <a:buClr>
                <a:schemeClr val="accent3">
                  <a:lumMod val="50000"/>
                </a:schemeClr>
              </a:buClr>
              <a:buSzPct val="80000"/>
              <a:buFont typeface="Wingdings" charset="2"/>
              <a:buChar char="§"/>
              <a:defRPr sz="2000" kern="1200">
                <a:solidFill>
                  <a:schemeClr val="tx1"/>
                </a:solidFill>
                <a:latin typeface="Gill Sans"/>
                <a:ea typeface="+mn-ea"/>
                <a:cs typeface="Gill Sans"/>
              </a:defRPr>
            </a:lvl4pPr>
            <a:lvl5pPr marL="2057400" indent="-228600" algn="l" defTabSz="457200" rtl="0" eaLnBrk="1" latinLnBrk="0" hangingPunct="1">
              <a:spcBef>
                <a:spcPct val="20000"/>
              </a:spcBef>
              <a:buClr>
                <a:srgbClr val="CC9933"/>
              </a:buClr>
              <a:buSzPct val="60000"/>
              <a:buFont typeface="Courier New"/>
              <a:buChar char="o"/>
              <a:defRPr sz="2000" kern="1200">
                <a:solidFill>
                  <a:schemeClr val="tx1"/>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en-US" altLang="zh-CN" dirty="0" smtClean="0"/>
              <a:t>Every </a:t>
            </a:r>
            <a:r>
              <a:rPr kumimoji="1" lang="en-US" altLang="zh-CN" dirty="0" err="1" smtClean="0"/>
              <a:t>goroutine</a:t>
            </a:r>
            <a:r>
              <a:rPr kumimoji="1" lang="en-US" altLang="zh-CN" dirty="0" smtClean="0"/>
              <a:t> runs a for loop</a:t>
            </a:r>
          </a:p>
          <a:p>
            <a:pPr lvl="1"/>
            <a:r>
              <a:rPr kumimoji="1" lang="en-US" altLang="zh-CN" dirty="0" smtClean="0"/>
              <a:t>Read </a:t>
            </a:r>
            <a:r>
              <a:rPr kumimoji="1" lang="en-US" altLang="zh-CN" dirty="0" err="1" smtClean="0"/>
              <a:t>msgs</a:t>
            </a:r>
            <a:r>
              <a:rPr kumimoji="1" lang="en-US" altLang="zh-CN" dirty="0" smtClean="0"/>
              <a:t> from (incoming) channel, write </a:t>
            </a:r>
            <a:r>
              <a:rPr kumimoji="1" lang="en-US" altLang="zh-CN" dirty="0" err="1" smtClean="0"/>
              <a:t>msgs</a:t>
            </a:r>
            <a:r>
              <a:rPr kumimoji="1" lang="en-US" altLang="zh-CN" dirty="0" smtClean="0"/>
              <a:t> to (outgoing) channel</a:t>
            </a:r>
          </a:p>
          <a:p>
            <a:pPr lvl="1"/>
            <a:r>
              <a:rPr kumimoji="1" lang="en-US" altLang="zh-CN" dirty="0" smtClean="0"/>
              <a:t>When a </a:t>
            </a:r>
            <a:r>
              <a:rPr kumimoji="1" lang="en-US" altLang="zh-CN" dirty="0" err="1" smtClean="0"/>
              <a:t>goroutine</a:t>
            </a:r>
            <a:r>
              <a:rPr kumimoji="1" lang="en-US" altLang="zh-CN" dirty="0" smtClean="0"/>
              <a:t> blocks on channel read/write, its corresponding OS thread can run other </a:t>
            </a:r>
            <a:r>
              <a:rPr kumimoji="1" lang="en-US" altLang="zh-CN" dirty="0" err="1" smtClean="0"/>
              <a:t>goroutines</a:t>
            </a:r>
            <a:endParaRPr kumimoji="1" lang="en-US" altLang="zh-CN" dirty="0" smtClean="0"/>
          </a:p>
        </p:txBody>
      </p:sp>
      <p:grpSp>
        <p:nvGrpSpPr>
          <p:cNvPr id="74" name="组 73"/>
          <p:cNvGrpSpPr/>
          <p:nvPr/>
        </p:nvGrpSpPr>
        <p:grpSpPr>
          <a:xfrm>
            <a:off x="354661" y="5206371"/>
            <a:ext cx="842402" cy="177753"/>
            <a:chOff x="8195254" y="3821076"/>
            <a:chExt cx="915086" cy="914400"/>
          </a:xfrm>
        </p:grpSpPr>
        <p:sp>
          <p:nvSpPr>
            <p:cNvPr id="82" name="弧 81"/>
            <p:cNvSpPr/>
            <p:nvPr/>
          </p:nvSpPr>
          <p:spPr>
            <a:xfrm>
              <a:off x="8195940" y="3821076"/>
              <a:ext cx="914400" cy="914400"/>
            </a:xfrm>
            <a:prstGeom prst="arc">
              <a:avLst>
                <a:gd name="adj1" fmla="val 16200000"/>
                <a:gd name="adj2" fmla="val 5426503"/>
              </a:avLst>
            </a:prstGeom>
            <a:ln w="6350" cmpd="sng">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83" name="弧 82"/>
            <p:cNvSpPr/>
            <p:nvPr/>
          </p:nvSpPr>
          <p:spPr>
            <a:xfrm rot="10800000">
              <a:off x="8195254" y="3821076"/>
              <a:ext cx="914400" cy="914400"/>
            </a:xfrm>
            <a:prstGeom prst="arc">
              <a:avLst>
                <a:gd name="adj1" fmla="val 16200000"/>
                <a:gd name="adj2" fmla="val 5426503"/>
              </a:avLst>
            </a:prstGeom>
            <a:ln w="6350" cmpd="sng">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grpSp>
      <p:cxnSp>
        <p:nvCxnSpPr>
          <p:cNvPr id="93" name="直线箭头连接符 26"/>
          <p:cNvCxnSpPr>
            <a:stCxn id="18" idx="3"/>
            <a:endCxn id="55" idx="1"/>
          </p:cNvCxnSpPr>
          <p:nvPr/>
        </p:nvCxnSpPr>
        <p:spPr bwMode="auto">
          <a:xfrm flipV="1">
            <a:off x="1052343" y="6088032"/>
            <a:ext cx="1837148" cy="7262"/>
          </a:xfrm>
          <a:prstGeom prst="straightConnector1">
            <a:avLst/>
          </a:prstGeom>
          <a:solidFill>
            <a:schemeClr val="accent1"/>
          </a:solidFill>
          <a:ln w="19050" cap="flat" cmpd="sng" algn="ctr">
            <a:solidFill>
              <a:schemeClr val="tx1"/>
            </a:solidFill>
            <a:prstDash val="dashDot"/>
            <a:round/>
            <a:headEnd type="none" w="med" len="med"/>
            <a:tailEnd type="arrow"/>
          </a:ln>
          <a:effectLst/>
        </p:spPr>
      </p:cxnSp>
      <p:grpSp>
        <p:nvGrpSpPr>
          <p:cNvPr id="101" name="组 100"/>
          <p:cNvGrpSpPr/>
          <p:nvPr/>
        </p:nvGrpSpPr>
        <p:grpSpPr>
          <a:xfrm>
            <a:off x="2780701" y="5186190"/>
            <a:ext cx="842402" cy="177753"/>
            <a:chOff x="8195254" y="3821076"/>
            <a:chExt cx="915086" cy="914400"/>
          </a:xfrm>
        </p:grpSpPr>
        <p:sp>
          <p:nvSpPr>
            <p:cNvPr id="102" name="弧 101"/>
            <p:cNvSpPr/>
            <p:nvPr/>
          </p:nvSpPr>
          <p:spPr>
            <a:xfrm>
              <a:off x="8195940" y="3821076"/>
              <a:ext cx="914400" cy="914400"/>
            </a:xfrm>
            <a:prstGeom prst="arc">
              <a:avLst>
                <a:gd name="adj1" fmla="val 16200000"/>
                <a:gd name="adj2" fmla="val 5426503"/>
              </a:avLst>
            </a:prstGeom>
            <a:ln w="6350" cmpd="sng">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04" name="弧 103"/>
            <p:cNvSpPr/>
            <p:nvPr/>
          </p:nvSpPr>
          <p:spPr>
            <a:xfrm rot="10800000">
              <a:off x="8195254" y="3821076"/>
              <a:ext cx="914400" cy="914400"/>
            </a:xfrm>
            <a:prstGeom prst="arc">
              <a:avLst>
                <a:gd name="adj1" fmla="val 16200000"/>
                <a:gd name="adj2" fmla="val 5426503"/>
              </a:avLst>
            </a:prstGeom>
            <a:ln w="6350" cmpd="sng">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grpSp>
      <p:grpSp>
        <p:nvGrpSpPr>
          <p:cNvPr id="107" name="组 106"/>
          <p:cNvGrpSpPr/>
          <p:nvPr/>
        </p:nvGrpSpPr>
        <p:grpSpPr>
          <a:xfrm>
            <a:off x="2733665" y="4058228"/>
            <a:ext cx="842402" cy="177753"/>
            <a:chOff x="8195254" y="3821076"/>
            <a:chExt cx="915086" cy="914400"/>
          </a:xfrm>
        </p:grpSpPr>
        <p:sp>
          <p:nvSpPr>
            <p:cNvPr id="108" name="弧 107"/>
            <p:cNvSpPr/>
            <p:nvPr/>
          </p:nvSpPr>
          <p:spPr>
            <a:xfrm>
              <a:off x="8195940" y="3821076"/>
              <a:ext cx="914400" cy="914400"/>
            </a:xfrm>
            <a:prstGeom prst="arc">
              <a:avLst>
                <a:gd name="adj1" fmla="val 16200000"/>
                <a:gd name="adj2" fmla="val 5426503"/>
              </a:avLst>
            </a:prstGeom>
            <a:ln w="6350" cmpd="sng">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12" name="弧 111"/>
            <p:cNvSpPr/>
            <p:nvPr/>
          </p:nvSpPr>
          <p:spPr>
            <a:xfrm rot="10800000">
              <a:off x="8195254" y="3821076"/>
              <a:ext cx="914400" cy="914400"/>
            </a:xfrm>
            <a:prstGeom prst="arc">
              <a:avLst>
                <a:gd name="adj1" fmla="val 16200000"/>
                <a:gd name="adj2" fmla="val 5426503"/>
              </a:avLst>
            </a:prstGeom>
            <a:ln w="6350" cmpd="sng">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grpSp>
      <p:grpSp>
        <p:nvGrpSpPr>
          <p:cNvPr id="97" name="组 96"/>
          <p:cNvGrpSpPr/>
          <p:nvPr/>
        </p:nvGrpSpPr>
        <p:grpSpPr>
          <a:xfrm>
            <a:off x="4483268" y="3213426"/>
            <a:ext cx="1865784" cy="677108"/>
            <a:chOff x="4154016" y="3213426"/>
            <a:chExt cx="1865784" cy="677108"/>
          </a:xfrm>
        </p:grpSpPr>
        <p:sp>
          <p:nvSpPr>
            <p:cNvPr id="77" name="文本框 76"/>
            <p:cNvSpPr txBox="1"/>
            <p:nvPr/>
          </p:nvSpPr>
          <p:spPr>
            <a:xfrm>
              <a:off x="4154016" y="3213426"/>
              <a:ext cx="1865784" cy="677108"/>
            </a:xfrm>
            <a:prstGeom prst="rect">
              <a:avLst/>
            </a:prstGeom>
            <a:noFill/>
            <a:ln w="19050" cmpd="sng">
              <a:solidFill>
                <a:schemeClr val="tx1"/>
              </a:solidFill>
            </a:ln>
          </p:spPr>
          <p:txBody>
            <a:bodyPr wrap="square" rtlCol="0">
              <a:spAutoFit/>
            </a:bodyPr>
            <a:lstStyle/>
            <a:p>
              <a:r>
                <a:rPr kumimoji="1" lang="en-US" altLang="zh-CN" sz="1200" dirty="0" smtClean="0"/>
                <a:t> </a:t>
              </a:r>
              <a:r>
                <a:rPr kumimoji="1" lang="en-US" altLang="zh-CN" sz="1200" dirty="0" err="1" smtClean="0"/>
                <a:t>Channel.messagePump</a:t>
              </a:r>
              <a:r>
                <a:rPr kumimoji="1" lang="en-US" altLang="zh-CN" sz="1200" dirty="0" smtClean="0"/>
                <a:t>()</a:t>
              </a:r>
            </a:p>
            <a:p>
              <a:endParaRPr kumimoji="1" lang="en-US" altLang="zh-CN" sz="1200" dirty="0" smtClean="0"/>
            </a:p>
            <a:p>
              <a:endParaRPr kumimoji="1" lang="zh-CN" altLang="en-US" sz="1400" dirty="0"/>
            </a:p>
          </p:txBody>
        </p:sp>
        <p:grpSp>
          <p:nvGrpSpPr>
            <p:cNvPr id="113" name="组 112"/>
            <p:cNvGrpSpPr/>
            <p:nvPr/>
          </p:nvGrpSpPr>
          <p:grpSpPr>
            <a:xfrm>
              <a:off x="4557679" y="3543407"/>
              <a:ext cx="842402" cy="177753"/>
              <a:chOff x="8195254" y="3821076"/>
              <a:chExt cx="915086" cy="914400"/>
            </a:xfrm>
          </p:grpSpPr>
          <p:sp>
            <p:nvSpPr>
              <p:cNvPr id="115" name="弧 114"/>
              <p:cNvSpPr/>
              <p:nvPr/>
            </p:nvSpPr>
            <p:spPr>
              <a:xfrm>
                <a:off x="8195940" y="3821076"/>
                <a:ext cx="914400" cy="914400"/>
              </a:xfrm>
              <a:prstGeom prst="arc">
                <a:avLst>
                  <a:gd name="adj1" fmla="val 16200000"/>
                  <a:gd name="adj2" fmla="val 5426503"/>
                </a:avLst>
              </a:prstGeom>
              <a:ln w="6350" cmpd="sng">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16" name="弧 115"/>
              <p:cNvSpPr/>
              <p:nvPr/>
            </p:nvSpPr>
            <p:spPr>
              <a:xfrm rot="10800000">
                <a:off x="8195254" y="3821076"/>
                <a:ext cx="914400" cy="914400"/>
              </a:xfrm>
              <a:prstGeom prst="arc">
                <a:avLst>
                  <a:gd name="adj1" fmla="val 16200000"/>
                  <a:gd name="adj2" fmla="val 5426503"/>
                </a:avLst>
              </a:prstGeom>
              <a:ln w="6350" cmpd="sng">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grpSp>
      </p:grpSp>
      <p:grpSp>
        <p:nvGrpSpPr>
          <p:cNvPr id="122" name="组 121"/>
          <p:cNvGrpSpPr/>
          <p:nvPr/>
        </p:nvGrpSpPr>
        <p:grpSpPr>
          <a:xfrm>
            <a:off x="5008389" y="5261746"/>
            <a:ext cx="842402" cy="177753"/>
            <a:chOff x="8195254" y="3821076"/>
            <a:chExt cx="915086" cy="914400"/>
          </a:xfrm>
        </p:grpSpPr>
        <p:sp>
          <p:nvSpPr>
            <p:cNvPr id="123" name="弧 122"/>
            <p:cNvSpPr/>
            <p:nvPr/>
          </p:nvSpPr>
          <p:spPr>
            <a:xfrm>
              <a:off x="8195940" y="3821076"/>
              <a:ext cx="914400" cy="914400"/>
            </a:xfrm>
            <a:prstGeom prst="arc">
              <a:avLst>
                <a:gd name="adj1" fmla="val 16200000"/>
                <a:gd name="adj2" fmla="val 5426503"/>
              </a:avLst>
            </a:prstGeom>
            <a:ln w="6350" cmpd="sng">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30" name="弧 129"/>
            <p:cNvSpPr/>
            <p:nvPr/>
          </p:nvSpPr>
          <p:spPr>
            <a:xfrm rot="10800000">
              <a:off x="8195254" y="3821076"/>
              <a:ext cx="914400" cy="914400"/>
            </a:xfrm>
            <a:prstGeom prst="arc">
              <a:avLst>
                <a:gd name="adj1" fmla="val 16200000"/>
                <a:gd name="adj2" fmla="val 5426503"/>
              </a:avLst>
            </a:prstGeom>
            <a:ln w="6350" cmpd="sng">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grpSp>
      <p:grpSp>
        <p:nvGrpSpPr>
          <p:cNvPr id="131" name="组 130"/>
          <p:cNvGrpSpPr/>
          <p:nvPr/>
        </p:nvGrpSpPr>
        <p:grpSpPr>
          <a:xfrm>
            <a:off x="4490257" y="3988764"/>
            <a:ext cx="1865784" cy="677108"/>
            <a:chOff x="4154016" y="3213426"/>
            <a:chExt cx="1865784" cy="677108"/>
          </a:xfrm>
        </p:grpSpPr>
        <p:sp>
          <p:nvSpPr>
            <p:cNvPr id="132" name="文本框 131"/>
            <p:cNvSpPr txBox="1"/>
            <p:nvPr/>
          </p:nvSpPr>
          <p:spPr>
            <a:xfrm>
              <a:off x="4154016" y="3213426"/>
              <a:ext cx="1865784" cy="677108"/>
            </a:xfrm>
            <a:prstGeom prst="rect">
              <a:avLst/>
            </a:prstGeom>
            <a:noFill/>
            <a:ln w="19050" cmpd="sng">
              <a:solidFill>
                <a:schemeClr val="tx1"/>
              </a:solidFill>
            </a:ln>
          </p:spPr>
          <p:txBody>
            <a:bodyPr wrap="square" rtlCol="0">
              <a:spAutoFit/>
            </a:bodyPr>
            <a:lstStyle/>
            <a:p>
              <a:r>
                <a:rPr kumimoji="1" lang="en-US" altLang="zh-CN" sz="1200" dirty="0" smtClean="0"/>
                <a:t> </a:t>
              </a:r>
              <a:r>
                <a:rPr kumimoji="1" lang="en-US" altLang="zh-CN" sz="1200" dirty="0" err="1" smtClean="0"/>
                <a:t>Channel.messagePump</a:t>
              </a:r>
              <a:r>
                <a:rPr kumimoji="1" lang="en-US" altLang="zh-CN" sz="1200" dirty="0" smtClean="0"/>
                <a:t>()</a:t>
              </a:r>
            </a:p>
            <a:p>
              <a:endParaRPr kumimoji="1" lang="en-US" altLang="zh-CN" sz="1200" dirty="0" smtClean="0"/>
            </a:p>
            <a:p>
              <a:endParaRPr kumimoji="1" lang="zh-CN" altLang="en-US" sz="1400" dirty="0"/>
            </a:p>
          </p:txBody>
        </p:sp>
        <p:grpSp>
          <p:nvGrpSpPr>
            <p:cNvPr id="134" name="组 133"/>
            <p:cNvGrpSpPr/>
            <p:nvPr/>
          </p:nvGrpSpPr>
          <p:grpSpPr>
            <a:xfrm>
              <a:off x="4557679" y="3543407"/>
              <a:ext cx="842402" cy="177753"/>
              <a:chOff x="8195254" y="3821076"/>
              <a:chExt cx="915086" cy="914400"/>
            </a:xfrm>
          </p:grpSpPr>
          <p:sp>
            <p:nvSpPr>
              <p:cNvPr id="135" name="弧 134"/>
              <p:cNvSpPr/>
              <p:nvPr/>
            </p:nvSpPr>
            <p:spPr>
              <a:xfrm>
                <a:off x="8195940" y="3821076"/>
                <a:ext cx="914400" cy="914400"/>
              </a:xfrm>
              <a:prstGeom prst="arc">
                <a:avLst>
                  <a:gd name="adj1" fmla="val 16200000"/>
                  <a:gd name="adj2" fmla="val 5426503"/>
                </a:avLst>
              </a:prstGeom>
              <a:ln w="6350" cmpd="sng">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37" name="弧 136"/>
              <p:cNvSpPr/>
              <p:nvPr/>
            </p:nvSpPr>
            <p:spPr>
              <a:xfrm rot="10800000">
                <a:off x="8195254" y="3821076"/>
                <a:ext cx="914400" cy="914400"/>
              </a:xfrm>
              <a:prstGeom prst="arc">
                <a:avLst>
                  <a:gd name="adj1" fmla="val 16200000"/>
                  <a:gd name="adj2" fmla="val 5426503"/>
                </a:avLst>
              </a:prstGeom>
              <a:ln w="6350" cmpd="sng">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grpSp>
      </p:grpSp>
      <p:sp>
        <p:nvSpPr>
          <p:cNvPr id="142" name="文本框 141"/>
          <p:cNvSpPr txBox="1"/>
          <p:nvPr/>
        </p:nvSpPr>
        <p:spPr>
          <a:xfrm>
            <a:off x="7149417" y="4122218"/>
            <a:ext cx="1819599" cy="646331"/>
          </a:xfrm>
          <a:prstGeom prst="rect">
            <a:avLst/>
          </a:prstGeom>
          <a:noFill/>
          <a:ln w="19050" cmpd="sng">
            <a:solidFill>
              <a:schemeClr val="tx1"/>
            </a:solidFill>
          </a:ln>
        </p:spPr>
        <p:txBody>
          <a:bodyPr wrap="square" rtlCol="0">
            <a:spAutoFit/>
          </a:bodyPr>
          <a:lstStyle/>
          <a:p>
            <a:r>
              <a:rPr kumimoji="1" lang="en-US" altLang="zh-CN" sz="1200" dirty="0" err="1" smtClean="0"/>
              <a:t>Consumer.handlerLoop</a:t>
            </a:r>
            <a:r>
              <a:rPr kumimoji="1" lang="en-US" altLang="zh-CN" sz="1200" dirty="0" smtClean="0"/>
              <a:t>()</a:t>
            </a:r>
          </a:p>
          <a:p>
            <a:endParaRPr kumimoji="1" lang="en-US" altLang="zh-CN" sz="1200" dirty="0"/>
          </a:p>
          <a:p>
            <a:endParaRPr kumimoji="1" lang="zh-CN" altLang="en-US" sz="1200" dirty="0"/>
          </a:p>
        </p:txBody>
      </p:sp>
      <p:sp>
        <p:nvSpPr>
          <p:cNvPr id="143" name="文本框 142"/>
          <p:cNvSpPr txBox="1"/>
          <p:nvPr/>
        </p:nvSpPr>
        <p:spPr>
          <a:xfrm>
            <a:off x="7445235" y="3523303"/>
            <a:ext cx="1212561" cy="276999"/>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kumimoji="1" lang="en-US" altLang="zh-CN" sz="1200" dirty="0" smtClean="0"/>
              <a:t>    User </a:t>
            </a:r>
            <a:r>
              <a:rPr kumimoji="1" lang="en-US" altLang="zh-CN" sz="1200" dirty="0"/>
              <a:t>C</a:t>
            </a:r>
            <a:r>
              <a:rPr kumimoji="1" lang="en-US" altLang="zh-CN" sz="1200" dirty="0" smtClean="0"/>
              <a:t>ode</a:t>
            </a:r>
            <a:endParaRPr kumimoji="1" lang="zh-CN" altLang="en-US" sz="1200" dirty="0"/>
          </a:p>
        </p:txBody>
      </p:sp>
      <p:cxnSp>
        <p:nvCxnSpPr>
          <p:cNvPr id="144" name="直线箭头连接符 26"/>
          <p:cNvCxnSpPr>
            <a:stCxn id="143" idx="2"/>
            <a:endCxn id="142" idx="0"/>
          </p:cNvCxnSpPr>
          <p:nvPr/>
        </p:nvCxnSpPr>
        <p:spPr bwMode="auto">
          <a:xfrm>
            <a:off x="8051516" y="3800302"/>
            <a:ext cx="7701" cy="321916"/>
          </a:xfrm>
          <a:prstGeom prst="straightConnector1">
            <a:avLst/>
          </a:prstGeom>
          <a:solidFill>
            <a:schemeClr val="accent1"/>
          </a:solidFill>
          <a:ln w="19050" cap="flat" cmpd="sng" algn="ctr">
            <a:solidFill>
              <a:schemeClr val="tx1"/>
            </a:solidFill>
            <a:prstDash val="solid"/>
            <a:round/>
            <a:headEnd type="arrow" w="med" len="med"/>
            <a:tailEnd type="none"/>
          </a:ln>
          <a:effectLst/>
        </p:spPr>
      </p:cxnSp>
      <p:cxnSp>
        <p:nvCxnSpPr>
          <p:cNvPr id="145" name="直线箭头连接符 26"/>
          <p:cNvCxnSpPr>
            <a:stCxn id="142" idx="2"/>
            <a:endCxn id="148" idx="0"/>
          </p:cNvCxnSpPr>
          <p:nvPr/>
        </p:nvCxnSpPr>
        <p:spPr bwMode="auto">
          <a:xfrm>
            <a:off x="8059217" y="4768549"/>
            <a:ext cx="0" cy="267522"/>
          </a:xfrm>
          <a:prstGeom prst="straightConnector1">
            <a:avLst/>
          </a:prstGeom>
          <a:solidFill>
            <a:schemeClr val="accent1"/>
          </a:solidFill>
          <a:ln w="19050" cap="flat" cmpd="sng" algn="ctr">
            <a:solidFill>
              <a:schemeClr val="tx1"/>
            </a:solidFill>
            <a:prstDash val="solid"/>
            <a:round/>
            <a:headEnd type="arrow" w="med" len="med"/>
            <a:tailEnd type="none"/>
          </a:ln>
          <a:effectLst/>
        </p:spPr>
      </p:cxnSp>
      <p:sp>
        <p:nvSpPr>
          <p:cNvPr id="146" name="文本框 145"/>
          <p:cNvSpPr txBox="1"/>
          <p:nvPr/>
        </p:nvSpPr>
        <p:spPr>
          <a:xfrm>
            <a:off x="7798553" y="5931907"/>
            <a:ext cx="505926" cy="276999"/>
          </a:xfrm>
          <a:prstGeom prst="rect">
            <a:avLst/>
          </a:prstGeom>
          <a:noFill/>
          <a:ln w="19050" cmpd="sng">
            <a:solidFill>
              <a:schemeClr val="tx1"/>
            </a:solidFill>
          </a:ln>
        </p:spPr>
        <p:txBody>
          <a:bodyPr wrap="square" rtlCol="0">
            <a:spAutoFit/>
          </a:bodyPr>
          <a:lstStyle/>
          <a:p>
            <a:r>
              <a:rPr kumimoji="1" lang="en-US" altLang="zh-CN" sz="1200" dirty="0" smtClean="0"/>
              <a:t>Conn</a:t>
            </a:r>
            <a:endParaRPr kumimoji="1" lang="zh-CN" altLang="en-US" sz="1200" dirty="0"/>
          </a:p>
        </p:txBody>
      </p:sp>
      <p:cxnSp>
        <p:nvCxnSpPr>
          <p:cNvPr id="147" name="直线箭头连接符 26"/>
          <p:cNvCxnSpPr>
            <a:stCxn id="148" idx="2"/>
            <a:endCxn id="146" idx="0"/>
          </p:cNvCxnSpPr>
          <p:nvPr/>
        </p:nvCxnSpPr>
        <p:spPr bwMode="auto">
          <a:xfrm flipH="1">
            <a:off x="8051516" y="5682402"/>
            <a:ext cx="7701" cy="249505"/>
          </a:xfrm>
          <a:prstGeom prst="straightConnector1">
            <a:avLst/>
          </a:prstGeom>
          <a:solidFill>
            <a:schemeClr val="accent1"/>
          </a:solidFill>
          <a:ln w="19050" cap="flat" cmpd="sng" algn="ctr">
            <a:solidFill>
              <a:schemeClr val="tx1"/>
            </a:solidFill>
            <a:prstDash val="solid"/>
            <a:round/>
            <a:headEnd type="arrow" w="med" len="med"/>
            <a:tailEnd type="none"/>
          </a:ln>
          <a:effectLst/>
        </p:spPr>
      </p:cxnSp>
      <p:sp>
        <p:nvSpPr>
          <p:cNvPr id="148" name="文本框 147"/>
          <p:cNvSpPr txBox="1"/>
          <p:nvPr/>
        </p:nvSpPr>
        <p:spPr>
          <a:xfrm>
            <a:off x="7410081" y="5036071"/>
            <a:ext cx="1298271" cy="646331"/>
          </a:xfrm>
          <a:prstGeom prst="rect">
            <a:avLst/>
          </a:prstGeom>
          <a:noFill/>
          <a:ln w="19050" cmpd="sng">
            <a:solidFill>
              <a:schemeClr val="tx1"/>
            </a:solidFill>
          </a:ln>
        </p:spPr>
        <p:txBody>
          <a:bodyPr wrap="square" rtlCol="0">
            <a:spAutoFit/>
          </a:bodyPr>
          <a:lstStyle/>
          <a:p>
            <a:r>
              <a:rPr kumimoji="1" lang="en-US" altLang="zh-CN" sz="1200" dirty="0" err="1" smtClean="0"/>
              <a:t>Conn.readLoop</a:t>
            </a:r>
            <a:endParaRPr kumimoji="1" lang="en-US" altLang="zh-CN" sz="1200" dirty="0" smtClean="0"/>
          </a:p>
          <a:p>
            <a:endParaRPr kumimoji="1" lang="en-US" altLang="zh-CN" sz="1200" dirty="0"/>
          </a:p>
          <a:p>
            <a:endParaRPr kumimoji="1" lang="en-US" altLang="zh-CN" sz="1200" dirty="0" smtClean="0"/>
          </a:p>
        </p:txBody>
      </p:sp>
      <p:grpSp>
        <p:nvGrpSpPr>
          <p:cNvPr id="149" name="组 148"/>
          <p:cNvGrpSpPr/>
          <p:nvPr/>
        </p:nvGrpSpPr>
        <p:grpSpPr>
          <a:xfrm>
            <a:off x="7604654" y="5358295"/>
            <a:ext cx="842402" cy="177753"/>
            <a:chOff x="8195254" y="3821076"/>
            <a:chExt cx="915086" cy="914400"/>
          </a:xfrm>
        </p:grpSpPr>
        <p:sp>
          <p:nvSpPr>
            <p:cNvPr id="150" name="弧 149"/>
            <p:cNvSpPr/>
            <p:nvPr/>
          </p:nvSpPr>
          <p:spPr>
            <a:xfrm>
              <a:off x="8195940" y="3821076"/>
              <a:ext cx="914400" cy="914400"/>
            </a:xfrm>
            <a:prstGeom prst="arc">
              <a:avLst>
                <a:gd name="adj1" fmla="val 16200000"/>
                <a:gd name="adj2" fmla="val 5426503"/>
              </a:avLst>
            </a:prstGeom>
            <a:ln w="6350" cmpd="sng">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51" name="弧 150"/>
            <p:cNvSpPr/>
            <p:nvPr/>
          </p:nvSpPr>
          <p:spPr>
            <a:xfrm rot="10800000">
              <a:off x="8195254" y="3821076"/>
              <a:ext cx="914400" cy="914400"/>
            </a:xfrm>
            <a:prstGeom prst="arc">
              <a:avLst>
                <a:gd name="adj1" fmla="val 16200000"/>
                <a:gd name="adj2" fmla="val 5426503"/>
              </a:avLst>
            </a:prstGeom>
            <a:ln w="6350" cmpd="sng">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grpSp>
      <p:grpSp>
        <p:nvGrpSpPr>
          <p:cNvPr id="158" name="组 157"/>
          <p:cNvGrpSpPr/>
          <p:nvPr/>
        </p:nvGrpSpPr>
        <p:grpSpPr>
          <a:xfrm>
            <a:off x="7605286" y="4454919"/>
            <a:ext cx="842402" cy="177753"/>
            <a:chOff x="8195254" y="3821076"/>
            <a:chExt cx="915086" cy="914400"/>
          </a:xfrm>
        </p:grpSpPr>
        <p:sp>
          <p:nvSpPr>
            <p:cNvPr id="159" name="弧 158"/>
            <p:cNvSpPr/>
            <p:nvPr/>
          </p:nvSpPr>
          <p:spPr>
            <a:xfrm>
              <a:off x="8195940" y="3821076"/>
              <a:ext cx="914400" cy="914400"/>
            </a:xfrm>
            <a:prstGeom prst="arc">
              <a:avLst>
                <a:gd name="adj1" fmla="val 16200000"/>
                <a:gd name="adj2" fmla="val 5426503"/>
              </a:avLst>
            </a:prstGeom>
            <a:ln w="6350" cmpd="sng">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60" name="弧 159"/>
            <p:cNvSpPr/>
            <p:nvPr/>
          </p:nvSpPr>
          <p:spPr>
            <a:xfrm rot="10800000">
              <a:off x="8195254" y="3821076"/>
              <a:ext cx="914400" cy="914400"/>
            </a:xfrm>
            <a:prstGeom prst="arc">
              <a:avLst>
                <a:gd name="adj1" fmla="val 16200000"/>
                <a:gd name="adj2" fmla="val 5426503"/>
              </a:avLst>
            </a:prstGeom>
            <a:ln w="6350" cmpd="sng">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grpSp>
      <p:cxnSp>
        <p:nvCxnSpPr>
          <p:cNvPr id="164" name="直线箭头连接符 26"/>
          <p:cNvCxnSpPr>
            <a:stCxn id="126" idx="3"/>
            <a:endCxn id="146" idx="1"/>
          </p:cNvCxnSpPr>
          <p:nvPr/>
        </p:nvCxnSpPr>
        <p:spPr bwMode="auto">
          <a:xfrm>
            <a:off x="5685616" y="6068639"/>
            <a:ext cx="2112937" cy="1768"/>
          </a:xfrm>
          <a:prstGeom prst="straightConnector1">
            <a:avLst/>
          </a:prstGeom>
          <a:solidFill>
            <a:schemeClr val="accent1"/>
          </a:solidFill>
          <a:ln w="19050" cap="flat" cmpd="sng" algn="ctr">
            <a:solidFill>
              <a:schemeClr val="tx1"/>
            </a:solidFill>
            <a:prstDash val="dashDot"/>
            <a:round/>
            <a:headEnd type="none" w="med" len="med"/>
            <a:tailEnd type="arrow"/>
          </a:ln>
          <a:effectLst/>
        </p:spPr>
      </p:cxnSp>
      <p:sp>
        <p:nvSpPr>
          <p:cNvPr id="171" name="矩形 170"/>
          <p:cNvSpPr/>
          <p:nvPr/>
        </p:nvSpPr>
        <p:spPr>
          <a:xfrm>
            <a:off x="58795" y="3414928"/>
            <a:ext cx="1999009" cy="2941421"/>
          </a:xfrm>
          <a:prstGeom prst="rect">
            <a:avLst/>
          </a:prstGeom>
          <a:noFill/>
          <a:ln w="12700" cmpd="sng">
            <a:solidFill>
              <a:schemeClr val="tx1"/>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2" name="矩形 171"/>
          <p:cNvSpPr/>
          <p:nvPr/>
        </p:nvSpPr>
        <p:spPr>
          <a:xfrm>
            <a:off x="2234190" y="3032147"/>
            <a:ext cx="4621240" cy="3324202"/>
          </a:xfrm>
          <a:prstGeom prst="rect">
            <a:avLst/>
          </a:prstGeom>
          <a:noFill/>
          <a:ln w="12700" cmpd="sng">
            <a:solidFill>
              <a:schemeClr val="tx1"/>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3" name="矩形 172"/>
          <p:cNvSpPr/>
          <p:nvPr/>
        </p:nvSpPr>
        <p:spPr>
          <a:xfrm>
            <a:off x="7031813" y="3032147"/>
            <a:ext cx="2052335" cy="3324202"/>
          </a:xfrm>
          <a:prstGeom prst="rect">
            <a:avLst/>
          </a:prstGeom>
          <a:noFill/>
          <a:ln w="12700" cmpd="sng">
            <a:solidFill>
              <a:schemeClr val="tx1"/>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177" name="组 176"/>
          <p:cNvGrpSpPr/>
          <p:nvPr/>
        </p:nvGrpSpPr>
        <p:grpSpPr>
          <a:xfrm>
            <a:off x="67427" y="2350174"/>
            <a:ext cx="3014447" cy="681973"/>
            <a:chOff x="1574651" y="2166309"/>
            <a:chExt cx="3014447" cy="681973"/>
          </a:xfrm>
        </p:grpSpPr>
        <p:grpSp>
          <p:nvGrpSpPr>
            <p:cNvPr id="168" name="组 167"/>
            <p:cNvGrpSpPr/>
            <p:nvPr/>
          </p:nvGrpSpPr>
          <p:grpSpPr>
            <a:xfrm>
              <a:off x="1574651" y="2166309"/>
              <a:ext cx="3014447" cy="681973"/>
              <a:chOff x="5264003" y="3881700"/>
              <a:chExt cx="2104068" cy="839704"/>
            </a:xfrm>
          </p:grpSpPr>
          <p:sp>
            <p:nvSpPr>
              <p:cNvPr id="169" name="圆角矩形 168"/>
              <p:cNvSpPr/>
              <p:nvPr/>
            </p:nvSpPr>
            <p:spPr bwMode="auto">
              <a:xfrm>
                <a:off x="5264003" y="3881700"/>
                <a:ext cx="2104068" cy="839704"/>
              </a:xfrm>
              <a:prstGeom prst="roundRect">
                <a:avLst>
                  <a:gd name="adj" fmla="val 8846"/>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334" tIns="45667" rIns="91334" bIns="45667" numCol="1" rtlCol="0" anchor="t" anchorCtr="0" compatLnSpc="1">
                <a:prstTxWarp prst="textNoShape">
                  <a:avLst/>
                </a:prstTxWarp>
              </a:bodyPr>
              <a:lstStyle/>
              <a:p>
                <a:pPr>
                  <a:buClr>
                    <a:srgbClr val="CC9900"/>
                  </a:buClr>
                  <a:buFont typeface="Wingdings" pitchFamily="2" charset="2"/>
                  <a:buChar char="n"/>
                </a:pPr>
                <a:endParaRPr lang="zh-CN" altLang="en-US" sz="2800" dirty="0" smtClean="0">
                  <a:solidFill>
                    <a:srgbClr val="000000"/>
                  </a:solidFill>
                  <a:ea typeface="SimSun" pitchFamily="2" charset="-122"/>
                </a:endParaRPr>
              </a:p>
            </p:txBody>
          </p:sp>
          <p:sp>
            <p:nvSpPr>
              <p:cNvPr id="170" name="TextBox 151"/>
              <p:cNvSpPr txBox="1"/>
              <p:nvPr/>
            </p:nvSpPr>
            <p:spPr>
              <a:xfrm>
                <a:off x="5751639" y="3906466"/>
                <a:ext cx="1445400" cy="492517"/>
              </a:xfrm>
              <a:prstGeom prst="rect">
                <a:avLst/>
              </a:prstGeom>
              <a:noFill/>
            </p:spPr>
            <p:txBody>
              <a:bodyPr wrap="square" lIns="91334" tIns="45667" rIns="91334" bIns="45667" rtlCol="0">
                <a:spAutoFit/>
              </a:bodyPr>
              <a:lstStyle/>
              <a:p>
                <a:pPr>
                  <a:buClr>
                    <a:srgbClr val="CC9900"/>
                  </a:buClr>
                  <a:buFont typeface="Wingdings" pitchFamily="2" charset="2"/>
                  <a:buNone/>
                </a:pPr>
                <a:r>
                  <a:rPr lang="en-US" altLang="zh-CN" sz="1000" dirty="0" smtClean="0">
                    <a:solidFill>
                      <a:srgbClr val="000000">
                        <a:lumMod val="65000"/>
                        <a:lumOff val="35000"/>
                      </a:srgbClr>
                    </a:solidFill>
                  </a:rPr>
                  <a:t>Transmission via TCP connection</a:t>
                </a:r>
              </a:p>
              <a:p>
                <a:pPr>
                  <a:buClr>
                    <a:srgbClr val="CC9900"/>
                  </a:buClr>
                </a:pPr>
                <a:r>
                  <a:rPr lang="en-US" altLang="zh-CN" sz="1000" dirty="0" smtClean="0">
                    <a:solidFill>
                      <a:srgbClr val="000000">
                        <a:lumMod val="65000"/>
                        <a:lumOff val="35000"/>
                      </a:srgbClr>
                    </a:solidFill>
                  </a:rPr>
                  <a:t>Transmission via Go channel</a:t>
                </a:r>
              </a:p>
            </p:txBody>
          </p:sp>
        </p:grpSp>
        <p:cxnSp>
          <p:nvCxnSpPr>
            <p:cNvPr id="174" name="直线箭头连接符 26"/>
            <p:cNvCxnSpPr/>
            <p:nvPr/>
          </p:nvCxnSpPr>
          <p:spPr bwMode="auto">
            <a:xfrm>
              <a:off x="1760932" y="2341296"/>
              <a:ext cx="512346" cy="0"/>
            </a:xfrm>
            <a:prstGeom prst="straightConnector1">
              <a:avLst/>
            </a:prstGeom>
            <a:solidFill>
              <a:schemeClr val="accent1"/>
            </a:solidFill>
            <a:ln w="19050" cap="flat" cmpd="sng" algn="ctr">
              <a:solidFill>
                <a:schemeClr val="tx1"/>
              </a:solidFill>
              <a:prstDash val="dashDot"/>
              <a:round/>
              <a:headEnd type="none" w="med" len="med"/>
              <a:tailEnd type="arrow"/>
            </a:ln>
            <a:effectLst/>
          </p:spPr>
        </p:cxnSp>
        <p:cxnSp>
          <p:nvCxnSpPr>
            <p:cNvPr id="175" name="直线箭头连接符 26"/>
            <p:cNvCxnSpPr/>
            <p:nvPr/>
          </p:nvCxnSpPr>
          <p:spPr bwMode="auto">
            <a:xfrm flipV="1">
              <a:off x="1760932" y="2493889"/>
              <a:ext cx="512346" cy="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grpSp>
          <p:nvGrpSpPr>
            <p:cNvPr id="30" name="组 29"/>
            <p:cNvGrpSpPr/>
            <p:nvPr/>
          </p:nvGrpSpPr>
          <p:grpSpPr>
            <a:xfrm>
              <a:off x="1716896" y="2611738"/>
              <a:ext cx="540407" cy="177754"/>
              <a:chOff x="8195254" y="3821076"/>
              <a:chExt cx="915086" cy="914400"/>
            </a:xfrm>
          </p:grpSpPr>
          <p:sp>
            <p:nvSpPr>
              <p:cNvPr id="25" name="弧 24"/>
              <p:cNvSpPr/>
              <p:nvPr/>
            </p:nvSpPr>
            <p:spPr>
              <a:xfrm>
                <a:off x="8195940" y="3821076"/>
                <a:ext cx="914400" cy="914400"/>
              </a:xfrm>
              <a:prstGeom prst="arc">
                <a:avLst>
                  <a:gd name="adj1" fmla="val 16200000"/>
                  <a:gd name="adj2" fmla="val 5426503"/>
                </a:avLst>
              </a:prstGeom>
              <a:ln w="6350" cmpd="sng">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70" name="弧 69"/>
              <p:cNvSpPr/>
              <p:nvPr/>
            </p:nvSpPr>
            <p:spPr>
              <a:xfrm rot="10800000">
                <a:off x="8195254" y="3821076"/>
                <a:ext cx="914400" cy="914400"/>
              </a:xfrm>
              <a:prstGeom prst="arc">
                <a:avLst>
                  <a:gd name="adj1" fmla="val 16200000"/>
                  <a:gd name="adj2" fmla="val 5426503"/>
                </a:avLst>
              </a:prstGeom>
              <a:ln w="6350" cmpd="sng">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grpSp>
        <p:sp>
          <p:nvSpPr>
            <p:cNvPr id="176" name="文本框 175"/>
            <p:cNvSpPr txBox="1"/>
            <p:nvPr/>
          </p:nvSpPr>
          <p:spPr>
            <a:xfrm>
              <a:off x="2291719" y="2559525"/>
              <a:ext cx="1034450" cy="246221"/>
            </a:xfrm>
            <a:prstGeom prst="rect">
              <a:avLst/>
            </a:prstGeom>
            <a:noFill/>
            <a:ln w="19050" cmpd="sng">
              <a:noFill/>
            </a:ln>
          </p:spPr>
          <p:txBody>
            <a:bodyPr wrap="square" rtlCol="0">
              <a:spAutoFit/>
            </a:bodyPr>
            <a:lstStyle/>
            <a:p>
              <a:r>
                <a:rPr kumimoji="1" lang="en-US" altLang="zh-CN" sz="1000" dirty="0" smtClean="0"/>
                <a:t>Go routine</a:t>
              </a:r>
              <a:endParaRPr kumimoji="1" lang="zh-CN" altLang="en-US" sz="1000" dirty="0"/>
            </a:p>
          </p:txBody>
        </p:sp>
      </p:grpSp>
      <p:sp>
        <p:nvSpPr>
          <p:cNvPr id="178" name="文本框 177"/>
          <p:cNvSpPr txBox="1"/>
          <p:nvPr/>
        </p:nvSpPr>
        <p:spPr>
          <a:xfrm>
            <a:off x="2477257" y="3124623"/>
            <a:ext cx="1414830" cy="307777"/>
          </a:xfrm>
          <a:prstGeom prst="rect">
            <a:avLst/>
          </a:prstGeom>
          <a:noFill/>
        </p:spPr>
        <p:txBody>
          <a:bodyPr wrap="square" rtlCol="0">
            <a:spAutoFit/>
          </a:bodyPr>
          <a:lstStyle/>
          <a:p>
            <a:r>
              <a:rPr kumimoji="1" lang="en-US" altLang="zh-CN" sz="1400" dirty="0" smtClean="0"/>
              <a:t>NSQ Daemon</a:t>
            </a:r>
            <a:endParaRPr kumimoji="1" lang="zh-CN" altLang="en-US" sz="1400" dirty="0"/>
          </a:p>
        </p:txBody>
      </p:sp>
    </p:spTree>
    <p:extLst>
      <p:ext uri="{BB962C8B-B14F-4D97-AF65-F5344CB8AC3E}">
        <p14:creationId xmlns:p14="http://schemas.microsoft.com/office/powerpoint/2010/main" val="251703328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Research: Latency Improvement</a:t>
            </a:r>
            <a:endParaRPr kumimoji="1" lang="zh-CN" altLang="en-US" dirty="0"/>
          </a:p>
        </p:txBody>
      </p:sp>
      <p:sp>
        <p:nvSpPr>
          <p:cNvPr id="3" name="内容占位符 2"/>
          <p:cNvSpPr>
            <a:spLocks noGrp="1"/>
          </p:cNvSpPr>
          <p:nvPr>
            <p:ph idx="1"/>
          </p:nvPr>
        </p:nvSpPr>
        <p:spPr>
          <a:xfrm>
            <a:off x="457200" y="1056286"/>
            <a:ext cx="8229600" cy="5563106"/>
          </a:xfrm>
        </p:spPr>
        <p:txBody>
          <a:bodyPr>
            <a:normAutofit fontScale="62500" lnSpcReduction="20000"/>
          </a:bodyPr>
          <a:lstStyle/>
          <a:p>
            <a:r>
              <a:rPr kumimoji="1" lang="en-US" altLang="zh-CN" dirty="0" smtClean="0"/>
              <a:t>The message communication mechanisms in </a:t>
            </a:r>
            <a:r>
              <a:rPr kumimoji="1" lang="en-US" altLang="zh-CN" dirty="0"/>
              <a:t>o</a:t>
            </a:r>
            <a:r>
              <a:rPr kumimoji="1" lang="en-US" altLang="zh-CN" dirty="0" smtClean="0"/>
              <a:t>ur middleware should support runtime transport adaptation to optimize latency.</a:t>
            </a:r>
          </a:p>
          <a:p>
            <a:pPr lvl="3"/>
            <a:endParaRPr kumimoji="1" lang="en-US" altLang="zh-CN" sz="1600" dirty="0" smtClean="0"/>
          </a:p>
          <a:p>
            <a:r>
              <a:rPr kumimoji="1" lang="en-US" altLang="zh-CN" dirty="0" smtClean="0"/>
              <a:t>For local communication (between publishers/subscribers and daemon that co-locate at one server)</a:t>
            </a:r>
          </a:p>
          <a:p>
            <a:pPr lvl="1"/>
            <a:r>
              <a:rPr kumimoji="1" lang="en-US" altLang="zh-CN" dirty="0" smtClean="0"/>
              <a:t>Current NSQ design:  communication based on TCP connection(s) between pub/sub and daemon introduces unnecessary latency</a:t>
            </a:r>
          </a:p>
          <a:p>
            <a:pPr lvl="1"/>
            <a:r>
              <a:rPr kumimoji="1" lang="en-US" altLang="zh-CN" dirty="0" smtClean="0"/>
              <a:t>Our design: keep the API uniform. </a:t>
            </a:r>
            <a:r>
              <a:rPr kumimoji="1" lang="en-US" altLang="zh-CN" dirty="0"/>
              <a:t>B</a:t>
            </a:r>
            <a:r>
              <a:rPr kumimoji="1" lang="en-US" altLang="zh-CN" dirty="0" smtClean="0"/>
              <a:t>ut underneath the API, when the middleware detects local communications, messages are delivered via shared-memory instead of TCP</a:t>
            </a:r>
          </a:p>
          <a:p>
            <a:pPr lvl="3"/>
            <a:endParaRPr kumimoji="1" lang="en-US" altLang="zh-CN" sz="1600" dirty="0" smtClean="0"/>
          </a:p>
          <a:p>
            <a:r>
              <a:rPr kumimoji="1" lang="en-US" altLang="zh-CN" dirty="0" smtClean="0"/>
              <a:t>For remote (unicast) communication, TCP may not always be the best transport protocol for latency.</a:t>
            </a:r>
          </a:p>
          <a:p>
            <a:pPr lvl="1"/>
            <a:r>
              <a:rPr kumimoji="1" lang="en-US" altLang="zh-CN" dirty="0" smtClean="0"/>
              <a:t>Explore replacement by reliable UDP (build reliability mechanisms on top of UDP</a:t>
            </a:r>
            <a:r>
              <a:rPr kumimoji="1" lang="en-US" altLang="zh-CN" baseline="30000" dirty="0" smtClean="0"/>
              <a:t>[1]</a:t>
            </a:r>
            <a:r>
              <a:rPr kumimoji="1" lang="en-US" altLang="zh-CN" dirty="0" smtClean="0"/>
              <a:t>)</a:t>
            </a:r>
          </a:p>
          <a:p>
            <a:pPr lvl="3"/>
            <a:endParaRPr kumimoji="1" lang="en-US" altLang="zh-CN" sz="1600" dirty="0" smtClean="0"/>
          </a:p>
          <a:p>
            <a:r>
              <a:rPr kumimoji="1" lang="en-US" altLang="zh-CN" dirty="0" smtClean="0"/>
              <a:t>When multiple subscribers subscribe to a common topic, multicast, </a:t>
            </a:r>
            <a:r>
              <a:rPr kumimoji="1" lang="en-US" altLang="zh-CN" i="1" dirty="0" smtClean="0"/>
              <a:t>e.g., </a:t>
            </a:r>
            <a:r>
              <a:rPr kumimoji="1" lang="en-US" altLang="zh-CN" dirty="0" smtClean="0"/>
              <a:t>PIM</a:t>
            </a:r>
            <a:r>
              <a:rPr kumimoji="1" lang="en-US" altLang="zh-CN" baseline="30000" dirty="0" smtClean="0"/>
              <a:t>[2]</a:t>
            </a:r>
            <a:r>
              <a:rPr kumimoji="1" lang="en-US" altLang="zh-CN" dirty="0" smtClean="0"/>
              <a:t> is more efficient than </a:t>
            </a:r>
            <a:r>
              <a:rPr kumimoji="1" lang="en-US" altLang="zh-CN" dirty="0" err="1" smtClean="0"/>
              <a:t>unicast</a:t>
            </a:r>
            <a:r>
              <a:rPr kumimoji="1" lang="en-US" altLang="zh-CN" dirty="0" smtClean="0"/>
              <a:t>. However, TCP does not work over multicast, so another mechanism is needed to support reliability over multicast. Related research questions include:</a:t>
            </a:r>
          </a:p>
          <a:p>
            <a:pPr lvl="1"/>
            <a:r>
              <a:rPr kumimoji="1" lang="en-US" altLang="zh-CN" dirty="0" smtClean="0"/>
              <a:t>Explore the trade-off between better scalability and higher latency overhead for reliability between multicast and multiple unicast TCP (or reliable UDP) connections</a:t>
            </a:r>
          </a:p>
          <a:p>
            <a:pPr lvl="2"/>
            <a:r>
              <a:rPr kumimoji="1" lang="en-US" altLang="zh-CN" dirty="0" smtClean="0"/>
              <a:t>Multicast: Low latency and scalability as # connections </a:t>
            </a:r>
            <a:r>
              <a:rPr kumimoji="1" lang="en-US" altLang="zh-CN" dirty="0" smtClean="0">
                <a:sym typeface="Wingdings"/>
              </a:rPr>
              <a:t></a:t>
            </a:r>
            <a:r>
              <a:rPr kumimoji="1" lang="en-US" altLang="zh-CN" dirty="0" smtClean="0"/>
              <a:t>, but high latency for reliability</a:t>
            </a:r>
          </a:p>
          <a:p>
            <a:pPr lvl="2"/>
            <a:r>
              <a:rPr kumimoji="1" lang="en-US" altLang="zh-CN" dirty="0" smtClean="0"/>
              <a:t>TCP: Low latency for reliability, but poor scalability as # connections </a:t>
            </a:r>
            <a:r>
              <a:rPr kumimoji="1" lang="en-US" altLang="zh-CN" dirty="0" smtClean="0">
                <a:sym typeface="Wingdings"/>
              </a:rPr>
              <a:t></a:t>
            </a:r>
            <a:endParaRPr kumimoji="1" lang="en-US" altLang="zh-CN" dirty="0" smtClean="0"/>
          </a:p>
          <a:p>
            <a:pPr lvl="1"/>
            <a:r>
              <a:rPr kumimoji="1" lang="en-US" altLang="zh-CN" dirty="0" smtClean="0"/>
              <a:t>Explore whether we can develop a light weight reliability mechanism for multicast, and evaluate when using multicasts pays off</a:t>
            </a:r>
          </a:p>
          <a:p>
            <a:pPr lvl="3"/>
            <a:endParaRPr kumimoji="1" lang="en-US" altLang="zh-CN" sz="1600" dirty="0" smtClean="0"/>
          </a:p>
          <a:p>
            <a:r>
              <a:rPr kumimoji="1" lang="en-US" altLang="zh-CN" dirty="0" smtClean="0"/>
              <a:t>Note: UDP and multicast can also improve scalability, because of lower connection overhead than TCP</a:t>
            </a:r>
          </a:p>
          <a:p>
            <a:endParaRPr kumimoji="1" lang="en-US" altLang="zh-CN" dirty="0"/>
          </a:p>
          <a:p>
            <a:endParaRPr kumimoji="1" lang="zh-CN" altLang="en-US" dirty="0"/>
          </a:p>
        </p:txBody>
      </p:sp>
      <p:sp>
        <p:nvSpPr>
          <p:cNvPr id="4" name="日期占位符 3"/>
          <p:cNvSpPr>
            <a:spLocks noGrp="1"/>
          </p:cNvSpPr>
          <p:nvPr>
            <p:ph type="dt" sz="half" idx="10"/>
          </p:nvPr>
        </p:nvSpPr>
        <p:spPr/>
        <p:txBody>
          <a:bodyPr/>
          <a:lstStyle/>
          <a:p>
            <a:fld id="{C32BAF81-2836-1841-8C1D-2DCC72636AA7}" type="datetime1">
              <a:rPr lang="en-US" smtClean="0"/>
              <a:pPr/>
              <a:t>10/13/16</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30</a:t>
            </a:fld>
            <a:endParaRPr lang="en-US" dirty="0"/>
          </a:p>
        </p:txBody>
      </p:sp>
      <p:sp>
        <p:nvSpPr>
          <p:cNvPr id="7" name="文本框 6"/>
          <p:cNvSpPr txBox="1"/>
          <p:nvPr/>
        </p:nvSpPr>
        <p:spPr>
          <a:xfrm>
            <a:off x="6396831" y="5880728"/>
            <a:ext cx="2747169" cy="738664"/>
          </a:xfrm>
          <a:prstGeom prst="rect">
            <a:avLst/>
          </a:prstGeom>
          <a:noFill/>
        </p:spPr>
        <p:txBody>
          <a:bodyPr wrap="square" rtlCol="0">
            <a:spAutoFit/>
          </a:bodyPr>
          <a:lstStyle/>
          <a:p>
            <a:r>
              <a:rPr kumimoji="1" lang="en-US" altLang="zh-CN" sz="1200" dirty="0" smtClean="0"/>
              <a:t>[</a:t>
            </a:r>
            <a:r>
              <a:rPr kumimoji="1" lang="en-US" altLang="zh-CN" sz="1200" dirty="0"/>
              <a:t>1] </a:t>
            </a:r>
            <a:r>
              <a:rPr kumimoji="1" lang="en-US" altLang="zh-CN" sz="1200" dirty="0" smtClean="0">
                <a:hlinkClick r:id="rId3"/>
              </a:rPr>
              <a:t>Aeron- Protocol Specification</a:t>
            </a:r>
            <a:endParaRPr kumimoji="1" lang="en-US" altLang="zh-CN" sz="1200" dirty="0" smtClean="0"/>
          </a:p>
          <a:p>
            <a:r>
              <a:rPr kumimoji="1" lang="en-US" altLang="zh-CN" sz="1200" dirty="0" smtClean="0"/>
              <a:t>[2] </a:t>
            </a:r>
            <a:r>
              <a:rPr kumimoji="1" lang="en-US" altLang="zh-CN" sz="1200" dirty="0" smtClean="0">
                <a:hlinkClick r:id="rId4"/>
              </a:rPr>
              <a:t>Protocol Independent Multicast</a:t>
            </a:r>
            <a:endParaRPr kumimoji="1" lang="en-US" altLang="zh-CN" sz="1200" dirty="0"/>
          </a:p>
          <a:p>
            <a:endParaRPr kumimoji="1" lang="zh-CN" altLang="en-US" dirty="0"/>
          </a:p>
        </p:txBody>
      </p:sp>
    </p:spTree>
    <p:extLst>
      <p:ext uri="{BB962C8B-B14F-4D97-AF65-F5344CB8AC3E}">
        <p14:creationId xmlns:p14="http://schemas.microsoft.com/office/powerpoint/2010/main" val="159804703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Research: </a:t>
            </a:r>
            <a:r>
              <a:rPr kumimoji="1" lang="en-US" altLang="zh-CN" dirty="0" err="1" smtClean="0"/>
              <a:t>QoS</a:t>
            </a:r>
            <a:endParaRPr kumimoji="1" lang="zh-CN" altLang="en-US" dirty="0"/>
          </a:p>
        </p:txBody>
      </p:sp>
      <p:sp>
        <p:nvSpPr>
          <p:cNvPr id="3" name="内容占位符 2"/>
          <p:cNvSpPr>
            <a:spLocks noGrp="1"/>
          </p:cNvSpPr>
          <p:nvPr>
            <p:ph idx="1"/>
          </p:nvPr>
        </p:nvSpPr>
        <p:spPr/>
        <p:txBody>
          <a:bodyPr>
            <a:normAutofit fontScale="70000" lnSpcReduction="20000"/>
          </a:bodyPr>
          <a:lstStyle/>
          <a:p>
            <a:pPr>
              <a:spcBef>
                <a:spcPts val="1080"/>
              </a:spcBef>
            </a:pPr>
            <a:r>
              <a:rPr kumimoji="1" lang="en-US" altLang="zh-CN" dirty="0" smtClean="0"/>
              <a:t>Provide differentiated services for different applications depending on their declared requirements.</a:t>
            </a:r>
          </a:p>
          <a:p>
            <a:pPr lvl="2">
              <a:spcBef>
                <a:spcPts val="1080"/>
              </a:spcBef>
            </a:pPr>
            <a:endParaRPr kumimoji="1" lang="en-US" altLang="zh-CN" sz="1400" dirty="0" smtClean="0"/>
          </a:p>
          <a:p>
            <a:pPr>
              <a:spcBef>
                <a:spcPts val="1080"/>
              </a:spcBef>
            </a:pPr>
            <a:r>
              <a:rPr kumimoji="1" lang="en-US" altLang="zh-CN" dirty="0" smtClean="0"/>
              <a:t>Our middleware will provide API for </a:t>
            </a:r>
            <a:r>
              <a:rPr kumimoji="1" lang="en-US" altLang="zh-CN" dirty="0" err="1" smtClean="0"/>
              <a:t>QoS</a:t>
            </a:r>
            <a:r>
              <a:rPr kumimoji="1" lang="en-US" altLang="zh-CN" dirty="0" smtClean="0"/>
              <a:t> specification (service level agreement), including different </a:t>
            </a:r>
            <a:r>
              <a:rPr kumimoji="1" lang="en-US" altLang="zh-CN" dirty="0" smtClean="0">
                <a:solidFill>
                  <a:srgbClr val="FF0000"/>
                </a:solidFill>
              </a:rPr>
              <a:t>attributes</a:t>
            </a:r>
            <a:r>
              <a:rPr kumimoji="1" lang="en-US" altLang="zh-CN" dirty="0" smtClean="0"/>
              <a:t> and </a:t>
            </a:r>
            <a:r>
              <a:rPr kumimoji="1" lang="en-US" altLang="zh-CN" dirty="0" smtClean="0">
                <a:solidFill>
                  <a:srgbClr val="FF0000"/>
                </a:solidFill>
              </a:rPr>
              <a:t>granularity.</a:t>
            </a:r>
          </a:p>
          <a:p>
            <a:pPr lvl="2">
              <a:spcBef>
                <a:spcPts val="1080"/>
              </a:spcBef>
            </a:pPr>
            <a:endParaRPr kumimoji="1" lang="en-US" altLang="zh-CN" sz="1400" dirty="0" smtClean="0"/>
          </a:p>
          <a:p>
            <a:pPr>
              <a:spcBef>
                <a:spcPts val="1080"/>
              </a:spcBef>
            </a:pPr>
            <a:r>
              <a:rPr kumimoji="1" lang="en-US" altLang="zh-CN" dirty="0" smtClean="0"/>
              <a:t>QoS specifications</a:t>
            </a:r>
          </a:p>
          <a:p>
            <a:pPr lvl="1">
              <a:spcBef>
                <a:spcPts val="1080"/>
              </a:spcBef>
            </a:pPr>
            <a:r>
              <a:rPr kumimoji="1" lang="en-US" altLang="zh-CN" b="1" dirty="0" smtClean="0"/>
              <a:t>Traffic contract</a:t>
            </a:r>
            <a:r>
              <a:rPr kumimoji="1" lang="en-US" altLang="zh-CN" dirty="0" smtClean="0"/>
              <a:t>: To what volume of messages does SLA apply?</a:t>
            </a:r>
            <a:endParaRPr kumimoji="1" lang="en-US" altLang="zh-CN" b="1" dirty="0" smtClean="0"/>
          </a:p>
          <a:p>
            <a:pPr>
              <a:spcBef>
                <a:spcPts val="1080"/>
              </a:spcBef>
            </a:pPr>
            <a:r>
              <a:rPr kumimoji="1" lang="en-US" altLang="zh-CN" dirty="0" smtClean="0"/>
              <a:t>QoS attributes</a:t>
            </a:r>
          </a:p>
          <a:p>
            <a:pPr lvl="1">
              <a:spcBef>
                <a:spcPts val="1080"/>
              </a:spcBef>
            </a:pPr>
            <a:r>
              <a:rPr kumimoji="1" lang="en-US" altLang="zh-CN" b="1" dirty="0" smtClean="0"/>
              <a:t>Latency</a:t>
            </a:r>
            <a:r>
              <a:rPr kumimoji="1" lang="en-US" altLang="zh-CN" dirty="0" smtClean="0"/>
              <a:t>: messages that have higher latency requirement should be scheduled and transmitted at higher priority. </a:t>
            </a:r>
          </a:p>
          <a:p>
            <a:pPr lvl="2">
              <a:spcBef>
                <a:spcPts val="1080"/>
              </a:spcBef>
            </a:pPr>
            <a:r>
              <a:rPr kumimoji="1" lang="en-US" altLang="zh-CN" dirty="0" smtClean="0"/>
              <a:t>Messages are handled by </a:t>
            </a:r>
            <a:r>
              <a:rPr kumimoji="1" lang="en-US" altLang="zh-CN" dirty="0" err="1" smtClean="0"/>
              <a:t>goroutines</a:t>
            </a:r>
            <a:r>
              <a:rPr kumimoji="1" lang="en-US" altLang="zh-CN" dirty="0" smtClean="0"/>
              <a:t>, but go runtime does not support real-time </a:t>
            </a:r>
            <a:r>
              <a:rPr kumimoji="1" lang="en-US" altLang="zh-CN" dirty="0" err="1" smtClean="0"/>
              <a:t>goroutine</a:t>
            </a:r>
            <a:r>
              <a:rPr kumimoji="1" lang="en-US" altLang="zh-CN" dirty="0" smtClean="0"/>
              <a:t> scheduling. To implement latency differentiation on top of go runtime, we propose two solutions, which are shown later.</a:t>
            </a:r>
          </a:p>
          <a:p>
            <a:pPr lvl="1">
              <a:spcBef>
                <a:spcPts val="1080"/>
              </a:spcBef>
            </a:pPr>
            <a:r>
              <a:rPr kumimoji="1" lang="en-US" altLang="zh-CN" b="1" dirty="0" smtClean="0"/>
              <a:t>Persistency</a:t>
            </a:r>
            <a:r>
              <a:rPr kumimoji="1" lang="en-US" altLang="zh-CN" dirty="0" smtClean="0"/>
              <a:t>: Applications may demand different degrees of persistency. Persistency may be implemented through disk backup or redundant memory copies.</a:t>
            </a:r>
          </a:p>
          <a:p>
            <a:pPr lvl="1">
              <a:spcBef>
                <a:spcPts val="1080"/>
              </a:spcBef>
            </a:pPr>
            <a:r>
              <a:rPr kumimoji="1" lang="en-US" altLang="zh-CN" b="1" dirty="0" smtClean="0"/>
              <a:t>Reliability</a:t>
            </a:r>
            <a:r>
              <a:rPr kumimoji="1" lang="en-US" altLang="zh-CN" dirty="0" smtClean="0"/>
              <a:t>: messages may demand different levels of reliability, e.g., in terms of in-order, no-loss, no-dup delivery guarantees.</a:t>
            </a:r>
          </a:p>
          <a:p>
            <a:pPr>
              <a:spcBef>
                <a:spcPts val="1080"/>
              </a:spcBef>
            </a:pPr>
            <a:endParaRPr kumimoji="1" lang="en-US" altLang="zh-CN" dirty="0" smtClean="0"/>
          </a:p>
        </p:txBody>
      </p:sp>
      <p:sp>
        <p:nvSpPr>
          <p:cNvPr id="4" name="日期占位符 3"/>
          <p:cNvSpPr>
            <a:spLocks noGrp="1"/>
          </p:cNvSpPr>
          <p:nvPr>
            <p:ph type="dt" sz="half" idx="10"/>
          </p:nvPr>
        </p:nvSpPr>
        <p:spPr/>
        <p:txBody>
          <a:bodyPr/>
          <a:lstStyle/>
          <a:p>
            <a:fld id="{C32BAF81-2836-1841-8C1D-2DCC72636AA7}" type="datetime1">
              <a:rPr lang="en-US" smtClean="0"/>
              <a:pPr/>
              <a:t>10/13/16</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31</a:t>
            </a:fld>
            <a:endParaRPr lang="en-US" dirty="0"/>
          </a:p>
        </p:txBody>
      </p:sp>
    </p:spTree>
    <p:extLst>
      <p:ext uri="{BB962C8B-B14F-4D97-AF65-F5344CB8AC3E}">
        <p14:creationId xmlns:p14="http://schemas.microsoft.com/office/powerpoint/2010/main" val="363684737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Research: </a:t>
            </a:r>
            <a:r>
              <a:rPr kumimoji="1" lang="en-US" altLang="zh-CN" dirty="0" err="1" smtClean="0"/>
              <a:t>QoS</a:t>
            </a:r>
            <a:r>
              <a:rPr kumimoji="1" lang="en-US" altLang="zh-CN" dirty="0" smtClean="0"/>
              <a:t> Granularity</a:t>
            </a:r>
            <a:endParaRPr kumimoji="1" lang="zh-CN" altLang="en-US" dirty="0"/>
          </a:p>
        </p:txBody>
      </p:sp>
      <p:sp>
        <p:nvSpPr>
          <p:cNvPr id="4" name="日期占位符 3"/>
          <p:cNvSpPr>
            <a:spLocks noGrp="1"/>
          </p:cNvSpPr>
          <p:nvPr>
            <p:ph type="dt" sz="half" idx="10"/>
          </p:nvPr>
        </p:nvSpPr>
        <p:spPr/>
        <p:txBody>
          <a:bodyPr/>
          <a:lstStyle/>
          <a:p>
            <a:fld id="{C32BAF81-2836-1841-8C1D-2DCC72636AA7}" type="datetime1">
              <a:rPr lang="en-US" smtClean="0"/>
              <a:pPr/>
              <a:t>10/13/16</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32</a:t>
            </a:fld>
            <a:endParaRPr lang="en-US" dirty="0"/>
          </a:p>
        </p:txBody>
      </p:sp>
      <p:sp>
        <p:nvSpPr>
          <p:cNvPr id="7" name="内容占位符 6"/>
          <p:cNvSpPr>
            <a:spLocks noGrp="1"/>
          </p:cNvSpPr>
          <p:nvPr>
            <p:ph idx="1"/>
          </p:nvPr>
        </p:nvSpPr>
        <p:spPr/>
        <p:txBody>
          <a:bodyPr>
            <a:normAutofit lnSpcReduction="10000"/>
          </a:bodyPr>
          <a:lstStyle/>
          <a:p>
            <a:pPr>
              <a:spcBef>
                <a:spcPts val="1128"/>
              </a:spcBef>
            </a:pPr>
            <a:r>
              <a:rPr kumimoji="1" lang="en-US" altLang="zh-CN" sz="1800" dirty="0"/>
              <a:t>Topic-level (coarse-grained): messages are differentiated based on which topic they belong to</a:t>
            </a:r>
          </a:p>
          <a:p>
            <a:pPr>
              <a:spcBef>
                <a:spcPts val="1128"/>
              </a:spcBef>
            </a:pPr>
            <a:r>
              <a:rPr kumimoji="1" lang="en-US" altLang="zh-CN" sz="1800" dirty="0"/>
              <a:t>Subscriber-level (fine-grained): messages are differentiated based on which subscriber they are delivered to</a:t>
            </a:r>
          </a:p>
          <a:p>
            <a:pPr>
              <a:spcBef>
                <a:spcPts val="1128"/>
              </a:spcBef>
            </a:pPr>
            <a:r>
              <a:rPr kumimoji="1" lang="en-US" altLang="zh-CN" sz="1800" dirty="0"/>
              <a:t>Hierarchical: combines the above two levels</a:t>
            </a:r>
          </a:p>
          <a:p>
            <a:pPr lvl="1">
              <a:spcBef>
                <a:spcPts val="1128"/>
              </a:spcBef>
            </a:pPr>
            <a:r>
              <a:rPr kumimoji="1" lang="en-US" altLang="zh-CN" sz="1800" dirty="0"/>
              <a:t>Example: </a:t>
            </a:r>
            <a:r>
              <a:rPr kumimoji="1" lang="en-US" altLang="zh-CN" sz="1800" dirty="0">
                <a:solidFill>
                  <a:srgbClr val="FF0000"/>
                </a:solidFill>
              </a:rPr>
              <a:t>Latency differentiation </a:t>
            </a:r>
            <a:r>
              <a:rPr kumimoji="1" lang="en-US" altLang="zh-CN" sz="1800" dirty="0"/>
              <a:t>across topics (1, </a:t>
            </a:r>
            <a:r>
              <a:rPr kumimoji="1" lang="en-US" altLang="zh-CN" sz="1800" dirty="0" smtClean="0"/>
              <a:t>2) </a:t>
            </a:r>
            <a:r>
              <a:rPr kumimoji="1" lang="en-US" altLang="zh-CN" sz="1800" dirty="0"/>
              <a:t>and subscribers (1, 2). Assume subscriber1 subscribes to topic1 and 2, while subscriber2 subscribes to </a:t>
            </a:r>
            <a:r>
              <a:rPr kumimoji="1" lang="en-US" altLang="zh-CN" sz="1800" dirty="0" smtClean="0"/>
              <a:t>topic2. </a:t>
            </a:r>
            <a:r>
              <a:rPr kumimoji="1" lang="en-US" altLang="zh-CN" sz="1800" dirty="0">
                <a:solidFill>
                  <a:srgbClr val="FF0000"/>
                </a:solidFill>
              </a:rPr>
              <a:t>Hierarchical differentiation </a:t>
            </a:r>
            <a:r>
              <a:rPr kumimoji="1" lang="en-US" altLang="zh-CN" sz="1800" dirty="0"/>
              <a:t>implies:</a:t>
            </a:r>
          </a:p>
          <a:p>
            <a:pPr lvl="2">
              <a:spcBef>
                <a:spcPts val="1128"/>
              </a:spcBef>
            </a:pPr>
            <a:r>
              <a:rPr kumimoji="1" lang="en-US" altLang="zh-CN" sz="1600" dirty="0"/>
              <a:t>Topic-level: priority (topic1) &gt; priority (</a:t>
            </a:r>
            <a:r>
              <a:rPr kumimoji="1" lang="en-US" altLang="zh-CN" sz="1600" dirty="0" smtClean="0"/>
              <a:t>topic2) (</a:t>
            </a:r>
            <a:r>
              <a:rPr kumimoji="1" lang="en-US" altLang="zh-CN" sz="1600" dirty="0"/>
              <a:t>“&gt;” means higher priority)</a:t>
            </a:r>
          </a:p>
          <a:p>
            <a:pPr lvl="2">
              <a:spcBef>
                <a:spcPts val="1128"/>
              </a:spcBef>
            </a:pPr>
            <a:r>
              <a:rPr kumimoji="1" lang="en-US" altLang="zh-CN" sz="1600" dirty="0"/>
              <a:t>Subscriber-level:  priority (subscriber1) &gt; priority (subscriber2)</a:t>
            </a:r>
          </a:p>
          <a:p>
            <a:pPr lvl="1">
              <a:spcBef>
                <a:spcPts val="1128"/>
              </a:spcBef>
            </a:pPr>
            <a:r>
              <a:rPr kumimoji="1" lang="en-US" altLang="zh-CN" dirty="0"/>
              <a:t>Resulting message differentiation: </a:t>
            </a:r>
          </a:p>
          <a:p>
            <a:pPr lvl="2">
              <a:spcBef>
                <a:spcPts val="1128"/>
              </a:spcBef>
            </a:pPr>
            <a:r>
              <a:rPr kumimoji="1" lang="en-US" altLang="zh-CN" sz="1600" dirty="0" smtClean="0"/>
              <a:t>Topic-level: all </a:t>
            </a:r>
            <a:r>
              <a:rPr kumimoji="1" lang="en-US" altLang="zh-CN" sz="1600" dirty="0"/>
              <a:t>messages </a:t>
            </a:r>
            <a:r>
              <a:rPr kumimoji="1" lang="en-US" altLang="zh-CN" sz="1600" dirty="0" smtClean="0"/>
              <a:t>of topic1 </a:t>
            </a:r>
            <a:r>
              <a:rPr kumimoji="1" lang="en-US" altLang="zh-CN" sz="1600" dirty="0"/>
              <a:t>scheduled prior to those </a:t>
            </a:r>
            <a:r>
              <a:rPr kumimoji="1" lang="en-US" altLang="zh-CN" sz="1600" dirty="0" smtClean="0"/>
              <a:t>of topic2</a:t>
            </a:r>
            <a:endParaRPr kumimoji="1" lang="en-US" altLang="zh-CN" sz="1600" dirty="0"/>
          </a:p>
          <a:p>
            <a:pPr lvl="2">
              <a:spcBef>
                <a:spcPts val="1128"/>
              </a:spcBef>
            </a:pPr>
            <a:r>
              <a:rPr kumimoji="1" lang="en-US" altLang="zh-CN" sz="1600" dirty="0" smtClean="0"/>
              <a:t>Subscriber-level (after topic-level differentiation is enforced): both subscribers subscribe to topic2, but messages (of topic2) are first delivered to subscriber1</a:t>
            </a:r>
            <a:endParaRPr kumimoji="1" lang="en-US" altLang="zh-CN" sz="1600" dirty="0"/>
          </a:p>
          <a:p>
            <a:endParaRPr kumimoji="1" lang="zh-CN" altLang="en-US" dirty="0"/>
          </a:p>
        </p:txBody>
      </p:sp>
    </p:spTree>
    <p:extLst>
      <p:ext uri="{BB962C8B-B14F-4D97-AF65-F5344CB8AC3E}">
        <p14:creationId xmlns:p14="http://schemas.microsoft.com/office/powerpoint/2010/main" val="48788437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Research: Scalability</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smtClean="0"/>
              <a:t>NSQ daemon consumes large amount of CPU cycles when workload and connections scale up</a:t>
            </a:r>
          </a:p>
          <a:p>
            <a:pPr lvl="1"/>
            <a:r>
              <a:rPr kumimoji="1" lang="en-US" altLang="zh-CN" dirty="0" smtClean="0"/>
              <a:t>We need to further look into the message handling in NSQ daemon and improve its efficiency</a:t>
            </a:r>
          </a:p>
          <a:p>
            <a:pPr lvl="2"/>
            <a:r>
              <a:rPr kumimoji="1" lang="en-US" altLang="zh-CN" i="1" dirty="0" smtClean="0"/>
              <a:t>E.g.,</a:t>
            </a:r>
            <a:r>
              <a:rPr kumimoji="1" lang="en-US" altLang="zh-CN" dirty="0" smtClean="0"/>
              <a:t> adaptive message batching as load increases can improve scalability without significantly affecting latency</a:t>
            </a:r>
            <a:endParaRPr kumimoji="1" lang="en-US" altLang="zh-CN" i="1" dirty="0" smtClean="0"/>
          </a:p>
          <a:p>
            <a:pPr lvl="1"/>
            <a:r>
              <a:rPr kumimoji="1" lang="en-US" altLang="zh-CN" dirty="0" smtClean="0"/>
              <a:t>Leveraging design ideas from NATS daemon may help with this research task</a:t>
            </a:r>
          </a:p>
          <a:p>
            <a:pPr lvl="1"/>
            <a:endParaRPr kumimoji="1" lang="en-US" altLang="zh-CN" dirty="0" smtClean="0"/>
          </a:p>
          <a:p>
            <a:r>
              <a:rPr kumimoji="1" lang="en-US" altLang="zh-CN" dirty="0" smtClean="0"/>
              <a:t>Decentralization: workload balancing on daemon cluster (future work)</a:t>
            </a:r>
          </a:p>
        </p:txBody>
      </p:sp>
      <p:sp>
        <p:nvSpPr>
          <p:cNvPr id="4" name="日期占位符 3"/>
          <p:cNvSpPr>
            <a:spLocks noGrp="1"/>
          </p:cNvSpPr>
          <p:nvPr>
            <p:ph type="dt" sz="half" idx="10"/>
          </p:nvPr>
        </p:nvSpPr>
        <p:spPr/>
        <p:txBody>
          <a:bodyPr/>
          <a:lstStyle/>
          <a:p>
            <a:fld id="{C32BAF81-2836-1841-8C1D-2DCC72636AA7}" type="datetime1">
              <a:rPr lang="en-US" smtClean="0"/>
              <a:pPr/>
              <a:t>10/13/16</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33</a:t>
            </a:fld>
            <a:endParaRPr lang="en-US" dirty="0"/>
          </a:p>
        </p:txBody>
      </p:sp>
    </p:spTree>
    <p:extLst>
      <p:ext uri="{BB962C8B-B14F-4D97-AF65-F5344CB8AC3E}">
        <p14:creationId xmlns:p14="http://schemas.microsoft.com/office/powerpoint/2010/main" val="170916871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2800" dirty="0" smtClean="0"/>
              <a:t>Real-Time Messaging Middleware</a:t>
            </a:r>
            <a:endParaRPr kumimoji="1" lang="zh-CN" altLang="en-US" sz="2800" dirty="0"/>
          </a:p>
        </p:txBody>
      </p:sp>
      <p:sp>
        <p:nvSpPr>
          <p:cNvPr id="3" name="内容占位符 2"/>
          <p:cNvSpPr>
            <a:spLocks noGrp="1"/>
          </p:cNvSpPr>
          <p:nvPr>
            <p:ph idx="1"/>
          </p:nvPr>
        </p:nvSpPr>
        <p:spPr/>
        <p:txBody>
          <a:bodyPr>
            <a:normAutofit fontScale="92500" lnSpcReduction="20000"/>
          </a:bodyPr>
          <a:lstStyle/>
          <a:p>
            <a:r>
              <a:rPr kumimoji="1" lang="en-US" altLang="zh-CN" dirty="0" smtClean="0"/>
              <a:t>To optimize latency, our middleware will have self-configuration and runtime transport adaptation</a:t>
            </a:r>
          </a:p>
          <a:p>
            <a:r>
              <a:rPr kumimoji="1" lang="en-US" altLang="zh-CN" dirty="0" smtClean="0"/>
              <a:t>To build </a:t>
            </a:r>
            <a:r>
              <a:rPr kumimoji="1" lang="en-US" altLang="zh-CN" dirty="0" err="1" smtClean="0"/>
              <a:t>QoS</a:t>
            </a:r>
            <a:r>
              <a:rPr kumimoji="1" lang="en-US" altLang="zh-CN" dirty="0" smtClean="0"/>
              <a:t> provisioning (on top of go runtime), there are two architectures (shown in following slides):</a:t>
            </a:r>
          </a:p>
          <a:p>
            <a:pPr lvl="1"/>
            <a:r>
              <a:rPr kumimoji="1" lang="en-US" altLang="zh-CN" dirty="0" smtClean="0"/>
              <a:t>Create multiple daemons on a physical host, </a:t>
            </a:r>
            <a:r>
              <a:rPr kumimoji="1" lang="en-US" altLang="zh-CN" dirty="0"/>
              <a:t>each daemon dedicated for one service class</a:t>
            </a:r>
          </a:p>
          <a:p>
            <a:pPr lvl="2"/>
            <a:r>
              <a:rPr kumimoji="1" lang="en-US" altLang="zh-CN" dirty="0"/>
              <a:t>Leverage Linux real-time </a:t>
            </a:r>
            <a:r>
              <a:rPr kumimoji="1" lang="en-US" altLang="zh-CN" dirty="0" smtClean="0"/>
              <a:t>scheduler (underlying middleware) </a:t>
            </a:r>
            <a:r>
              <a:rPr kumimoji="1" lang="en-US" altLang="zh-CN" dirty="0"/>
              <a:t>to prioritize daemons</a:t>
            </a:r>
          </a:p>
          <a:p>
            <a:pPr lvl="2"/>
            <a:r>
              <a:rPr kumimoji="1" lang="en-US" altLang="zh-CN" dirty="0" smtClean="0"/>
              <a:t>Due to the fact that the resource consumption highly depends on the number of daemons (which we will quantify), this architecture may only support coarse-grained (topic-level) service differentiation.</a:t>
            </a:r>
          </a:p>
          <a:p>
            <a:pPr lvl="1"/>
            <a:r>
              <a:rPr kumimoji="1" lang="en-US" altLang="zh-CN" dirty="0" smtClean="0"/>
              <a:t>One daemon on a physical host, but we will implement </a:t>
            </a:r>
            <a:r>
              <a:rPr kumimoji="1" lang="en-US" altLang="zh-CN" dirty="0"/>
              <a:t>traffic control </a:t>
            </a:r>
            <a:r>
              <a:rPr kumimoji="1" lang="en-US" altLang="zh-CN" dirty="0" smtClean="0"/>
              <a:t>mechanism inside the daemon </a:t>
            </a:r>
            <a:r>
              <a:rPr kumimoji="1" lang="en-US" altLang="zh-CN" dirty="0"/>
              <a:t>to regulate traffic of every service </a:t>
            </a:r>
            <a:r>
              <a:rPr kumimoji="1" lang="en-US" altLang="zh-CN" dirty="0" smtClean="0"/>
              <a:t>class</a:t>
            </a:r>
          </a:p>
          <a:p>
            <a:pPr lvl="2"/>
            <a:r>
              <a:rPr kumimoji="1" lang="en-US" altLang="zh-CN" dirty="0" smtClean="0"/>
              <a:t>When traffic controller detects long delay on high-priority (which means higher </a:t>
            </a:r>
            <a:r>
              <a:rPr kumimoji="1" lang="en-US" altLang="zh-CN" dirty="0" err="1" smtClean="0"/>
              <a:t>QoS</a:t>
            </a:r>
            <a:r>
              <a:rPr kumimoji="1" lang="en-US" altLang="zh-CN" dirty="0" smtClean="0"/>
              <a:t> requirements) service classes, it throttles/backpressures the traffic rate of low-priority service classes</a:t>
            </a:r>
            <a:endParaRPr kumimoji="1" lang="en-US" altLang="zh-CN" dirty="0"/>
          </a:p>
          <a:p>
            <a:pPr lvl="1"/>
            <a:endParaRPr kumimoji="1" lang="zh-CN" altLang="en-US" dirty="0"/>
          </a:p>
        </p:txBody>
      </p:sp>
      <p:sp>
        <p:nvSpPr>
          <p:cNvPr id="4" name="日期占位符 3"/>
          <p:cNvSpPr>
            <a:spLocks noGrp="1"/>
          </p:cNvSpPr>
          <p:nvPr>
            <p:ph type="dt" sz="half" idx="10"/>
          </p:nvPr>
        </p:nvSpPr>
        <p:spPr/>
        <p:txBody>
          <a:bodyPr/>
          <a:lstStyle/>
          <a:p>
            <a:fld id="{C32BAF81-2836-1841-8C1D-2DCC72636AA7}" type="datetime1">
              <a:rPr lang="en-US" smtClean="0"/>
              <a:pPr/>
              <a:t>10/13/16</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34</a:t>
            </a:fld>
            <a:endParaRPr lang="en-US" dirty="0"/>
          </a:p>
        </p:txBody>
      </p:sp>
    </p:spTree>
    <p:extLst>
      <p:ext uri="{BB962C8B-B14F-4D97-AF65-F5344CB8AC3E}">
        <p14:creationId xmlns:p14="http://schemas.microsoft.com/office/powerpoint/2010/main" val="32008228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2400" dirty="0" smtClean="0"/>
              <a:t>Architecture-A: Per-Service-Class Daemon</a:t>
            </a:r>
            <a:endParaRPr kumimoji="1" lang="zh-CN" altLang="en-US" sz="2400" dirty="0"/>
          </a:p>
        </p:txBody>
      </p:sp>
      <p:sp>
        <p:nvSpPr>
          <p:cNvPr id="4" name="日期占位符 3"/>
          <p:cNvSpPr>
            <a:spLocks noGrp="1"/>
          </p:cNvSpPr>
          <p:nvPr>
            <p:ph type="dt" sz="half" idx="10"/>
          </p:nvPr>
        </p:nvSpPr>
        <p:spPr/>
        <p:txBody>
          <a:bodyPr/>
          <a:lstStyle/>
          <a:p>
            <a:fld id="{C32BAF81-2836-1841-8C1D-2DCC72636AA7}" type="datetime1">
              <a:rPr lang="en-US" smtClean="0"/>
              <a:pPr/>
              <a:t>10/13/16</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35</a:t>
            </a:fld>
            <a:endParaRPr lang="en-US" dirty="0"/>
          </a:p>
        </p:txBody>
      </p:sp>
      <p:grpSp>
        <p:nvGrpSpPr>
          <p:cNvPr id="33" name="组 32"/>
          <p:cNvGrpSpPr/>
          <p:nvPr/>
        </p:nvGrpSpPr>
        <p:grpSpPr>
          <a:xfrm>
            <a:off x="370501" y="1172974"/>
            <a:ext cx="1566016" cy="1334165"/>
            <a:chOff x="-49120" y="4504743"/>
            <a:chExt cx="1566016" cy="1334165"/>
          </a:xfrm>
        </p:grpSpPr>
        <p:sp>
          <p:nvSpPr>
            <p:cNvPr id="8" name="文本框 7"/>
            <p:cNvSpPr txBox="1"/>
            <p:nvPr/>
          </p:nvSpPr>
          <p:spPr>
            <a:xfrm>
              <a:off x="177281" y="5397155"/>
              <a:ext cx="1032469" cy="276999"/>
            </a:xfrm>
            <a:prstGeom prst="rect">
              <a:avLst/>
            </a:prstGeom>
            <a:noFill/>
            <a:ln w="19050" cmpd="sng">
              <a:solidFill>
                <a:schemeClr val="tx1"/>
              </a:solidFill>
            </a:ln>
          </p:spPr>
          <p:txBody>
            <a:bodyPr wrap="square" rtlCol="0">
              <a:spAutoFit/>
            </a:bodyPr>
            <a:lstStyle/>
            <a:p>
              <a:r>
                <a:rPr kumimoji="1" lang="en-US" altLang="zh-CN" sz="1200" dirty="0" smtClean="0"/>
                <a:t>Producer</a:t>
              </a:r>
              <a:endParaRPr kumimoji="1" lang="zh-CN" altLang="en-US" sz="1200" dirty="0"/>
            </a:p>
          </p:txBody>
        </p:sp>
        <p:sp>
          <p:nvSpPr>
            <p:cNvPr id="9" name="文本框 8"/>
            <p:cNvSpPr txBox="1"/>
            <p:nvPr/>
          </p:nvSpPr>
          <p:spPr>
            <a:xfrm>
              <a:off x="204688" y="4852036"/>
              <a:ext cx="977656" cy="276999"/>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kumimoji="1" lang="en-US" altLang="zh-CN" sz="1200" dirty="0" smtClean="0"/>
                <a:t>User Code</a:t>
              </a:r>
              <a:endParaRPr kumimoji="1" lang="zh-CN" altLang="en-US" sz="1200" dirty="0"/>
            </a:p>
          </p:txBody>
        </p:sp>
        <p:cxnSp>
          <p:nvCxnSpPr>
            <p:cNvPr id="10" name="直线箭头连接符 26"/>
            <p:cNvCxnSpPr>
              <a:stCxn id="9" idx="2"/>
              <a:endCxn id="8" idx="0"/>
            </p:cNvCxnSpPr>
            <p:nvPr/>
          </p:nvCxnSpPr>
          <p:spPr bwMode="auto">
            <a:xfrm>
              <a:off x="693516" y="5129035"/>
              <a:ext cx="0" cy="26812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7" name="矩形 6"/>
            <p:cNvSpPr/>
            <p:nvPr/>
          </p:nvSpPr>
          <p:spPr>
            <a:xfrm>
              <a:off x="-49120" y="4552310"/>
              <a:ext cx="1473062" cy="1286598"/>
            </a:xfrm>
            <a:prstGeom prst="rect">
              <a:avLst/>
            </a:prstGeom>
            <a:noFill/>
            <a:ln w="12700" cmpd="sng">
              <a:solidFill>
                <a:schemeClr val="tx1"/>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文本框 10"/>
            <p:cNvSpPr txBox="1"/>
            <p:nvPr/>
          </p:nvSpPr>
          <p:spPr>
            <a:xfrm>
              <a:off x="134134" y="4504743"/>
              <a:ext cx="1256397" cy="276999"/>
            </a:xfrm>
            <a:prstGeom prst="rect">
              <a:avLst/>
            </a:prstGeom>
            <a:noFill/>
          </p:spPr>
          <p:txBody>
            <a:bodyPr wrap="square" rtlCol="0">
              <a:spAutoFit/>
            </a:bodyPr>
            <a:lstStyle/>
            <a:p>
              <a:r>
                <a:rPr kumimoji="1" lang="en-US" altLang="zh-CN" sz="1200" dirty="0" smtClean="0"/>
                <a:t>Publisher 1</a:t>
              </a:r>
              <a:endParaRPr kumimoji="1" lang="zh-CN" altLang="en-US" sz="1200" dirty="0"/>
            </a:p>
          </p:txBody>
        </p:sp>
        <p:sp>
          <p:nvSpPr>
            <p:cNvPr id="74" name="文本框 73"/>
            <p:cNvSpPr txBox="1"/>
            <p:nvPr/>
          </p:nvSpPr>
          <p:spPr>
            <a:xfrm>
              <a:off x="668883" y="5097138"/>
              <a:ext cx="848013" cy="276999"/>
            </a:xfrm>
            <a:prstGeom prst="rect">
              <a:avLst/>
            </a:prstGeom>
            <a:noFill/>
            <a:ln w="19050" cmpd="sng">
              <a:noFill/>
            </a:ln>
          </p:spPr>
          <p:txBody>
            <a:bodyPr wrap="square" rtlCol="0">
              <a:spAutoFit/>
            </a:bodyPr>
            <a:lstStyle/>
            <a:p>
              <a:r>
                <a:rPr kumimoji="1" lang="en-US" altLang="zh-CN" sz="1200" dirty="0" smtClean="0"/>
                <a:t>Msg2 (</a:t>
              </a:r>
              <a:r>
                <a:rPr kumimoji="1" lang="en-US" altLang="zh-CN" sz="1200" dirty="0" smtClean="0">
                  <a:solidFill>
                    <a:srgbClr val="FF0000"/>
                  </a:solidFill>
                </a:rPr>
                <a:t>T2</a:t>
              </a:r>
              <a:r>
                <a:rPr kumimoji="1" lang="en-US" altLang="zh-CN" sz="1200" dirty="0" smtClean="0"/>
                <a:t>)</a:t>
              </a:r>
              <a:endParaRPr kumimoji="1" lang="zh-CN" altLang="en-US" sz="1200" dirty="0"/>
            </a:p>
          </p:txBody>
        </p:sp>
      </p:grpSp>
      <p:sp>
        <p:nvSpPr>
          <p:cNvPr id="138" name="文本框 137"/>
          <p:cNvSpPr txBox="1"/>
          <p:nvPr/>
        </p:nvSpPr>
        <p:spPr>
          <a:xfrm>
            <a:off x="337211" y="1763193"/>
            <a:ext cx="848013" cy="276999"/>
          </a:xfrm>
          <a:prstGeom prst="rect">
            <a:avLst/>
          </a:prstGeom>
          <a:noFill/>
          <a:ln w="19050" cmpd="sng">
            <a:noFill/>
          </a:ln>
        </p:spPr>
        <p:txBody>
          <a:bodyPr wrap="square" rtlCol="0">
            <a:spAutoFit/>
          </a:bodyPr>
          <a:lstStyle/>
          <a:p>
            <a:r>
              <a:rPr kumimoji="1" lang="en-US" altLang="zh-CN" sz="1200" dirty="0" smtClean="0"/>
              <a:t>Msg1 (</a:t>
            </a:r>
            <a:r>
              <a:rPr kumimoji="1" lang="en-US" altLang="zh-CN" sz="1200" dirty="0" smtClean="0">
                <a:solidFill>
                  <a:srgbClr val="FF0000"/>
                </a:solidFill>
              </a:rPr>
              <a:t>T1</a:t>
            </a:r>
            <a:r>
              <a:rPr kumimoji="1" lang="en-US" altLang="zh-CN" sz="1200" dirty="0" smtClean="0"/>
              <a:t>)</a:t>
            </a:r>
            <a:endParaRPr kumimoji="1" lang="zh-CN" altLang="en-US" sz="1200" dirty="0"/>
          </a:p>
        </p:txBody>
      </p:sp>
      <p:cxnSp>
        <p:nvCxnSpPr>
          <p:cNvPr id="182" name="直线箭头连接符 26"/>
          <p:cNvCxnSpPr>
            <a:endCxn id="215" idx="2"/>
          </p:cNvCxnSpPr>
          <p:nvPr/>
        </p:nvCxnSpPr>
        <p:spPr bwMode="auto">
          <a:xfrm rot="5400000" flipH="1" flipV="1">
            <a:off x="2461349" y="2388242"/>
            <a:ext cx="753350" cy="686891"/>
          </a:xfrm>
          <a:prstGeom prst="bentConnector3">
            <a:avLst>
              <a:gd name="adj1" fmla="val 50000"/>
            </a:avLst>
          </a:prstGeom>
          <a:solidFill>
            <a:schemeClr val="accent1"/>
          </a:solidFill>
          <a:ln w="19050" cap="flat" cmpd="sng" algn="ctr">
            <a:solidFill>
              <a:schemeClr val="tx1"/>
            </a:solidFill>
            <a:prstDash val="sysDot"/>
            <a:round/>
            <a:headEnd type="none" w="med" len="med"/>
            <a:tailEnd type="arrow"/>
          </a:ln>
          <a:effectLst/>
        </p:spPr>
      </p:cxnSp>
      <p:grpSp>
        <p:nvGrpSpPr>
          <p:cNvPr id="169" name="组 168"/>
          <p:cNvGrpSpPr/>
          <p:nvPr/>
        </p:nvGrpSpPr>
        <p:grpSpPr>
          <a:xfrm>
            <a:off x="6693026" y="1311125"/>
            <a:ext cx="2409448" cy="1306637"/>
            <a:chOff x="-49120" y="4504743"/>
            <a:chExt cx="2912409" cy="1306637"/>
          </a:xfrm>
        </p:grpSpPr>
        <p:sp>
          <p:nvSpPr>
            <p:cNvPr id="170" name="文本框 169"/>
            <p:cNvSpPr txBox="1"/>
            <p:nvPr/>
          </p:nvSpPr>
          <p:spPr>
            <a:xfrm>
              <a:off x="130245" y="5397155"/>
              <a:ext cx="1032469" cy="276999"/>
            </a:xfrm>
            <a:prstGeom prst="rect">
              <a:avLst/>
            </a:prstGeom>
            <a:noFill/>
            <a:ln w="19050" cmpd="sng">
              <a:solidFill>
                <a:schemeClr val="accent2">
                  <a:lumMod val="75000"/>
                </a:schemeClr>
              </a:solidFill>
            </a:ln>
          </p:spPr>
          <p:txBody>
            <a:bodyPr wrap="square" rtlCol="0">
              <a:spAutoFit/>
            </a:bodyPr>
            <a:lstStyle/>
            <a:p>
              <a:r>
                <a:rPr kumimoji="1" lang="en-US" altLang="zh-CN" sz="1200" dirty="0" smtClean="0"/>
                <a:t>Consumer</a:t>
              </a:r>
              <a:endParaRPr kumimoji="1" lang="zh-CN" altLang="en-US" sz="1200" dirty="0"/>
            </a:p>
          </p:txBody>
        </p:sp>
        <p:sp>
          <p:nvSpPr>
            <p:cNvPr id="171" name="文本框 170"/>
            <p:cNvSpPr txBox="1"/>
            <p:nvPr/>
          </p:nvSpPr>
          <p:spPr>
            <a:xfrm>
              <a:off x="817822" y="4849205"/>
              <a:ext cx="977656" cy="276999"/>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kumimoji="1" lang="en-US" altLang="zh-CN" sz="1200" dirty="0" err="1" smtClean="0"/>
                <a:t>UserCode</a:t>
              </a:r>
              <a:endParaRPr kumimoji="1" lang="zh-CN" altLang="en-US" sz="1200" dirty="0"/>
            </a:p>
          </p:txBody>
        </p:sp>
        <p:cxnSp>
          <p:nvCxnSpPr>
            <p:cNvPr id="172" name="直线箭头连接符 26"/>
            <p:cNvCxnSpPr>
              <a:stCxn id="171" idx="1"/>
              <a:endCxn id="170" idx="0"/>
            </p:cNvCxnSpPr>
            <p:nvPr/>
          </p:nvCxnSpPr>
          <p:spPr bwMode="auto">
            <a:xfrm rot="10800000" flipV="1">
              <a:off x="646480" y="4987705"/>
              <a:ext cx="171342" cy="409450"/>
            </a:xfrm>
            <a:prstGeom prst="bentConnector2">
              <a:avLst/>
            </a:prstGeom>
            <a:solidFill>
              <a:schemeClr val="accent1"/>
            </a:solidFill>
            <a:ln w="19050" cap="flat" cmpd="sng" algn="ctr">
              <a:solidFill>
                <a:schemeClr val="tx1"/>
              </a:solidFill>
              <a:prstDash val="solid"/>
              <a:round/>
              <a:headEnd type="arrow" w="med" len="med"/>
              <a:tailEnd type="none"/>
            </a:ln>
            <a:effectLst/>
          </p:spPr>
        </p:cxnSp>
        <p:sp>
          <p:nvSpPr>
            <p:cNvPr id="175" name="矩形 174"/>
            <p:cNvSpPr/>
            <p:nvPr/>
          </p:nvSpPr>
          <p:spPr>
            <a:xfrm>
              <a:off x="-49120" y="4552310"/>
              <a:ext cx="2798458" cy="1259070"/>
            </a:xfrm>
            <a:prstGeom prst="rect">
              <a:avLst/>
            </a:prstGeom>
            <a:noFill/>
            <a:ln w="12700" cmpd="sng">
              <a:solidFill>
                <a:schemeClr val="tx1"/>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6" name="文本框 175"/>
            <p:cNvSpPr txBox="1"/>
            <p:nvPr/>
          </p:nvSpPr>
          <p:spPr>
            <a:xfrm>
              <a:off x="134134" y="4504743"/>
              <a:ext cx="1256397" cy="276999"/>
            </a:xfrm>
            <a:prstGeom prst="rect">
              <a:avLst/>
            </a:prstGeom>
            <a:noFill/>
          </p:spPr>
          <p:txBody>
            <a:bodyPr wrap="square" rtlCol="0">
              <a:spAutoFit/>
            </a:bodyPr>
            <a:lstStyle/>
            <a:p>
              <a:r>
                <a:rPr kumimoji="1" lang="en-US" altLang="zh-CN" sz="1200" dirty="0" smtClean="0"/>
                <a:t>Subscriber 2</a:t>
              </a:r>
              <a:endParaRPr kumimoji="1" lang="zh-CN" altLang="en-US" sz="1200" dirty="0"/>
            </a:p>
          </p:txBody>
        </p:sp>
        <p:sp>
          <p:nvSpPr>
            <p:cNvPr id="177" name="文本框 176"/>
            <p:cNvSpPr txBox="1"/>
            <p:nvPr/>
          </p:nvSpPr>
          <p:spPr>
            <a:xfrm>
              <a:off x="1885778" y="5095310"/>
              <a:ext cx="977511" cy="276999"/>
            </a:xfrm>
            <a:prstGeom prst="rect">
              <a:avLst/>
            </a:prstGeom>
            <a:noFill/>
            <a:ln w="19050" cmpd="sng">
              <a:noFill/>
            </a:ln>
          </p:spPr>
          <p:txBody>
            <a:bodyPr wrap="square" rtlCol="0">
              <a:spAutoFit/>
            </a:bodyPr>
            <a:lstStyle/>
            <a:p>
              <a:r>
                <a:rPr kumimoji="1" lang="en-US" altLang="zh-CN" sz="1200" dirty="0" smtClean="0"/>
                <a:t>Msg2(</a:t>
              </a:r>
              <a:r>
                <a:rPr kumimoji="1" lang="en-US" altLang="zh-CN" sz="1200" dirty="0" smtClean="0">
                  <a:solidFill>
                    <a:srgbClr val="FF0000"/>
                  </a:solidFill>
                </a:rPr>
                <a:t>T2</a:t>
              </a:r>
              <a:r>
                <a:rPr kumimoji="1" lang="en-US" altLang="zh-CN" sz="1200" dirty="0" smtClean="0"/>
                <a:t>)</a:t>
              </a:r>
              <a:endParaRPr kumimoji="1" lang="zh-CN" altLang="en-US" sz="1200" dirty="0"/>
            </a:p>
          </p:txBody>
        </p:sp>
      </p:grpSp>
      <p:sp>
        <p:nvSpPr>
          <p:cNvPr id="178" name="文本框 177"/>
          <p:cNvSpPr txBox="1"/>
          <p:nvPr/>
        </p:nvSpPr>
        <p:spPr>
          <a:xfrm>
            <a:off x="6593640" y="1910318"/>
            <a:ext cx="816610" cy="276999"/>
          </a:xfrm>
          <a:prstGeom prst="rect">
            <a:avLst/>
          </a:prstGeom>
          <a:noFill/>
          <a:ln w="19050" cmpd="sng">
            <a:noFill/>
          </a:ln>
        </p:spPr>
        <p:txBody>
          <a:bodyPr wrap="square" rtlCol="0">
            <a:spAutoFit/>
          </a:bodyPr>
          <a:lstStyle/>
          <a:p>
            <a:r>
              <a:rPr kumimoji="1" lang="en-US" altLang="zh-CN" sz="1200" dirty="0" smtClean="0"/>
              <a:t>Msg1(</a:t>
            </a:r>
            <a:r>
              <a:rPr kumimoji="1" lang="en-US" altLang="zh-CN" sz="1200" dirty="0" smtClean="0">
                <a:solidFill>
                  <a:srgbClr val="FF0000"/>
                </a:solidFill>
              </a:rPr>
              <a:t>T1</a:t>
            </a:r>
            <a:r>
              <a:rPr kumimoji="1" lang="en-US" altLang="zh-CN" sz="1200" dirty="0" smtClean="0"/>
              <a:t>)</a:t>
            </a:r>
            <a:endParaRPr kumimoji="1" lang="zh-CN" altLang="en-US" sz="1200" dirty="0"/>
          </a:p>
        </p:txBody>
      </p:sp>
      <p:sp>
        <p:nvSpPr>
          <p:cNvPr id="114" name="文本框 113"/>
          <p:cNvSpPr txBox="1"/>
          <p:nvPr/>
        </p:nvSpPr>
        <p:spPr>
          <a:xfrm>
            <a:off x="7929973" y="2197151"/>
            <a:ext cx="854166" cy="276999"/>
          </a:xfrm>
          <a:prstGeom prst="rect">
            <a:avLst/>
          </a:prstGeom>
          <a:noFill/>
          <a:ln w="19050" cmpd="sng">
            <a:solidFill>
              <a:schemeClr val="accent1">
                <a:lumMod val="75000"/>
              </a:schemeClr>
            </a:solidFill>
          </a:ln>
        </p:spPr>
        <p:txBody>
          <a:bodyPr wrap="square" rtlCol="0">
            <a:spAutoFit/>
          </a:bodyPr>
          <a:lstStyle/>
          <a:p>
            <a:r>
              <a:rPr kumimoji="1" lang="en-US" altLang="zh-CN" sz="1200" dirty="0" smtClean="0"/>
              <a:t>Consumer</a:t>
            </a:r>
            <a:endParaRPr kumimoji="1" lang="zh-CN" altLang="en-US" sz="1200" dirty="0"/>
          </a:p>
        </p:txBody>
      </p:sp>
      <p:cxnSp>
        <p:nvCxnSpPr>
          <p:cNvPr id="119" name="直线箭头连接符 26"/>
          <p:cNvCxnSpPr>
            <a:stCxn id="114" idx="0"/>
            <a:endCxn id="171" idx="3"/>
          </p:cNvCxnSpPr>
          <p:nvPr/>
        </p:nvCxnSpPr>
        <p:spPr bwMode="auto">
          <a:xfrm rot="16200000" flipV="1">
            <a:off x="8086531" y="1926626"/>
            <a:ext cx="403064" cy="137986"/>
          </a:xfrm>
          <a:prstGeom prst="bentConnector2">
            <a:avLst/>
          </a:prstGeom>
          <a:solidFill>
            <a:schemeClr val="accent1"/>
          </a:solidFill>
          <a:ln w="19050" cap="flat" cmpd="sng" algn="ctr">
            <a:solidFill>
              <a:schemeClr val="tx1"/>
            </a:solidFill>
            <a:prstDash val="solid"/>
            <a:round/>
            <a:headEnd type="none" w="med" len="med"/>
            <a:tailEnd type="arrow"/>
          </a:ln>
          <a:effectLst/>
        </p:spPr>
      </p:cxnSp>
      <p:cxnSp>
        <p:nvCxnSpPr>
          <p:cNvPr id="129" name="直线箭头连接符 26"/>
          <p:cNvCxnSpPr>
            <a:endCxn id="170" idx="2"/>
          </p:cNvCxnSpPr>
          <p:nvPr/>
        </p:nvCxnSpPr>
        <p:spPr bwMode="auto">
          <a:xfrm flipV="1">
            <a:off x="2494577" y="2480536"/>
            <a:ext cx="4773921" cy="2139952"/>
          </a:xfrm>
          <a:prstGeom prst="bentConnector2">
            <a:avLst/>
          </a:prstGeom>
          <a:solidFill>
            <a:schemeClr val="accent1"/>
          </a:solidFill>
          <a:ln w="19050" cap="flat" cmpd="sng" algn="ctr">
            <a:solidFill>
              <a:schemeClr val="tx1"/>
            </a:solidFill>
            <a:prstDash val="lgDash"/>
            <a:round/>
            <a:headEnd type="none" w="med" len="med"/>
            <a:tailEnd type="arrow"/>
          </a:ln>
          <a:effectLst/>
        </p:spPr>
      </p:cxnSp>
      <p:cxnSp>
        <p:nvCxnSpPr>
          <p:cNvPr id="155" name="直线箭头连接符 26"/>
          <p:cNvCxnSpPr>
            <a:stCxn id="8" idx="2"/>
          </p:cNvCxnSpPr>
          <p:nvPr/>
        </p:nvCxnSpPr>
        <p:spPr bwMode="auto">
          <a:xfrm rot="16200000" flipH="1">
            <a:off x="830112" y="2625409"/>
            <a:ext cx="566051" cy="1"/>
          </a:xfrm>
          <a:prstGeom prst="bentConnector3">
            <a:avLst>
              <a:gd name="adj1" fmla="val 50000"/>
            </a:avLst>
          </a:prstGeom>
          <a:solidFill>
            <a:schemeClr val="accent1"/>
          </a:solidFill>
          <a:ln w="19050" cap="flat" cmpd="sng" algn="ctr">
            <a:solidFill>
              <a:schemeClr val="tx1"/>
            </a:solidFill>
            <a:prstDash val="sysDot"/>
            <a:round/>
            <a:headEnd type="none" w="med" len="med"/>
            <a:tailEnd type="arrow"/>
          </a:ln>
          <a:effectLst/>
        </p:spPr>
      </p:cxnSp>
      <p:grpSp>
        <p:nvGrpSpPr>
          <p:cNvPr id="139" name="组 138"/>
          <p:cNvGrpSpPr/>
          <p:nvPr/>
        </p:nvGrpSpPr>
        <p:grpSpPr>
          <a:xfrm>
            <a:off x="6581766" y="3339882"/>
            <a:ext cx="2625333" cy="2947090"/>
            <a:chOff x="5422416" y="3878420"/>
            <a:chExt cx="2182829" cy="648120"/>
          </a:xfrm>
        </p:grpSpPr>
        <p:sp>
          <p:nvSpPr>
            <p:cNvPr id="146" name="圆角矩形 145"/>
            <p:cNvSpPr/>
            <p:nvPr/>
          </p:nvSpPr>
          <p:spPr bwMode="auto">
            <a:xfrm>
              <a:off x="5422416" y="3881701"/>
              <a:ext cx="2067766" cy="644839"/>
            </a:xfrm>
            <a:prstGeom prst="roundRect">
              <a:avLst>
                <a:gd name="adj" fmla="val 8846"/>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334" tIns="45667" rIns="91334" bIns="45667" numCol="1" rtlCol="0" anchor="t" anchorCtr="0" compatLnSpc="1">
              <a:prstTxWarp prst="textNoShape">
                <a:avLst/>
              </a:prstTxWarp>
            </a:bodyPr>
            <a:lstStyle/>
            <a:p>
              <a:pPr>
                <a:buClr>
                  <a:srgbClr val="CC9900"/>
                </a:buClr>
                <a:buFont typeface="Wingdings" pitchFamily="2" charset="2"/>
                <a:buChar char="n"/>
              </a:pPr>
              <a:endParaRPr lang="zh-CN" altLang="en-US" sz="2800" dirty="0" smtClean="0">
                <a:solidFill>
                  <a:srgbClr val="000000"/>
                </a:solidFill>
                <a:ea typeface="SimSun" pitchFamily="2" charset="-122"/>
              </a:endParaRPr>
            </a:p>
          </p:txBody>
        </p:sp>
        <p:sp>
          <p:nvSpPr>
            <p:cNvPr id="154" name="TextBox 151"/>
            <p:cNvSpPr txBox="1"/>
            <p:nvPr/>
          </p:nvSpPr>
          <p:spPr>
            <a:xfrm>
              <a:off x="5976093" y="3878420"/>
              <a:ext cx="1629152" cy="223340"/>
            </a:xfrm>
            <a:prstGeom prst="rect">
              <a:avLst/>
            </a:prstGeom>
            <a:noFill/>
          </p:spPr>
          <p:txBody>
            <a:bodyPr wrap="square" lIns="91334" tIns="45667" rIns="91334" bIns="45667" rtlCol="0">
              <a:spAutoFit/>
            </a:bodyPr>
            <a:lstStyle/>
            <a:p>
              <a:pPr>
                <a:buClr>
                  <a:srgbClr val="CC9900"/>
                </a:buClr>
                <a:buFont typeface="Wingdings" pitchFamily="2" charset="2"/>
                <a:buNone/>
              </a:pPr>
              <a:r>
                <a:rPr lang="en-US" altLang="zh-CN" sz="1000" dirty="0" smtClean="0">
                  <a:solidFill>
                    <a:srgbClr val="000000">
                      <a:lumMod val="65000"/>
                      <a:lumOff val="35000"/>
                    </a:srgbClr>
                  </a:solidFill>
                </a:rPr>
                <a:t>Transmission via Shared Memory</a:t>
              </a:r>
            </a:p>
            <a:p>
              <a:pPr>
                <a:buClr>
                  <a:srgbClr val="CC9900"/>
                </a:buClr>
                <a:buFont typeface="Wingdings" pitchFamily="2" charset="2"/>
                <a:buNone/>
              </a:pPr>
              <a:endParaRPr lang="en-US" altLang="zh-CN" sz="1000" dirty="0" smtClean="0">
                <a:solidFill>
                  <a:srgbClr val="000000">
                    <a:lumMod val="65000"/>
                    <a:lumOff val="35000"/>
                  </a:srgbClr>
                </a:solidFill>
              </a:endParaRPr>
            </a:p>
            <a:p>
              <a:pPr>
                <a:buClr>
                  <a:srgbClr val="CC9900"/>
                </a:buClr>
              </a:pPr>
              <a:r>
                <a:rPr lang="en-US" altLang="zh-CN" sz="1000" dirty="0" smtClean="0">
                  <a:solidFill>
                    <a:srgbClr val="000000">
                      <a:lumMod val="65000"/>
                      <a:lumOff val="35000"/>
                    </a:srgbClr>
                  </a:solidFill>
                </a:rPr>
                <a:t>Transmission via Go channel</a:t>
              </a:r>
            </a:p>
            <a:p>
              <a:pPr>
                <a:buClr>
                  <a:srgbClr val="CC9900"/>
                </a:buClr>
              </a:pPr>
              <a:endParaRPr lang="en-US" altLang="zh-CN" sz="1000" dirty="0">
                <a:solidFill>
                  <a:srgbClr val="000000">
                    <a:lumMod val="65000"/>
                    <a:lumOff val="35000"/>
                  </a:srgbClr>
                </a:solidFill>
              </a:endParaRPr>
            </a:p>
            <a:p>
              <a:pPr>
                <a:buClr>
                  <a:srgbClr val="CC9900"/>
                </a:buClr>
              </a:pPr>
              <a:r>
                <a:rPr lang="en-US" altLang="zh-CN" sz="1000" dirty="0" smtClean="0">
                  <a:solidFill>
                    <a:srgbClr val="000000">
                      <a:lumMod val="65000"/>
                      <a:lumOff val="35000"/>
                    </a:srgbClr>
                  </a:solidFill>
                </a:rPr>
                <a:t>Transmission via Lightweight TCP, or Reliable UDP, or Multicast</a:t>
              </a:r>
            </a:p>
          </p:txBody>
        </p:sp>
      </p:grpSp>
      <p:cxnSp>
        <p:nvCxnSpPr>
          <p:cNvPr id="156" name="直线箭头连接符 26"/>
          <p:cNvCxnSpPr/>
          <p:nvPr/>
        </p:nvCxnSpPr>
        <p:spPr bwMode="auto">
          <a:xfrm>
            <a:off x="6686598" y="3505494"/>
            <a:ext cx="512346" cy="0"/>
          </a:xfrm>
          <a:prstGeom prst="straightConnector1">
            <a:avLst/>
          </a:prstGeom>
          <a:solidFill>
            <a:schemeClr val="accent1"/>
          </a:solidFill>
          <a:ln w="19050" cap="flat" cmpd="sng" algn="ctr">
            <a:solidFill>
              <a:schemeClr val="tx1"/>
            </a:solidFill>
            <a:prstDash val="sysDot"/>
            <a:round/>
            <a:headEnd type="none" w="med" len="med"/>
            <a:tailEnd type="arrow"/>
          </a:ln>
          <a:effectLst/>
        </p:spPr>
      </p:cxnSp>
      <p:cxnSp>
        <p:nvCxnSpPr>
          <p:cNvPr id="157" name="直线箭头连接符 26"/>
          <p:cNvCxnSpPr/>
          <p:nvPr/>
        </p:nvCxnSpPr>
        <p:spPr bwMode="auto">
          <a:xfrm flipV="1">
            <a:off x="6679987" y="3855746"/>
            <a:ext cx="512346" cy="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203" name="矩形 202"/>
          <p:cNvSpPr/>
          <p:nvPr/>
        </p:nvSpPr>
        <p:spPr>
          <a:xfrm>
            <a:off x="86781" y="1117497"/>
            <a:ext cx="6097949" cy="5238853"/>
          </a:xfrm>
          <a:prstGeom prst="rect">
            <a:avLst/>
          </a:prstGeom>
          <a:noFill/>
          <a:ln w="12700" cmpd="sng">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04" name="矩形 203"/>
          <p:cNvSpPr/>
          <p:nvPr/>
        </p:nvSpPr>
        <p:spPr>
          <a:xfrm>
            <a:off x="6591169" y="1117498"/>
            <a:ext cx="2460981" cy="1615564"/>
          </a:xfrm>
          <a:prstGeom prst="rect">
            <a:avLst/>
          </a:prstGeom>
          <a:noFill/>
          <a:ln w="12700" cmpd="sng">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05" name="文本框 204"/>
          <p:cNvSpPr txBox="1"/>
          <p:nvPr/>
        </p:nvSpPr>
        <p:spPr>
          <a:xfrm>
            <a:off x="1829376" y="1085048"/>
            <a:ext cx="834513" cy="307777"/>
          </a:xfrm>
          <a:prstGeom prst="rect">
            <a:avLst/>
          </a:prstGeom>
          <a:noFill/>
        </p:spPr>
        <p:txBody>
          <a:bodyPr wrap="square" rtlCol="0">
            <a:spAutoFit/>
          </a:bodyPr>
          <a:lstStyle/>
          <a:p>
            <a:r>
              <a:rPr kumimoji="1" lang="en-US" altLang="zh-CN" sz="1400" dirty="0" smtClean="0"/>
              <a:t>Host 1</a:t>
            </a:r>
            <a:endParaRPr kumimoji="1" lang="zh-CN" altLang="en-US" sz="1400" dirty="0"/>
          </a:p>
        </p:txBody>
      </p:sp>
      <p:sp>
        <p:nvSpPr>
          <p:cNvPr id="206" name="文本框 205"/>
          <p:cNvSpPr txBox="1"/>
          <p:nvPr/>
        </p:nvSpPr>
        <p:spPr>
          <a:xfrm>
            <a:off x="7633557" y="1060228"/>
            <a:ext cx="834513" cy="307777"/>
          </a:xfrm>
          <a:prstGeom prst="rect">
            <a:avLst/>
          </a:prstGeom>
          <a:noFill/>
        </p:spPr>
        <p:txBody>
          <a:bodyPr wrap="square" rtlCol="0">
            <a:spAutoFit/>
          </a:bodyPr>
          <a:lstStyle/>
          <a:p>
            <a:r>
              <a:rPr kumimoji="1" lang="en-US" altLang="zh-CN" sz="1400" dirty="0" smtClean="0"/>
              <a:t>Host 2</a:t>
            </a:r>
            <a:endParaRPr kumimoji="1" lang="zh-CN" altLang="en-US" sz="1400" dirty="0"/>
          </a:p>
        </p:txBody>
      </p:sp>
      <p:cxnSp>
        <p:nvCxnSpPr>
          <p:cNvPr id="207" name="直线箭头连接符 26"/>
          <p:cNvCxnSpPr>
            <a:stCxn id="248" idx="3"/>
          </p:cNvCxnSpPr>
          <p:nvPr/>
        </p:nvCxnSpPr>
        <p:spPr bwMode="auto">
          <a:xfrm flipV="1">
            <a:off x="5949114" y="3256598"/>
            <a:ext cx="382245" cy="881903"/>
          </a:xfrm>
          <a:prstGeom prst="bentConnector2">
            <a:avLst/>
          </a:prstGeom>
          <a:solidFill>
            <a:schemeClr val="accent1"/>
          </a:solidFill>
          <a:ln w="19050" cap="flat" cmpd="sng" algn="ctr">
            <a:solidFill>
              <a:schemeClr val="tx1"/>
            </a:solidFill>
            <a:prstDash val="lgDash"/>
            <a:round/>
            <a:headEnd type="none" w="med" len="med"/>
            <a:tailEnd type="none"/>
          </a:ln>
          <a:effectLst/>
        </p:spPr>
      </p:cxnSp>
      <p:cxnSp>
        <p:nvCxnSpPr>
          <p:cNvPr id="208" name="直线箭头连接符 26"/>
          <p:cNvCxnSpPr>
            <a:endCxn id="114" idx="2"/>
          </p:cNvCxnSpPr>
          <p:nvPr/>
        </p:nvCxnSpPr>
        <p:spPr bwMode="auto">
          <a:xfrm flipV="1">
            <a:off x="6331359" y="2474150"/>
            <a:ext cx="2025697" cy="766827"/>
          </a:xfrm>
          <a:prstGeom prst="bentConnector2">
            <a:avLst/>
          </a:prstGeom>
          <a:solidFill>
            <a:schemeClr val="accent1"/>
          </a:solidFill>
          <a:ln w="19050" cap="flat" cmpd="sng" algn="ctr">
            <a:solidFill>
              <a:schemeClr val="tx1"/>
            </a:solidFill>
            <a:prstDash val="lgDash"/>
            <a:round/>
            <a:headEnd type="none" w="med" len="med"/>
            <a:tailEnd type="arrow"/>
          </a:ln>
          <a:effectLst/>
        </p:spPr>
      </p:cxnSp>
      <p:cxnSp>
        <p:nvCxnSpPr>
          <p:cNvPr id="209" name="直线箭头连接符 26"/>
          <p:cNvCxnSpPr/>
          <p:nvPr/>
        </p:nvCxnSpPr>
        <p:spPr bwMode="auto">
          <a:xfrm>
            <a:off x="2494577" y="4332052"/>
            <a:ext cx="0" cy="288436"/>
          </a:xfrm>
          <a:prstGeom prst="straightConnector1">
            <a:avLst/>
          </a:prstGeom>
          <a:solidFill>
            <a:schemeClr val="accent1"/>
          </a:solidFill>
          <a:ln w="19050" cap="flat" cmpd="sng" algn="ctr">
            <a:solidFill>
              <a:schemeClr val="tx1"/>
            </a:solidFill>
            <a:prstDash val="lgDash"/>
            <a:round/>
            <a:headEnd type="none" w="med" len="med"/>
            <a:tailEnd type="none"/>
          </a:ln>
          <a:effectLst/>
        </p:spPr>
      </p:cxnSp>
      <p:grpSp>
        <p:nvGrpSpPr>
          <p:cNvPr id="210" name="组 209"/>
          <p:cNvGrpSpPr/>
          <p:nvPr/>
        </p:nvGrpSpPr>
        <p:grpSpPr>
          <a:xfrm>
            <a:off x="2456038" y="1185601"/>
            <a:ext cx="2828290" cy="1306637"/>
            <a:chOff x="6037875" y="1104557"/>
            <a:chExt cx="2828290" cy="1306637"/>
          </a:xfrm>
        </p:grpSpPr>
        <p:grpSp>
          <p:nvGrpSpPr>
            <p:cNvPr id="211" name="组 210"/>
            <p:cNvGrpSpPr/>
            <p:nvPr/>
          </p:nvGrpSpPr>
          <p:grpSpPr>
            <a:xfrm>
              <a:off x="6067707" y="1104557"/>
              <a:ext cx="2798458" cy="1306637"/>
              <a:chOff x="-49120" y="4504743"/>
              <a:chExt cx="2798458" cy="1306637"/>
            </a:xfrm>
          </p:grpSpPr>
          <p:sp>
            <p:nvSpPr>
              <p:cNvPr id="215" name="文本框 214"/>
              <p:cNvSpPr txBox="1"/>
              <p:nvPr/>
            </p:nvSpPr>
            <p:spPr>
              <a:xfrm>
                <a:off x="130245" y="5397155"/>
                <a:ext cx="1032469" cy="276999"/>
              </a:xfrm>
              <a:prstGeom prst="rect">
                <a:avLst/>
              </a:prstGeom>
              <a:noFill/>
              <a:ln w="19050" cmpd="sng">
                <a:solidFill>
                  <a:schemeClr val="accent2">
                    <a:lumMod val="75000"/>
                  </a:schemeClr>
                </a:solidFill>
              </a:ln>
            </p:spPr>
            <p:txBody>
              <a:bodyPr wrap="square" rtlCol="0">
                <a:spAutoFit/>
              </a:bodyPr>
              <a:lstStyle/>
              <a:p>
                <a:r>
                  <a:rPr kumimoji="1" lang="en-US" altLang="zh-CN" sz="1200" dirty="0" smtClean="0"/>
                  <a:t>Consumer</a:t>
                </a:r>
                <a:endParaRPr kumimoji="1" lang="zh-CN" altLang="en-US" sz="1200" dirty="0"/>
              </a:p>
            </p:txBody>
          </p:sp>
          <p:sp>
            <p:nvSpPr>
              <p:cNvPr id="216" name="文本框 215"/>
              <p:cNvSpPr txBox="1"/>
              <p:nvPr/>
            </p:nvSpPr>
            <p:spPr>
              <a:xfrm>
                <a:off x="817822" y="4849205"/>
                <a:ext cx="977656" cy="276999"/>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kumimoji="1" lang="en-US" altLang="zh-CN" sz="1200" dirty="0" smtClean="0"/>
                  <a:t>User Code</a:t>
                </a:r>
                <a:endParaRPr kumimoji="1" lang="zh-CN" altLang="en-US" sz="1200" dirty="0"/>
              </a:p>
            </p:txBody>
          </p:sp>
          <p:cxnSp>
            <p:nvCxnSpPr>
              <p:cNvPr id="217" name="直线箭头连接符 26"/>
              <p:cNvCxnSpPr>
                <a:stCxn id="216" idx="1"/>
                <a:endCxn id="215" idx="0"/>
              </p:cNvCxnSpPr>
              <p:nvPr/>
            </p:nvCxnSpPr>
            <p:spPr bwMode="auto">
              <a:xfrm rot="10800000" flipV="1">
                <a:off x="646480" y="4987705"/>
                <a:ext cx="171342" cy="409450"/>
              </a:xfrm>
              <a:prstGeom prst="bentConnector2">
                <a:avLst/>
              </a:prstGeom>
              <a:solidFill>
                <a:schemeClr val="accent1"/>
              </a:solidFill>
              <a:ln w="19050" cap="flat" cmpd="sng" algn="ctr">
                <a:solidFill>
                  <a:schemeClr val="tx1"/>
                </a:solidFill>
                <a:prstDash val="solid"/>
                <a:round/>
                <a:headEnd type="arrow" w="med" len="med"/>
                <a:tailEnd type="none"/>
              </a:ln>
              <a:effectLst/>
            </p:spPr>
          </p:cxnSp>
          <p:sp>
            <p:nvSpPr>
              <p:cNvPr id="218" name="矩形 217"/>
              <p:cNvSpPr/>
              <p:nvPr/>
            </p:nvSpPr>
            <p:spPr>
              <a:xfrm>
                <a:off x="-49120" y="4552310"/>
                <a:ext cx="2798458" cy="1259070"/>
              </a:xfrm>
              <a:prstGeom prst="rect">
                <a:avLst/>
              </a:prstGeom>
              <a:noFill/>
              <a:ln w="12700" cmpd="sng">
                <a:solidFill>
                  <a:schemeClr val="tx1"/>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19" name="文本框 218"/>
              <p:cNvSpPr txBox="1"/>
              <p:nvPr/>
            </p:nvSpPr>
            <p:spPr>
              <a:xfrm>
                <a:off x="134134" y="4504743"/>
                <a:ext cx="1256397" cy="276999"/>
              </a:xfrm>
              <a:prstGeom prst="rect">
                <a:avLst/>
              </a:prstGeom>
              <a:noFill/>
            </p:spPr>
            <p:txBody>
              <a:bodyPr wrap="square" rtlCol="0">
                <a:spAutoFit/>
              </a:bodyPr>
              <a:lstStyle/>
              <a:p>
                <a:r>
                  <a:rPr kumimoji="1" lang="en-US" altLang="zh-CN" sz="1200" dirty="0" smtClean="0"/>
                  <a:t>Subscriber 1</a:t>
                </a:r>
                <a:endParaRPr kumimoji="1" lang="zh-CN" altLang="en-US" sz="1200" dirty="0"/>
              </a:p>
            </p:txBody>
          </p:sp>
          <p:sp>
            <p:nvSpPr>
              <p:cNvPr id="220" name="文本框 219"/>
              <p:cNvSpPr txBox="1"/>
              <p:nvPr/>
            </p:nvSpPr>
            <p:spPr>
              <a:xfrm>
                <a:off x="1292212" y="5107240"/>
                <a:ext cx="848014" cy="276999"/>
              </a:xfrm>
              <a:prstGeom prst="rect">
                <a:avLst/>
              </a:prstGeom>
              <a:noFill/>
              <a:ln w="19050" cmpd="sng">
                <a:noFill/>
              </a:ln>
            </p:spPr>
            <p:txBody>
              <a:bodyPr wrap="square" rtlCol="0">
                <a:spAutoFit/>
              </a:bodyPr>
              <a:lstStyle/>
              <a:p>
                <a:r>
                  <a:rPr kumimoji="1" lang="en-US" altLang="zh-CN" sz="1200" dirty="0" smtClean="0"/>
                  <a:t>Msg2(</a:t>
                </a:r>
                <a:r>
                  <a:rPr kumimoji="1" lang="en-US" altLang="zh-CN" sz="1200" dirty="0" smtClean="0">
                    <a:solidFill>
                      <a:srgbClr val="FF0000"/>
                    </a:solidFill>
                  </a:rPr>
                  <a:t>T2</a:t>
                </a:r>
                <a:r>
                  <a:rPr kumimoji="1" lang="en-US" altLang="zh-CN" sz="1200" dirty="0" smtClean="0"/>
                  <a:t>)</a:t>
                </a:r>
                <a:endParaRPr kumimoji="1" lang="zh-CN" altLang="en-US" sz="1200" dirty="0"/>
              </a:p>
            </p:txBody>
          </p:sp>
        </p:grpSp>
        <p:sp>
          <p:nvSpPr>
            <p:cNvPr id="212" name="文本框 211"/>
            <p:cNvSpPr txBox="1"/>
            <p:nvPr/>
          </p:nvSpPr>
          <p:spPr>
            <a:xfrm>
              <a:off x="6037875" y="1703750"/>
              <a:ext cx="848013" cy="276999"/>
            </a:xfrm>
            <a:prstGeom prst="rect">
              <a:avLst/>
            </a:prstGeom>
            <a:noFill/>
            <a:ln w="19050" cmpd="sng">
              <a:noFill/>
            </a:ln>
          </p:spPr>
          <p:txBody>
            <a:bodyPr wrap="square" rtlCol="0">
              <a:spAutoFit/>
            </a:bodyPr>
            <a:lstStyle/>
            <a:p>
              <a:r>
                <a:rPr kumimoji="1" lang="en-US" altLang="zh-CN" sz="1200" dirty="0" smtClean="0"/>
                <a:t>Msg1(</a:t>
              </a:r>
              <a:r>
                <a:rPr kumimoji="1" lang="en-US" altLang="zh-CN" sz="1200" dirty="0" smtClean="0">
                  <a:solidFill>
                    <a:srgbClr val="FF0000"/>
                  </a:solidFill>
                </a:rPr>
                <a:t>T1</a:t>
              </a:r>
              <a:r>
                <a:rPr kumimoji="1" lang="en-US" altLang="zh-CN" sz="1200" dirty="0" smtClean="0"/>
                <a:t>)</a:t>
              </a:r>
              <a:endParaRPr kumimoji="1" lang="zh-CN" altLang="en-US" sz="1200" dirty="0"/>
            </a:p>
          </p:txBody>
        </p:sp>
        <p:sp>
          <p:nvSpPr>
            <p:cNvPr id="213" name="文本框 212"/>
            <p:cNvSpPr txBox="1"/>
            <p:nvPr/>
          </p:nvSpPr>
          <p:spPr>
            <a:xfrm>
              <a:off x="7577912" y="1990583"/>
              <a:ext cx="1032469" cy="276999"/>
            </a:xfrm>
            <a:prstGeom prst="rect">
              <a:avLst/>
            </a:prstGeom>
            <a:noFill/>
            <a:ln w="19050" cmpd="sng">
              <a:solidFill>
                <a:schemeClr val="accent1">
                  <a:lumMod val="75000"/>
                </a:schemeClr>
              </a:solidFill>
            </a:ln>
          </p:spPr>
          <p:txBody>
            <a:bodyPr wrap="square" rtlCol="0">
              <a:spAutoFit/>
            </a:bodyPr>
            <a:lstStyle/>
            <a:p>
              <a:r>
                <a:rPr kumimoji="1" lang="en-US" altLang="zh-CN" sz="1200" dirty="0" smtClean="0"/>
                <a:t>Consumer</a:t>
              </a:r>
              <a:endParaRPr kumimoji="1" lang="zh-CN" altLang="en-US" sz="1200" dirty="0"/>
            </a:p>
          </p:txBody>
        </p:sp>
        <p:cxnSp>
          <p:nvCxnSpPr>
            <p:cNvPr id="214" name="直线箭头连接符 26"/>
            <p:cNvCxnSpPr>
              <a:stCxn id="213" idx="0"/>
              <a:endCxn id="216" idx="3"/>
            </p:cNvCxnSpPr>
            <p:nvPr/>
          </p:nvCxnSpPr>
          <p:spPr bwMode="auto">
            <a:xfrm rot="16200000" flipV="1">
              <a:off x="7801694" y="1698130"/>
              <a:ext cx="403064" cy="181842"/>
            </a:xfrm>
            <a:prstGeom prst="bentConnector2">
              <a:avLst/>
            </a:prstGeom>
            <a:solidFill>
              <a:schemeClr val="accent1"/>
            </a:solidFill>
            <a:ln w="19050" cap="flat" cmpd="sng" algn="ctr">
              <a:solidFill>
                <a:schemeClr val="tx1"/>
              </a:solidFill>
              <a:prstDash val="solid"/>
              <a:round/>
              <a:headEnd type="none" w="med" len="med"/>
              <a:tailEnd type="arrow"/>
            </a:ln>
            <a:effectLst/>
          </p:spPr>
        </p:cxnSp>
      </p:grpSp>
      <p:cxnSp>
        <p:nvCxnSpPr>
          <p:cNvPr id="221" name="直线箭头连接符 26"/>
          <p:cNvCxnSpPr>
            <a:endCxn id="213" idx="3"/>
          </p:cNvCxnSpPr>
          <p:nvPr/>
        </p:nvCxnSpPr>
        <p:spPr bwMode="auto">
          <a:xfrm rot="16200000" flipV="1">
            <a:off x="4859083" y="2379588"/>
            <a:ext cx="877194" cy="538272"/>
          </a:xfrm>
          <a:prstGeom prst="bentConnector2">
            <a:avLst/>
          </a:prstGeom>
          <a:solidFill>
            <a:schemeClr val="accent1"/>
          </a:solidFill>
          <a:ln w="19050" cap="flat" cmpd="sng" algn="ctr">
            <a:solidFill>
              <a:schemeClr val="tx1"/>
            </a:solidFill>
            <a:prstDash val="sysDot"/>
            <a:round/>
            <a:headEnd type="none" w="med" len="med"/>
            <a:tailEnd type="arrow"/>
          </a:ln>
          <a:effectLst/>
        </p:spPr>
      </p:cxnSp>
      <p:cxnSp>
        <p:nvCxnSpPr>
          <p:cNvPr id="242" name="直线箭头连接符 26"/>
          <p:cNvCxnSpPr/>
          <p:nvPr/>
        </p:nvCxnSpPr>
        <p:spPr bwMode="auto">
          <a:xfrm flipV="1">
            <a:off x="6709779" y="4202407"/>
            <a:ext cx="482554" cy="1"/>
          </a:xfrm>
          <a:prstGeom prst="straightConnector1">
            <a:avLst/>
          </a:prstGeom>
          <a:solidFill>
            <a:schemeClr val="accent1"/>
          </a:solidFill>
          <a:ln w="19050" cap="flat" cmpd="sng" algn="ctr">
            <a:solidFill>
              <a:schemeClr val="tx1"/>
            </a:solidFill>
            <a:prstDash val="lgDash"/>
            <a:round/>
            <a:headEnd type="none" w="med" len="med"/>
            <a:tailEnd type="arrow"/>
          </a:ln>
          <a:effectLst/>
        </p:spPr>
      </p:cxnSp>
      <p:cxnSp>
        <p:nvCxnSpPr>
          <p:cNvPr id="160" name="直线箭头连接符 26"/>
          <p:cNvCxnSpPr>
            <a:stCxn id="8" idx="2"/>
          </p:cNvCxnSpPr>
          <p:nvPr/>
        </p:nvCxnSpPr>
        <p:spPr bwMode="auto">
          <a:xfrm rot="16200000" flipH="1">
            <a:off x="2548274" y="907248"/>
            <a:ext cx="566048" cy="3436322"/>
          </a:xfrm>
          <a:prstGeom prst="bentConnector3">
            <a:avLst>
              <a:gd name="adj1" fmla="val 50000"/>
            </a:avLst>
          </a:prstGeom>
          <a:solidFill>
            <a:schemeClr val="accent1"/>
          </a:solidFill>
          <a:ln w="19050" cap="flat" cmpd="sng" algn="ctr">
            <a:solidFill>
              <a:schemeClr val="tx1"/>
            </a:solidFill>
            <a:prstDash val="sysDot"/>
            <a:round/>
            <a:headEnd type="none" w="med" len="med"/>
            <a:tailEnd type="arrow"/>
          </a:ln>
          <a:effectLst/>
        </p:spPr>
      </p:cxnSp>
      <p:sp>
        <p:nvSpPr>
          <p:cNvPr id="38" name="圆角矩形 37"/>
          <p:cNvSpPr/>
          <p:nvPr/>
        </p:nvSpPr>
        <p:spPr>
          <a:xfrm>
            <a:off x="823861" y="5765324"/>
            <a:ext cx="832770" cy="34865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Core</a:t>
            </a:r>
            <a:endParaRPr kumimoji="1" lang="zh-CN" altLang="en-US" dirty="0"/>
          </a:p>
        </p:txBody>
      </p:sp>
      <p:sp>
        <p:nvSpPr>
          <p:cNvPr id="166" name="圆角矩形 165"/>
          <p:cNvSpPr/>
          <p:nvPr/>
        </p:nvSpPr>
        <p:spPr>
          <a:xfrm>
            <a:off x="1888113" y="5765324"/>
            <a:ext cx="832770" cy="34865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Core</a:t>
            </a:r>
            <a:endParaRPr kumimoji="1" lang="zh-CN" altLang="en-US" dirty="0"/>
          </a:p>
        </p:txBody>
      </p:sp>
      <p:sp>
        <p:nvSpPr>
          <p:cNvPr id="167" name="圆角矩形 166"/>
          <p:cNvSpPr/>
          <p:nvPr/>
        </p:nvSpPr>
        <p:spPr>
          <a:xfrm>
            <a:off x="4454874" y="5765324"/>
            <a:ext cx="832770" cy="34865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Core</a:t>
            </a:r>
            <a:endParaRPr kumimoji="1" lang="zh-CN" altLang="en-US" dirty="0"/>
          </a:p>
        </p:txBody>
      </p:sp>
      <p:sp>
        <p:nvSpPr>
          <p:cNvPr id="168" name="文本框 167"/>
          <p:cNvSpPr txBox="1"/>
          <p:nvPr/>
        </p:nvSpPr>
        <p:spPr>
          <a:xfrm>
            <a:off x="3223027" y="5570511"/>
            <a:ext cx="604175" cy="584776"/>
          </a:xfrm>
          <a:prstGeom prst="rect">
            <a:avLst/>
          </a:prstGeom>
          <a:noFill/>
        </p:spPr>
        <p:txBody>
          <a:bodyPr wrap="square" rtlCol="0">
            <a:spAutoFit/>
          </a:bodyPr>
          <a:lstStyle/>
          <a:p>
            <a:r>
              <a:rPr kumimoji="1" lang="en-US" altLang="zh-CN" sz="3200" dirty="0" smtClean="0"/>
              <a:t>….</a:t>
            </a:r>
            <a:endParaRPr kumimoji="1" lang="zh-CN" altLang="en-US" sz="3200" dirty="0"/>
          </a:p>
        </p:txBody>
      </p:sp>
      <p:sp>
        <p:nvSpPr>
          <p:cNvPr id="224" name="文本框 223"/>
          <p:cNvSpPr txBox="1"/>
          <p:nvPr/>
        </p:nvSpPr>
        <p:spPr>
          <a:xfrm>
            <a:off x="6630875" y="5154214"/>
            <a:ext cx="2960069" cy="769441"/>
          </a:xfrm>
          <a:prstGeom prst="rect">
            <a:avLst/>
          </a:prstGeom>
          <a:noFill/>
        </p:spPr>
        <p:txBody>
          <a:bodyPr wrap="square" rtlCol="0">
            <a:spAutoFit/>
          </a:bodyPr>
          <a:lstStyle/>
          <a:p>
            <a:pPr>
              <a:buClr>
                <a:srgbClr val="CC9900"/>
              </a:buClr>
            </a:pPr>
            <a:r>
              <a:rPr lang="en-US" altLang="zh-CN" sz="1000" dirty="0" smtClean="0">
                <a:solidFill>
                  <a:srgbClr val="000000">
                    <a:lumMod val="65000"/>
                    <a:lumOff val="35000"/>
                  </a:srgbClr>
                </a:solidFill>
              </a:rPr>
              <a:t>Priority (T1) &gt; Priority (T2)</a:t>
            </a:r>
          </a:p>
          <a:p>
            <a:pPr>
              <a:buClr>
                <a:srgbClr val="CC9900"/>
              </a:buClr>
            </a:pPr>
            <a:r>
              <a:rPr kumimoji="1" lang="en-US" altLang="zh-CN" sz="1000" dirty="0" smtClean="0">
                <a:solidFill>
                  <a:srgbClr val="000000">
                    <a:lumMod val="65000"/>
                    <a:lumOff val="35000"/>
                  </a:srgbClr>
                </a:solidFill>
              </a:rPr>
              <a:t>Priority (subscriber1) &gt; Priority (subscriber2)</a:t>
            </a:r>
          </a:p>
          <a:p>
            <a:pPr>
              <a:buClr>
                <a:srgbClr val="CC9900"/>
              </a:buClr>
            </a:pPr>
            <a:endParaRPr kumimoji="1" lang="en-US" altLang="zh-CN" sz="1000" dirty="0">
              <a:solidFill>
                <a:srgbClr val="000000">
                  <a:lumMod val="65000"/>
                  <a:lumOff val="35000"/>
                </a:srgbClr>
              </a:solidFill>
            </a:endParaRPr>
          </a:p>
          <a:p>
            <a:pPr>
              <a:buClr>
                <a:srgbClr val="CC9900"/>
              </a:buClr>
            </a:pPr>
            <a:r>
              <a:rPr kumimoji="1" lang="en-US" altLang="zh-CN" sz="1400" dirty="0" smtClean="0">
                <a:solidFill>
                  <a:srgbClr val="000000">
                    <a:lumMod val="65000"/>
                    <a:lumOff val="35000"/>
                  </a:srgbClr>
                </a:solidFill>
              </a:rPr>
              <a:t>See footnote for details</a:t>
            </a:r>
            <a:endParaRPr kumimoji="1" lang="zh-CN" altLang="en-US" sz="1400" dirty="0"/>
          </a:p>
        </p:txBody>
      </p:sp>
      <p:sp>
        <p:nvSpPr>
          <p:cNvPr id="225" name="椭圆 224"/>
          <p:cNvSpPr/>
          <p:nvPr/>
        </p:nvSpPr>
        <p:spPr>
          <a:xfrm>
            <a:off x="2472742" y="5048087"/>
            <a:ext cx="1500570" cy="506237"/>
          </a:xfrm>
          <a:prstGeom prst="ellipse">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rgbClr val="000000"/>
                </a:solidFill>
              </a:rPr>
              <a:t>Linux RT scheduling</a:t>
            </a:r>
            <a:endParaRPr kumimoji="1" lang="zh-CN" altLang="en-US" sz="1400" dirty="0">
              <a:solidFill>
                <a:srgbClr val="000000"/>
              </a:solidFill>
            </a:endParaRPr>
          </a:p>
        </p:txBody>
      </p:sp>
      <p:sp>
        <p:nvSpPr>
          <p:cNvPr id="227" name="椭圆 226"/>
          <p:cNvSpPr/>
          <p:nvPr/>
        </p:nvSpPr>
        <p:spPr>
          <a:xfrm>
            <a:off x="6599641" y="4609393"/>
            <a:ext cx="917391" cy="415415"/>
          </a:xfrm>
          <a:prstGeom prst="ellipse">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800" dirty="0" smtClean="0">
                <a:solidFill>
                  <a:srgbClr val="000000"/>
                </a:solidFill>
              </a:rPr>
              <a:t>Linux RT scheduling</a:t>
            </a:r>
            <a:endParaRPr kumimoji="1" lang="zh-CN" altLang="en-US" sz="800" dirty="0">
              <a:solidFill>
                <a:srgbClr val="000000"/>
              </a:solidFill>
            </a:endParaRPr>
          </a:p>
        </p:txBody>
      </p:sp>
      <p:sp>
        <p:nvSpPr>
          <p:cNvPr id="228" name="文本框 227"/>
          <p:cNvSpPr txBox="1"/>
          <p:nvPr/>
        </p:nvSpPr>
        <p:spPr>
          <a:xfrm>
            <a:off x="7566425" y="4613639"/>
            <a:ext cx="1700027" cy="400110"/>
          </a:xfrm>
          <a:prstGeom prst="rect">
            <a:avLst/>
          </a:prstGeom>
          <a:noFill/>
        </p:spPr>
        <p:txBody>
          <a:bodyPr wrap="square" rtlCol="0">
            <a:spAutoFit/>
          </a:bodyPr>
          <a:lstStyle/>
          <a:p>
            <a:pPr>
              <a:buClr>
                <a:srgbClr val="CC9900"/>
              </a:buClr>
            </a:pPr>
            <a:r>
              <a:rPr lang="en-US" altLang="zh-CN" sz="1000" dirty="0" smtClean="0">
                <a:solidFill>
                  <a:srgbClr val="000000">
                    <a:lumMod val="65000"/>
                    <a:lumOff val="35000"/>
                  </a:srgbClr>
                </a:solidFill>
              </a:rPr>
              <a:t>Linux Push/Pull scheduling</a:t>
            </a:r>
          </a:p>
          <a:p>
            <a:pPr>
              <a:buClr>
                <a:srgbClr val="CC9900"/>
              </a:buClr>
            </a:pPr>
            <a:r>
              <a:rPr lang="en-US" altLang="zh-CN" sz="1000" dirty="0">
                <a:solidFill>
                  <a:srgbClr val="000000">
                    <a:lumMod val="65000"/>
                    <a:lumOff val="35000"/>
                  </a:srgbClr>
                </a:solidFill>
              </a:rPr>
              <a:t>o</a:t>
            </a:r>
            <a:r>
              <a:rPr lang="en-US" altLang="zh-CN" sz="1000" dirty="0" smtClean="0">
                <a:solidFill>
                  <a:srgbClr val="000000">
                    <a:lumMod val="65000"/>
                    <a:lumOff val="35000"/>
                  </a:srgbClr>
                </a:solidFill>
              </a:rPr>
              <a:t>n multicore</a:t>
            </a:r>
            <a:endParaRPr kumimoji="1" lang="zh-CN" altLang="en-US" sz="1000" dirty="0"/>
          </a:p>
        </p:txBody>
      </p:sp>
      <p:cxnSp>
        <p:nvCxnSpPr>
          <p:cNvPr id="46" name="直线连接符 45"/>
          <p:cNvCxnSpPr/>
          <p:nvPr/>
        </p:nvCxnSpPr>
        <p:spPr>
          <a:xfrm>
            <a:off x="86781" y="4817101"/>
            <a:ext cx="6097949" cy="0"/>
          </a:xfrm>
          <a:prstGeom prst="line">
            <a:avLst/>
          </a:prstGeom>
        </p:spPr>
        <p:style>
          <a:lnRef idx="2">
            <a:schemeClr val="accent1"/>
          </a:lnRef>
          <a:fillRef idx="0">
            <a:schemeClr val="accent1"/>
          </a:fillRef>
          <a:effectRef idx="1">
            <a:schemeClr val="accent1"/>
          </a:effectRef>
          <a:fontRef idx="minor">
            <a:schemeClr val="tx1"/>
          </a:fontRef>
        </p:style>
      </p:cxnSp>
      <p:sp>
        <p:nvSpPr>
          <p:cNvPr id="230" name="矩形 229"/>
          <p:cNvSpPr/>
          <p:nvPr/>
        </p:nvSpPr>
        <p:spPr>
          <a:xfrm>
            <a:off x="162183" y="2908433"/>
            <a:ext cx="2865874" cy="1558154"/>
          </a:xfrm>
          <a:prstGeom prst="rect">
            <a:avLst/>
          </a:prstGeom>
          <a:noFill/>
          <a:ln w="12700" cmpd="sng">
            <a:solidFill>
              <a:schemeClr val="tx1"/>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31" name="文本框 230"/>
          <p:cNvSpPr txBox="1"/>
          <p:nvPr/>
        </p:nvSpPr>
        <p:spPr>
          <a:xfrm>
            <a:off x="135491" y="2892369"/>
            <a:ext cx="1801026" cy="338554"/>
          </a:xfrm>
          <a:prstGeom prst="rect">
            <a:avLst/>
          </a:prstGeom>
          <a:noFill/>
        </p:spPr>
        <p:txBody>
          <a:bodyPr wrap="square" rtlCol="0">
            <a:spAutoFit/>
          </a:bodyPr>
          <a:lstStyle/>
          <a:p>
            <a:r>
              <a:rPr kumimoji="1" lang="en-US" altLang="zh-CN" sz="1600" dirty="0" smtClean="0"/>
              <a:t>High-</a:t>
            </a:r>
            <a:r>
              <a:rPr kumimoji="1" lang="en-US" altLang="zh-CN" sz="1600" dirty="0" err="1" smtClean="0"/>
              <a:t>prio</a:t>
            </a:r>
            <a:r>
              <a:rPr kumimoji="1" lang="en-US" altLang="zh-CN" sz="1600" dirty="0" smtClean="0"/>
              <a:t> Daemon</a:t>
            </a:r>
            <a:endParaRPr kumimoji="1" lang="zh-CN" altLang="en-US" sz="1600" dirty="0"/>
          </a:p>
        </p:txBody>
      </p:sp>
      <p:sp>
        <p:nvSpPr>
          <p:cNvPr id="233" name="矩形 232"/>
          <p:cNvSpPr/>
          <p:nvPr/>
        </p:nvSpPr>
        <p:spPr>
          <a:xfrm>
            <a:off x="3079118" y="2908433"/>
            <a:ext cx="2940682" cy="1558158"/>
          </a:xfrm>
          <a:prstGeom prst="rect">
            <a:avLst/>
          </a:prstGeom>
          <a:noFill/>
          <a:ln w="12700" cmpd="sng">
            <a:solidFill>
              <a:schemeClr val="tx1"/>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34" name="文本框 233"/>
          <p:cNvSpPr txBox="1"/>
          <p:nvPr/>
        </p:nvSpPr>
        <p:spPr>
          <a:xfrm>
            <a:off x="3047960" y="2908717"/>
            <a:ext cx="2606884" cy="338554"/>
          </a:xfrm>
          <a:prstGeom prst="rect">
            <a:avLst/>
          </a:prstGeom>
          <a:noFill/>
        </p:spPr>
        <p:txBody>
          <a:bodyPr wrap="square" rtlCol="0">
            <a:spAutoFit/>
          </a:bodyPr>
          <a:lstStyle/>
          <a:p>
            <a:r>
              <a:rPr kumimoji="1" lang="en-US" altLang="zh-CN" sz="1600" dirty="0" smtClean="0"/>
              <a:t>Low-</a:t>
            </a:r>
            <a:r>
              <a:rPr kumimoji="1" lang="en-US" altLang="zh-CN" sz="1600" dirty="0" err="1" smtClean="0"/>
              <a:t>prio</a:t>
            </a:r>
            <a:r>
              <a:rPr kumimoji="1" lang="en-US" altLang="zh-CN" sz="1600" dirty="0" smtClean="0"/>
              <a:t> Daemon</a:t>
            </a:r>
            <a:endParaRPr kumimoji="1" lang="zh-CN" altLang="en-US" sz="1600" dirty="0"/>
          </a:p>
        </p:txBody>
      </p:sp>
      <p:cxnSp>
        <p:nvCxnSpPr>
          <p:cNvPr id="235" name="直线箭头连接符 26"/>
          <p:cNvCxnSpPr>
            <a:stCxn id="236" idx="3"/>
            <a:endCxn id="237" idx="1"/>
          </p:cNvCxnSpPr>
          <p:nvPr/>
        </p:nvCxnSpPr>
        <p:spPr bwMode="auto">
          <a:xfrm>
            <a:off x="1088504" y="3734960"/>
            <a:ext cx="151281"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236" name="文本框 235"/>
          <p:cNvSpPr txBox="1"/>
          <p:nvPr/>
        </p:nvSpPr>
        <p:spPr>
          <a:xfrm>
            <a:off x="194310" y="3565683"/>
            <a:ext cx="894194" cy="338554"/>
          </a:xfrm>
          <a:prstGeom prst="rect">
            <a:avLst/>
          </a:prstGeom>
          <a:noFill/>
          <a:ln w="19050" cmpd="sng">
            <a:solidFill>
              <a:schemeClr val="tx1"/>
            </a:solidFill>
          </a:ln>
        </p:spPr>
        <p:txBody>
          <a:bodyPr wrap="square" rtlCol="0">
            <a:spAutoFit/>
          </a:bodyPr>
          <a:lstStyle/>
          <a:p>
            <a:r>
              <a:rPr kumimoji="1" lang="en-US" altLang="zh-CN" sz="1600" dirty="0" smtClean="0"/>
              <a:t>IO Loop</a:t>
            </a:r>
            <a:endParaRPr kumimoji="1" lang="zh-CN" altLang="en-US" sz="1600" dirty="0"/>
          </a:p>
        </p:txBody>
      </p:sp>
      <p:sp>
        <p:nvSpPr>
          <p:cNvPr id="237" name="文本框 236"/>
          <p:cNvSpPr txBox="1"/>
          <p:nvPr/>
        </p:nvSpPr>
        <p:spPr>
          <a:xfrm>
            <a:off x="1239785" y="3565683"/>
            <a:ext cx="833692" cy="338554"/>
          </a:xfrm>
          <a:prstGeom prst="rect">
            <a:avLst/>
          </a:prstGeom>
          <a:noFill/>
          <a:ln w="19050" cmpd="sng">
            <a:solidFill>
              <a:schemeClr val="tx1"/>
            </a:solidFill>
          </a:ln>
        </p:spPr>
        <p:txBody>
          <a:bodyPr wrap="square" rtlCol="0">
            <a:spAutoFit/>
          </a:bodyPr>
          <a:lstStyle/>
          <a:p>
            <a:r>
              <a:rPr kumimoji="1" lang="en-US" altLang="zh-CN" sz="1600" dirty="0" smtClean="0"/>
              <a:t>Topic 1</a:t>
            </a:r>
            <a:endParaRPr kumimoji="1" lang="zh-CN" altLang="en-US" sz="1600" dirty="0"/>
          </a:p>
        </p:txBody>
      </p:sp>
      <p:sp>
        <p:nvSpPr>
          <p:cNvPr id="238" name="文本框 237"/>
          <p:cNvSpPr txBox="1"/>
          <p:nvPr/>
        </p:nvSpPr>
        <p:spPr>
          <a:xfrm>
            <a:off x="1762434" y="3108362"/>
            <a:ext cx="1231603" cy="338554"/>
          </a:xfrm>
          <a:prstGeom prst="rect">
            <a:avLst/>
          </a:prstGeom>
          <a:noFill/>
          <a:ln w="19050" cmpd="sng">
            <a:solidFill>
              <a:schemeClr val="tx1"/>
            </a:solidFill>
          </a:ln>
        </p:spPr>
        <p:txBody>
          <a:bodyPr wrap="square" rtlCol="0">
            <a:spAutoFit/>
          </a:bodyPr>
          <a:lstStyle/>
          <a:p>
            <a:r>
              <a:rPr kumimoji="1" lang="en-US" altLang="zh-CN" sz="1600" dirty="0" smtClean="0"/>
              <a:t>Channel 1-A</a:t>
            </a:r>
            <a:endParaRPr kumimoji="1" lang="zh-CN" altLang="en-US" sz="1600" dirty="0"/>
          </a:p>
        </p:txBody>
      </p:sp>
      <p:cxnSp>
        <p:nvCxnSpPr>
          <p:cNvPr id="239" name="直线箭头连接符 26"/>
          <p:cNvCxnSpPr>
            <a:stCxn id="237" idx="3"/>
            <a:endCxn id="238" idx="2"/>
          </p:cNvCxnSpPr>
          <p:nvPr/>
        </p:nvCxnSpPr>
        <p:spPr bwMode="auto">
          <a:xfrm flipV="1">
            <a:off x="2073477" y="3446916"/>
            <a:ext cx="304759" cy="28804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240" name="文本框 239"/>
          <p:cNvSpPr txBox="1"/>
          <p:nvPr/>
        </p:nvSpPr>
        <p:spPr>
          <a:xfrm>
            <a:off x="1763909" y="3990265"/>
            <a:ext cx="1231603" cy="338554"/>
          </a:xfrm>
          <a:prstGeom prst="rect">
            <a:avLst/>
          </a:prstGeom>
          <a:noFill/>
          <a:ln w="19050" cmpd="sng">
            <a:solidFill>
              <a:schemeClr val="tx1"/>
            </a:solidFill>
          </a:ln>
        </p:spPr>
        <p:txBody>
          <a:bodyPr wrap="square" rtlCol="0">
            <a:spAutoFit/>
          </a:bodyPr>
          <a:lstStyle/>
          <a:p>
            <a:r>
              <a:rPr kumimoji="1" lang="en-US" altLang="zh-CN" sz="1600" dirty="0" smtClean="0"/>
              <a:t>Channel 1-B</a:t>
            </a:r>
            <a:endParaRPr kumimoji="1" lang="zh-CN" altLang="en-US" sz="1600" dirty="0"/>
          </a:p>
        </p:txBody>
      </p:sp>
      <p:cxnSp>
        <p:nvCxnSpPr>
          <p:cNvPr id="241" name="直线箭头连接符 26"/>
          <p:cNvCxnSpPr>
            <a:stCxn id="237" idx="3"/>
            <a:endCxn id="240" idx="0"/>
          </p:cNvCxnSpPr>
          <p:nvPr/>
        </p:nvCxnSpPr>
        <p:spPr bwMode="auto">
          <a:xfrm>
            <a:off x="2073477" y="3734960"/>
            <a:ext cx="306234" cy="25530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43" name="直线箭头连接符 26"/>
          <p:cNvCxnSpPr>
            <a:stCxn id="244" idx="3"/>
            <a:endCxn id="245" idx="1"/>
          </p:cNvCxnSpPr>
          <p:nvPr/>
        </p:nvCxnSpPr>
        <p:spPr bwMode="auto">
          <a:xfrm>
            <a:off x="4042106" y="3713919"/>
            <a:ext cx="151281"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244" name="文本框 243"/>
          <p:cNvSpPr txBox="1"/>
          <p:nvPr/>
        </p:nvSpPr>
        <p:spPr>
          <a:xfrm>
            <a:off x="3147912" y="3544642"/>
            <a:ext cx="894194" cy="338554"/>
          </a:xfrm>
          <a:prstGeom prst="rect">
            <a:avLst/>
          </a:prstGeom>
          <a:noFill/>
          <a:ln w="19050" cmpd="sng">
            <a:solidFill>
              <a:schemeClr val="tx1"/>
            </a:solidFill>
          </a:ln>
        </p:spPr>
        <p:txBody>
          <a:bodyPr wrap="square" rtlCol="0">
            <a:spAutoFit/>
          </a:bodyPr>
          <a:lstStyle/>
          <a:p>
            <a:r>
              <a:rPr kumimoji="1" lang="en-US" altLang="zh-CN" sz="1600" dirty="0" smtClean="0"/>
              <a:t>IO Loop</a:t>
            </a:r>
            <a:endParaRPr kumimoji="1" lang="zh-CN" altLang="en-US" sz="1600" dirty="0"/>
          </a:p>
        </p:txBody>
      </p:sp>
      <p:sp>
        <p:nvSpPr>
          <p:cNvPr id="245" name="文本框 244"/>
          <p:cNvSpPr txBox="1"/>
          <p:nvPr/>
        </p:nvSpPr>
        <p:spPr>
          <a:xfrm>
            <a:off x="4193387" y="3544642"/>
            <a:ext cx="833692" cy="338554"/>
          </a:xfrm>
          <a:prstGeom prst="rect">
            <a:avLst/>
          </a:prstGeom>
          <a:noFill/>
          <a:ln w="19050" cmpd="sng">
            <a:solidFill>
              <a:schemeClr val="tx1"/>
            </a:solidFill>
          </a:ln>
        </p:spPr>
        <p:txBody>
          <a:bodyPr wrap="square" rtlCol="0">
            <a:spAutoFit/>
          </a:bodyPr>
          <a:lstStyle/>
          <a:p>
            <a:r>
              <a:rPr kumimoji="1" lang="en-US" altLang="zh-CN" sz="1600" dirty="0" smtClean="0"/>
              <a:t>Topic 2</a:t>
            </a:r>
            <a:endParaRPr kumimoji="1" lang="zh-CN" altLang="en-US" sz="1600" dirty="0"/>
          </a:p>
        </p:txBody>
      </p:sp>
      <p:sp>
        <p:nvSpPr>
          <p:cNvPr id="246" name="文本框 245"/>
          <p:cNvSpPr txBox="1"/>
          <p:nvPr/>
        </p:nvSpPr>
        <p:spPr>
          <a:xfrm>
            <a:off x="4716036" y="3087321"/>
            <a:ext cx="1231603" cy="338554"/>
          </a:xfrm>
          <a:prstGeom prst="rect">
            <a:avLst/>
          </a:prstGeom>
          <a:noFill/>
          <a:ln w="19050" cmpd="sng">
            <a:solidFill>
              <a:schemeClr val="tx1"/>
            </a:solidFill>
          </a:ln>
        </p:spPr>
        <p:txBody>
          <a:bodyPr wrap="square" rtlCol="0">
            <a:spAutoFit/>
          </a:bodyPr>
          <a:lstStyle/>
          <a:p>
            <a:r>
              <a:rPr kumimoji="1" lang="en-US" altLang="zh-CN" sz="1600" dirty="0" smtClean="0"/>
              <a:t>Channel 2-A</a:t>
            </a:r>
            <a:endParaRPr kumimoji="1" lang="zh-CN" altLang="en-US" sz="1600" dirty="0"/>
          </a:p>
        </p:txBody>
      </p:sp>
      <p:cxnSp>
        <p:nvCxnSpPr>
          <p:cNvPr id="247" name="直线箭头连接符 26"/>
          <p:cNvCxnSpPr>
            <a:stCxn id="245" idx="3"/>
            <a:endCxn id="246" idx="2"/>
          </p:cNvCxnSpPr>
          <p:nvPr/>
        </p:nvCxnSpPr>
        <p:spPr bwMode="auto">
          <a:xfrm flipV="1">
            <a:off x="5027079" y="3425875"/>
            <a:ext cx="304759" cy="28804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248" name="文本框 247"/>
          <p:cNvSpPr txBox="1"/>
          <p:nvPr/>
        </p:nvSpPr>
        <p:spPr>
          <a:xfrm>
            <a:off x="4717511" y="3969224"/>
            <a:ext cx="1231603" cy="338554"/>
          </a:xfrm>
          <a:prstGeom prst="rect">
            <a:avLst/>
          </a:prstGeom>
          <a:noFill/>
          <a:ln w="19050" cmpd="sng">
            <a:solidFill>
              <a:schemeClr val="tx1"/>
            </a:solidFill>
          </a:ln>
        </p:spPr>
        <p:txBody>
          <a:bodyPr wrap="square" rtlCol="0">
            <a:spAutoFit/>
          </a:bodyPr>
          <a:lstStyle/>
          <a:p>
            <a:r>
              <a:rPr kumimoji="1" lang="en-US" altLang="zh-CN" sz="1600" dirty="0" smtClean="0"/>
              <a:t>Channel 2-B</a:t>
            </a:r>
            <a:endParaRPr kumimoji="1" lang="zh-CN" altLang="en-US" sz="1600" dirty="0"/>
          </a:p>
        </p:txBody>
      </p:sp>
      <p:cxnSp>
        <p:nvCxnSpPr>
          <p:cNvPr id="249" name="直线箭头连接符 26"/>
          <p:cNvCxnSpPr>
            <a:stCxn id="245" idx="3"/>
            <a:endCxn id="248" idx="0"/>
          </p:cNvCxnSpPr>
          <p:nvPr/>
        </p:nvCxnSpPr>
        <p:spPr bwMode="auto">
          <a:xfrm>
            <a:off x="5027079" y="3713919"/>
            <a:ext cx="306234" cy="25530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72778779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2400" dirty="0" smtClean="0"/>
              <a:t>Architecture-B: Traffic Control inside Daemon</a:t>
            </a:r>
            <a:endParaRPr kumimoji="1" lang="zh-CN" altLang="en-US" sz="2400" dirty="0"/>
          </a:p>
        </p:txBody>
      </p:sp>
      <p:sp>
        <p:nvSpPr>
          <p:cNvPr id="4" name="日期占位符 3"/>
          <p:cNvSpPr>
            <a:spLocks noGrp="1"/>
          </p:cNvSpPr>
          <p:nvPr>
            <p:ph type="dt" sz="half" idx="10"/>
          </p:nvPr>
        </p:nvSpPr>
        <p:spPr/>
        <p:txBody>
          <a:bodyPr/>
          <a:lstStyle/>
          <a:p>
            <a:fld id="{C32BAF81-2836-1841-8C1D-2DCC72636AA7}" type="datetime1">
              <a:rPr lang="en-US" smtClean="0"/>
              <a:pPr/>
              <a:t>10/13/16</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36</a:t>
            </a:fld>
            <a:endParaRPr lang="en-US" dirty="0"/>
          </a:p>
        </p:txBody>
      </p:sp>
      <p:grpSp>
        <p:nvGrpSpPr>
          <p:cNvPr id="33" name="组 32"/>
          <p:cNvGrpSpPr/>
          <p:nvPr/>
        </p:nvGrpSpPr>
        <p:grpSpPr>
          <a:xfrm>
            <a:off x="370501" y="1172974"/>
            <a:ext cx="1566016" cy="1334165"/>
            <a:chOff x="-49120" y="4504743"/>
            <a:chExt cx="1566016" cy="1334165"/>
          </a:xfrm>
        </p:grpSpPr>
        <p:sp>
          <p:nvSpPr>
            <p:cNvPr id="8" name="文本框 7"/>
            <p:cNvSpPr txBox="1"/>
            <p:nvPr/>
          </p:nvSpPr>
          <p:spPr>
            <a:xfrm>
              <a:off x="177281" y="5397155"/>
              <a:ext cx="1032469" cy="276999"/>
            </a:xfrm>
            <a:prstGeom prst="rect">
              <a:avLst/>
            </a:prstGeom>
            <a:noFill/>
            <a:ln w="19050" cmpd="sng">
              <a:solidFill>
                <a:schemeClr val="tx1"/>
              </a:solidFill>
            </a:ln>
          </p:spPr>
          <p:txBody>
            <a:bodyPr wrap="square" rtlCol="0">
              <a:spAutoFit/>
            </a:bodyPr>
            <a:lstStyle/>
            <a:p>
              <a:r>
                <a:rPr kumimoji="1" lang="en-US" altLang="zh-CN" sz="1200" dirty="0" smtClean="0"/>
                <a:t>Producer</a:t>
              </a:r>
              <a:endParaRPr kumimoji="1" lang="zh-CN" altLang="en-US" sz="1200" dirty="0"/>
            </a:p>
          </p:txBody>
        </p:sp>
        <p:sp>
          <p:nvSpPr>
            <p:cNvPr id="9" name="文本框 8"/>
            <p:cNvSpPr txBox="1"/>
            <p:nvPr/>
          </p:nvSpPr>
          <p:spPr>
            <a:xfrm>
              <a:off x="204688" y="4852036"/>
              <a:ext cx="977656" cy="276999"/>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kumimoji="1" lang="en-US" altLang="zh-CN" sz="1200" dirty="0" smtClean="0"/>
                <a:t>User Code</a:t>
              </a:r>
              <a:endParaRPr kumimoji="1" lang="zh-CN" altLang="en-US" sz="1200" dirty="0"/>
            </a:p>
          </p:txBody>
        </p:sp>
        <p:cxnSp>
          <p:nvCxnSpPr>
            <p:cNvPr id="10" name="直线箭头连接符 26"/>
            <p:cNvCxnSpPr>
              <a:stCxn id="9" idx="2"/>
              <a:endCxn id="8" idx="0"/>
            </p:cNvCxnSpPr>
            <p:nvPr/>
          </p:nvCxnSpPr>
          <p:spPr bwMode="auto">
            <a:xfrm>
              <a:off x="693516" y="5129035"/>
              <a:ext cx="0" cy="26812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7" name="矩形 6"/>
            <p:cNvSpPr/>
            <p:nvPr/>
          </p:nvSpPr>
          <p:spPr>
            <a:xfrm>
              <a:off x="-49120" y="4552310"/>
              <a:ext cx="1473062" cy="1286598"/>
            </a:xfrm>
            <a:prstGeom prst="rect">
              <a:avLst/>
            </a:prstGeom>
            <a:noFill/>
            <a:ln w="12700" cmpd="sng">
              <a:solidFill>
                <a:schemeClr val="tx1"/>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文本框 10"/>
            <p:cNvSpPr txBox="1"/>
            <p:nvPr/>
          </p:nvSpPr>
          <p:spPr>
            <a:xfrm>
              <a:off x="134134" y="4504743"/>
              <a:ext cx="1256397" cy="276999"/>
            </a:xfrm>
            <a:prstGeom prst="rect">
              <a:avLst/>
            </a:prstGeom>
            <a:noFill/>
          </p:spPr>
          <p:txBody>
            <a:bodyPr wrap="square" rtlCol="0">
              <a:spAutoFit/>
            </a:bodyPr>
            <a:lstStyle/>
            <a:p>
              <a:r>
                <a:rPr kumimoji="1" lang="en-US" altLang="zh-CN" sz="1200" dirty="0" smtClean="0"/>
                <a:t>Publisher 1</a:t>
              </a:r>
              <a:endParaRPr kumimoji="1" lang="zh-CN" altLang="en-US" sz="1200" dirty="0"/>
            </a:p>
          </p:txBody>
        </p:sp>
        <p:sp>
          <p:nvSpPr>
            <p:cNvPr id="74" name="文本框 73"/>
            <p:cNvSpPr txBox="1"/>
            <p:nvPr/>
          </p:nvSpPr>
          <p:spPr>
            <a:xfrm>
              <a:off x="668883" y="5097138"/>
              <a:ext cx="848013" cy="276999"/>
            </a:xfrm>
            <a:prstGeom prst="rect">
              <a:avLst/>
            </a:prstGeom>
            <a:noFill/>
            <a:ln w="19050" cmpd="sng">
              <a:noFill/>
            </a:ln>
          </p:spPr>
          <p:txBody>
            <a:bodyPr wrap="square" rtlCol="0">
              <a:spAutoFit/>
            </a:bodyPr>
            <a:lstStyle/>
            <a:p>
              <a:r>
                <a:rPr kumimoji="1" lang="en-US" altLang="zh-CN" sz="1200" dirty="0" smtClean="0"/>
                <a:t>Msg2 (</a:t>
              </a:r>
              <a:r>
                <a:rPr kumimoji="1" lang="en-US" altLang="zh-CN" sz="1200" dirty="0" smtClean="0">
                  <a:solidFill>
                    <a:srgbClr val="FF0000"/>
                  </a:solidFill>
                </a:rPr>
                <a:t>T2</a:t>
              </a:r>
              <a:r>
                <a:rPr kumimoji="1" lang="en-US" altLang="zh-CN" sz="1200" dirty="0" smtClean="0"/>
                <a:t>)</a:t>
              </a:r>
              <a:endParaRPr kumimoji="1" lang="zh-CN" altLang="en-US" sz="1200" dirty="0"/>
            </a:p>
          </p:txBody>
        </p:sp>
      </p:grpSp>
      <p:sp>
        <p:nvSpPr>
          <p:cNvPr id="132" name="矩形 131"/>
          <p:cNvSpPr/>
          <p:nvPr/>
        </p:nvSpPr>
        <p:spPr>
          <a:xfrm>
            <a:off x="162182" y="2696748"/>
            <a:ext cx="5077933" cy="3567823"/>
          </a:xfrm>
          <a:prstGeom prst="rect">
            <a:avLst/>
          </a:prstGeom>
          <a:noFill/>
          <a:ln w="12700" cmpd="sng">
            <a:solidFill>
              <a:schemeClr val="tx1"/>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8" name="文本框 137"/>
          <p:cNvSpPr txBox="1"/>
          <p:nvPr/>
        </p:nvSpPr>
        <p:spPr>
          <a:xfrm>
            <a:off x="337211" y="1763193"/>
            <a:ext cx="848013" cy="276999"/>
          </a:xfrm>
          <a:prstGeom prst="rect">
            <a:avLst/>
          </a:prstGeom>
          <a:noFill/>
          <a:ln w="19050" cmpd="sng">
            <a:noFill/>
          </a:ln>
        </p:spPr>
        <p:txBody>
          <a:bodyPr wrap="square" rtlCol="0">
            <a:spAutoFit/>
          </a:bodyPr>
          <a:lstStyle/>
          <a:p>
            <a:r>
              <a:rPr kumimoji="1" lang="en-US" altLang="zh-CN" sz="1200" dirty="0" smtClean="0"/>
              <a:t>Msg1 (</a:t>
            </a:r>
            <a:r>
              <a:rPr kumimoji="1" lang="en-US" altLang="zh-CN" sz="1200" dirty="0" smtClean="0">
                <a:solidFill>
                  <a:srgbClr val="FF0000"/>
                </a:solidFill>
              </a:rPr>
              <a:t>T1</a:t>
            </a:r>
            <a:r>
              <a:rPr kumimoji="1" lang="en-US" altLang="zh-CN" sz="1200" dirty="0" smtClean="0"/>
              <a:t>)</a:t>
            </a:r>
            <a:endParaRPr kumimoji="1" lang="zh-CN" altLang="en-US" sz="1200" dirty="0"/>
          </a:p>
        </p:txBody>
      </p:sp>
      <p:sp>
        <p:nvSpPr>
          <p:cNvPr id="141" name="文本框 140"/>
          <p:cNvSpPr txBox="1"/>
          <p:nvPr/>
        </p:nvSpPr>
        <p:spPr>
          <a:xfrm>
            <a:off x="2477170" y="4029556"/>
            <a:ext cx="735037" cy="276999"/>
          </a:xfrm>
          <a:prstGeom prst="rect">
            <a:avLst/>
          </a:prstGeom>
          <a:noFill/>
          <a:ln w="19050" cmpd="sng">
            <a:noFill/>
          </a:ln>
        </p:spPr>
        <p:txBody>
          <a:bodyPr wrap="square" rtlCol="0">
            <a:spAutoFit/>
          </a:bodyPr>
          <a:lstStyle/>
          <a:p>
            <a:r>
              <a:rPr kumimoji="1" lang="en-US" altLang="zh-CN" sz="1200" dirty="0" smtClean="0"/>
              <a:t>Topic 1</a:t>
            </a:r>
            <a:endParaRPr kumimoji="1" lang="zh-CN" altLang="en-US" sz="1200" dirty="0"/>
          </a:p>
        </p:txBody>
      </p:sp>
      <p:sp>
        <p:nvSpPr>
          <p:cNvPr id="142" name="文本框 141"/>
          <p:cNvSpPr txBox="1"/>
          <p:nvPr/>
        </p:nvSpPr>
        <p:spPr>
          <a:xfrm>
            <a:off x="2484513" y="5872584"/>
            <a:ext cx="733463" cy="276999"/>
          </a:xfrm>
          <a:prstGeom prst="rect">
            <a:avLst/>
          </a:prstGeom>
          <a:noFill/>
          <a:ln w="19050" cmpd="sng">
            <a:noFill/>
          </a:ln>
        </p:spPr>
        <p:txBody>
          <a:bodyPr wrap="square" rtlCol="0">
            <a:spAutoFit/>
          </a:bodyPr>
          <a:lstStyle/>
          <a:p>
            <a:r>
              <a:rPr kumimoji="1" lang="en-US" altLang="zh-CN" sz="1200" dirty="0" smtClean="0"/>
              <a:t>Topic 2</a:t>
            </a:r>
            <a:endParaRPr kumimoji="1" lang="zh-CN" altLang="en-US" sz="1200" dirty="0"/>
          </a:p>
        </p:txBody>
      </p:sp>
      <p:sp>
        <p:nvSpPr>
          <p:cNvPr id="153" name="文本框 152"/>
          <p:cNvSpPr txBox="1"/>
          <p:nvPr/>
        </p:nvSpPr>
        <p:spPr>
          <a:xfrm>
            <a:off x="135492" y="2680685"/>
            <a:ext cx="973010" cy="307777"/>
          </a:xfrm>
          <a:prstGeom prst="rect">
            <a:avLst/>
          </a:prstGeom>
          <a:noFill/>
        </p:spPr>
        <p:txBody>
          <a:bodyPr wrap="square" rtlCol="0">
            <a:spAutoFit/>
          </a:bodyPr>
          <a:lstStyle/>
          <a:p>
            <a:r>
              <a:rPr kumimoji="1" lang="en-US" altLang="zh-CN" sz="1400" dirty="0" smtClean="0"/>
              <a:t>Daemon</a:t>
            </a:r>
            <a:endParaRPr kumimoji="1" lang="zh-CN" altLang="en-US" sz="1400" dirty="0"/>
          </a:p>
        </p:txBody>
      </p:sp>
      <p:cxnSp>
        <p:nvCxnSpPr>
          <p:cNvPr id="182" name="直线箭头连接符 26"/>
          <p:cNvCxnSpPr>
            <a:endCxn id="215" idx="2"/>
          </p:cNvCxnSpPr>
          <p:nvPr/>
        </p:nvCxnSpPr>
        <p:spPr bwMode="auto">
          <a:xfrm rot="16200000" flipV="1">
            <a:off x="3451156" y="2085327"/>
            <a:ext cx="570317" cy="1109687"/>
          </a:xfrm>
          <a:prstGeom prst="bentConnector3">
            <a:avLst>
              <a:gd name="adj1" fmla="val 50000"/>
            </a:avLst>
          </a:prstGeom>
          <a:solidFill>
            <a:schemeClr val="accent1"/>
          </a:solidFill>
          <a:ln w="19050" cap="flat" cmpd="sng" algn="ctr">
            <a:solidFill>
              <a:schemeClr val="tx1"/>
            </a:solidFill>
            <a:prstDash val="sysDot"/>
            <a:round/>
            <a:headEnd type="none" w="med" len="med"/>
            <a:tailEnd type="arrow"/>
          </a:ln>
          <a:effectLst/>
        </p:spPr>
      </p:cxnSp>
      <p:grpSp>
        <p:nvGrpSpPr>
          <p:cNvPr id="60" name="组 59"/>
          <p:cNvGrpSpPr/>
          <p:nvPr/>
        </p:nvGrpSpPr>
        <p:grpSpPr>
          <a:xfrm>
            <a:off x="5958639" y="1311125"/>
            <a:ext cx="2828290" cy="1306637"/>
            <a:chOff x="6037875" y="1104557"/>
            <a:chExt cx="2828290" cy="1306637"/>
          </a:xfrm>
        </p:grpSpPr>
        <p:grpSp>
          <p:nvGrpSpPr>
            <p:cNvPr id="169" name="组 168"/>
            <p:cNvGrpSpPr/>
            <p:nvPr/>
          </p:nvGrpSpPr>
          <p:grpSpPr>
            <a:xfrm>
              <a:off x="6067707" y="1104557"/>
              <a:ext cx="2798458" cy="1306637"/>
              <a:chOff x="-49120" y="4504743"/>
              <a:chExt cx="2798458" cy="1306637"/>
            </a:xfrm>
          </p:grpSpPr>
          <p:sp>
            <p:nvSpPr>
              <p:cNvPr id="170" name="文本框 169"/>
              <p:cNvSpPr txBox="1"/>
              <p:nvPr/>
            </p:nvSpPr>
            <p:spPr>
              <a:xfrm>
                <a:off x="130245" y="5397155"/>
                <a:ext cx="1032469" cy="276999"/>
              </a:xfrm>
              <a:prstGeom prst="rect">
                <a:avLst/>
              </a:prstGeom>
              <a:noFill/>
              <a:ln w="19050" cmpd="sng">
                <a:solidFill>
                  <a:schemeClr val="accent2">
                    <a:lumMod val="75000"/>
                  </a:schemeClr>
                </a:solidFill>
              </a:ln>
            </p:spPr>
            <p:txBody>
              <a:bodyPr wrap="square" rtlCol="0">
                <a:spAutoFit/>
              </a:bodyPr>
              <a:lstStyle/>
              <a:p>
                <a:r>
                  <a:rPr kumimoji="1" lang="en-US" altLang="zh-CN" sz="1200" dirty="0" smtClean="0"/>
                  <a:t>Consumer</a:t>
                </a:r>
                <a:endParaRPr kumimoji="1" lang="zh-CN" altLang="en-US" sz="1200" dirty="0"/>
              </a:p>
            </p:txBody>
          </p:sp>
          <p:sp>
            <p:nvSpPr>
              <p:cNvPr id="171" name="文本框 170"/>
              <p:cNvSpPr txBox="1"/>
              <p:nvPr/>
            </p:nvSpPr>
            <p:spPr>
              <a:xfrm>
                <a:off x="817822" y="4849205"/>
                <a:ext cx="977656" cy="276999"/>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kumimoji="1" lang="en-US" altLang="zh-CN" sz="1200" dirty="0" smtClean="0"/>
                  <a:t>User Code</a:t>
                </a:r>
                <a:endParaRPr kumimoji="1" lang="zh-CN" altLang="en-US" sz="1200" dirty="0"/>
              </a:p>
            </p:txBody>
          </p:sp>
          <p:cxnSp>
            <p:nvCxnSpPr>
              <p:cNvPr id="172" name="直线箭头连接符 26"/>
              <p:cNvCxnSpPr>
                <a:stCxn id="171" idx="1"/>
                <a:endCxn id="170" idx="0"/>
              </p:cNvCxnSpPr>
              <p:nvPr/>
            </p:nvCxnSpPr>
            <p:spPr bwMode="auto">
              <a:xfrm rot="10800000" flipV="1">
                <a:off x="646480" y="4987705"/>
                <a:ext cx="171342" cy="409450"/>
              </a:xfrm>
              <a:prstGeom prst="bentConnector2">
                <a:avLst/>
              </a:prstGeom>
              <a:solidFill>
                <a:schemeClr val="accent1"/>
              </a:solidFill>
              <a:ln w="19050" cap="flat" cmpd="sng" algn="ctr">
                <a:solidFill>
                  <a:schemeClr val="tx1"/>
                </a:solidFill>
                <a:prstDash val="solid"/>
                <a:round/>
                <a:headEnd type="arrow" w="med" len="med"/>
                <a:tailEnd type="none"/>
              </a:ln>
              <a:effectLst/>
            </p:spPr>
          </p:cxnSp>
          <p:sp>
            <p:nvSpPr>
              <p:cNvPr id="175" name="矩形 174"/>
              <p:cNvSpPr/>
              <p:nvPr/>
            </p:nvSpPr>
            <p:spPr>
              <a:xfrm>
                <a:off x="-49120" y="4552310"/>
                <a:ext cx="2798458" cy="1259070"/>
              </a:xfrm>
              <a:prstGeom prst="rect">
                <a:avLst/>
              </a:prstGeom>
              <a:noFill/>
              <a:ln w="12700" cmpd="sng">
                <a:solidFill>
                  <a:schemeClr val="tx1"/>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6" name="文本框 175"/>
              <p:cNvSpPr txBox="1"/>
              <p:nvPr/>
            </p:nvSpPr>
            <p:spPr>
              <a:xfrm>
                <a:off x="134134" y="4504743"/>
                <a:ext cx="1256397" cy="276999"/>
              </a:xfrm>
              <a:prstGeom prst="rect">
                <a:avLst/>
              </a:prstGeom>
              <a:noFill/>
            </p:spPr>
            <p:txBody>
              <a:bodyPr wrap="square" rtlCol="0">
                <a:spAutoFit/>
              </a:bodyPr>
              <a:lstStyle/>
              <a:p>
                <a:r>
                  <a:rPr kumimoji="1" lang="en-US" altLang="zh-CN" sz="1200" dirty="0" smtClean="0"/>
                  <a:t>Subscriber 2</a:t>
                </a:r>
                <a:endParaRPr kumimoji="1" lang="zh-CN" altLang="en-US" sz="1200" dirty="0"/>
              </a:p>
            </p:txBody>
          </p:sp>
          <p:sp>
            <p:nvSpPr>
              <p:cNvPr id="177" name="文本框 176"/>
              <p:cNvSpPr txBox="1"/>
              <p:nvPr/>
            </p:nvSpPr>
            <p:spPr>
              <a:xfrm>
                <a:off x="1292212" y="5107240"/>
                <a:ext cx="848014" cy="276999"/>
              </a:xfrm>
              <a:prstGeom prst="rect">
                <a:avLst/>
              </a:prstGeom>
              <a:noFill/>
              <a:ln w="19050" cmpd="sng">
                <a:noFill/>
              </a:ln>
            </p:spPr>
            <p:txBody>
              <a:bodyPr wrap="square" rtlCol="0">
                <a:spAutoFit/>
              </a:bodyPr>
              <a:lstStyle/>
              <a:p>
                <a:r>
                  <a:rPr kumimoji="1" lang="en-US" altLang="zh-CN" sz="1200" dirty="0" smtClean="0"/>
                  <a:t>Msg2(</a:t>
                </a:r>
                <a:r>
                  <a:rPr kumimoji="1" lang="en-US" altLang="zh-CN" sz="1200" dirty="0" smtClean="0">
                    <a:solidFill>
                      <a:srgbClr val="FF0000"/>
                    </a:solidFill>
                  </a:rPr>
                  <a:t>T2</a:t>
                </a:r>
                <a:r>
                  <a:rPr kumimoji="1" lang="en-US" altLang="zh-CN" sz="1200" dirty="0" smtClean="0"/>
                  <a:t>)</a:t>
                </a:r>
                <a:endParaRPr kumimoji="1" lang="zh-CN" altLang="en-US" sz="1200" dirty="0"/>
              </a:p>
            </p:txBody>
          </p:sp>
        </p:grpSp>
        <p:sp>
          <p:nvSpPr>
            <p:cNvPr id="178" name="文本框 177"/>
            <p:cNvSpPr txBox="1"/>
            <p:nvPr/>
          </p:nvSpPr>
          <p:spPr>
            <a:xfrm>
              <a:off x="6037875" y="1703750"/>
              <a:ext cx="848013" cy="276999"/>
            </a:xfrm>
            <a:prstGeom prst="rect">
              <a:avLst/>
            </a:prstGeom>
            <a:noFill/>
            <a:ln w="19050" cmpd="sng">
              <a:noFill/>
            </a:ln>
          </p:spPr>
          <p:txBody>
            <a:bodyPr wrap="square" rtlCol="0">
              <a:spAutoFit/>
            </a:bodyPr>
            <a:lstStyle/>
            <a:p>
              <a:r>
                <a:rPr kumimoji="1" lang="en-US" altLang="zh-CN" sz="1200" dirty="0" smtClean="0"/>
                <a:t>Msg1(</a:t>
              </a:r>
              <a:r>
                <a:rPr kumimoji="1" lang="en-US" altLang="zh-CN" sz="1200" dirty="0" smtClean="0">
                  <a:solidFill>
                    <a:srgbClr val="FF0000"/>
                  </a:solidFill>
                </a:rPr>
                <a:t>T1</a:t>
              </a:r>
              <a:r>
                <a:rPr kumimoji="1" lang="en-US" altLang="zh-CN" sz="1200" dirty="0" smtClean="0"/>
                <a:t>)</a:t>
              </a:r>
              <a:endParaRPr kumimoji="1" lang="zh-CN" altLang="en-US" sz="1200" dirty="0"/>
            </a:p>
          </p:txBody>
        </p:sp>
        <p:sp>
          <p:nvSpPr>
            <p:cNvPr id="114" name="文本框 113"/>
            <p:cNvSpPr txBox="1"/>
            <p:nvPr/>
          </p:nvSpPr>
          <p:spPr>
            <a:xfrm>
              <a:off x="7577912" y="1990583"/>
              <a:ext cx="1032469" cy="276999"/>
            </a:xfrm>
            <a:prstGeom prst="rect">
              <a:avLst/>
            </a:prstGeom>
            <a:noFill/>
            <a:ln w="19050" cmpd="sng">
              <a:solidFill>
                <a:schemeClr val="accent1">
                  <a:lumMod val="75000"/>
                </a:schemeClr>
              </a:solidFill>
            </a:ln>
          </p:spPr>
          <p:txBody>
            <a:bodyPr wrap="square" rtlCol="0">
              <a:spAutoFit/>
            </a:bodyPr>
            <a:lstStyle/>
            <a:p>
              <a:r>
                <a:rPr kumimoji="1" lang="en-US" altLang="zh-CN" sz="1200" dirty="0" smtClean="0"/>
                <a:t>Consumer</a:t>
              </a:r>
              <a:endParaRPr kumimoji="1" lang="zh-CN" altLang="en-US" sz="1200" dirty="0"/>
            </a:p>
          </p:txBody>
        </p:sp>
        <p:cxnSp>
          <p:nvCxnSpPr>
            <p:cNvPr id="119" name="直线箭头连接符 26"/>
            <p:cNvCxnSpPr>
              <a:stCxn id="114" idx="0"/>
              <a:endCxn id="171" idx="3"/>
            </p:cNvCxnSpPr>
            <p:nvPr/>
          </p:nvCxnSpPr>
          <p:spPr bwMode="auto">
            <a:xfrm rot="16200000" flipV="1">
              <a:off x="7801694" y="1698130"/>
              <a:ext cx="403064" cy="181842"/>
            </a:xfrm>
            <a:prstGeom prst="bentConnector2">
              <a:avLst/>
            </a:prstGeom>
            <a:solidFill>
              <a:schemeClr val="accent1"/>
            </a:solidFill>
            <a:ln w="19050" cap="flat" cmpd="sng" algn="ctr">
              <a:solidFill>
                <a:schemeClr val="tx1"/>
              </a:solidFill>
              <a:prstDash val="solid"/>
              <a:round/>
              <a:headEnd type="none" w="med" len="med"/>
              <a:tailEnd type="arrow"/>
            </a:ln>
            <a:effectLst/>
          </p:spPr>
        </p:cxnSp>
      </p:grpSp>
      <p:cxnSp>
        <p:nvCxnSpPr>
          <p:cNvPr id="129" name="直线箭头连接符 26"/>
          <p:cNvCxnSpPr>
            <a:endCxn id="170" idx="2"/>
          </p:cNvCxnSpPr>
          <p:nvPr/>
        </p:nvCxnSpPr>
        <p:spPr bwMode="auto">
          <a:xfrm rot="5400000" flipH="1" flipV="1">
            <a:off x="5384290" y="2571270"/>
            <a:ext cx="1390515" cy="1209048"/>
          </a:xfrm>
          <a:prstGeom prst="bentConnector3">
            <a:avLst>
              <a:gd name="adj1" fmla="val 74483"/>
            </a:avLst>
          </a:prstGeom>
          <a:solidFill>
            <a:schemeClr val="accent1"/>
          </a:solidFill>
          <a:ln w="19050" cap="flat" cmpd="sng" algn="ctr">
            <a:solidFill>
              <a:schemeClr val="tx1"/>
            </a:solidFill>
            <a:prstDash val="lgDash"/>
            <a:round/>
            <a:headEnd type="none" w="med" len="med"/>
            <a:tailEnd type="arrow"/>
          </a:ln>
          <a:effectLst/>
        </p:spPr>
      </p:cxnSp>
      <p:cxnSp>
        <p:nvCxnSpPr>
          <p:cNvPr id="155" name="直线箭头连接符 26"/>
          <p:cNvCxnSpPr>
            <a:stCxn id="8" idx="2"/>
          </p:cNvCxnSpPr>
          <p:nvPr/>
        </p:nvCxnSpPr>
        <p:spPr bwMode="auto">
          <a:xfrm>
            <a:off x="1113137" y="2342385"/>
            <a:ext cx="0" cy="1215603"/>
          </a:xfrm>
          <a:prstGeom prst="straightConnector1">
            <a:avLst/>
          </a:prstGeom>
          <a:solidFill>
            <a:schemeClr val="accent1"/>
          </a:solidFill>
          <a:ln w="19050" cap="flat" cmpd="sng" algn="ctr">
            <a:solidFill>
              <a:schemeClr val="tx1"/>
            </a:solidFill>
            <a:prstDash val="sysDot"/>
            <a:round/>
            <a:headEnd type="none" w="med" len="med"/>
            <a:tailEnd type="arrow"/>
          </a:ln>
          <a:effectLst/>
        </p:spPr>
      </p:cxnSp>
      <p:grpSp>
        <p:nvGrpSpPr>
          <p:cNvPr id="139" name="组 138"/>
          <p:cNvGrpSpPr/>
          <p:nvPr/>
        </p:nvGrpSpPr>
        <p:grpSpPr>
          <a:xfrm>
            <a:off x="5713334" y="3164223"/>
            <a:ext cx="3241870" cy="3122745"/>
            <a:chOff x="5264002" y="3881701"/>
            <a:chExt cx="2116789" cy="644839"/>
          </a:xfrm>
        </p:grpSpPr>
        <p:sp>
          <p:nvSpPr>
            <p:cNvPr id="146" name="圆角矩形 145"/>
            <p:cNvSpPr/>
            <p:nvPr/>
          </p:nvSpPr>
          <p:spPr bwMode="auto">
            <a:xfrm>
              <a:off x="5264002" y="3881701"/>
              <a:ext cx="2116789" cy="644839"/>
            </a:xfrm>
            <a:prstGeom prst="roundRect">
              <a:avLst>
                <a:gd name="adj" fmla="val 8846"/>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334" tIns="45667" rIns="91334" bIns="45667" numCol="1" rtlCol="0" anchor="t" anchorCtr="0" compatLnSpc="1">
              <a:prstTxWarp prst="textNoShape">
                <a:avLst/>
              </a:prstTxWarp>
            </a:bodyPr>
            <a:lstStyle/>
            <a:p>
              <a:pPr>
                <a:buClr>
                  <a:srgbClr val="CC9900"/>
                </a:buClr>
                <a:buFont typeface="Wingdings" pitchFamily="2" charset="2"/>
                <a:buChar char="n"/>
              </a:pPr>
              <a:endParaRPr lang="zh-CN" altLang="en-US" sz="2800" dirty="0" smtClean="0">
                <a:solidFill>
                  <a:srgbClr val="000000"/>
                </a:solidFill>
                <a:ea typeface="SimSun" pitchFamily="2" charset="-122"/>
              </a:endParaRPr>
            </a:p>
          </p:txBody>
        </p:sp>
        <p:sp>
          <p:nvSpPr>
            <p:cNvPr id="154" name="TextBox 151"/>
            <p:cNvSpPr txBox="1"/>
            <p:nvPr/>
          </p:nvSpPr>
          <p:spPr>
            <a:xfrm>
              <a:off x="5751638" y="3887246"/>
              <a:ext cx="1629152" cy="463930"/>
            </a:xfrm>
            <a:prstGeom prst="rect">
              <a:avLst/>
            </a:prstGeom>
            <a:noFill/>
          </p:spPr>
          <p:txBody>
            <a:bodyPr wrap="square" lIns="91334" tIns="45667" rIns="91334" bIns="45667" rtlCol="0">
              <a:spAutoFit/>
            </a:bodyPr>
            <a:lstStyle/>
            <a:p>
              <a:pPr>
                <a:buClr>
                  <a:srgbClr val="CC9900"/>
                </a:buClr>
                <a:buFont typeface="Wingdings" pitchFamily="2" charset="2"/>
                <a:buNone/>
              </a:pPr>
              <a:r>
                <a:rPr lang="en-US" altLang="zh-CN" sz="1000" dirty="0" smtClean="0">
                  <a:solidFill>
                    <a:srgbClr val="000000">
                      <a:lumMod val="65000"/>
                      <a:lumOff val="35000"/>
                    </a:srgbClr>
                  </a:solidFill>
                </a:rPr>
                <a:t>Transmission via Shared Memory</a:t>
              </a:r>
            </a:p>
            <a:p>
              <a:pPr>
                <a:buClr>
                  <a:srgbClr val="CC9900"/>
                </a:buClr>
                <a:buFont typeface="Wingdings" pitchFamily="2" charset="2"/>
                <a:buNone/>
              </a:pPr>
              <a:endParaRPr lang="en-US" altLang="zh-CN" sz="1000" dirty="0" smtClean="0">
                <a:solidFill>
                  <a:srgbClr val="000000">
                    <a:lumMod val="65000"/>
                    <a:lumOff val="35000"/>
                  </a:srgbClr>
                </a:solidFill>
              </a:endParaRPr>
            </a:p>
            <a:p>
              <a:pPr>
                <a:buClr>
                  <a:srgbClr val="CC9900"/>
                </a:buClr>
              </a:pPr>
              <a:r>
                <a:rPr lang="en-US" altLang="zh-CN" sz="1000" dirty="0" smtClean="0">
                  <a:solidFill>
                    <a:srgbClr val="000000">
                      <a:lumMod val="65000"/>
                      <a:lumOff val="35000"/>
                    </a:srgbClr>
                  </a:solidFill>
                </a:rPr>
                <a:t>Transmission via Go channel</a:t>
              </a:r>
            </a:p>
            <a:p>
              <a:pPr>
                <a:buClr>
                  <a:srgbClr val="CC9900"/>
                </a:buClr>
              </a:pPr>
              <a:endParaRPr lang="en-US" altLang="zh-CN" sz="1000" dirty="0">
                <a:solidFill>
                  <a:srgbClr val="000000">
                    <a:lumMod val="65000"/>
                    <a:lumOff val="35000"/>
                  </a:srgbClr>
                </a:solidFill>
              </a:endParaRPr>
            </a:p>
            <a:p>
              <a:pPr>
                <a:buClr>
                  <a:srgbClr val="CC9900"/>
                </a:buClr>
              </a:pPr>
              <a:r>
                <a:rPr lang="en-US" altLang="zh-CN" sz="1000" dirty="0" smtClean="0">
                  <a:solidFill>
                    <a:srgbClr val="000000">
                      <a:lumMod val="65000"/>
                      <a:lumOff val="35000"/>
                    </a:srgbClr>
                  </a:solidFill>
                </a:rPr>
                <a:t>Transmission via Lightweight TCP, or Reliable UDP, or Multicast</a:t>
              </a:r>
            </a:p>
            <a:p>
              <a:pPr>
                <a:buClr>
                  <a:srgbClr val="CC9900"/>
                </a:buClr>
              </a:pPr>
              <a:endParaRPr lang="en-US" altLang="zh-CN" sz="1000" dirty="0">
                <a:solidFill>
                  <a:srgbClr val="000000">
                    <a:lumMod val="65000"/>
                    <a:lumOff val="35000"/>
                  </a:srgbClr>
                </a:solidFill>
              </a:endParaRPr>
            </a:p>
            <a:p>
              <a:pPr>
                <a:buClr>
                  <a:srgbClr val="CC9900"/>
                </a:buClr>
              </a:pPr>
              <a:r>
                <a:rPr lang="en-US" altLang="zh-CN" sz="1000" dirty="0" smtClean="0">
                  <a:solidFill>
                    <a:srgbClr val="000000">
                      <a:lumMod val="65000"/>
                      <a:lumOff val="35000"/>
                    </a:srgbClr>
                  </a:solidFill>
                </a:rPr>
                <a:t>Topic-level traffic control:</a:t>
              </a:r>
            </a:p>
            <a:p>
              <a:pPr marL="171450" indent="-171450">
                <a:buClr>
                  <a:srgbClr val="CC9900"/>
                </a:buClr>
                <a:buFont typeface="Arial"/>
                <a:buChar char="•"/>
              </a:pPr>
              <a:r>
                <a:rPr lang="en-US" altLang="zh-CN" sz="1000" dirty="0" smtClean="0">
                  <a:solidFill>
                    <a:srgbClr val="000000">
                      <a:lumMod val="65000"/>
                      <a:lumOff val="35000"/>
                    </a:srgbClr>
                  </a:solidFill>
                </a:rPr>
                <a:t>Group topics based on their service class</a:t>
              </a:r>
            </a:p>
            <a:p>
              <a:pPr marL="171450" indent="-171450">
                <a:buClr>
                  <a:srgbClr val="CC9900"/>
                </a:buClr>
                <a:buFont typeface="Arial"/>
                <a:buChar char="•"/>
              </a:pPr>
              <a:r>
                <a:rPr lang="en-US" altLang="zh-CN" sz="1000" dirty="0" smtClean="0">
                  <a:solidFill>
                    <a:srgbClr val="000000">
                      <a:lumMod val="65000"/>
                      <a:lumOff val="35000"/>
                    </a:srgbClr>
                  </a:solidFill>
                </a:rPr>
                <a:t>Throttle the traffic rate of low-priority service class when TC detects long delay in high-priority service class</a:t>
              </a:r>
            </a:p>
            <a:p>
              <a:pPr>
                <a:buClr>
                  <a:srgbClr val="CC9900"/>
                </a:buClr>
              </a:pPr>
              <a:endParaRPr lang="en-US" altLang="zh-CN" sz="1000" dirty="0">
                <a:solidFill>
                  <a:srgbClr val="000000">
                    <a:lumMod val="65000"/>
                    <a:lumOff val="35000"/>
                  </a:srgbClr>
                </a:solidFill>
              </a:endParaRPr>
            </a:p>
            <a:p>
              <a:pPr>
                <a:buClr>
                  <a:srgbClr val="CC9900"/>
                </a:buClr>
              </a:pPr>
              <a:r>
                <a:rPr lang="en-US" altLang="zh-CN" sz="1000" dirty="0" smtClean="0">
                  <a:solidFill>
                    <a:srgbClr val="000000">
                      <a:lumMod val="65000"/>
                      <a:lumOff val="35000"/>
                    </a:srgbClr>
                  </a:solidFill>
                </a:rPr>
                <a:t>Subscriber-level Traffic control</a:t>
              </a:r>
              <a:endParaRPr lang="en-US" altLang="zh-CN" sz="1000" dirty="0">
                <a:solidFill>
                  <a:srgbClr val="000000">
                    <a:lumMod val="65000"/>
                    <a:lumOff val="35000"/>
                  </a:srgbClr>
                </a:solidFill>
              </a:endParaRPr>
            </a:p>
          </p:txBody>
        </p:sp>
      </p:grpSp>
      <p:cxnSp>
        <p:nvCxnSpPr>
          <p:cNvPr id="156" name="直线箭头连接符 26"/>
          <p:cNvCxnSpPr/>
          <p:nvPr/>
        </p:nvCxnSpPr>
        <p:spPr bwMode="auto">
          <a:xfrm>
            <a:off x="5826860" y="3320186"/>
            <a:ext cx="512346" cy="0"/>
          </a:xfrm>
          <a:prstGeom prst="straightConnector1">
            <a:avLst/>
          </a:prstGeom>
          <a:solidFill>
            <a:schemeClr val="accent1"/>
          </a:solidFill>
          <a:ln w="19050" cap="flat" cmpd="sng" algn="ctr">
            <a:solidFill>
              <a:schemeClr val="tx1"/>
            </a:solidFill>
            <a:prstDash val="sysDot"/>
            <a:round/>
            <a:headEnd type="none" w="med" len="med"/>
            <a:tailEnd type="arrow"/>
          </a:ln>
          <a:effectLst/>
        </p:spPr>
      </p:cxnSp>
      <p:cxnSp>
        <p:nvCxnSpPr>
          <p:cNvPr id="157" name="直线箭头连接符 26"/>
          <p:cNvCxnSpPr/>
          <p:nvPr/>
        </p:nvCxnSpPr>
        <p:spPr bwMode="auto">
          <a:xfrm flipV="1">
            <a:off x="5826860" y="3649416"/>
            <a:ext cx="512346" cy="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35" name="矩形 34"/>
          <p:cNvSpPr/>
          <p:nvPr/>
        </p:nvSpPr>
        <p:spPr>
          <a:xfrm>
            <a:off x="256676" y="3553018"/>
            <a:ext cx="1482115" cy="1876618"/>
          </a:xfrm>
          <a:prstGeom prst="rect">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7" name="文本框 106"/>
          <p:cNvSpPr txBox="1"/>
          <p:nvPr/>
        </p:nvSpPr>
        <p:spPr>
          <a:xfrm>
            <a:off x="492063" y="5429636"/>
            <a:ext cx="750437" cy="276999"/>
          </a:xfrm>
          <a:prstGeom prst="rect">
            <a:avLst/>
          </a:prstGeom>
          <a:noFill/>
        </p:spPr>
        <p:txBody>
          <a:bodyPr wrap="square" rtlCol="0">
            <a:spAutoFit/>
          </a:bodyPr>
          <a:lstStyle/>
          <a:p>
            <a:r>
              <a:rPr kumimoji="1" lang="en-US" altLang="zh-CN" sz="1200" dirty="0" smtClean="0"/>
              <a:t>IO Loop</a:t>
            </a:r>
            <a:endParaRPr kumimoji="1" lang="zh-CN" altLang="en-US" sz="1200" dirty="0"/>
          </a:p>
        </p:txBody>
      </p:sp>
      <p:cxnSp>
        <p:nvCxnSpPr>
          <p:cNvPr id="198" name="直线箭头连接符 26"/>
          <p:cNvCxnSpPr>
            <a:stCxn id="267" idx="1"/>
            <a:endCxn id="302" idx="6"/>
          </p:cNvCxnSpPr>
          <p:nvPr/>
        </p:nvCxnSpPr>
        <p:spPr bwMode="auto">
          <a:xfrm rot="10800000" flipV="1">
            <a:off x="3465541" y="3063829"/>
            <a:ext cx="517881" cy="411024"/>
          </a:xfrm>
          <a:prstGeom prst="bentConnector3">
            <a:avLst>
              <a:gd name="adj1" fmla="val 50000"/>
            </a:avLst>
          </a:prstGeom>
          <a:solidFill>
            <a:schemeClr val="accent1"/>
          </a:solidFill>
          <a:ln w="19050" cap="flat" cmpd="sng" algn="ctr">
            <a:solidFill>
              <a:schemeClr val="tx1"/>
            </a:solidFill>
            <a:prstDash val="solid"/>
            <a:round/>
            <a:headEnd type="arrow" w="med" len="med"/>
            <a:tailEnd type="none"/>
          </a:ln>
          <a:effectLst/>
        </p:spPr>
      </p:cxnSp>
      <p:cxnSp>
        <p:nvCxnSpPr>
          <p:cNvPr id="199" name="直线箭头连接符 26"/>
          <p:cNvCxnSpPr>
            <a:stCxn id="302" idx="6"/>
            <a:endCxn id="268" idx="1"/>
          </p:cNvCxnSpPr>
          <p:nvPr/>
        </p:nvCxnSpPr>
        <p:spPr bwMode="auto">
          <a:xfrm>
            <a:off x="3465540" y="3474853"/>
            <a:ext cx="517881" cy="396198"/>
          </a:xfrm>
          <a:prstGeom prst="bentConnector3">
            <a:avLst>
              <a:gd name="adj1" fmla="val 50000"/>
            </a:avLst>
          </a:prstGeom>
          <a:solidFill>
            <a:schemeClr val="accent1"/>
          </a:solidFill>
          <a:ln w="19050" cap="flat" cmpd="sng" algn="ctr">
            <a:solidFill>
              <a:schemeClr val="tx1"/>
            </a:solidFill>
            <a:prstDash val="solid"/>
            <a:round/>
            <a:headEnd type="none" w="med" len="med"/>
            <a:tailEnd type="arrow"/>
          </a:ln>
          <a:effectLst/>
        </p:spPr>
      </p:cxnSp>
      <p:cxnSp>
        <p:nvCxnSpPr>
          <p:cNvPr id="200" name="直线箭头连接符 26"/>
          <p:cNvCxnSpPr>
            <a:stCxn id="335" idx="6"/>
            <a:endCxn id="270" idx="1"/>
          </p:cNvCxnSpPr>
          <p:nvPr/>
        </p:nvCxnSpPr>
        <p:spPr bwMode="auto">
          <a:xfrm>
            <a:off x="3472479" y="5318506"/>
            <a:ext cx="487266" cy="320082"/>
          </a:xfrm>
          <a:prstGeom prst="bentConnector3">
            <a:avLst>
              <a:gd name="adj1" fmla="val 50000"/>
            </a:avLst>
          </a:prstGeom>
          <a:solidFill>
            <a:schemeClr val="accent1"/>
          </a:solidFill>
          <a:ln w="19050" cap="flat" cmpd="sng" algn="ctr">
            <a:solidFill>
              <a:schemeClr val="tx1"/>
            </a:solidFill>
            <a:prstDash val="solid"/>
            <a:round/>
            <a:headEnd type="none" w="med" len="med"/>
            <a:tailEnd type="arrow"/>
          </a:ln>
          <a:effectLst/>
        </p:spPr>
      </p:cxnSp>
      <p:sp>
        <p:nvSpPr>
          <p:cNvPr id="203" name="矩形 202"/>
          <p:cNvSpPr/>
          <p:nvPr/>
        </p:nvSpPr>
        <p:spPr>
          <a:xfrm>
            <a:off x="86781" y="1117497"/>
            <a:ext cx="5264301" cy="5238853"/>
          </a:xfrm>
          <a:prstGeom prst="rect">
            <a:avLst/>
          </a:prstGeom>
          <a:noFill/>
          <a:ln w="12700" cmpd="sng">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04" name="矩形 203"/>
          <p:cNvSpPr/>
          <p:nvPr/>
        </p:nvSpPr>
        <p:spPr>
          <a:xfrm>
            <a:off x="5826860" y="1117498"/>
            <a:ext cx="3128344" cy="1615564"/>
          </a:xfrm>
          <a:prstGeom prst="rect">
            <a:avLst/>
          </a:prstGeom>
          <a:noFill/>
          <a:ln w="12700" cmpd="sng">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05" name="文本框 204"/>
          <p:cNvSpPr txBox="1"/>
          <p:nvPr/>
        </p:nvSpPr>
        <p:spPr>
          <a:xfrm>
            <a:off x="1829376" y="1085048"/>
            <a:ext cx="834513" cy="307777"/>
          </a:xfrm>
          <a:prstGeom prst="rect">
            <a:avLst/>
          </a:prstGeom>
          <a:noFill/>
        </p:spPr>
        <p:txBody>
          <a:bodyPr wrap="square" rtlCol="0">
            <a:spAutoFit/>
          </a:bodyPr>
          <a:lstStyle/>
          <a:p>
            <a:r>
              <a:rPr kumimoji="1" lang="en-US" altLang="zh-CN" sz="1400" dirty="0" smtClean="0"/>
              <a:t>Host 1</a:t>
            </a:r>
            <a:endParaRPr kumimoji="1" lang="zh-CN" altLang="en-US" sz="1400" dirty="0"/>
          </a:p>
        </p:txBody>
      </p:sp>
      <p:sp>
        <p:nvSpPr>
          <p:cNvPr id="206" name="文本框 205"/>
          <p:cNvSpPr txBox="1"/>
          <p:nvPr/>
        </p:nvSpPr>
        <p:spPr>
          <a:xfrm>
            <a:off x="6998556" y="1060228"/>
            <a:ext cx="834513" cy="307777"/>
          </a:xfrm>
          <a:prstGeom prst="rect">
            <a:avLst/>
          </a:prstGeom>
          <a:noFill/>
        </p:spPr>
        <p:txBody>
          <a:bodyPr wrap="square" rtlCol="0">
            <a:spAutoFit/>
          </a:bodyPr>
          <a:lstStyle/>
          <a:p>
            <a:r>
              <a:rPr kumimoji="1" lang="en-US" altLang="zh-CN" sz="1400" dirty="0" smtClean="0"/>
              <a:t>Host 2</a:t>
            </a:r>
            <a:endParaRPr kumimoji="1" lang="zh-CN" altLang="en-US" sz="1400" dirty="0"/>
          </a:p>
        </p:txBody>
      </p:sp>
      <p:cxnSp>
        <p:nvCxnSpPr>
          <p:cNvPr id="207" name="直线箭头连接符 26"/>
          <p:cNvCxnSpPr>
            <a:stCxn id="270" idx="3"/>
          </p:cNvCxnSpPr>
          <p:nvPr/>
        </p:nvCxnSpPr>
        <p:spPr bwMode="auto">
          <a:xfrm>
            <a:off x="4905729" y="5638588"/>
            <a:ext cx="730457" cy="0"/>
          </a:xfrm>
          <a:prstGeom prst="straightConnector1">
            <a:avLst/>
          </a:prstGeom>
          <a:solidFill>
            <a:schemeClr val="accent1"/>
          </a:solidFill>
          <a:ln w="19050" cap="flat" cmpd="sng" algn="ctr">
            <a:solidFill>
              <a:schemeClr val="tx1"/>
            </a:solidFill>
            <a:prstDash val="lgDash"/>
            <a:round/>
            <a:headEnd type="none" w="med" len="med"/>
            <a:tailEnd type="none"/>
          </a:ln>
          <a:effectLst/>
        </p:spPr>
      </p:cxnSp>
      <p:cxnSp>
        <p:nvCxnSpPr>
          <p:cNvPr id="208" name="直线箭头连接符 26"/>
          <p:cNvCxnSpPr>
            <a:endCxn id="114" idx="2"/>
          </p:cNvCxnSpPr>
          <p:nvPr/>
        </p:nvCxnSpPr>
        <p:spPr bwMode="auto">
          <a:xfrm rot="5400000" flipH="1" flipV="1">
            <a:off x="5235011" y="2886303"/>
            <a:ext cx="3192053" cy="2367748"/>
          </a:xfrm>
          <a:prstGeom prst="bentConnector3">
            <a:avLst>
              <a:gd name="adj1" fmla="val 82352"/>
            </a:avLst>
          </a:prstGeom>
          <a:solidFill>
            <a:schemeClr val="accent1"/>
          </a:solidFill>
          <a:ln w="19050" cap="flat" cmpd="sng" algn="ctr">
            <a:solidFill>
              <a:schemeClr val="tx1"/>
            </a:solidFill>
            <a:prstDash val="lgDash"/>
            <a:round/>
            <a:headEnd type="none" w="med" len="med"/>
            <a:tailEnd type="arrow"/>
          </a:ln>
          <a:effectLst/>
        </p:spPr>
      </p:cxnSp>
      <p:cxnSp>
        <p:nvCxnSpPr>
          <p:cNvPr id="209" name="直线箭头连接符 26"/>
          <p:cNvCxnSpPr>
            <a:stCxn id="268" idx="3"/>
          </p:cNvCxnSpPr>
          <p:nvPr/>
        </p:nvCxnSpPr>
        <p:spPr bwMode="auto">
          <a:xfrm>
            <a:off x="4929405" y="3871051"/>
            <a:ext cx="545618" cy="0"/>
          </a:xfrm>
          <a:prstGeom prst="straightConnector1">
            <a:avLst/>
          </a:prstGeom>
          <a:solidFill>
            <a:schemeClr val="accent1"/>
          </a:solidFill>
          <a:ln w="19050" cap="flat" cmpd="sng" algn="ctr">
            <a:solidFill>
              <a:schemeClr val="tx1"/>
            </a:solidFill>
            <a:prstDash val="lgDash"/>
            <a:round/>
            <a:headEnd type="none" w="med" len="med"/>
            <a:tailEnd type="none"/>
          </a:ln>
          <a:effectLst/>
        </p:spPr>
      </p:cxnSp>
      <p:grpSp>
        <p:nvGrpSpPr>
          <p:cNvPr id="210" name="组 209"/>
          <p:cNvGrpSpPr/>
          <p:nvPr/>
        </p:nvGrpSpPr>
        <p:grpSpPr>
          <a:xfrm>
            <a:off x="2456038" y="1185601"/>
            <a:ext cx="2828290" cy="1306637"/>
            <a:chOff x="6037875" y="1104557"/>
            <a:chExt cx="2828290" cy="1306637"/>
          </a:xfrm>
        </p:grpSpPr>
        <p:grpSp>
          <p:nvGrpSpPr>
            <p:cNvPr id="211" name="组 210"/>
            <p:cNvGrpSpPr/>
            <p:nvPr/>
          </p:nvGrpSpPr>
          <p:grpSpPr>
            <a:xfrm>
              <a:off x="6067707" y="1104557"/>
              <a:ext cx="2798458" cy="1306637"/>
              <a:chOff x="-49120" y="4504743"/>
              <a:chExt cx="2798458" cy="1306637"/>
            </a:xfrm>
          </p:grpSpPr>
          <p:sp>
            <p:nvSpPr>
              <p:cNvPr id="215" name="文本框 214"/>
              <p:cNvSpPr txBox="1"/>
              <p:nvPr/>
            </p:nvSpPr>
            <p:spPr>
              <a:xfrm>
                <a:off x="130245" y="5397155"/>
                <a:ext cx="1032469" cy="276999"/>
              </a:xfrm>
              <a:prstGeom prst="rect">
                <a:avLst/>
              </a:prstGeom>
              <a:noFill/>
              <a:ln w="19050" cmpd="sng">
                <a:solidFill>
                  <a:schemeClr val="accent2">
                    <a:lumMod val="75000"/>
                  </a:schemeClr>
                </a:solidFill>
              </a:ln>
            </p:spPr>
            <p:txBody>
              <a:bodyPr wrap="square" rtlCol="0">
                <a:spAutoFit/>
              </a:bodyPr>
              <a:lstStyle/>
              <a:p>
                <a:r>
                  <a:rPr kumimoji="1" lang="en-US" altLang="zh-CN" sz="1200" dirty="0" smtClean="0"/>
                  <a:t>Consumer</a:t>
                </a:r>
                <a:endParaRPr kumimoji="1" lang="zh-CN" altLang="en-US" sz="1200" dirty="0"/>
              </a:p>
            </p:txBody>
          </p:sp>
          <p:sp>
            <p:nvSpPr>
              <p:cNvPr id="216" name="文本框 215"/>
              <p:cNvSpPr txBox="1"/>
              <p:nvPr/>
            </p:nvSpPr>
            <p:spPr>
              <a:xfrm>
                <a:off x="817822" y="4849205"/>
                <a:ext cx="977656" cy="276999"/>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kumimoji="1" lang="en-US" altLang="zh-CN" sz="1200" dirty="0" smtClean="0"/>
                  <a:t>User Code</a:t>
                </a:r>
                <a:endParaRPr kumimoji="1" lang="zh-CN" altLang="en-US" sz="1200" dirty="0"/>
              </a:p>
            </p:txBody>
          </p:sp>
          <p:cxnSp>
            <p:nvCxnSpPr>
              <p:cNvPr id="217" name="直线箭头连接符 26"/>
              <p:cNvCxnSpPr>
                <a:stCxn id="216" idx="1"/>
                <a:endCxn id="215" idx="0"/>
              </p:cNvCxnSpPr>
              <p:nvPr/>
            </p:nvCxnSpPr>
            <p:spPr bwMode="auto">
              <a:xfrm rot="10800000" flipV="1">
                <a:off x="646480" y="4987705"/>
                <a:ext cx="171342" cy="409450"/>
              </a:xfrm>
              <a:prstGeom prst="bentConnector2">
                <a:avLst/>
              </a:prstGeom>
              <a:solidFill>
                <a:schemeClr val="accent1"/>
              </a:solidFill>
              <a:ln w="19050" cap="flat" cmpd="sng" algn="ctr">
                <a:solidFill>
                  <a:schemeClr val="tx1"/>
                </a:solidFill>
                <a:prstDash val="solid"/>
                <a:round/>
                <a:headEnd type="arrow" w="med" len="med"/>
                <a:tailEnd type="none"/>
              </a:ln>
              <a:effectLst/>
            </p:spPr>
          </p:cxnSp>
          <p:sp>
            <p:nvSpPr>
              <p:cNvPr id="218" name="矩形 217"/>
              <p:cNvSpPr/>
              <p:nvPr/>
            </p:nvSpPr>
            <p:spPr>
              <a:xfrm>
                <a:off x="-49120" y="4552310"/>
                <a:ext cx="2798458" cy="1259070"/>
              </a:xfrm>
              <a:prstGeom prst="rect">
                <a:avLst/>
              </a:prstGeom>
              <a:noFill/>
              <a:ln w="12700" cmpd="sng">
                <a:solidFill>
                  <a:schemeClr val="tx1"/>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19" name="文本框 218"/>
              <p:cNvSpPr txBox="1"/>
              <p:nvPr/>
            </p:nvSpPr>
            <p:spPr>
              <a:xfrm>
                <a:off x="134134" y="4504743"/>
                <a:ext cx="1256397" cy="276999"/>
              </a:xfrm>
              <a:prstGeom prst="rect">
                <a:avLst/>
              </a:prstGeom>
              <a:noFill/>
            </p:spPr>
            <p:txBody>
              <a:bodyPr wrap="square" rtlCol="0">
                <a:spAutoFit/>
              </a:bodyPr>
              <a:lstStyle/>
              <a:p>
                <a:r>
                  <a:rPr kumimoji="1" lang="en-US" altLang="zh-CN" sz="1200" dirty="0" smtClean="0"/>
                  <a:t>Subscriber 1</a:t>
                </a:r>
                <a:endParaRPr kumimoji="1" lang="zh-CN" altLang="en-US" sz="1200" dirty="0"/>
              </a:p>
            </p:txBody>
          </p:sp>
          <p:sp>
            <p:nvSpPr>
              <p:cNvPr id="220" name="文本框 219"/>
              <p:cNvSpPr txBox="1"/>
              <p:nvPr/>
            </p:nvSpPr>
            <p:spPr>
              <a:xfrm>
                <a:off x="1292212" y="5107240"/>
                <a:ext cx="848014" cy="276999"/>
              </a:xfrm>
              <a:prstGeom prst="rect">
                <a:avLst/>
              </a:prstGeom>
              <a:noFill/>
              <a:ln w="19050" cmpd="sng">
                <a:noFill/>
              </a:ln>
            </p:spPr>
            <p:txBody>
              <a:bodyPr wrap="square" rtlCol="0">
                <a:spAutoFit/>
              </a:bodyPr>
              <a:lstStyle/>
              <a:p>
                <a:r>
                  <a:rPr kumimoji="1" lang="en-US" altLang="zh-CN" sz="1200" dirty="0" smtClean="0"/>
                  <a:t>Msg2(</a:t>
                </a:r>
                <a:r>
                  <a:rPr kumimoji="1" lang="en-US" altLang="zh-CN" sz="1200" dirty="0" smtClean="0">
                    <a:solidFill>
                      <a:srgbClr val="FF0000"/>
                    </a:solidFill>
                  </a:rPr>
                  <a:t>T2</a:t>
                </a:r>
                <a:r>
                  <a:rPr kumimoji="1" lang="en-US" altLang="zh-CN" sz="1200" dirty="0" smtClean="0"/>
                  <a:t>)</a:t>
                </a:r>
                <a:endParaRPr kumimoji="1" lang="zh-CN" altLang="en-US" sz="1200" dirty="0"/>
              </a:p>
            </p:txBody>
          </p:sp>
        </p:grpSp>
        <p:sp>
          <p:nvSpPr>
            <p:cNvPr id="212" name="文本框 211"/>
            <p:cNvSpPr txBox="1"/>
            <p:nvPr/>
          </p:nvSpPr>
          <p:spPr>
            <a:xfrm>
              <a:off x="6037875" y="1703750"/>
              <a:ext cx="848013" cy="276999"/>
            </a:xfrm>
            <a:prstGeom prst="rect">
              <a:avLst/>
            </a:prstGeom>
            <a:noFill/>
            <a:ln w="19050" cmpd="sng">
              <a:noFill/>
            </a:ln>
          </p:spPr>
          <p:txBody>
            <a:bodyPr wrap="square" rtlCol="0">
              <a:spAutoFit/>
            </a:bodyPr>
            <a:lstStyle/>
            <a:p>
              <a:r>
                <a:rPr kumimoji="1" lang="en-US" altLang="zh-CN" sz="1200" dirty="0" smtClean="0"/>
                <a:t>Msg1(</a:t>
              </a:r>
              <a:r>
                <a:rPr kumimoji="1" lang="en-US" altLang="zh-CN" sz="1200" dirty="0" smtClean="0">
                  <a:solidFill>
                    <a:srgbClr val="FF0000"/>
                  </a:solidFill>
                </a:rPr>
                <a:t>T1</a:t>
              </a:r>
              <a:r>
                <a:rPr kumimoji="1" lang="en-US" altLang="zh-CN" sz="1200" dirty="0" smtClean="0"/>
                <a:t>)</a:t>
              </a:r>
              <a:endParaRPr kumimoji="1" lang="zh-CN" altLang="en-US" sz="1200" dirty="0"/>
            </a:p>
          </p:txBody>
        </p:sp>
        <p:sp>
          <p:nvSpPr>
            <p:cNvPr id="213" name="文本框 212"/>
            <p:cNvSpPr txBox="1"/>
            <p:nvPr/>
          </p:nvSpPr>
          <p:spPr>
            <a:xfrm>
              <a:off x="7577912" y="1990583"/>
              <a:ext cx="1032469" cy="276999"/>
            </a:xfrm>
            <a:prstGeom prst="rect">
              <a:avLst/>
            </a:prstGeom>
            <a:noFill/>
            <a:ln w="19050" cmpd="sng">
              <a:solidFill>
                <a:schemeClr val="accent1">
                  <a:lumMod val="75000"/>
                </a:schemeClr>
              </a:solidFill>
            </a:ln>
          </p:spPr>
          <p:txBody>
            <a:bodyPr wrap="square" rtlCol="0">
              <a:spAutoFit/>
            </a:bodyPr>
            <a:lstStyle/>
            <a:p>
              <a:r>
                <a:rPr kumimoji="1" lang="en-US" altLang="zh-CN" sz="1200" dirty="0" smtClean="0"/>
                <a:t>Consumer</a:t>
              </a:r>
              <a:endParaRPr kumimoji="1" lang="zh-CN" altLang="en-US" sz="1200" dirty="0"/>
            </a:p>
          </p:txBody>
        </p:sp>
        <p:cxnSp>
          <p:nvCxnSpPr>
            <p:cNvPr id="214" name="直线箭头连接符 26"/>
            <p:cNvCxnSpPr>
              <a:stCxn id="213" idx="0"/>
              <a:endCxn id="216" idx="3"/>
            </p:cNvCxnSpPr>
            <p:nvPr/>
          </p:nvCxnSpPr>
          <p:spPr bwMode="auto">
            <a:xfrm rot="16200000" flipV="1">
              <a:off x="7801694" y="1698130"/>
              <a:ext cx="403064" cy="181842"/>
            </a:xfrm>
            <a:prstGeom prst="bentConnector2">
              <a:avLst/>
            </a:prstGeom>
            <a:solidFill>
              <a:schemeClr val="accent1"/>
            </a:solidFill>
            <a:ln w="19050" cap="flat" cmpd="sng" algn="ctr">
              <a:solidFill>
                <a:schemeClr val="tx1"/>
              </a:solidFill>
              <a:prstDash val="solid"/>
              <a:round/>
              <a:headEnd type="none" w="med" len="med"/>
              <a:tailEnd type="arrow"/>
            </a:ln>
            <a:effectLst/>
          </p:spPr>
        </p:cxnSp>
      </p:grpSp>
      <p:cxnSp>
        <p:nvCxnSpPr>
          <p:cNvPr id="221" name="直线箭头连接符 26"/>
          <p:cNvCxnSpPr>
            <a:stCxn id="269" idx="3"/>
            <a:endCxn id="213" idx="3"/>
          </p:cNvCxnSpPr>
          <p:nvPr/>
        </p:nvCxnSpPr>
        <p:spPr bwMode="auto">
          <a:xfrm flipV="1">
            <a:off x="4905729" y="2210127"/>
            <a:ext cx="122815" cy="2632415"/>
          </a:xfrm>
          <a:prstGeom prst="bentConnector3">
            <a:avLst>
              <a:gd name="adj1" fmla="val 208817"/>
            </a:avLst>
          </a:prstGeom>
          <a:solidFill>
            <a:schemeClr val="accent1"/>
          </a:solidFill>
          <a:ln w="19050" cap="flat" cmpd="sng" algn="ctr">
            <a:solidFill>
              <a:schemeClr val="tx1"/>
            </a:solidFill>
            <a:prstDash val="sysDot"/>
            <a:round/>
            <a:headEnd type="none" w="med" len="med"/>
            <a:tailEnd type="arrow"/>
          </a:ln>
          <a:effectLst/>
        </p:spPr>
      </p:cxnSp>
      <p:cxnSp>
        <p:nvCxnSpPr>
          <p:cNvPr id="242" name="直线箭头连接符 26"/>
          <p:cNvCxnSpPr/>
          <p:nvPr/>
        </p:nvCxnSpPr>
        <p:spPr bwMode="auto">
          <a:xfrm flipV="1">
            <a:off x="5843592" y="4035860"/>
            <a:ext cx="482554" cy="1"/>
          </a:xfrm>
          <a:prstGeom prst="straightConnector1">
            <a:avLst/>
          </a:prstGeom>
          <a:solidFill>
            <a:schemeClr val="accent1"/>
          </a:solidFill>
          <a:ln w="19050" cap="flat" cmpd="sng" algn="ctr">
            <a:solidFill>
              <a:schemeClr val="tx1"/>
            </a:solidFill>
            <a:prstDash val="lgDash"/>
            <a:round/>
            <a:headEnd type="none" w="med" len="med"/>
            <a:tailEnd type="arrow"/>
          </a:ln>
          <a:effectLst/>
        </p:spPr>
      </p:cxnSp>
      <p:cxnSp>
        <p:nvCxnSpPr>
          <p:cNvPr id="266" name="直线箭头连接符 26"/>
          <p:cNvCxnSpPr>
            <a:stCxn id="269" idx="1"/>
            <a:endCxn id="335" idx="6"/>
          </p:cNvCxnSpPr>
          <p:nvPr/>
        </p:nvCxnSpPr>
        <p:spPr bwMode="auto">
          <a:xfrm rot="10800000" flipV="1">
            <a:off x="3472479" y="4842542"/>
            <a:ext cx="487266" cy="475964"/>
          </a:xfrm>
          <a:prstGeom prst="bentConnector3">
            <a:avLst>
              <a:gd name="adj1" fmla="val 50000"/>
            </a:avLst>
          </a:prstGeom>
          <a:solidFill>
            <a:schemeClr val="accent1"/>
          </a:solidFill>
          <a:ln w="19050" cap="flat" cmpd="sng" algn="ctr">
            <a:solidFill>
              <a:schemeClr val="tx1"/>
            </a:solidFill>
            <a:prstDash val="solid"/>
            <a:round/>
            <a:headEnd type="arrow" w="med" len="med"/>
            <a:tailEnd type="none"/>
          </a:ln>
          <a:effectLst/>
        </p:spPr>
      </p:cxnSp>
      <p:cxnSp>
        <p:nvCxnSpPr>
          <p:cNvPr id="288" name="直线箭头连接符 26"/>
          <p:cNvCxnSpPr>
            <a:stCxn id="136" idx="6"/>
            <a:endCxn id="334" idx="1"/>
          </p:cNvCxnSpPr>
          <p:nvPr/>
        </p:nvCxnSpPr>
        <p:spPr bwMode="auto">
          <a:xfrm>
            <a:off x="1584480" y="4481625"/>
            <a:ext cx="573914" cy="822553"/>
          </a:xfrm>
          <a:prstGeom prst="bentConnector3">
            <a:avLst>
              <a:gd name="adj1" fmla="val 50000"/>
            </a:avLst>
          </a:prstGeom>
          <a:solidFill>
            <a:schemeClr val="accent1"/>
          </a:solidFill>
          <a:ln w="19050" cap="flat" cmpd="sng" algn="ctr">
            <a:solidFill>
              <a:schemeClr val="tx1"/>
            </a:solidFill>
            <a:prstDash val="solid"/>
            <a:round/>
            <a:headEnd type="none" w="med" len="med"/>
            <a:tailEnd type="arrow"/>
          </a:ln>
          <a:effectLst/>
        </p:spPr>
      </p:cxnSp>
      <p:sp>
        <p:nvSpPr>
          <p:cNvPr id="297" name="矩形 296"/>
          <p:cNvSpPr/>
          <p:nvPr/>
        </p:nvSpPr>
        <p:spPr>
          <a:xfrm>
            <a:off x="2151455" y="2836974"/>
            <a:ext cx="1448779" cy="1247101"/>
          </a:xfrm>
          <a:prstGeom prst="rect">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02" name="椭圆 301"/>
          <p:cNvSpPr/>
          <p:nvPr/>
        </p:nvSpPr>
        <p:spPr>
          <a:xfrm>
            <a:off x="2767464" y="3299513"/>
            <a:ext cx="698076" cy="350679"/>
          </a:xfrm>
          <a:prstGeom prst="ellipse">
            <a:avLst/>
          </a:prstGeom>
          <a:solidFill>
            <a:schemeClr val="accent3">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rgbClr val="000000"/>
                </a:solidFill>
              </a:rPr>
              <a:t>TC </a:t>
            </a:r>
            <a:endParaRPr kumimoji="1" lang="zh-CN" altLang="en-US" sz="1400" dirty="0">
              <a:solidFill>
                <a:srgbClr val="000000"/>
              </a:solidFill>
            </a:endParaRPr>
          </a:p>
        </p:txBody>
      </p:sp>
      <p:sp>
        <p:nvSpPr>
          <p:cNvPr id="321" name="椭圆 320"/>
          <p:cNvSpPr/>
          <p:nvPr/>
        </p:nvSpPr>
        <p:spPr>
          <a:xfrm>
            <a:off x="5722702" y="5143046"/>
            <a:ext cx="698076" cy="350679"/>
          </a:xfrm>
          <a:prstGeom prst="ellipse">
            <a:avLst/>
          </a:prstGeom>
          <a:solidFill>
            <a:schemeClr val="accent3">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rgbClr val="000000"/>
                </a:solidFill>
              </a:rPr>
              <a:t>TC</a:t>
            </a:r>
            <a:endParaRPr kumimoji="1" lang="zh-CN" altLang="en-US" sz="1400" dirty="0">
              <a:solidFill>
                <a:srgbClr val="000000"/>
              </a:solidFill>
            </a:endParaRPr>
          </a:p>
        </p:txBody>
      </p:sp>
      <p:sp>
        <p:nvSpPr>
          <p:cNvPr id="179" name="文本框 178"/>
          <p:cNvSpPr txBox="1"/>
          <p:nvPr/>
        </p:nvSpPr>
        <p:spPr>
          <a:xfrm>
            <a:off x="5813800" y="5585996"/>
            <a:ext cx="2960069" cy="769441"/>
          </a:xfrm>
          <a:prstGeom prst="rect">
            <a:avLst/>
          </a:prstGeom>
          <a:noFill/>
        </p:spPr>
        <p:txBody>
          <a:bodyPr wrap="square" rtlCol="0">
            <a:spAutoFit/>
          </a:bodyPr>
          <a:lstStyle/>
          <a:p>
            <a:pPr>
              <a:buClr>
                <a:srgbClr val="CC9900"/>
              </a:buClr>
            </a:pPr>
            <a:r>
              <a:rPr lang="en-US" altLang="zh-CN" sz="1000" dirty="0" smtClean="0">
                <a:solidFill>
                  <a:srgbClr val="000000">
                    <a:lumMod val="65000"/>
                    <a:lumOff val="35000"/>
                  </a:srgbClr>
                </a:solidFill>
              </a:rPr>
              <a:t>Priority (T1) &gt; Priority (T2)</a:t>
            </a:r>
          </a:p>
          <a:p>
            <a:pPr>
              <a:buClr>
                <a:srgbClr val="CC9900"/>
              </a:buClr>
            </a:pPr>
            <a:r>
              <a:rPr kumimoji="1" lang="en-US" altLang="zh-CN" sz="1000" dirty="0" smtClean="0">
                <a:solidFill>
                  <a:srgbClr val="000000">
                    <a:lumMod val="65000"/>
                    <a:lumOff val="35000"/>
                  </a:srgbClr>
                </a:solidFill>
              </a:rPr>
              <a:t>Priority (subscriber1) &gt; Priority (subscriber2)</a:t>
            </a:r>
          </a:p>
          <a:p>
            <a:pPr>
              <a:buClr>
                <a:srgbClr val="CC9900"/>
              </a:buClr>
            </a:pPr>
            <a:endParaRPr kumimoji="1" lang="en-US" altLang="zh-CN" sz="1000" dirty="0">
              <a:solidFill>
                <a:srgbClr val="000000">
                  <a:lumMod val="65000"/>
                  <a:lumOff val="35000"/>
                </a:srgbClr>
              </a:solidFill>
            </a:endParaRPr>
          </a:p>
          <a:p>
            <a:pPr>
              <a:buClr>
                <a:srgbClr val="CC9900"/>
              </a:buClr>
            </a:pPr>
            <a:r>
              <a:rPr kumimoji="1" lang="en-US" altLang="zh-CN" sz="1400" dirty="0" smtClean="0">
                <a:solidFill>
                  <a:srgbClr val="000000">
                    <a:lumMod val="65000"/>
                    <a:lumOff val="35000"/>
                  </a:srgbClr>
                </a:solidFill>
              </a:rPr>
              <a:t>See footnote for details</a:t>
            </a:r>
            <a:endParaRPr kumimoji="1" lang="zh-CN" altLang="en-US" sz="1400" dirty="0"/>
          </a:p>
        </p:txBody>
      </p:sp>
      <p:sp>
        <p:nvSpPr>
          <p:cNvPr id="136" name="椭圆 135"/>
          <p:cNvSpPr/>
          <p:nvPr/>
        </p:nvSpPr>
        <p:spPr>
          <a:xfrm>
            <a:off x="912267" y="4324401"/>
            <a:ext cx="672213" cy="314447"/>
          </a:xfrm>
          <a:prstGeom prst="ellipse">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rgbClr val="000000"/>
                </a:solidFill>
              </a:rPr>
              <a:t>TC</a:t>
            </a:r>
            <a:endParaRPr kumimoji="1" lang="zh-CN" altLang="en-US" sz="1400" dirty="0">
              <a:solidFill>
                <a:srgbClr val="000000"/>
              </a:solidFill>
            </a:endParaRPr>
          </a:p>
        </p:txBody>
      </p:sp>
      <p:cxnSp>
        <p:nvCxnSpPr>
          <p:cNvPr id="144" name="直线箭头连接符 26"/>
          <p:cNvCxnSpPr>
            <a:stCxn id="297" idx="1"/>
            <a:endCxn id="136" idx="6"/>
          </p:cNvCxnSpPr>
          <p:nvPr/>
        </p:nvCxnSpPr>
        <p:spPr bwMode="auto">
          <a:xfrm rot="10800000" flipV="1">
            <a:off x="1584481" y="3460525"/>
            <a:ext cx="566975" cy="1021100"/>
          </a:xfrm>
          <a:prstGeom prst="bentConnector3">
            <a:avLst>
              <a:gd name="adj1" fmla="val 50000"/>
            </a:avLst>
          </a:prstGeom>
          <a:solidFill>
            <a:schemeClr val="accent1"/>
          </a:solidFill>
          <a:ln w="19050" cap="flat" cmpd="sng" algn="ctr">
            <a:solidFill>
              <a:schemeClr val="tx1"/>
            </a:solidFill>
            <a:prstDash val="solid"/>
            <a:round/>
            <a:headEnd type="arrow" w="med" len="med"/>
            <a:tailEnd type="none"/>
          </a:ln>
          <a:effectLst/>
        </p:spPr>
      </p:cxnSp>
      <p:cxnSp>
        <p:nvCxnSpPr>
          <p:cNvPr id="226" name="直线箭头连接符 26"/>
          <p:cNvCxnSpPr>
            <a:stCxn id="136" idx="0"/>
            <a:endCxn id="239" idx="3"/>
          </p:cNvCxnSpPr>
          <p:nvPr/>
        </p:nvCxnSpPr>
        <p:spPr bwMode="auto">
          <a:xfrm rot="16200000" flipV="1">
            <a:off x="912542" y="3988568"/>
            <a:ext cx="335559" cy="336107"/>
          </a:xfrm>
          <a:prstGeom prst="bentConnector2">
            <a:avLst/>
          </a:prstGeom>
          <a:solidFill>
            <a:schemeClr val="accent1"/>
          </a:solidFill>
          <a:ln w="19050" cap="flat" cmpd="sng" algn="ctr">
            <a:solidFill>
              <a:srgbClr val="800000"/>
            </a:solidFill>
            <a:prstDash val="solid"/>
            <a:round/>
            <a:headEnd type="arrow" w="med" len="med"/>
            <a:tailEnd type="none"/>
          </a:ln>
          <a:effectLst/>
        </p:spPr>
      </p:cxnSp>
      <p:cxnSp>
        <p:nvCxnSpPr>
          <p:cNvPr id="227" name="直线箭头连接符 26"/>
          <p:cNvCxnSpPr>
            <a:stCxn id="263" idx="3"/>
            <a:endCxn id="136" idx="4"/>
          </p:cNvCxnSpPr>
          <p:nvPr/>
        </p:nvCxnSpPr>
        <p:spPr bwMode="auto">
          <a:xfrm flipV="1">
            <a:off x="901188" y="4638848"/>
            <a:ext cx="347186" cy="334985"/>
          </a:xfrm>
          <a:prstGeom prst="bentConnector2">
            <a:avLst/>
          </a:prstGeom>
          <a:solidFill>
            <a:schemeClr val="accent1"/>
          </a:solidFill>
          <a:ln w="19050" cap="flat" cmpd="sng" algn="ctr">
            <a:solidFill>
              <a:schemeClr val="tx2"/>
            </a:solidFill>
            <a:prstDash val="solid"/>
            <a:round/>
            <a:headEnd type="none" w="med" len="med"/>
            <a:tailEnd type="arrow"/>
          </a:ln>
          <a:effectLst/>
        </p:spPr>
      </p:cxnSp>
      <p:grpSp>
        <p:nvGrpSpPr>
          <p:cNvPr id="228" name="组 227"/>
          <p:cNvGrpSpPr/>
          <p:nvPr/>
        </p:nvGrpSpPr>
        <p:grpSpPr>
          <a:xfrm rot="16200000">
            <a:off x="483639" y="3559277"/>
            <a:ext cx="152867" cy="374449"/>
            <a:chOff x="1728555" y="2786248"/>
            <a:chExt cx="376984" cy="564396"/>
          </a:xfrm>
        </p:grpSpPr>
        <p:sp>
          <p:nvSpPr>
            <p:cNvPr id="229" name="矩形 228"/>
            <p:cNvSpPr/>
            <p:nvPr/>
          </p:nvSpPr>
          <p:spPr bwMode="auto">
            <a:xfrm>
              <a:off x="1728555" y="2786248"/>
              <a:ext cx="376984" cy="141099"/>
            </a:xfrm>
            <a:prstGeom prst="rect">
              <a:avLst/>
            </a:prstGeom>
            <a:noFill/>
            <a:ln w="1905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sp>
          <p:nvSpPr>
            <p:cNvPr id="230" name="矩形 229"/>
            <p:cNvSpPr/>
            <p:nvPr/>
          </p:nvSpPr>
          <p:spPr bwMode="auto">
            <a:xfrm>
              <a:off x="1728555" y="2927347"/>
              <a:ext cx="376984" cy="141099"/>
            </a:xfrm>
            <a:prstGeom prst="rect">
              <a:avLst/>
            </a:prstGeom>
            <a:noFill/>
            <a:ln w="1905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sp>
          <p:nvSpPr>
            <p:cNvPr id="231" name="矩形 230"/>
            <p:cNvSpPr/>
            <p:nvPr/>
          </p:nvSpPr>
          <p:spPr bwMode="auto">
            <a:xfrm>
              <a:off x="1728555" y="3068446"/>
              <a:ext cx="376984" cy="141099"/>
            </a:xfrm>
            <a:prstGeom prst="rect">
              <a:avLst/>
            </a:prstGeom>
            <a:noFill/>
            <a:ln w="1905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sp>
          <p:nvSpPr>
            <p:cNvPr id="232" name="矩形 231"/>
            <p:cNvSpPr/>
            <p:nvPr/>
          </p:nvSpPr>
          <p:spPr bwMode="auto">
            <a:xfrm>
              <a:off x="1728555" y="3209545"/>
              <a:ext cx="376984" cy="141099"/>
            </a:xfrm>
            <a:prstGeom prst="rect">
              <a:avLst/>
            </a:prstGeom>
            <a:noFill/>
            <a:ln w="1905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grpSp>
      <p:sp>
        <p:nvSpPr>
          <p:cNvPr id="233" name="文本框 232"/>
          <p:cNvSpPr txBox="1"/>
          <p:nvPr/>
        </p:nvSpPr>
        <p:spPr>
          <a:xfrm rot="5400000">
            <a:off x="464329" y="3675588"/>
            <a:ext cx="414557" cy="584776"/>
          </a:xfrm>
          <a:prstGeom prst="rect">
            <a:avLst/>
          </a:prstGeom>
          <a:noFill/>
        </p:spPr>
        <p:txBody>
          <a:bodyPr wrap="square" rtlCol="0">
            <a:spAutoFit/>
          </a:bodyPr>
          <a:lstStyle/>
          <a:p>
            <a:r>
              <a:rPr kumimoji="1" lang="en-US" altLang="zh-CN" sz="3200" dirty="0" smtClean="0"/>
              <a:t>…</a:t>
            </a:r>
            <a:endParaRPr kumimoji="1" lang="zh-CN" altLang="en-US" sz="3200" dirty="0"/>
          </a:p>
        </p:txBody>
      </p:sp>
      <p:grpSp>
        <p:nvGrpSpPr>
          <p:cNvPr id="234" name="组 233"/>
          <p:cNvGrpSpPr/>
          <p:nvPr/>
        </p:nvGrpSpPr>
        <p:grpSpPr>
          <a:xfrm rot="16200000">
            <a:off x="483639" y="4060743"/>
            <a:ext cx="152867" cy="374449"/>
            <a:chOff x="1728555" y="2786248"/>
            <a:chExt cx="376984" cy="564396"/>
          </a:xfrm>
        </p:grpSpPr>
        <p:sp>
          <p:nvSpPr>
            <p:cNvPr id="235" name="矩形 234"/>
            <p:cNvSpPr/>
            <p:nvPr/>
          </p:nvSpPr>
          <p:spPr bwMode="auto">
            <a:xfrm>
              <a:off x="1728555" y="2786248"/>
              <a:ext cx="376984" cy="141099"/>
            </a:xfrm>
            <a:prstGeom prst="rect">
              <a:avLst/>
            </a:prstGeom>
            <a:noFill/>
            <a:ln w="1905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sp>
          <p:nvSpPr>
            <p:cNvPr id="236" name="矩形 235"/>
            <p:cNvSpPr/>
            <p:nvPr/>
          </p:nvSpPr>
          <p:spPr bwMode="auto">
            <a:xfrm>
              <a:off x="1728555" y="2927347"/>
              <a:ext cx="376984" cy="141099"/>
            </a:xfrm>
            <a:prstGeom prst="rect">
              <a:avLst/>
            </a:prstGeom>
            <a:noFill/>
            <a:ln w="1905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sp>
          <p:nvSpPr>
            <p:cNvPr id="237" name="矩形 236"/>
            <p:cNvSpPr/>
            <p:nvPr/>
          </p:nvSpPr>
          <p:spPr bwMode="auto">
            <a:xfrm>
              <a:off x="1728555" y="3068446"/>
              <a:ext cx="376984" cy="141099"/>
            </a:xfrm>
            <a:prstGeom prst="rect">
              <a:avLst/>
            </a:prstGeom>
            <a:noFill/>
            <a:ln w="1905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sp>
          <p:nvSpPr>
            <p:cNvPr id="238" name="矩形 237"/>
            <p:cNvSpPr/>
            <p:nvPr/>
          </p:nvSpPr>
          <p:spPr bwMode="auto">
            <a:xfrm>
              <a:off x="1728555" y="3209545"/>
              <a:ext cx="376984" cy="141099"/>
            </a:xfrm>
            <a:prstGeom prst="rect">
              <a:avLst/>
            </a:prstGeom>
            <a:noFill/>
            <a:ln w="1905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grpSp>
      <p:sp>
        <p:nvSpPr>
          <p:cNvPr id="239" name="矩形 238"/>
          <p:cNvSpPr/>
          <p:nvPr/>
        </p:nvSpPr>
        <p:spPr>
          <a:xfrm>
            <a:off x="314409" y="3610463"/>
            <a:ext cx="597858" cy="756757"/>
          </a:xfrm>
          <a:prstGeom prst="rect">
            <a:avLst/>
          </a:prstGeom>
          <a:noFill/>
          <a:ln w="12700" cmpd="sng">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246" name="组 245"/>
          <p:cNvGrpSpPr/>
          <p:nvPr/>
        </p:nvGrpSpPr>
        <p:grpSpPr>
          <a:xfrm rot="16200000">
            <a:off x="474698" y="4530441"/>
            <a:ext cx="159096" cy="392392"/>
            <a:chOff x="1728555" y="2786248"/>
            <a:chExt cx="376984" cy="564396"/>
          </a:xfrm>
        </p:grpSpPr>
        <p:sp>
          <p:nvSpPr>
            <p:cNvPr id="247" name="矩形 246"/>
            <p:cNvSpPr/>
            <p:nvPr/>
          </p:nvSpPr>
          <p:spPr bwMode="auto">
            <a:xfrm>
              <a:off x="1728555" y="2786248"/>
              <a:ext cx="376984" cy="141099"/>
            </a:xfrm>
            <a:prstGeom prst="rect">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2"/>
                </a:solidFill>
                <a:effectLst/>
                <a:latin typeface="Verdana" pitchFamily="-107" charset="0"/>
              </a:endParaRPr>
            </a:p>
          </p:txBody>
        </p:sp>
        <p:sp>
          <p:nvSpPr>
            <p:cNvPr id="248" name="矩形 247"/>
            <p:cNvSpPr/>
            <p:nvPr/>
          </p:nvSpPr>
          <p:spPr bwMode="auto">
            <a:xfrm>
              <a:off x="1728555" y="2927347"/>
              <a:ext cx="376984" cy="141099"/>
            </a:xfrm>
            <a:prstGeom prst="rect">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2"/>
                </a:solidFill>
                <a:effectLst/>
                <a:latin typeface="Verdana" pitchFamily="-107" charset="0"/>
              </a:endParaRPr>
            </a:p>
          </p:txBody>
        </p:sp>
        <p:sp>
          <p:nvSpPr>
            <p:cNvPr id="249" name="矩形 248"/>
            <p:cNvSpPr/>
            <p:nvPr/>
          </p:nvSpPr>
          <p:spPr bwMode="auto">
            <a:xfrm>
              <a:off x="1728555" y="3068446"/>
              <a:ext cx="376984" cy="141099"/>
            </a:xfrm>
            <a:prstGeom prst="rect">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2"/>
                </a:solidFill>
                <a:effectLst/>
                <a:latin typeface="Verdana" pitchFamily="-107" charset="0"/>
              </a:endParaRPr>
            </a:p>
          </p:txBody>
        </p:sp>
        <p:sp>
          <p:nvSpPr>
            <p:cNvPr id="250" name="矩形 249"/>
            <p:cNvSpPr/>
            <p:nvPr/>
          </p:nvSpPr>
          <p:spPr bwMode="auto">
            <a:xfrm>
              <a:off x="1728555" y="3209545"/>
              <a:ext cx="376984" cy="141099"/>
            </a:xfrm>
            <a:prstGeom prst="rect">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2"/>
                </a:solidFill>
                <a:effectLst/>
                <a:latin typeface="Verdana" pitchFamily="-107" charset="0"/>
              </a:endParaRPr>
            </a:p>
          </p:txBody>
        </p:sp>
      </p:grpSp>
      <p:grpSp>
        <p:nvGrpSpPr>
          <p:cNvPr id="251" name="组 250"/>
          <p:cNvGrpSpPr/>
          <p:nvPr/>
        </p:nvGrpSpPr>
        <p:grpSpPr>
          <a:xfrm rot="16200000">
            <a:off x="489496" y="4998235"/>
            <a:ext cx="159096" cy="392392"/>
            <a:chOff x="1728555" y="2786248"/>
            <a:chExt cx="376984" cy="564396"/>
          </a:xfrm>
        </p:grpSpPr>
        <p:sp>
          <p:nvSpPr>
            <p:cNvPr id="252" name="矩形 251"/>
            <p:cNvSpPr/>
            <p:nvPr/>
          </p:nvSpPr>
          <p:spPr bwMode="auto">
            <a:xfrm>
              <a:off x="1728555" y="2786248"/>
              <a:ext cx="376984" cy="141099"/>
            </a:xfrm>
            <a:prstGeom prst="rect">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2"/>
                </a:solidFill>
                <a:effectLst/>
                <a:latin typeface="Verdana" pitchFamily="-107" charset="0"/>
              </a:endParaRPr>
            </a:p>
          </p:txBody>
        </p:sp>
        <p:sp>
          <p:nvSpPr>
            <p:cNvPr id="253" name="矩形 252"/>
            <p:cNvSpPr/>
            <p:nvPr/>
          </p:nvSpPr>
          <p:spPr bwMode="auto">
            <a:xfrm>
              <a:off x="1728555" y="2927347"/>
              <a:ext cx="376984" cy="141099"/>
            </a:xfrm>
            <a:prstGeom prst="rect">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2"/>
                </a:solidFill>
                <a:effectLst/>
                <a:latin typeface="Verdana" pitchFamily="-107" charset="0"/>
              </a:endParaRPr>
            </a:p>
          </p:txBody>
        </p:sp>
        <p:sp>
          <p:nvSpPr>
            <p:cNvPr id="254" name="矩形 253"/>
            <p:cNvSpPr/>
            <p:nvPr/>
          </p:nvSpPr>
          <p:spPr bwMode="auto">
            <a:xfrm>
              <a:off x="1728555" y="3068446"/>
              <a:ext cx="376984" cy="141099"/>
            </a:xfrm>
            <a:prstGeom prst="rect">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2"/>
                </a:solidFill>
                <a:effectLst/>
                <a:latin typeface="Verdana" pitchFamily="-107" charset="0"/>
              </a:endParaRPr>
            </a:p>
          </p:txBody>
        </p:sp>
        <p:sp>
          <p:nvSpPr>
            <p:cNvPr id="255" name="矩形 254"/>
            <p:cNvSpPr/>
            <p:nvPr/>
          </p:nvSpPr>
          <p:spPr bwMode="auto">
            <a:xfrm>
              <a:off x="1728555" y="3209545"/>
              <a:ext cx="376984" cy="141099"/>
            </a:xfrm>
            <a:prstGeom prst="rect">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2"/>
                </a:solidFill>
                <a:effectLst/>
                <a:latin typeface="Verdana" pitchFamily="-107" charset="0"/>
              </a:endParaRPr>
            </a:p>
          </p:txBody>
        </p:sp>
      </p:grpSp>
      <p:sp>
        <p:nvSpPr>
          <p:cNvPr id="262" name="文本框 261"/>
          <p:cNvSpPr txBox="1"/>
          <p:nvPr/>
        </p:nvSpPr>
        <p:spPr>
          <a:xfrm rot="5400000">
            <a:off x="455932" y="4653150"/>
            <a:ext cx="414557" cy="584776"/>
          </a:xfrm>
          <a:prstGeom prst="rect">
            <a:avLst/>
          </a:prstGeom>
          <a:noFill/>
        </p:spPr>
        <p:txBody>
          <a:bodyPr wrap="square" rtlCol="0">
            <a:spAutoFit/>
          </a:bodyPr>
          <a:lstStyle/>
          <a:p>
            <a:r>
              <a:rPr kumimoji="1" lang="en-US" altLang="zh-CN" sz="3200" dirty="0" smtClean="0"/>
              <a:t>…</a:t>
            </a:r>
            <a:endParaRPr kumimoji="1" lang="zh-CN" altLang="en-US" sz="3200" dirty="0"/>
          </a:p>
        </p:txBody>
      </p:sp>
      <p:sp>
        <p:nvSpPr>
          <p:cNvPr id="263" name="矩形 262"/>
          <p:cNvSpPr/>
          <p:nvPr/>
        </p:nvSpPr>
        <p:spPr>
          <a:xfrm>
            <a:off x="303330" y="4595454"/>
            <a:ext cx="597858" cy="756757"/>
          </a:xfrm>
          <a:prstGeom prst="rect">
            <a:avLst/>
          </a:prstGeom>
          <a:noFill/>
          <a:ln w="12700" cmpd="sng">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65" name="椭圆 264"/>
          <p:cNvSpPr/>
          <p:nvPr/>
        </p:nvSpPr>
        <p:spPr>
          <a:xfrm>
            <a:off x="5722702" y="4409257"/>
            <a:ext cx="702342" cy="338369"/>
          </a:xfrm>
          <a:prstGeom prst="ellipse">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rgbClr val="000000"/>
                </a:solidFill>
              </a:rPr>
              <a:t>TC</a:t>
            </a:r>
            <a:endParaRPr kumimoji="1" lang="zh-CN" altLang="en-US" sz="1400" dirty="0">
              <a:solidFill>
                <a:srgbClr val="000000"/>
              </a:solidFill>
            </a:endParaRPr>
          </a:p>
        </p:txBody>
      </p:sp>
      <p:sp>
        <p:nvSpPr>
          <p:cNvPr id="267" name="文本框 266"/>
          <p:cNvSpPr txBox="1"/>
          <p:nvPr/>
        </p:nvSpPr>
        <p:spPr>
          <a:xfrm>
            <a:off x="3983421" y="2925329"/>
            <a:ext cx="945984" cy="276999"/>
          </a:xfrm>
          <a:prstGeom prst="rect">
            <a:avLst/>
          </a:prstGeom>
          <a:noFill/>
          <a:ln w="19050" cmpd="sng">
            <a:solidFill>
              <a:schemeClr val="tx1"/>
            </a:solidFill>
          </a:ln>
        </p:spPr>
        <p:txBody>
          <a:bodyPr wrap="square" rtlCol="0">
            <a:spAutoFit/>
          </a:bodyPr>
          <a:lstStyle/>
          <a:p>
            <a:r>
              <a:rPr kumimoji="1" lang="en-US" altLang="zh-CN" sz="1200" dirty="0" smtClean="0"/>
              <a:t>Channel 1-A</a:t>
            </a:r>
            <a:endParaRPr kumimoji="1" lang="zh-CN" altLang="en-US" sz="1200" dirty="0"/>
          </a:p>
        </p:txBody>
      </p:sp>
      <p:sp>
        <p:nvSpPr>
          <p:cNvPr id="268" name="文本框 267"/>
          <p:cNvSpPr txBox="1"/>
          <p:nvPr/>
        </p:nvSpPr>
        <p:spPr>
          <a:xfrm>
            <a:off x="3983421" y="3732551"/>
            <a:ext cx="945984" cy="276999"/>
          </a:xfrm>
          <a:prstGeom prst="rect">
            <a:avLst/>
          </a:prstGeom>
          <a:noFill/>
          <a:ln w="19050" cmpd="sng">
            <a:solidFill>
              <a:schemeClr val="tx1"/>
            </a:solidFill>
          </a:ln>
        </p:spPr>
        <p:txBody>
          <a:bodyPr wrap="square" rtlCol="0">
            <a:spAutoFit/>
          </a:bodyPr>
          <a:lstStyle/>
          <a:p>
            <a:r>
              <a:rPr kumimoji="1" lang="en-US" altLang="zh-CN" sz="1200" dirty="0" smtClean="0"/>
              <a:t>Channel 1-B</a:t>
            </a:r>
            <a:endParaRPr kumimoji="1" lang="zh-CN" altLang="en-US" sz="1200" dirty="0"/>
          </a:p>
        </p:txBody>
      </p:sp>
      <p:sp>
        <p:nvSpPr>
          <p:cNvPr id="269" name="文本框 268"/>
          <p:cNvSpPr txBox="1"/>
          <p:nvPr/>
        </p:nvSpPr>
        <p:spPr>
          <a:xfrm>
            <a:off x="3959745" y="4704042"/>
            <a:ext cx="945984" cy="276999"/>
          </a:xfrm>
          <a:prstGeom prst="rect">
            <a:avLst/>
          </a:prstGeom>
          <a:noFill/>
          <a:ln w="19050" cmpd="sng">
            <a:solidFill>
              <a:schemeClr val="tx1"/>
            </a:solidFill>
          </a:ln>
        </p:spPr>
        <p:txBody>
          <a:bodyPr wrap="square" rtlCol="0">
            <a:spAutoFit/>
          </a:bodyPr>
          <a:lstStyle/>
          <a:p>
            <a:r>
              <a:rPr kumimoji="1" lang="en-US" altLang="zh-CN" sz="1200" dirty="0" smtClean="0"/>
              <a:t>Channel </a:t>
            </a:r>
            <a:r>
              <a:rPr kumimoji="1" lang="en-US" altLang="zh-CN" sz="1200" dirty="0"/>
              <a:t>2</a:t>
            </a:r>
            <a:r>
              <a:rPr kumimoji="1" lang="en-US" altLang="zh-CN" sz="1200" dirty="0" smtClean="0"/>
              <a:t>-A</a:t>
            </a:r>
            <a:endParaRPr kumimoji="1" lang="zh-CN" altLang="en-US" sz="1200" dirty="0"/>
          </a:p>
        </p:txBody>
      </p:sp>
      <p:sp>
        <p:nvSpPr>
          <p:cNvPr id="270" name="文本框 269"/>
          <p:cNvSpPr txBox="1"/>
          <p:nvPr/>
        </p:nvSpPr>
        <p:spPr>
          <a:xfrm>
            <a:off x="3959745" y="5500088"/>
            <a:ext cx="945984" cy="276999"/>
          </a:xfrm>
          <a:prstGeom prst="rect">
            <a:avLst/>
          </a:prstGeom>
          <a:noFill/>
          <a:ln w="19050" cmpd="sng">
            <a:solidFill>
              <a:schemeClr val="tx1"/>
            </a:solidFill>
          </a:ln>
        </p:spPr>
        <p:txBody>
          <a:bodyPr wrap="square" rtlCol="0">
            <a:spAutoFit/>
          </a:bodyPr>
          <a:lstStyle/>
          <a:p>
            <a:r>
              <a:rPr kumimoji="1" lang="en-US" altLang="zh-CN" sz="1200" dirty="0" smtClean="0"/>
              <a:t>Channel 2-</a:t>
            </a:r>
            <a:r>
              <a:rPr kumimoji="1" lang="en-US" altLang="zh-CN" sz="1200" dirty="0"/>
              <a:t>B</a:t>
            </a:r>
            <a:endParaRPr kumimoji="1" lang="zh-CN" altLang="en-US" sz="1200" dirty="0"/>
          </a:p>
        </p:txBody>
      </p:sp>
      <p:grpSp>
        <p:nvGrpSpPr>
          <p:cNvPr id="56" name="组 55"/>
          <p:cNvGrpSpPr/>
          <p:nvPr/>
        </p:nvGrpSpPr>
        <p:grpSpPr>
          <a:xfrm>
            <a:off x="2204079" y="2915149"/>
            <a:ext cx="495731" cy="498149"/>
            <a:chOff x="2049769" y="3010109"/>
            <a:chExt cx="495731" cy="498149"/>
          </a:xfrm>
        </p:grpSpPr>
        <p:grpSp>
          <p:nvGrpSpPr>
            <p:cNvPr id="271" name="组 270"/>
            <p:cNvGrpSpPr/>
            <p:nvPr/>
          </p:nvGrpSpPr>
          <p:grpSpPr>
            <a:xfrm rot="16200000">
              <a:off x="2230498" y="2977979"/>
              <a:ext cx="75938" cy="280837"/>
              <a:chOff x="1728555" y="2786248"/>
              <a:chExt cx="376984" cy="564396"/>
            </a:xfrm>
          </p:grpSpPr>
          <p:sp>
            <p:nvSpPr>
              <p:cNvPr id="272" name="矩形 271"/>
              <p:cNvSpPr/>
              <p:nvPr/>
            </p:nvSpPr>
            <p:spPr bwMode="auto">
              <a:xfrm>
                <a:off x="1728555" y="2786248"/>
                <a:ext cx="376984" cy="141099"/>
              </a:xfrm>
              <a:prstGeom prst="rect">
                <a:avLst/>
              </a:prstGeom>
              <a:noFill/>
              <a:ln w="1905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sp>
            <p:nvSpPr>
              <p:cNvPr id="273" name="矩形 272"/>
              <p:cNvSpPr/>
              <p:nvPr/>
            </p:nvSpPr>
            <p:spPr bwMode="auto">
              <a:xfrm>
                <a:off x="1728555" y="2927347"/>
                <a:ext cx="376984" cy="141099"/>
              </a:xfrm>
              <a:prstGeom prst="rect">
                <a:avLst/>
              </a:prstGeom>
              <a:noFill/>
              <a:ln w="1905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sp>
            <p:nvSpPr>
              <p:cNvPr id="274" name="矩形 273"/>
              <p:cNvSpPr/>
              <p:nvPr/>
            </p:nvSpPr>
            <p:spPr bwMode="auto">
              <a:xfrm>
                <a:off x="1728555" y="3068446"/>
                <a:ext cx="376984" cy="141099"/>
              </a:xfrm>
              <a:prstGeom prst="rect">
                <a:avLst/>
              </a:prstGeom>
              <a:noFill/>
              <a:ln w="1905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sp>
            <p:nvSpPr>
              <p:cNvPr id="275" name="矩形 274"/>
              <p:cNvSpPr/>
              <p:nvPr/>
            </p:nvSpPr>
            <p:spPr bwMode="auto">
              <a:xfrm>
                <a:off x="1728555" y="3209545"/>
                <a:ext cx="376984" cy="141099"/>
              </a:xfrm>
              <a:prstGeom prst="rect">
                <a:avLst/>
              </a:prstGeom>
              <a:noFill/>
              <a:ln w="1905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grpSp>
        <p:sp>
          <p:nvSpPr>
            <p:cNvPr id="276" name="文本框 275"/>
            <p:cNvSpPr txBox="1"/>
            <p:nvPr/>
          </p:nvSpPr>
          <p:spPr>
            <a:xfrm rot="5400000">
              <a:off x="2231372" y="2999165"/>
              <a:ext cx="228146" cy="400110"/>
            </a:xfrm>
            <a:prstGeom prst="rect">
              <a:avLst/>
            </a:prstGeom>
            <a:noFill/>
          </p:spPr>
          <p:txBody>
            <a:bodyPr wrap="square" rtlCol="0">
              <a:spAutoFit/>
            </a:bodyPr>
            <a:lstStyle/>
            <a:p>
              <a:r>
                <a:rPr kumimoji="1" lang="en-US" altLang="zh-CN" sz="2000" dirty="0" smtClean="0"/>
                <a:t>…</a:t>
              </a:r>
              <a:endParaRPr kumimoji="1" lang="zh-CN" altLang="en-US" sz="2000" dirty="0"/>
            </a:p>
          </p:txBody>
        </p:sp>
        <p:sp>
          <p:nvSpPr>
            <p:cNvPr id="283" name="矩形 282"/>
            <p:cNvSpPr/>
            <p:nvPr/>
          </p:nvSpPr>
          <p:spPr>
            <a:xfrm>
              <a:off x="2049769" y="3010109"/>
              <a:ext cx="445040" cy="498149"/>
            </a:xfrm>
            <a:prstGeom prst="rect">
              <a:avLst/>
            </a:prstGeom>
            <a:noFill/>
            <a:ln w="12700" cmpd="sng">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300" name="组 299"/>
            <p:cNvGrpSpPr/>
            <p:nvPr/>
          </p:nvGrpSpPr>
          <p:grpSpPr>
            <a:xfrm rot="16200000">
              <a:off x="2227835" y="3282390"/>
              <a:ext cx="75938" cy="280837"/>
              <a:chOff x="1728555" y="2786248"/>
              <a:chExt cx="376984" cy="564396"/>
            </a:xfrm>
          </p:grpSpPr>
          <p:sp>
            <p:nvSpPr>
              <p:cNvPr id="301" name="矩形 300"/>
              <p:cNvSpPr/>
              <p:nvPr/>
            </p:nvSpPr>
            <p:spPr bwMode="auto">
              <a:xfrm>
                <a:off x="1728555" y="2786248"/>
                <a:ext cx="376984" cy="141099"/>
              </a:xfrm>
              <a:prstGeom prst="rect">
                <a:avLst/>
              </a:prstGeom>
              <a:noFill/>
              <a:ln w="1905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sp>
            <p:nvSpPr>
              <p:cNvPr id="303" name="矩形 302"/>
              <p:cNvSpPr/>
              <p:nvPr/>
            </p:nvSpPr>
            <p:spPr bwMode="auto">
              <a:xfrm>
                <a:off x="1728555" y="2927347"/>
                <a:ext cx="376984" cy="141099"/>
              </a:xfrm>
              <a:prstGeom prst="rect">
                <a:avLst/>
              </a:prstGeom>
              <a:noFill/>
              <a:ln w="1905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sp>
            <p:nvSpPr>
              <p:cNvPr id="304" name="矩形 303"/>
              <p:cNvSpPr/>
              <p:nvPr/>
            </p:nvSpPr>
            <p:spPr bwMode="auto">
              <a:xfrm>
                <a:off x="1728555" y="3068446"/>
                <a:ext cx="376984" cy="141099"/>
              </a:xfrm>
              <a:prstGeom prst="rect">
                <a:avLst/>
              </a:prstGeom>
              <a:noFill/>
              <a:ln w="1905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sp>
            <p:nvSpPr>
              <p:cNvPr id="305" name="矩形 304"/>
              <p:cNvSpPr/>
              <p:nvPr/>
            </p:nvSpPr>
            <p:spPr bwMode="auto">
              <a:xfrm>
                <a:off x="1728555" y="3209545"/>
                <a:ext cx="376984" cy="141099"/>
              </a:xfrm>
              <a:prstGeom prst="rect">
                <a:avLst/>
              </a:prstGeom>
              <a:noFill/>
              <a:ln w="1905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grpSp>
      </p:grpSp>
      <p:grpSp>
        <p:nvGrpSpPr>
          <p:cNvPr id="57" name="组 56"/>
          <p:cNvGrpSpPr/>
          <p:nvPr/>
        </p:nvGrpSpPr>
        <p:grpSpPr>
          <a:xfrm>
            <a:off x="2211101" y="3532337"/>
            <a:ext cx="476559" cy="498149"/>
            <a:chOff x="1963846" y="3851701"/>
            <a:chExt cx="476559" cy="498149"/>
          </a:xfrm>
        </p:grpSpPr>
        <p:grpSp>
          <p:nvGrpSpPr>
            <p:cNvPr id="308" name="组 307"/>
            <p:cNvGrpSpPr/>
            <p:nvPr/>
          </p:nvGrpSpPr>
          <p:grpSpPr>
            <a:xfrm rot="16200000">
              <a:off x="2131016" y="4109562"/>
              <a:ext cx="75938" cy="280837"/>
              <a:chOff x="1728555" y="2786248"/>
              <a:chExt cx="376984" cy="564396"/>
            </a:xfrm>
          </p:grpSpPr>
          <p:sp>
            <p:nvSpPr>
              <p:cNvPr id="309" name="矩形 308"/>
              <p:cNvSpPr/>
              <p:nvPr/>
            </p:nvSpPr>
            <p:spPr bwMode="auto">
              <a:xfrm>
                <a:off x="1728555" y="2786248"/>
                <a:ext cx="376984" cy="141099"/>
              </a:xfrm>
              <a:prstGeom prst="rect">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sp>
            <p:nvSpPr>
              <p:cNvPr id="310" name="矩形 309"/>
              <p:cNvSpPr/>
              <p:nvPr/>
            </p:nvSpPr>
            <p:spPr bwMode="auto">
              <a:xfrm>
                <a:off x="1728555" y="2927347"/>
                <a:ext cx="376984" cy="141099"/>
              </a:xfrm>
              <a:prstGeom prst="rect">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sp>
            <p:nvSpPr>
              <p:cNvPr id="311" name="矩形 310"/>
              <p:cNvSpPr/>
              <p:nvPr/>
            </p:nvSpPr>
            <p:spPr bwMode="auto">
              <a:xfrm>
                <a:off x="1728555" y="3068446"/>
                <a:ext cx="376984" cy="141099"/>
              </a:xfrm>
              <a:prstGeom prst="rect">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sp>
            <p:nvSpPr>
              <p:cNvPr id="312" name="矩形 311"/>
              <p:cNvSpPr/>
              <p:nvPr/>
            </p:nvSpPr>
            <p:spPr bwMode="auto">
              <a:xfrm>
                <a:off x="1728555" y="3209545"/>
                <a:ext cx="376984" cy="141099"/>
              </a:xfrm>
              <a:prstGeom prst="rect">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grpSp>
        <p:sp>
          <p:nvSpPr>
            <p:cNvPr id="313" name="文本框 312"/>
            <p:cNvSpPr txBox="1"/>
            <p:nvPr/>
          </p:nvSpPr>
          <p:spPr>
            <a:xfrm rot="5400000">
              <a:off x="2126277" y="3827786"/>
              <a:ext cx="228146" cy="400110"/>
            </a:xfrm>
            <a:prstGeom prst="rect">
              <a:avLst/>
            </a:prstGeom>
            <a:noFill/>
          </p:spPr>
          <p:txBody>
            <a:bodyPr wrap="square" rtlCol="0">
              <a:spAutoFit/>
            </a:bodyPr>
            <a:lstStyle/>
            <a:p>
              <a:r>
                <a:rPr kumimoji="1" lang="en-US" altLang="zh-CN" sz="2000" dirty="0" smtClean="0"/>
                <a:t>…</a:t>
              </a:r>
              <a:endParaRPr kumimoji="1" lang="zh-CN" altLang="en-US" sz="2000" dirty="0"/>
            </a:p>
          </p:txBody>
        </p:sp>
        <p:grpSp>
          <p:nvGrpSpPr>
            <p:cNvPr id="314" name="组 313"/>
            <p:cNvGrpSpPr/>
            <p:nvPr/>
          </p:nvGrpSpPr>
          <p:grpSpPr>
            <a:xfrm rot="16200000">
              <a:off x="2130875" y="3823189"/>
              <a:ext cx="75938" cy="280837"/>
              <a:chOff x="1728555" y="2786248"/>
              <a:chExt cx="376984" cy="564396"/>
            </a:xfrm>
          </p:grpSpPr>
          <p:sp>
            <p:nvSpPr>
              <p:cNvPr id="315" name="矩形 314"/>
              <p:cNvSpPr/>
              <p:nvPr/>
            </p:nvSpPr>
            <p:spPr bwMode="auto">
              <a:xfrm>
                <a:off x="1728555" y="2786248"/>
                <a:ext cx="376984" cy="141099"/>
              </a:xfrm>
              <a:prstGeom prst="rect">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sp>
            <p:nvSpPr>
              <p:cNvPr id="316" name="矩形 315"/>
              <p:cNvSpPr/>
              <p:nvPr/>
            </p:nvSpPr>
            <p:spPr bwMode="auto">
              <a:xfrm>
                <a:off x="1728555" y="2927347"/>
                <a:ext cx="376984" cy="141099"/>
              </a:xfrm>
              <a:prstGeom prst="rect">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sp>
            <p:nvSpPr>
              <p:cNvPr id="317" name="矩形 316"/>
              <p:cNvSpPr/>
              <p:nvPr/>
            </p:nvSpPr>
            <p:spPr bwMode="auto">
              <a:xfrm>
                <a:off x="1728555" y="3068446"/>
                <a:ext cx="376984" cy="141099"/>
              </a:xfrm>
              <a:prstGeom prst="rect">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sp>
            <p:nvSpPr>
              <p:cNvPr id="318" name="矩形 317"/>
              <p:cNvSpPr/>
              <p:nvPr/>
            </p:nvSpPr>
            <p:spPr bwMode="auto">
              <a:xfrm>
                <a:off x="1728555" y="3209545"/>
                <a:ext cx="376984" cy="141099"/>
              </a:xfrm>
              <a:prstGeom prst="rect">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grpSp>
        <p:sp>
          <p:nvSpPr>
            <p:cNvPr id="319" name="矩形 318"/>
            <p:cNvSpPr/>
            <p:nvPr/>
          </p:nvSpPr>
          <p:spPr>
            <a:xfrm>
              <a:off x="1963846" y="3851701"/>
              <a:ext cx="445040" cy="498149"/>
            </a:xfrm>
            <a:prstGeom prst="rect">
              <a:avLst/>
            </a:prstGeom>
            <a:noFill/>
            <a:ln w="12700" cmpd="sng">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cxnSp>
        <p:nvCxnSpPr>
          <p:cNvPr id="322" name="直线箭头连接符 26"/>
          <p:cNvCxnSpPr>
            <a:stCxn id="302" idx="0"/>
            <a:endCxn id="283" idx="3"/>
          </p:cNvCxnSpPr>
          <p:nvPr/>
        </p:nvCxnSpPr>
        <p:spPr bwMode="auto">
          <a:xfrm rot="16200000" flipV="1">
            <a:off x="2815167" y="2998177"/>
            <a:ext cx="135289" cy="467383"/>
          </a:xfrm>
          <a:prstGeom prst="bentConnector2">
            <a:avLst/>
          </a:prstGeom>
          <a:solidFill>
            <a:schemeClr val="accent1"/>
          </a:solidFill>
          <a:ln w="19050" cap="flat" cmpd="sng" algn="ctr">
            <a:solidFill>
              <a:srgbClr val="800000"/>
            </a:solidFill>
            <a:prstDash val="solid"/>
            <a:round/>
            <a:headEnd type="arrow" w="med" len="med"/>
            <a:tailEnd type="none"/>
          </a:ln>
          <a:effectLst/>
        </p:spPr>
      </p:cxnSp>
      <p:cxnSp>
        <p:nvCxnSpPr>
          <p:cNvPr id="323" name="直线箭头连接符 26"/>
          <p:cNvCxnSpPr>
            <a:stCxn id="319" idx="3"/>
            <a:endCxn id="302" idx="4"/>
          </p:cNvCxnSpPr>
          <p:nvPr/>
        </p:nvCxnSpPr>
        <p:spPr bwMode="auto">
          <a:xfrm flipV="1">
            <a:off x="2656141" y="3650192"/>
            <a:ext cx="460361" cy="131220"/>
          </a:xfrm>
          <a:prstGeom prst="bentConnector2">
            <a:avLst/>
          </a:prstGeom>
          <a:solidFill>
            <a:schemeClr val="accent1"/>
          </a:solidFill>
          <a:ln w="19050" cap="flat" cmpd="sng" algn="ctr">
            <a:solidFill>
              <a:schemeClr val="tx2"/>
            </a:solidFill>
            <a:prstDash val="solid"/>
            <a:round/>
            <a:headEnd type="none" w="med" len="med"/>
            <a:tailEnd type="arrow"/>
          </a:ln>
          <a:effectLst/>
        </p:spPr>
      </p:cxnSp>
      <p:sp>
        <p:nvSpPr>
          <p:cNvPr id="334" name="矩形 333"/>
          <p:cNvSpPr/>
          <p:nvPr/>
        </p:nvSpPr>
        <p:spPr>
          <a:xfrm>
            <a:off x="2158394" y="4680627"/>
            <a:ext cx="1448779" cy="1247101"/>
          </a:xfrm>
          <a:prstGeom prst="rect">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35" name="椭圆 334"/>
          <p:cNvSpPr/>
          <p:nvPr/>
        </p:nvSpPr>
        <p:spPr>
          <a:xfrm>
            <a:off x="2774403" y="5143166"/>
            <a:ext cx="698076" cy="350679"/>
          </a:xfrm>
          <a:prstGeom prst="ellipse">
            <a:avLst/>
          </a:prstGeom>
          <a:solidFill>
            <a:schemeClr val="accent3">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rgbClr val="000000"/>
                </a:solidFill>
              </a:rPr>
              <a:t>TC </a:t>
            </a:r>
            <a:endParaRPr kumimoji="1" lang="zh-CN" altLang="en-US" sz="1400" dirty="0">
              <a:solidFill>
                <a:srgbClr val="000000"/>
              </a:solidFill>
            </a:endParaRPr>
          </a:p>
        </p:txBody>
      </p:sp>
      <p:grpSp>
        <p:nvGrpSpPr>
          <p:cNvPr id="336" name="组 335"/>
          <p:cNvGrpSpPr/>
          <p:nvPr/>
        </p:nvGrpSpPr>
        <p:grpSpPr>
          <a:xfrm>
            <a:off x="2211018" y="4758802"/>
            <a:ext cx="495731" cy="498149"/>
            <a:chOff x="2049769" y="3010109"/>
            <a:chExt cx="495731" cy="498149"/>
          </a:xfrm>
        </p:grpSpPr>
        <p:grpSp>
          <p:nvGrpSpPr>
            <p:cNvPr id="337" name="组 336"/>
            <p:cNvGrpSpPr/>
            <p:nvPr/>
          </p:nvGrpSpPr>
          <p:grpSpPr>
            <a:xfrm rot="16200000">
              <a:off x="2230498" y="2977979"/>
              <a:ext cx="75938" cy="280837"/>
              <a:chOff x="1728555" y="2786248"/>
              <a:chExt cx="376984" cy="564396"/>
            </a:xfrm>
          </p:grpSpPr>
          <p:sp>
            <p:nvSpPr>
              <p:cNvPr id="346" name="矩形 345"/>
              <p:cNvSpPr/>
              <p:nvPr/>
            </p:nvSpPr>
            <p:spPr bwMode="auto">
              <a:xfrm>
                <a:off x="1728555" y="2786248"/>
                <a:ext cx="376984" cy="141099"/>
              </a:xfrm>
              <a:prstGeom prst="rect">
                <a:avLst/>
              </a:prstGeom>
              <a:noFill/>
              <a:ln w="1905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sp>
            <p:nvSpPr>
              <p:cNvPr id="347" name="矩形 346"/>
              <p:cNvSpPr/>
              <p:nvPr/>
            </p:nvSpPr>
            <p:spPr bwMode="auto">
              <a:xfrm>
                <a:off x="1728555" y="2927347"/>
                <a:ext cx="376984" cy="141099"/>
              </a:xfrm>
              <a:prstGeom prst="rect">
                <a:avLst/>
              </a:prstGeom>
              <a:noFill/>
              <a:ln w="1905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sp>
            <p:nvSpPr>
              <p:cNvPr id="349" name="矩形 348"/>
              <p:cNvSpPr/>
              <p:nvPr/>
            </p:nvSpPr>
            <p:spPr bwMode="auto">
              <a:xfrm>
                <a:off x="1728555" y="3068446"/>
                <a:ext cx="376984" cy="141099"/>
              </a:xfrm>
              <a:prstGeom prst="rect">
                <a:avLst/>
              </a:prstGeom>
              <a:noFill/>
              <a:ln w="1905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sp>
            <p:nvSpPr>
              <p:cNvPr id="350" name="矩形 349"/>
              <p:cNvSpPr/>
              <p:nvPr/>
            </p:nvSpPr>
            <p:spPr bwMode="auto">
              <a:xfrm>
                <a:off x="1728555" y="3209545"/>
                <a:ext cx="376984" cy="141099"/>
              </a:xfrm>
              <a:prstGeom prst="rect">
                <a:avLst/>
              </a:prstGeom>
              <a:noFill/>
              <a:ln w="1905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grpSp>
        <p:sp>
          <p:nvSpPr>
            <p:cNvPr id="338" name="文本框 337"/>
            <p:cNvSpPr txBox="1"/>
            <p:nvPr/>
          </p:nvSpPr>
          <p:spPr>
            <a:xfrm rot="5400000">
              <a:off x="2231372" y="2999165"/>
              <a:ext cx="228146" cy="400110"/>
            </a:xfrm>
            <a:prstGeom prst="rect">
              <a:avLst/>
            </a:prstGeom>
            <a:noFill/>
          </p:spPr>
          <p:txBody>
            <a:bodyPr wrap="square" rtlCol="0">
              <a:spAutoFit/>
            </a:bodyPr>
            <a:lstStyle/>
            <a:p>
              <a:r>
                <a:rPr kumimoji="1" lang="en-US" altLang="zh-CN" sz="2000" dirty="0" smtClean="0"/>
                <a:t>…</a:t>
              </a:r>
              <a:endParaRPr kumimoji="1" lang="zh-CN" altLang="en-US" sz="2000" dirty="0"/>
            </a:p>
          </p:txBody>
        </p:sp>
        <p:sp>
          <p:nvSpPr>
            <p:cNvPr id="339" name="矩形 338"/>
            <p:cNvSpPr/>
            <p:nvPr/>
          </p:nvSpPr>
          <p:spPr>
            <a:xfrm>
              <a:off x="2049769" y="3010109"/>
              <a:ext cx="445040" cy="498149"/>
            </a:xfrm>
            <a:prstGeom prst="rect">
              <a:avLst/>
            </a:prstGeom>
            <a:noFill/>
            <a:ln w="12700" cmpd="sng">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340" name="组 339"/>
            <p:cNvGrpSpPr/>
            <p:nvPr/>
          </p:nvGrpSpPr>
          <p:grpSpPr>
            <a:xfrm rot="16200000">
              <a:off x="2227835" y="3282390"/>
              <a:ext cx="75938" cy="280837"/>
              <a:chOff x="1728555" y="2786248"/>
              <a:chExt cx="376984" cy="564396"/>
            </a:xfrm>
          </p:grpSpPr>
          <p:sp>
            <p:nvSpPr>
              <p:cNvPr id="341" name="矩形 340"/>
              <p:cNvSpPr/>
              <p:nvPr/>
            </p:nvSpPr>
            <p:spPr bwMode="auto">
              <a:xfrm>
                <a:off x="1728555" y="2786248"/>
                <a:ext cx="376984" cy="141099"/>
              </a:xfrm>
              <a:prstGeom prst="rect">
                <a:avLst/>
              </a:prstGeom>
              <a:noFill/>
              <a:ln w="1905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sp>
            <p:nvSpPr>
              <p:cNvPr id="342" name="矩形 341"/>
              <p:cNvSpPr/>
              <p:nvPr/>
            </p:nvSpPr>
            <p:spPr bwMode="auto">
              <a:xfrm>
                <a:off x="1728555" y="2927347"/>
                <a:ext cx="376984" cy="141099"/>
              </a:xfrm>
              <a:prstGeom prst="rect">
                <a:avLst/>
              </a:prstGeom>
              <a:noFill/>
              <a:ln w="1905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sp>
            <p:nvSpPr>
              <p:cNvPr id="343" name="矩形 342"/>
              <p:cNvSpPr/>
              <p:nvPr/>
            </p:nvSpPr>
            <p:spPr bwMode="auto">
              <a:xfrm>
                <a:off x="1728555" y="3068446"/>
                <a:ext cx="376984" cy="141099"/>
              </a:xfrm>
              <a:prstGeom prst="rect">
                <a:avLst/>
              </a:prstGeom>
              <a:noFill/>
              <a:ln w="1905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sp>
            <p:nvSpPr>
              <p:cNvPr id="344" name="矩形 343"/>
              <p:cNvSpPr/>
              <p:nvPr/>
            </p:nvSpPr>
            <p:spPr bwMode="auto">
              <a:xfrm>
                <a:off x="1728555" y="3209545"/>
                <a:ext cx="376984" cy="141099"/>
              </a:xfrm>
              <a:prstGeom prst="rect">
                <a:avLst/>
              </a:prstGeom>
              <a:noFill/>
              <a:ln w="1905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grpSp>
      </p:grpSp>
      <p:grpSp>
        <p:nvGrpSpPr>
          <p:cNvPr id="351" name="组 350"/>
          <p:cNvGrpSpPr/>
          <p:nvPr/>
        </p:nvGrpSpPr>
        <p:grpSpPr>
          <a:xfrm>
            <a:off x="2218040" y="5375990"/>
            <a:ext cx="476559" cy="498149"/>
            <a:chOff x="1963846" y="3851701"/>
            <a:chExt cx="476559" cy="498149"/>
          </a:xfrm>
        </p:grpSpPr>
        <p:grpSp>
          <p:nvGrpSpPr>
            <p:cNvPr id="352" name="组 351"/>
            <p:cNvGrpSpPr/>
            <p:nvPr/>
          </p:nvGrpSpPr>
          <p:grpSpPr>
            <a:xfrm rot="16200000">
              <a:off x="2131016" y="4109562"/>
              <a:ext cx="75938" cy="280837"/>
              <a:chOff x="1728555" y="2786248"/>
              <a:chExt cx="376984" cy="564396"/>
            </a:xfrm>
          </p:grpSpPr>
          <p:sp>
            <p:nvSpPr>
              <p:cNvPr id="360" name="矩形 359"/>
              <p:cNvSpPr/>
              <p:nvPr/>
            </p:nvSpPr>
            <p:spPr bwMode="auto">
              <a:xfrm>
                <a:off x="1728555" y="2786248"/>
                <a:ext cx="376984" cy="141099"/>
              </a:xfrm>
              <a:prstGeom prst="rect">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sp>
            <p:nvSpPr>
              <p:cNvPr id="361" name="矩形 360"/>
              <p:cNvSpPr/>
              <p:nvPr/>
            </p:nvSpPr>
            <p:spPr bwMode="auto">
              <a:xfrm>
                <a:off x="1728555" y="2927347"/>
                <a:ext cx="376984" cy="141099"/>
              </a:xfrm>
              <a:prstGeom prst="rect">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sp>
            <p:nvSpPr>
              <p:cNvPr id="362" name="矩形 361"/>
              <p:cNvSpPr/>
              <p:nvPr/>
            </p:nvSpPr>
            <p:spPr bwMode="auto">
              <a:xfrm>
                <a:off x="1728555" y="3068446"/>
                <a:ext cx="376984" cy="141099"/>
              </a:xfrm>
              <a:prstGeom prst="rect">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sp>
            <p:nvSpPr>
              <p:cNvPr id="363" name="矩形 362"/>
              <p:cNvSpPr/>
              <p:nvPr/>
            </p:nvSpPr>
            <p:spPr bwMode="auto">
              <a:xfrm>
                <a:off x="1728555" y="3209545"/>
                <a:ext cx="376984" cy="141099"/>
              </a:xfrm>
              <a:prstGeom prst="rect">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grpSp>
        <p:sp>
          <p:nvSpPr>
            <p:cNvPr id="353" name="文本框 352"/>
            <p:cNvSpPr txBox="1"/>
            <p:nvPr/>
          </p:nvSpPr>
          <p:spPr>
            <a:xfrm rot="5400000">
              <a:off x="2126277" y="3827786"/>
              <a:ext cx="228146" cy="400110"/>
            </a:xfrm>
            <a:prstGeom prst="rect">
              <a:avLst/>
            </a:prstGeom>
            <a:noFill/>
          </p:spPr>
          <p:txBody>
            <a:bodyPr wrap="square" rtlCol="0">
              <a:spAutoFit/>
            </a:bodyPr>
            <a:lstStyle/>
            <a:p>
              <a:r>
                <a:rPr kumimoji="1" lang="en-US" altLang="zh-CN" sz="2000" dirty="0" smtClean="0"/>
                <a:t>…</a:t>
              </a:r>
              <a:endParaRPr kumimoji="1" lang="zh-CN" altLang="en-US" sz="2000" dirty="0"/>
            </a:p>
          </p:txBody>
        </p:sp>
        <p:grpSp>
          <p:nvGrpSpPr>
            <p:cNvPr id="354" name="组 353"/>
            <p:cNvGrpSpPr/>
            <p:nvPr/>
          </p:nvGrpSpPr>
          <p:grpSpPr>
            <a:xfrm rot="16200000">
              <a:off x="2130875" y="3823189"/>
              <a:ext cx="75938" cy="280837"/>
              <a:chOff x="1728555" y="2786248"/>
              <a:chExt cx="376984" cy="564396"/>
            </a:xfrm>
          </p:grpSpPr>
          <p:sp>
            <p:nvSpPr>
              <p:cNvPr id="356" name="矩形 355"/>
              <p:cNvSpPr/>
              <p:nvPr/>
            </p:nvSpPr>
            <p:spPr bwMode="auto">
              <a:xfrm>
                <a:off x="1728555" y="2786248"/>
                <a:ext cx="376984" cy="141099"/>
              </a:xfrm>
              <a:prstGeom prst="rect">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sp>
            <p:nvSpPr>
              <p:cNvPr id="357" name="矩形 356"/>
              <p:cNvSpPr/>
              <p:nvPr/>
            </p:nvSpPr>
            <p:spPr bwMode="auto">
              <a:xfrm>
                <a:off x="1728555" y="2927347"/>
                <a:ext cx="376984" cy="141099"/>
              </a:xfrm>
              <a:prstGeom prst="rect">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sp>
            <p:nvSpPr>
              <p:cNvPr id="358" name="矩形 357"/>
              <p:cNvSpPr/>
              <p:nvPr/>
            </p:nvSpPr>
            <p:spPr bwMode="auto">
              <a:xfrm>
                <a:off x="1728555" y="3068446"/>
                <a:ext cx="376984" cy="141099"/>
              </a:xfrm>
              <a:prstGeom prst="rect">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sp>
            <p:nvSpPr>
              <p:cNvPr id="359" name="矩形 358"/>
              <p:cNvSpPr/>
              <p:nvPr/>
            </p:nvSpPr>
            <p:spPr bwMode="auto">
              <a:xfrm>
                <a:off x="1728555" y="3209545"/>
                <a:ext cx="376984" cy="141099"/>
              </a:xfrm>
              <a:prstGeom prst="rect">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800000"/>
                  </a:solidFill>
                  <a:effectLst/>
                  <a:latin typeface="Verdana" pitchFamily="-107" charset="0"/>
                </a:endParaRPr>
              </a:p>
            </p:txBody>
          </p:sp>
        </p:grpSp>
        <p:sp>
          <p:nvSpPr>
            <p:cNvPr id="355" name="矩形 354"/>
            <p:cNvSpPr/>
            <p:nvPr/>
          </p:nvSpPr>
          <p:spPr>
            <a:xfrm>
              <a:off x="1963846" y="3851701"/>
              <a:ext cx="445040" cy="498149"/>
            </a:xfrm>
            <a:prstGeom prst="rect">
              <a:avLst/>
            </a:prstGeom>
            <a:noFill/>
            <a:ln w="12700" cmpd="sng">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cxnSp>
        <p:nvCxnSpPr>
          <p:cNvPr id="364" name="直线箭头连接符 26"/>
          <p:cNvCxnSpPr>
            <a:stCxn id="335" idx="0"/>
            <a:endCxn id="339" idx="3"/>
          </p:cNvCxnSpPr>
          <p:nvPr/>
        </p:nvCxnSpPr>
        <p:spPr bwMode="auto">
          <a:xfrm rot="16200000" flipV="1">
            <a:off x="2822106" y="4841830"/>
            <a:ext cx="135289" cy="467383"/>
          </a:xfrm>
          <a:prstGeom prst="bentConnector2">
            <a:avLst/>
          </a:prstGeom>
          <a:solidFill>
            <a:schemeClr val="accent1"/>
          </a:solidFill>
          <a:ln w="19050" cap="flat" cmpd="sng" algn="ctr">
            <a:solidFill>
              <a:srgbClr val="800000"/>
            </a:solidFill>
            <a:prstDash val="solid"/>
            <a:round/>
            <a:headEnd type="arrow" w="med" len="med"/>
            <a:tailEnd type="none"/>
          </a:ln>
          <a:effectLst/>
        </p:spPr>
      </p:cxnSp>
      <p:cxnSp>
        <p:nvCxnSpPr>
          <p:cNvPr id="365" name="直线箭头连接符 26"/>
          <p:cNvCxnSpPr>
            <a:stCxn id="355" idx="3"/>
            <a:endCxn id="335" idx="4"/>
          </p:cNvCxnSpPr>
          <p:nvPr/>
        </p:nvCxnSpPr>
        <p:spPr bwMode="auto">
          <a:xfrm flipV="1">
            <a:off x="2663080" y="5493845"/>
            <a:ext cx="460361" cy="131220"/>
          </a:xfrm>
          <a:prstGeom prst="bentConnector2">
            <a:avLst/>
          </a:prstGeom>
          <a:solidFill>
            <a:schemeClr val="accent1"/>
          </a:solidFill>
          <a:ln w="19050" cap="flat" cmpd="sng" algn="ctr">
            <a:solidFill>
              <a:schemeClr val="tx2"/>
            </a:solidFill>
            <a:prstDash val="solid"/>
            <a:round/>
            <a:headEnd type="none" w="med" len="med"/>
            <a:tailEnd type="arrow"/>
          </a:ln>
          <a:effectLst/>
        </p:spPr>
      </p:cxnSp>
    </p:spTree>
    <p:extLst>
      <p:ext uri="{BB962C8B-B14F-4D97-AF65-F5344CB8AC3E}">
        <p14:creationId xmlns:p14="http://schemas.microsoft.com/office/powerpoint/2010/main" val="101341452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Risk Factors</a:t>
            </a:r>
            <a:endParaRPr kumimoji="1" lang="zh-CN" altLang="en-US" dirty="0"/>
          </a:p>
        </p:txBody>
      </p:sp>
      <p:sp>
        <p:nvSpPr>
          <p:cNvPr id="3" name="内容占位符 2"/>
          <p:cNvSpPr>
            <a:spLocks noGrp="1"/>
          </p:cNvSpPr>
          <p:nvPr>
            <p:ph idx="1"/>
          </p:nvPr>
        </p:nvSpPr>
        <p:spPr/>
        <p:txBody>
          <a:bodyPr/>
          <a:lstStyle/>
          <a:p>
            <a:r>
              <a:rPr kumimoji="1" lang="en-US" altLang="zh-CN" dirty="0" smtClean="0"/>
              <a:t>Some of the research tasks we are proposing are non-trivial, and we may not be able to find good solutions quickly. For example:</a:t>
            </a:r>
          </a:p>
          <a:p>
            <a:pPr lvl="1"/>
            <a:r>
              <a:rPr kumimoji="1" lang="en-US" altLang="zh-CN" dirty="0" smtClean="0"/>
              <a:t>Improving the CPU usage efficiency of NSQ may require fundamental changes to the architecture of NSQ daemon</a:t>
            </a:r>
          </a:p>
          <a:p>
            <a:pPr lvl="1"/>
            <a:r>
              <a:rPr kumimoji="1" lang="en-US" altLang="zh-CN" dirty="0" smtClean="0"/>
              <a:t>NSQ persistency increases latency. NSQ backs-up messages to disk when the in-memory queue is full. The longer latency caused by persistency may be caused by NSQ’s strategy for when deciding when to fetch message from disk and transmit them. Optimizing this strategy involves a complex trade-off between disk access, memory utilization, and CPU resources.</a:t>
            </a:r>
          </a:p>
          <a:p>
            <a:pPr lvl="1"/>
            <a:endParaRPr kumimoji="1" lang="en-US" altLang="zh-CN" dirty="0" smtClean="0"/>
          </a:p>
          <a:p>
            <a:pPr lvl="2"/>
            <a:endParaRPr kumimoji="1" lang="en-US" altLang="zh-CN" dirty="0" smtClean="0"/>
          </a:p>
        </p:txBody>
      </p:sp>
      <p:sp>
        <p:nvSpPr>
          <p:cNvPr id="4" name="日期占位符 3"/>
          <p:cNvSpPr>
            <a:spLocks noGrp="1"/>
          </p:cNvSpPr>
          <p:nvPr>
            <p:ph type="dt" sz="half" idx="10"/>
          </p:nvPr>
        </p:nvSpPr>
        <p:spPr/>
        <p:txBody>
          <a:bodyPr/>
          <a:lstStyle/>
          <a:p>
            <a:fld id="{C32BAF81-2836-1841-8C1D-2DCC72636AA7}" type="datetime1">
              <a:rPr lang="en-US" smtClean="0"/>
              <a:pPr/>
              <a:t>10/13/16</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37</a:t>
            </a:fld>
            <a:endParaRPr lang="en-US" dirty="0"/>
          </a:p>
        </p:txBody>
      </p:sp>
    </p:spTree>
    <p:extLst>
      <p:ext uri="{BB962C8B-B14F-4D97-AF65-F5344CB8AC3E}">
        <p14:creationId xmlns:p14="http://schemas.microsoft.com/office/powerpoint/2010/main" val="32259126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Summary</a:t>
            </a:r>
            <a:endParaRPr kumimoji="1" lang="zh-CN" altLang="en-US" dirty="0"/>
          </a:p>
        </p:txBody>
      </p:sp>
      <p:sp>
        <p:nvSpPr>
          <p:cNvPr id="3" name="内容占位符 2"/>
          <p:cNvSpPr>
            <a:spLocks noGrp="1"/>
          </p:cNvSpPr>
          <p:nvPr>
            <p:ph idx="1"/>
          </p:nvPr>
        </p:nvSpPr>
        <p:spPr/>
        <p:txBody>
          <a:bodyPr>
            <a:normAutofit fontScale="85000" lnSpcReduction="20000"/>
          </a:bodyPr>
          <a:lstStyle/>
          <a:p>
            <a:r>
              <a:rPr kumimoji="1" lang="en-US" altLang="zh-CN" dirty="0" smtClean="0"/>
              <a:t>NSQ is the most appropriate code base, because it</a:t>
            </a:r>
          </a:p>
          <a:p>
            <a:pPr lvl="1"/>
            <a:r>
              <a:rPr kumimoji="1" lang="en-US" altLang="zh-CN" dirty="0" smtClean="0"/>
              <a:t>Supports micro-service architecture</a:t>
            </a:r>
          </a:p>
          <a:p>
            <a:pPr lvl="1"/>
            <a:r>
              <a:rPr kumimoji="1" lang="en-US" altLang="zh-CN" dirty="0" smtClean="0"/>
              <a:t>Offers good latency performance</a:t>
            </a:r>
          </a:p>
          <a:p>
            <a:pPr lvl="1"/>
            <a:r>
              <a:rPr kumimoji="1" lang="en-US" altLang="zh-CN" dirty="0" smtClean="0"/>
              <a:t>Achieves good scalability through its decentralized architecture</a:t>
            </a:r>
          </a:p>
          <a:p>
            <a:pPr lvl="1"/>
            <a:r>
              <a:rPr kumimoji="1" lang="en-US" altLang="zh-CN" dirty="0" smtClean="0"/>
              <a:t>Accommodates persistency</a:t>
            </a:r>
          </a:p>
          <a:p>
            <a:pPr lvl="1"/>
            <a:endParaRPr kumimoji="1" lang="en-US" altLang="zh-CN" dirty="0" smtClean="0"/>
          </a:p>
          <a:p>
            <a:r>
              <a:rPr kumimoji="1" lang="en-US" altLang="zh-CN" dirty="0" smtClean="0"/>
              <a:t>Our design tasks for the next phase:</a:t>
            </a:r>
          </a:p>
          <a:p>
            <a:pPr lvl="1"/>
            <a:r>
              <a:rPr kumimoji="1" lang="en-US" altLang="zh-CN" dirty="0" smtClean="0"/>
              <a:t>Add a runtime adaptation (uniform API, different underlying mechanisms) to improve latency</a:t>
            </a:r>
          </a:p>
          <a:p>
            <a:pPr lvl="2"/>
            <a:r>
              <a:rPr kumimoji="1" lang="en-US" altLang="zh-CN" dirty="0" smtClean="0"/>
              <a:t>Leverage shared-memory for local communication</a:t>
            </a:r>
          </a:p>
          <a:p>
            <a:pPr lvl="2"/>
            <a:r>
              <a:rPr kumimoji="1" lang="en-US" altLang="zh-CN" dirty="0" smtClean="0"/>
              <a:t>Implement reliable UDP and multicast for remote communication</a:t>
            </a:r>
          </a:p>
          <a:p>
            <a:pPr lvl="1"/>
            <a:r>
              <a:rPr kumimoji="1" lang="en-US" altLang="zh-CN" dirty="0" smtClean="0"/>
              <a:t>Add service differentiation capabilities (QoS), which supports</a:t>
            </a:r>
          </a:p>
          <a:p>
            <a:pPr lvl="2"/>
            <a:r>
              <a:rPr kumimoji="1" lang="en-US" altLang="zh-CN" dirty="0" smtClean="0"/>
              <a:t>Service specification (to what traffic does QoS apply)</a:t>
            </a:r>
          </a:p>
          <a:p>
            <a:pPr lvl="2"/>
            <a:r>
              <a:rPr kumimoji="1" lang="en-US" altLang="zh-CN" dirty="0" smtClean="0"/>
              <a:t>Different attributes: latency, persistency and reliability</a:t>
            </a:r>
          </a:p>
          <a:p>
            <a:pPr lvl="2"/>
            <a:r>
              <a:rPr kumimoji="1" lang="en-US" altLang="zh-CN" dirty="0" smtClean="0"/>
              <a:t>Different granularities: application-level, topic-level</a:t>
            </a:r>
          </a:p>
          <a:p>
            <a:pPr lvl="1"/>
            <a:r>
              <a:rPr kumimoji="1" lang="en-US" altLang="zh-CN" dirty="0" smtClean="0"/>
              <a:t>Scalability improvements:</a:t>
            </a:r>
          </a:p>
          <a:p>
            <a:pPr lvl="2"/>
            <a:r>
              <a:rPr kumimoji="1" lang="en-US" altLang="zh-CN" dirty="0" smtClean="0"/>
              <a:t>Improve the CPU usage efficiency of NSQ daemon</a:t>
            </a:r>
          </a:p>
          <a:p>
            <a:pPr lvl="2"/>
            <a:r>
              <a:rPr kumimoji="1" lang="en-US" altLang="zh-CN" dirty="0" smtClean="0"/>
              <a:t>Leverage decentralization for load balancing (future work)</a:t>
            </a:r>
          </a:p>
          <a:p>
            <a:pPr lvl="1"/>
            <a:endParaRPr kumimoji="1" lang="en-US" altLang="zh-CN" dirty="0" smtClean="0"/>
          </a:p>
          <a:p>
            <a:endParaRPr kumimoji="1" lang="zh-CN" altLang="en-US" dirty="0"/>
          </a:p>
        </p:txBody>
      </p:sp>
      <p:sp>
        <p:nvSpPr>
          <p:cNvPr id="4" name="日期占位符 3"/>
          <p:cNvSpPr>
            <a:spLocks noGrp="1"/>
          </p:cNvSpPr>
          <p:nvPr>
            <p:ph type="dt" sz="half" idx="10"/>
          </p:nvPr>
        </p:nvSpPr>
        <p:spPr/>
        <p:txBody>
          <a:bodyPr/>
          <a:lstStyle/>
          <a:p>
            <a:fld id="{C32BAF81-2836-1841-8C1D-2DCC72636AA7}" type="datetime1">
              <a:rPr lang="en-US" smtClean="0"/>
              <a:pPr/>
              <a:t>10/13/16</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38</a:t>
            </a:fld>
            <a:endParaRPr lang="en-US" dirty="0"/>
          </a:p>
        </p:txBody>
      </p:sp>
    </p:spTree>
    <p:extLst>
      <p:ext uri="{BB962C8B-B14F-4D97-AF65-F5344CB8AC3E}">
        <p14:creationId xmlns:p14="http://schemas.microsoft.com/office/powerpoint/2010/main" val="5167439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Pub/Sub Architecture</a:t>
            </a:r>
            <a:endParaRPr kumimoji="1" lang="zh-CN" altLang="en-US" dirty="0"/>
          </a:p>
        </p:txBody>
      </p:sp>
      <p:sp>
        <p:nvSpPr>
          <p:cNvPr id="4" name="日期占位符 3"/>
          <p:cNvSpPr>
            <a:spLocks noGrp="1"/>
          </p:cNvSpPr>
          <p:nvPr>
            <p:ph type="dt" sz="half" idx="10"/>
          </p:nvPr>
        </p:nvSpPr>
        <p:spPr/>
        <p:txBody>
          <a:bodyPr/>
          <a:lstStyle/>
          <a:p>
            <a:fld id="{C32BAF81-2836-1841-8C1D-2DCC72636AA7}" type="datetime1">
              <a:rPr lang="en-US" smtClean="0"/>
              <a:pPr/>
              <a:t>10/13/16</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3</a:t>
            </a:fld>
            <a:endParaRPr lang="en-US" dirty="0"/>
          </a:p>
        </p:txBody>
      </p:sp>
      <p:sp>
        <p:nvSpPr>
          <p:cNvPr id="88" name="内容占位符 2"/>
          <p:cNvSpPr>
            <a:spLocks noGrp="1"/>
          </p:cNvSpPr>
          <p:nvPr>
            <p:ph idx="1"/>
          </p:nvPr>
        </p:nvSpPr>
        <p:spPr>
          <a:xfrm>
            <a:off x="457199" y="1056286"/>
            <a:ext cx="8589719" cy="2012618"/>
          </a:xfrm>
        </p:spPr>
        <p:txBody>
          <a:bodyPr>
            <a:normAutofit fontScale="92500" lnSpcReduction="20000"/>
          </a:bodyPr>
          <a:lstStyle/>
          <a:p>
            <a:r>
              <a:rPr kumimoji="1" lang="en-US" altLang="zh-CN" sz="2000" dirty="0"/>
              <a:t>Apps communicate using </a:t>
            </a:r>
            <a:r>
              <a:rPr kumimoji="1" lang="en-US" altLang="zh-CN" sz="2000" dirty="0">
                <a:solidFill>
                  <a:srgbClr val="FF0000"/>
                </a:solidFill>
              </a:rPr>
              <a:t>publish/subscribe </a:t>
            </a:r>
            <a:r>
              <a:rPr kumimoji="1" lang="en-US" altLang="zh-CN" sz="2000" dirty="0"/>
              <a:t>mode</a:t>
            </a:r>
          </a:p>
          <a:p>
            <a:pPr lvl="1"/>
            <a:r>
              <a:rPr kumimoji="1" lang="en-US" altLang="zh-CN" sz="1800" dirty="0"/>
              <a:t>Publishers: publish </a:t>
            </a:r>
            <a:r>
              <a:rPr kumimoji="1" lang="en-US" altLang="zh-CN" sz="1800" dirty="0" err="1"/>
              <a:t>msgs</a:t>
            </a:r>
            <a:r>
              <a:rPr kumimoji="1" lang="en-US" altLang="zh-CN" sz="1800" dirty="0"/>
              <a:t> on topics</a:t>
            </a:r>
          </a:p>
          <a:p>
            <a:pPr lvl="1"/>
            <a:r>
              <a:rPr kumimoji="1" lang="en-US" altLang="zh-CN" sz="1800" dirty="0"/>
              <a:t>Subscribers: receive </a:t>
            </a:r>
            <a:r>
              <a:rPr kumimoji="1" lang="en-US" altLang="zh-CN" sz="1800" dirty="0" err="1"/>
              <a:t>msgs</a:t>
            </a:r>
            <a:r>
              <a:rPr kumimoji="1" lang="en-US" altLang="zh-CN" sz="1800" dirty="0"/>
              <a:t> on topics of </a:t>
            </a:r>
            <a:r>
              <a:rPr kumimoji="1" lang="en-US" altLang="zh-CN" sz="1800" dirty="0" smtClean="0"/>
              <a:t>interest</a:t>
            </a:r>
          </a:p>
          <a:p>
            <a:endParaRPr kumimoji="1" lang="en-US" altLang="zh-CN" sz="2000" dirty="0"/>
          </a:p>
          <a:p>
            <a:r>
              <a:rPr kumimoji="1" lang="en-US" altLang="zh-CN" sz="2000" dirty="0" smtClean="0"/>
              <a:t>There are </a:t>
            </a:r>
            <a:r>
              <a:rPr kumimoji="1" lang="en-US" altLang="zh-CN" sz="2000" dirty="0" smtClean="0">
                <a:solidFill>
                  <a:srgbClr val="FF0000"/>
                </a:solidFill>
              </a:rPr>
              <a:t>two design choices </a:t>
            </a:r>
            <a:r>
              <a:rPr kumimoji="1" lang="en-US" altLang="zh-CN" sz="2000" dirty="0" smtClean="0"/>
              <a:t>for middleware architecture</a:t>
            </a:r>
          </a:p>
          <a:p>
            <a:pPr lvl="1"/>
            <a:r>
              <a:rPr kumimoji="1" lang="en-US" altLang="zh-CN" sz="1800" dirty="0" smtClean="0"/>
              <a:t>Broker-based: every app connect to a central broker (or a broker cluster)</a:t>
            </a:r>
          </a:p>
          <a:p>
            <a:pPr lvl="1"/>
            <a:r>
              <a:rPr kumimoji="1" lang="en-US" altLang="zh-CN" sz="1800" dirty="0" smtClean="0"/>
              <a:t>Broker-less: publishers directly send messages to subscribers</a:t>
            </a:r>
            <a:endParaRPr kumimoji="1" lang="en-US" altLang="zh-CN" sz="1800" baseline="30000" dirty="0" smtClean="0"/>
          </a:p>
          <a:p>
            <a:pPr marL="914400" lvl="2" indent="0">
              <a:buNone/>
            </a:pPr>
            <a:endParaRPr kumimoji="1" lang="en-US" altLang="zh-CN" dirty="0" smtClean="0"/>
          </a:p>
          <a:p>
            <a:pPr lvl="1"/>
            <a:endParaRPr kumimoji="1" lang="zh-CN" altLang="en-US" dirty="0"/>
          </a:p>
        </p:txBody>
      </p:sp>
      <p:grpSp>
        <p:nvGrpSpPr>
          <p:cNvPr id="51" name="组 50"/>
          <p:cNvGrpSpPr/>
          <p:nvPr/>
        </p:nvGrpSpPr>
        <p:grpSpPr>
          <a:xfrm>
            <a:off x="457199" y="4235771"/>
            <a:ext cx="2802927" cy="1282861"/>
            <a:chOff x="3089093" y="4030566"/>
            <a:chExt cx="2761018" cy="1228065"/>
          </a:xfrm>
        </p:grpSpPr>
        <p:sp>
          <p:nvSpPr>
            <p:cNvPr id="57" name="Rounded Rectangle 221"/>
            <p:cNvSpPr/>
            <p:nvPr/>
          </p:nvSpPr>
          <p:spPr bwMode="auto">
            <a:xfrm>
              <a:off x="3089093" y="4030566"/>
              <a:ext cx="2761018" cy="1228065"/>
            </a:xfrm>
            <a:prstGeom prst="roundRect">
              <a:avLst/>
            </a:prstGeom>
            <a:noFill/>
            <a:ln cap="sq">
              <a:solidFill>
                <a:schemeClr val="tx1"/>
              </a:solidFill>
              <a:prstDash val="solid"/>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scene3d>
                <a:camera prst="isometricLeftDown"/>
                <a:lightRig rig="threePt" dir="t"/>
              </a:scene3d>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noFill/>
                <a:effectLst>
                  <a:innerShdw blurRad="63500" dist="50800" dir="18900000">
                    <a:prstClr val="black">
                      <a:alpha val="50000"/>
                    </a:prstClr>
                  </a:innerShdw>
                </a:effectLst>
                <a:latin typeface="Verdana" pitchFamily="-107" charset="0"/>
              </a:endParaRPr>
            </a:p>
          </p:txBody>
        </p:sp>
        <p:sp>
          <p:nvSpPr>
            <p:cNvPr id="59" name="矩形 58"/>
            <p:cNvSpPr/>
            <p:nvPr/>
          </p:nvSpPr>
          <p:spPr>
            <a:xfrm>
              <a:off x="3089093" y="4865867"/>
              <a:ext cx="2761018" cy="22821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t>Messaging Middleware Layer</a:t>
              </a:r>
              <a:endParaRPr kumimoji="1" lang="zh-CN" altLang="en-US" sz="1600" dirty="0"/>
            </a:p>
          </p:txBody>
        </p:sp>
        <p:grpSp>
          <p:nvGrpSpPr>
            <p:cNvPr id="60" name="组 59"/>
            <p:cNvGrpSpPr/>
            <p:nvPr/>
          </p:nvGrpSpPr>
          <p:grpSpPr>
            <a:xfrm>
              <a:off x="3181285" y="4094362"/>
              <a:ext cx="1307426" cy="466974"/>
              <a:chOff x="538803" y="3942929"/>
              <a:chExt cx="1307426" cy="980856"/>
            </a:xfrm>
          </p:grpSpPr>
          <p:sp>
            <p:nvSpPr>
              <p:cNvPr id="64" name="Rounded Rectangle 5"/>
              <p:cNvSpPr/>
              <p:nvPr/>
            </p:nvSpPr>
            <p:spPr bwMode="auto">
              <a:xfrm>
                <a:off x="580361" y="3942929"/>
                <a:ext cx="1145945" cy="980856"/>
              </a:xfrm>
              <a:prstGeom prst="roundRect">
                <a:avLst/>
              </a:prstGeom>
              <a:noFill/>
              <a:ln>
                <a:solidFill>
                  <a:schemeClr val="tx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scene3d>
                  <a:camera prst="isometricLeftDown"/>
                  <a:lightRig rig="threePt" dir="t"/>
                </a:scene3d>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noFill/>
                  <a:effectLst>
                    <a:innerShdw blurRad="63500" dist="50800" dir="18900000">
                      <a:prstClr val="black">
                        <a:alpha val="50000"/>
                      </a:prstClr>
                    </a:innerShdw>
                  </a:effectLst>
                  <a:latin typeface="Verdana" pitchFamily="-107" charset="0"/>
                </a:endParaRPr>
              </a:p>
            </p:txBody>
          </p:sp>
          <p:sp>
            <p:nvSpPr>
              <p:cNvPr id="65" name="文本框 64"/>
              <p:cNvSpPr txBox="1"/>
              <p:nvPr/>
            </p:nvSpPr>
            <p:spPr>
              <a:xfrm>
                <a:off x="538803" y="4069929"/>
                <a:ext cx="1307426" cy="628045"/>
              </a:xfrm>
              <a:prstGeom prst="rect">
                <a:avLst/>
              </a:prstGeom>
              <a:noFill/>
            </p:spPr>
            <p:txBody>
              <a:bodyPr wrap="none" rtlCol="0">
                <a:spAutoFit/>
              </a:bodyPr>
              <a:lstStyle/>
              <a:p>
                <a:r>
                  <a:rPr kumimoji="1" lang="en-US" altLang="zh-CN" sz="1600" dirty="0" smtClean="0"/>
                  <a:t>Subscriber B</a:t>
                </a:r>
                <a:endParaRPr kumimoji="1" lang="zh-CN" altLang="en-US" sz="1600" dirty="0"/>
              </a:p>
            </p:txBody>
          </p:sp>
        </p:grpSp>
        <p:grpSp>
          <p:nvGrpSpPr>
            <p:cNvPr id="61" name="组 60"/>
            <p:cNvGrpSpPr/>
            <p:nvPr/>
          </p:nvGrpSpPr>
          <p:grpSpPr>
            <a:xfrm>
              <a:off x="4529320" y="4104855"/>
              <a:ext cx="1278490" cy="466975"/>
              <a:chOff x="580361" y="3964975"/>
              <a:chExt cx="1187026" cy="980857"/>
            </a:xfrm>
          </p:grpSpPr>
          <p:sp>
            <p:nvSpPr>
              <p:cNvPr id="62" name="Rounded Rectangle 5"/>
              <p:cNvSpPr/>
              <p:nvPr/>
            </p:nvSpPr>
            <p:spPr bwMode="auto">
              <a:xfrm>
                <a:off x="580361" y="3964975"/>
                <a:ext cx="1145945" cy="980857"/>
              </a:xfrm>
              <a:prstGeom prst="roundRect">
                <a:avLst/>
              </a:prstGeom>
              <a:noFill/>
              <a:ln>
                <a:solidFill>
                  <a:schemeClr val="tx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scene3d>
                  <a:camera prst="isometricLeftDown"/>
                  <a:lightRig rig="threePt" dir="t"/>
                </a:scene3d>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noFill/>
                  <a:effectLst>
                    <a:innerShdw blurRad="63500" dist="50800" dir="18900000">
                      <a:prstClr val="black">
                        <a:alpha val="50000"/>
                      </a:prstClr>
                    </a:innerShdw>
                  </a:effectLst>
                  <a:latin typeface="Verdana" pitchFamily="-107" charset="0"/>
                </a:endParaRPr>
              </a:p>
            </p:txBody>
          </p:sp>
          <p:sp>
            <p:nvSpPr>
              <p:cNvPr id="63" name="文本框 62"/>
              <p:cNvSpPr txBox="1"/>
              <p:nvPr/>
            </p:nvSpPr>
            <p:spPr>
              <a:xfrm>
                <a:off x="645436" y="4073163"/>
                <a:ext cx="1121951" cy="628044"/>
              </a:xfrm>
              <a:prstGeom prst="rect">
                <a:avLst/>
              </a:prstGeom>
              <a:noFill/>
            </p:spPr>
            <p:txBody>
              <a:bodyPr wrap="none" rtlCol="0">
                <a:spAutoFit/>
              </a:bodyPr>
              <a:lstStyle/>
              <a:p>
                <a:r>
                  <a:rPr kumimoji="1" lang="en-US" altLang="zh-CN" sz="1600" dirty="0" smtClean="0"/>
                  <a:t>Publisher A</a:t>
                </a:r>
                <a:endParaRPr kumimoji="1" lang="zh-CN" altLang="en-US" sz="1600" dirty="0"/>
              </a:p>
            </p:txBody>
          </p:sp>
        </p:grpSp>
      </p:grpSp>
      <p:cxnSp>
        <p:nvCxnSpPr>
          <p:cNvPr id="66" name="直线连接符 65"/>
          <p:cNvCxnSpPr>
            <a:stCxn id="62" idx="2"/>
          </p:cNvCxnSpPr>
          <p:nvPr/>
        </p:nvCxnSpPr>
        <p:spPr>
          <a:xfrm>
            <a:off x="2545776" y="4801186"/>
            <a:ext cx="0" cy="307156"/>
          </a:xfrm>
          <a:prstGeom prst="line">
            <a:avLst/>
          </a:prstGeom>
          <a:ln>
            <a:solidFill>
              <a:schemeClr val="accent2"/>
            </a:solidFill>
            <a:prstDash val="solid"/>
            <a:headEnd type="none" w="lg"/>
            <a:tailEnd type="arrow" w="lg"/>
          </a:ln>
        </p:spPr>
        <p:style>
          <a:lnRef idx="2">
            <a:schemeClr val="accent1"/>
          </a:lnRef>
          <a:fillRef idx="0">
            <a:schemeClr val="accent1"/>
          </a:fillRef>
          <a:effectRef idx="1">
            <a:schemeClr val="accent1"/>
          </a:effectRef>
          <a:fontRef idx="minor">
            <a:schemeClr val="tx1"/>
          </a:fontRef>
        </p:style>
      </p:cxnSp>
      <p:grpSp>
        <p:nvGrpSpPr>
          <p:cNvPr id="67" name="组 66"/>
          <p:cNvGrpSpPr/>
          <p:nvPr/>
        </p:nvGrpSpPr>
        <p:grpSpPr>
          <a:xfrm>
            <a:off x="4787160" y="3462653"/>
            <a:ext cx="2710624" cy="1197353"/>
            <a:chOff x="3089093" y="4030566"/>
            <a:chExt cx="2761018" cy="1228065"/>
          </a:xfrm>
        </p:grpSpPr>
        <p:sp>
          <p:nvSpPr>
            <p:cNvPr id="68" name="Rounded Rectangle 221"/>
            <p:cNvSpPr/>
            <p:nvPr/>
          </p:nvSpPr>
          <p:spPr bwMode="auto">
            <a:xfrm>
              <a:off x="3089093" y="4030566"/>
              <a:ext cx="2761018" cy="1228065"/>
            </a:xfrm>
            <a:prstGeom prst="roundRect">
              <a:avLst/>
            </a:prstGeom>
            <a:noFill/>
            <a:ln cap="sq">
              <a:solidFill>
                <a:schemeClr val="tx1"/>
              </a:solidFill>
              <a:prstDash val="solid"/>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scene3d>
                <a:camera prst="isometricLeftDown"/>
                <a:lightRig rig="threePt" dir="t"/>
              </a:scene3d>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noFill/>
                <a:effectLst>
                  <a:innerShdw blurRad="63500" dist="50800" dir="18900000">
                    <a:prstClr val="black">
                      <a:alpha val="50000"/>
                    </a:prstClr>
                  </a:innerShdw>
                </a:effectLst>
                <a:latin typeface="Verdana" pitchFamily="-107" charset="0"/>
              </a:endParaRPr>
            </a:p>
          </p:txBody>
        </p:sp>
        <p:sp>
          <p:nvSpPr>
            <p:cNvPr id="69" name="矩形 68"/>
            <p:cNvSpPr/>
            <p:nvPr/>
          </p:nvSpPr>
          <p:spPr>
            <a:xfrm>
              <a:off x="3089093" y="4908528"/>
              <a:ext cx="2761018" cy="24569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t>Messaging Middleware Layer</a:t>
              </a:r>
              <a:endParaRPr kumimoji="1" lang="zh-CN" altLang="en-US" sz="1600" dirty="0"/>
            </a:p>
          </p:txBody>
        </p:sp>
        <p:grpSp>
          <p:nvGrpSpPr>
            <p:cNvPr id="70" name="组 69"/>
            <p:cNvGrpSpPr/>
            <p:nvPr/>
          </p:nvGrpSpPr>
          <p:grpSpPr>
            <a:xfrm>
              <a:off x="3198438" y="4094358"/>
              <a:ext cx="1249126" cy="466974"/>
              <a:chOff x="555956" y="3942929"/>
              <a:chExt cx="1249126" cy="980858"/>
            </a:xfrm>
          </p:grpSpPr>
          <p:sp>
            <p:nvSpPr>
              <p:cNvPr id="76" name="Rounded Rectangle 5"/>
              <p:cNvSpPr/>
              <p:nvPr/>
            </p:nvSpPr>
            <p:spPr bwMode="auto">
              <a:xfrm>
                <a:off x="580361" y="3942929"/>
                <a:ext cx="1145945" cy="980858"/>
              </a:xfrm>
              <a:prstGeom prst="roundRect">
                <a:avLst/>
              </a:prstGeom>
              <a:noFill/>
              <a:ln>
                <a:solidFill>
                  <a:schemeClr val="tx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scene3d>
                  <a:camera prst="isometricLeftDown"/>
                  <a:lightRig rig="threePt" dir="t"/>
                </a:scene3d>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noFill/>
                  <a:effectLst>
                    <a:innerShdw blurRad="63500" dist="50800" dir="18900000">
                      <a:prstClr val="black">
                        <a:alpha val="50000"/>
                      </a:prstClr>
                    </a:innerShdw>
                  </a:effectLst>
                  <a:latin typeface="Verdana" pitchFamily="-107" charset="0"/>
                </a:endParaRPr>
              </a:p>
            </p:txBody>
          </p:sp>
          <p:sp>
            <p:nvSpPr>
              <p:cNvPr id="77" name="文本框 76"/>
              <p:cNvSpPr txBox="1"/>
              <p:nvPr/>
            </p:nvSpPr>
            <p:spPr>
              <a:xfrm>
                <a:off x="555956" y="4051121"/>
                <a:ext cx="1249126" cy="757693"/>
              </a:xfrm>
              <a:prstGeom prst="rect">
                <a:avLst/>
              </a:prstGeom>
              <a:noFill/>
            </p:spPr>
            <p:txBody>
              <a:bodyPr wrap="none" rtlCol="0">
                <a:spAutoFit/>
              </a:bodyPr>
              <a:lstStyle/>
              <a:p>
                <a:r>
                  <a:rPr kumimoji="1" lang="en-US" altLang="zh-CN" sz="1600" dirty="0" smtClean="0"/>
                  <a:t>Subscriber A</a:t>
                </a:r>
                <a:endParaRPr kumimoji="1" lang="zh-CN" altLang="en-US" sz="1600" dirty="0"/>
              </a:p>
            </p:txBody>
          </p:sp>
        </p:grpSp>
        <p:grpSp>
          <p:nvGrpSpPr>
            <p:cNvPr id="72" name="组 71"/>
            <p:cNvGrpSpPr/>
            <p:nvPr/>
          </p:nvGrpSpPr>
          <p:grpSpPr>
            <a:xfrm>
              <a:off x="4529320" y="4083861"/>
              <a:ext cx="1234244" cy="466975"/>
              <a:chOff x="580361" y="3920883"/>
              <a:chExt cx="1145945" cy="980858"/>
            </a:xfrm>
          </p:grpSpPr>
          <p:sp>
            <p:nvSpPr>
              <p:cNvPr id="73" name="Rounded Rectangle 5"/>
              <p:cNvSpPr/>
              <p:nvPr/>
            </p:nvSpPr>
            <p:spPr bwMode="auto">
              <a:xfrm>
                <a:off x="580361" y="3920883"/>
                <a:ext cx="1145945" cy="980858"/>
              </a:xfrm>
              <a:prstGeom prst="roundRect">
                <a:avLst/>
              </a:prstGeom>
              <a:noFill/>
              <a:ln>
                <a:solidFill>
                  <a:schemeClr val="tx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scene3d>
                  <a:camera prst="isometricLeftDown"/>
                  <a:lightRig rig="threePt" dir="t"/>
                </a:scene3d>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noFill/>
                  <a:effectLst>
                    <a:innerShdw blurRad="63500" dist="50800" dir="18900000">
                      <a:prstClr val="black">
                        <a:alpha val="50000"/>
                      </a:prstClr>
                    </a:innerShdw>
                  </a:effectLst>
                  <a:latin typeface="Verdana" pitchFamily="-107" charset="0"/>
                </a:endParaRPr>
              </a:p>
            </p:txBody>
          </p:sp>
          <p:sp>
            <p:nvSpPr>
              <p:cNvPr id="75" name="文本框 74"/>
              <p:cNvSpPr txBox="1"/>
              <p:nvPr/>
            </p:nvSpPr>
            <p:spPr>
              <a:xfrm>
                <a:off x="645436" y="4029075"/>
                <a:ext cx="1062999" cy="757691"/>
              </a:xfrm>
              <a:prstGeom prst="rect">
                <a:avLst/>
              </a:prstGeom>
              <a:noFill/>
            </p:spPr>
            <p:txBody>
              <a:bodyPr wrap="none" rtlCol="0">
                <a:spAutoFit/>
              </a:bodyPr>
              <a:lstStyle/>
              <a:p>
                <a:r>
                  <a:rPr kumimoji="1" lang="en-US" altLang="zh-CN" sz="1600" dirty="0" smtClean="0"/>
                  <a:t>Publisher B</a:t>
                </a:r>
                <a:endParaRPr kumimoji="1" lang="zh-CN" altLang="en-US" sz="1600" dirty="0"/>
              </a:p>
            </p:txBody>
          </p:sp>
        </p:grpSp>
      </p:grpSp>
      <p:grpSp>
        <p:nvGrpSpPr>
          <p:cNvPr id="80" name="组 79"/>
          <p:cNvGrpSpPr/>
          <p:nvPr/>
        </p:nvGrpSpPr>
        <p:grpSpPr>
          <a:xfrm>
            <a:off x="4806315" y="4868061"/>
            <a:ext cx="2682319" cy="1197080"/>
            <a:chOff x="3089093" y="4030566"/>
            <a:chExt cx="2761018" cy="1228065"/>
          </a:xfrm>
        </p:grpSpPr>
        <p:sp>
          <p:nvSpPr>
            <p:cNvPr id="81" name="Rounded Rectangle 221"/>
            <p:cNvSpPr/>
            <p:nvPr/>
          </p:nvSpPr>
          <p:spPr bwMode="auto">
            <a:xfrm>
              <a:off x="3089093" y="4030566"/>
              <a:ext cx="2761018" cy="1228065"/>
            </a:xfrm>
            <a:prstGeom prst="roundRect">
              <a:avLst/>
            </a:prstGeom>
            <a:noFill/>
            <a:ln cap="sq">
              <a:solidFill>
                <a:schemeClr val="tx1"/>
              </a:solidFill>
              <a:prstDash val="solid"/>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scene3d>
                <a:camera prst="isometricLeftDown"/>
                <a:lightRig rig="threePt" dir="t"/>
              </a:scene3d>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noFill/>
                <a:effectLst>
                  <a:innerShdw blurRad="63500" dist="50800" dir="18900000">
                    <a:prstClr val="black">
                      <a:alpha val="50000"/>
                    </a:prstClr>
                  </a:innerShdw>
                </a:effectLst>
                <a:latin typeface="Verdana" pitchFamily="-107" charset="0"/>
              </a:endParaRPr>
            </a:p>
          </p:txBody>
        </p:sp>
        <p:sp>
          <p:nvSpPr>
            <p:cNvPr id="82" name="矩形 81"/>
            <p:cNvSpPr/>
            <p:nvPr/>
          </p:nvSpPr>
          <p:spPr>
            <a:xfrm>
              <a:off x="3089093" y="4885814"/>
              <a:ext cx="2761018" cy="2082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t>Messaging Middleware Layer</a:t>
              </a:r>
              <a:endParaRPr kumimoji="1" lang="zh-CN" altLang="en-US" sz="1600" dirty="0"/>
            </a:p>
          </p:txBody>
        </p:sp>
        <p:grpSp>
          <p:nvGrpSpPr>
            <p:cNvPr id="84" name="组 83"/>
            <p:cNvGrpSpPr/>
            <p:nvPr/>
          </p:nvGrpSpPr>
          <p:grpSpPr>
            <a:xfrm>
              <a:off x="3198438" y="4083862"/>
              <a:ext cx="1233033" cy="466974"/>
              <a:chOff x="555956" y="3920883"/>
              <a:chExt cx="1233033" cy="980858"/>
            </a:xfrm>
          </p:grpSpPr>
          <p:sp>
            <p:nvSpPr>
              <p:cNvPr id="94" name="Rounded Rectangle 5"/>
              <p:cNvSpPr/>
              <p:nvPr/>
            </p:nvSpPr>
            <p:spPr bwMode="auto">
              <a:xfrm>
                <a:off x="580361" y="3920883"/>
                <a:ext cx="1145945" cy="980858"/>
              </a:xfrm>
              <a:prstGeom prst="roundRect">
                <a:avLst/>
              </a:prstGeom>
              <a:noFill/>
              <a:ln>
                <a:solidFill>
                  <a:schemeClr val="tx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scene3d>
                  <a:camera prst="isometricLeftDown"/>
                  <a:lightRig rig="threePt" dir="t"/>
                </a:scene3d>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noFill/>
                  <a:effectLst>
                    <a:innerShdw blurRad="63500" dist="50800" dir="18900000">
                      <a:prstClr val="black">
                        <a:alpha val="50000"/>
                      </a:prstClr>
                    </a:innerShdw>
                  </a:effectLst>
                  <a:latin typeface="Verdana" pitchFamily="-107" charset="0"/>
                </a:endParaRPr>
              </a:p>
            </p:txBody>
          </p:sp>
          <p:sp>
            <p:nvSpPr>
              <p:cNvPr id="95" name="文本框 94"/>
              <p:cNvSpPr txBox="1"/>
              <p:nvPr/>
            </p:nvSpPr>
            <p:spPr>
              <a:xfrm>
                <a:off x="555956" y="4029076"/>
                <a:ext cx="1233033" cy="628751"/>
              </a:xfrm>
              <a:prstGeom prst="rect">
                <a:avLst/>
              </a:prstGeom>
              <a:noFill/>
            </p:spPr>
            <p:txBody>
              <a:bodyPr wrap="none" rtlCol="0">
                <a:spAutoFit/>
              </a:bodyPr>
              <a:lstStyle/>
              <a:p>
                <a:r>
                  <a:rPr kumimoji="1" lang="en-US" altLang="zh-CN" sz="1600" dirty="0" smtClean="0"/>
                  <a:t>Subscriber A</a:t>
                </a:r>
                <a:endParaRPr kumimoji="1" lang="zh-CN" altLang="en-US" sz="1600" dirty="0"/>
              </a:p>
            </p:txBody>
          </p:sp>
        </p:grpSp>
        <p:grpSp>
          <p:nvGrpSpPr>
            <p:cNvPr id="85" name="组 84"/>
            <p:cNvGrpSpPr/>
            <p:nvPr/>
          </p:nvGrpSpPr>
          <p:grpSpPr>
            <a:xfrm>
              <a:off x="4529320" y="4083861"/>
              <a:ext cx="1234244" cy="466975"/>
              <a:chOff x="580361" y="3920883"/>
              <a:chExt cx="1145945" cy="980858"/>
            </a:xfrm>
          </p:grpSpPr>
          <p:sp>
            <p:nvSpPr>
              <p:cNvPr id="92" name="Rounded Rectangle 5"/>
              <p:cNvSpPr/>
              <p:nvPr/>
            </p:nvSpPr>
            <p:spPr bwMode="auto">
              <a:xfrm>
                <a:off x="580361" y="3920883"/>
                <a:ext cx="1145945" cy="980858"/>
              </a:xfrm>
              <a:prstGeom prst="roundRect">
                <a:avLst/>
              </a:prstGeom>
              <a:noFill/>
              <a:ln>
                <a:solidFill>
                  <a:schemeClr val="tx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scene3d>
                  <a:camera prst="isometricLeftDown"/>
                  <a:lightRig rig="threePt" dir="t"/>
                </a:scene3d>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noFill/>
                  <a:effectLst>
                    <a:innerShdw blurRad="63500" dist="50800" dir="18900000">
                      <a:prstClr val="black">
                        <a:alpha val="50000"/>
                      </a:prstClr>
                    </a:innerShdw>
                  </a:effectLst>
                  <a:latin typeface="Verdana" pitchFamily="-107" charset="0"/>
                </a:endParaRPr>
              </a:p>
            </p:txBody>
          </p:sp>
          <p:sp>
            <p:nvSpPr>
              <p:cNvPr id="93" name="文本框 92"/>
              <p:cNvSpPr txBox="1"/>
              <p:nvPr/>
            </p:nvSpPr>
            <p:spPr>
              <a:xfrm>
                <a:off x="645436" y="4029076"/>
                <a:ext cx="1045337" cy="628749"/>
              </a:xfrm>
              <a:prstGeom prst="rect">
                <a:avLst/>
              </a:prstGeom>
              <a:noFill/>
            </p:spPr>
            <p:txBody>
              <a:bodyPr wrap="none" rtlCol="0">
                <a:spAutoFit/>
              </a:bodyPr>
              <a:lstStyle/>
              <a:p>
                <a:r>
                  <a:rPr kumimoji="1" lang="en-US" altLang="zh-CN" sz="1600" dirty="0" smtClean="0"/>
                  <a:t>Publisher B</a:t>
                </a:r>
                <a:endParaRPr kumimoji="1" lang="zh-CN" altLang="en-US" sz="1600" dirty="0"/>
              </a:p>
            </p:txBody>
          </p:sp>
        </p:grpSp>
      </p:grpSp>
      <p:cxnSp>
        <p:nvCxnSpPr>
          <p:cNvPr id="96" name="直线连接符 95"/>
          <p:cNvCxnSpPr>
            <a:stCxn id="64" idx="2"/>
          </p:cNvCxnSpPr>
          <p:nvPr/>
        </p:nvCxnSpPr>
        <p:spPr>
          <a:xfrm>
            <a:off x="1174649" y="4790224"/>
            <a:ext cx="0" cy="318118"/>
          </a:xfrm>
          <a:prstGeom prst="line">
            <a:avLst/>
          </a:prstGeom>
          <a:ln>
            <a:solidFill>
              <a:schemeClr val="accent4"/>
            </a:solidFill>
            <a:prstDash val="solid"/>
            <a:headEnd type="arrow" w="lg"/>
            <a:tailEnd type="none" w="lg"/>
          </a:ln>
        </p:spPr>
        <p:style>
          <a:lnRef idx="2">
            <a:schemeClr val="accent1"/>
          </a:lnRef>
          <a:fillRef idx="0">
            <a:schemeClr val="accent1"/>
          </a:fillRef>
          <a:effectRef idx="1">
            <a:schemeClr val="accent1"/>
          </a:effectRef>
          <a:fontRef idx="minor">
            <a:schemeClr val="tx1"/>
          </a:fontRef>
        </p:style>
      </p:cxnSp>
      <p:cxnSp>
        <p:nvCxnSpPr>
          <p:cNvPr id="97" name="直线连接符 55"/>
          <p:cNvCxnSpPr>
            <a:stCxn id="59" idx="2"/>
          </p:cNvCxnSpPr>
          <p:nvPr/>
        </p:nvCxnSpPr>
        <p:spPr>
          <a:xfrm rot="16200000" flipH="1">
            <a:off x="2404807" y="4800594"/>
            <a:ext cx="558004" cy="1650291"/>
          </a:xfrm>
          <a:prstGeom prst="bentConnector2">
            <a:avLst/>
          </a:prstGeom>
          <a:ln>
            <a:solidFill>
              <a:schemeClr val="tx1"/>
            </a:solidFill>
            <a:prstDash val="solid"/>
            <a:headEnd type="triangle" w="lg"/>
            <a:tailEnd type="triangle" w="lg"/>
          </a:ln>
        </p:spPr>
        <p:style>
          <a:lnRef idx="2">
            <a:schemeClr val="accent1"/>
          </a:lnRef>
          <a:fillRef idx="0">
            <a:schemeClr val="accent1"/>
          </a:fillRef>
          <a:effectRef idx="1">
            <a:schemeClr val="accent1"/>
          </a:effectRef>
          <a:fontRef idx="minor">
            <a:schemeClr val="tx1"/>
          </a:fontRef>
        </p:style>
      </p:cxnSp>
      <p:cxnSp>
        <p:nvCxnSpPr>
          <p:cNvPr id="98" name="直线连接符 97"/>
          <p:cNvCxnSpPr>
            <a:endCxn id="76" idx="2"/>
          </p:cNvCxnSpPr>
          <p:nvPr/>
        </p:nvCxnSpPr>
        <p:spPr>
          <a:xfrm flipV="1">
            <a:off x="5480984" y="3980145"/>
            <a:ext cx="0" cy="322268"/>
          </a:xfrm>
          <a:prstGeom prst="line">
            <a:avLst/>
          </a:prstGeom>
          <a:ln>
            <a:solidFill>
              <a:schemeClr val="accent2"/>
            </a:solidFill>
            <a:prstDash val="solid"/>
            <a:headEnd type="none" w="lg"/>
            <a:tailEnd type="arrow" w="lg"/>
          </a:ln>
        </p:spPr>
        <p:style>
          <a:lnRef idx="2">
            <a:schemeClr val="accent1"/>
          </a:lnRef>
          <a:fillRef idx="0">
            <a:schemeClr val="accent1"/>
          </a:fillRef>
          <a:effectRef idx="1">
            <a:schemeClr val="accent1"/>
          </a:effectRef>
          <a:fontRef idx="minor">
            <a:schemeClr val="tx1"/>
          </a:fontRef>
        </p:style>
      </p:cxnSp>
      <p:cxnSp>
        <p:nvCxnSpPr>
          <p:cNvPr id="99" name="直线连接符 98"/>
          <p:cNvCxnSpPr/>
          <p:nvPr/>
        </p:nvCxnSpPr>
        <p:spPr>
          <a:xfrm flipV="1">
            <a:off x="5485973" y="5375204"/>
            <a:ext cx="0" cy="326527"/>
          </a:xfrm>
          <a:prstGeom prst="line">
            <a:avLst/>
          </a:prstGeom>
          <a:ln>
            <a:solidFill>
              <a:schemeClr val="accent2"/>
            </a:solidFill>
            <a:prstDash val="solid"/>
            <a:headEnd type="none" w="lg"/>
            <a:tailEnd type="arrow" w="lg"/>
          </a:ln>
        </p:spPr>
        <p:style>
          <a:lnRef idx="2">
            <a:schemeClr val="accent1"/>
          </a:lnRef>
          <a:fillRef idx="0">
            <a:schemeClr val="accent1"/>
          </a:fillRef>
          <a:effectRef idx="1">
            <a:schemeClr val="accent1"/>
          </a:effectRef>
          <a:fontRef idx="minor">
            <a:schemeClr val="tx1"/>
          </a:fontRef>
        </p:style>
      </p:cxnSp>
      <p:cxnSp>
        <p:nvCxnSpPr>
          <p:cNvPr id="100" name="直线连接符 99"/>
          <p:cNvCxnSpPr>
            <a:endCxn id="73" idx="2"/>
          </p:cNvCxnSpPr>
          <p:nvPr/>
        </p:nvCxnSpPr>
        <p:spPr>
          <a:xfrm flipV="1">
            <a:off x="6806959" y="3969912"/>
            <a:ext cx="0" cy="332503"/>
          </a:xfrm>
          <a:prstGeom prst="line">
            <a:avLst/>
          </a:prstGeom>
          <a:ln>
            <a:solidFill>
              <a:schemeClr val="accent4"/>
            </a:solidFill>
            <a:prstDash val="solid"/>
            <a:headEnd type="arrow" w="lg"/>
            <a:tailEnd type="none" w="lg"/>
          </a:ln>
        </p:spPr>
        <p:style>
          <a:lnRef idx="2">
            <a:schemeClr val="accent1"/>
          </a:lnRef>
          <a:fillRef idx="0">
            <a:schemeClr val="accent1"/>
          </a:fillRef>
          <a:effectRef idx="1">
            <a:schemeClr val="accent1"/>
          </a:effectRef>
          <a:fontRef idx="minor">
            <a:schemeClr val="tx1"/>
          </a:fontRef>
        </p:style>
      </p:cxnSp>
      <p:cxnSp>
        <p:nvCxnSpPr>
          <p:cNvPr id="101" name="直线连接符 100"/>
          <p:cNvCxnSpPr>
            <a:endCxn id="92" idx="2"/>
          </p:cNvCxnSpPr>
          <p:nvPr/>
        </p:nvCxnSpPr>
        <p:spPr>
          <a:xfrm flipV="1">
            <a:off x="6805023" y="5375204"/>
            <a:ext cx="0" cy="314435"/>
          </a:xfrm>
          <a:prstGeom prst="line">
            <a:avLst/>
          </a:prstGeom>
          <a:ln>
            <a:solidFill>
              <a:schemeClr val="accent4"/>
            </a:solidFill>
            <a:prstDash val="solid"/>
            <a:headEnd type="arrow" w="lg"/>
            <a:tailEnd type="none" w="lg"/>
          </a:ln>
        </p:spPr>
        <p:style>
          <a:lnRef idx="2">
            <a:schemeClr val="accent1"/>
          </a:lnRef>
          <a:fillRef idx="0">
            <a:schemeClr val="accent1"/>
          </a:fillRef>
          <a:effectRef idx="1">
            <a:schemeClr val="accent1"/>
          </a:effectRef>
          <a:fontRef idx="minor">
            <a:schemeClr val="tx1"/>
          </a:fontRef>
        </p:style>
      </p:cxnSp>
      <p:sp>
        <p:nvSpPr>
          <p:cNvPr id="102" name="Rounded Rectangle 221"/>
          <p:cNvSpPr/>
          <p:nvPr/>
        </p:nvSpPr>
        <p:spPr bwMode="auto">
          <a:xfrm>
            <a:off x="3508954" y="4543112"/>
            <a:ext cx="920262" cy="1659255"/>
          </a:xfrm>
          <a:prstGeom prst="roundRect">
            <a:avLst/>
          </a:prstGeom>
          <a:noFill/>
          <a:ln w="19050" cap="sq" cmpd="sng">
            <a:solidFill>
              <a:schemeClr val="tx1"/>
            </a:solidFill>
            <a:prstDash val="dash"/>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scene3d>
              <a:camera prst="isometricLeftDown"/>
              <a:lightRig rig="threePt" dir="t"/>
            </a:scene3d>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innerShdw blurRad="63500" dist="50800" dir="18900000">
                  <a:prstClr val="black">
                    <a:alpha val="50000"/>
                  </a:prstClr>
                </a:innerShdw>
              </a:effectLst>
              <a:latin typeface="Verdana" pitchFamily="-107" charset="0"/>
            </a:endParaRPr>
          </a:p>
        </p:txBody>
      </p:sp>
      <p:sp>
        <p:nvSpPr>
          <p:cNvPr id="103" name="文本框 102"/>
          <p:cNvSpPr txBox="1"/>
          <p:nvPr/>
        </p:nvSpPr>
        <p:spPr>
          <a:xfrm>
            <a:off x="3542974" y="4887750"/>
            <a:ext cx="860002" cy="569989"/>
          </a:xfrm>
          <a:prstGeom prst="rect">
            <a:avLst/>
          </a:prstGeom>
          <a:noFill/>
        </p:spPr>
        <p:txBody>
          <a:bodyPr wrap="square" rtlCol="0">
            <a:spAutoFit/>
          </a:bodyPr>
          <a:lstStyle/>
          <a:p>
            <a:r>
              <a:rPr kumimoji="1" lang="en-US" altLang="zh-CN" dirty="0" smtClean="0"/>
              <a:t> </a:t>
            </a:r>
            <a:r>
              <a:rPr kumimoji="1" lang="en-US" altLang="zh-CN" dirty="0" smtClean="0">
                <a:solidFill>
                  <a:srgbClr val="FF0000"/>
                </a:solidFill>
              </a:rPr>
              <a:t> Broker</a:t>
            </a:r>
            <a:endParaRPr kumimoji="1" lang="zh-CN" altLang="en-US" dirty="0">
              <a:solidFill>
                <a:srgbClr val="FF0000"/>
              </a:solidFill>
            </a:endParaRPr>
          </a:p>
        </p:txBody>
      </p:sp>
      <p:sp>
        <p:nvSpPr>
          <p:cNvPr id="104" name="文本框 103"/>
          <p:cNvSpPr txBox="1"/>
          <p:nvPr/>
        </p:nvSpPr>
        <p:spPr>
          <a:xfrm>
            <a:off x="758861" y="5541382"/>
            <a:ext cx="657058" cy="224061"/>
          </a:xfrm>
          <a:prstGeom prst="rect">
            <a:avLst/>
          </a:prstGeom>
          <a:noFill/>
        </p:spPr>
        <p:txBody>
          <a:bodyPr wrap="none" rtlCol="0">
            <a:spAutoFit/>
          </a:bodyPr>
          <a:lstStyle/>
          <a:p>
            <a:r>
              <a:rPr kumimoji="1" lang="en-US" altLang="zh-CN" sz="1600" dirty="0" smtClean="0"/>
              <a:t>Server 1</a:t>
            </a:r>
            <a:endParaRPr kumimoji="1" lang="zh-CN" altLang="en-US" sz="1600" dirty="0"/>
          </a:p>
        </p:txBody>
      </p:sp>
      <p:sp>
        <p:nvSpPr>
          <p:cNvPr id="105" name="文本框 104"/>
          <p:cNvSpPr txBox="1"/>
          <p:nvPr/>
        </p:nvSpPr>
        <p:spPr>
          <a:xfrm>
            <a:off x="7448085" y="5451413"/>
            <a:ext cx="657058" cy="224061"/>
          </a:xfrm>
          <a:prstGeom prst="rect">
            <a:avLst/>
          </a:prstGeom>
          <a:noFill/>
        </p:spPr>
        <p:txBody>
          <a:bodyPr wrap="none" rtlCol="0">
            <a:spAutoFit/>
          </a:bodyPr>
          <a:lstStyle/>
          <a:p>
            <a:r>
              <a:rPr kumimoji="1" lang="en-US" altLang="zh-CN" sz="1600" dirty="0" smtClean="0"/>
              <a:t>Server 3</a:t>
            </a:r>
            <a:endParaRPr kumimoji="1" lang="zh-CN" altLang="en-US" sz="1600" dirty="0"/>
          </a:p>
        </p:txBody>
      </p:sp>
      <p:sp>
        <p:nvSpPr>
          <p:cNvPr id="106" name="文本框 105"/>
          <p:cNvSpPr txBox="1"/>
          <p:nvPr/>
        </p:nvSpPr>
        <p:spPr>
          <a:xfrm>
            <a:off x="7488634" y="4341842"/>
            <a:ext cx="657058" cy="224061"/>
          </a:xfrm>
          <a:prstGeom prst="rect">
            <a:avLst/>
          </a:prstGeom>
          <a:noFill/>
        </p:spPr>
        <p:txBody>
          <a:bodyPr wrap="none" rtlCol="0">
            <a:spAutoFit/>
          </a:bodyPr>
          <a:lstStyle/>
          <a:p>
            <a:r>
              <a:rPr kumimoji="1" lang="en-US" altLang="zh-CN" sz="1600" dirty="0" smtClean="0"/>
              <a:t>Server 2</a:t>
            </a:r>
            <a:endParaRPr kumimoji="1" lang="zh-CN" altLang="en-US" sz="1600" dirty="0"/>
          </a:p>
        </p:txBody>
      </p:sp>
      <p:cxnSp>
        <p:nvCxnSpPr>
          <p:cNvPr id="107" name="直线连接符 55"/>
          <p:cNvCxnSpPr>
            <a:endCxn id="69" idx="2"/>
          </p:cNvCxnSpPr>
          <p:nvPr/>
        </p:nvCxnSpPr>
        <p:spPr>
          <a:xfrm flipV="1">
            <a:off x="4429216" y="4558211"/>
            <a:ext cx="1713256" cy="242975"/>
          </a:xfrm>
          <a:prstGeom prst="bentConnector2">
            <a:avLst/>
          </a:prstGeom>
          <a:ln>
            <a:solidFill>
              <a:schemeClr val="tx1"/>
            </a:solidFill>
            <a:prstDash val="solid"/>
            <a:headEnd type="triangle" w="lg"/>
            <a:tailEnd type="triangle" w="lg"/>
          </a:ln>
        </p:spPr>
        <p:style>
          <a:lnRef idx="2">
            <a:schemeClr val="accent1"/>
          </a:lnRef>
          <a:fillRef idx="0">
            <a:schemeClr val="accent1"/>
          </a:fillRef>
          <a:effectRef idx="1">
            <a:schemeClr val="accent1"/>
          </a:effectRef>
          <a:fontRef idx="minor">
            <a:schemeClr val="tx1"/>
          </a:fontRef>
        </p:style>
      </p:cxnSp>
      <p:cxnSp>
        <p:nvCxnSpPr>
          <p:cNvPr id="108" name="直线连接符 55"/>
          <p:cNvCxnSpPr>
            <a:endCxn id="82" idx="2"/>
          </p:cNvCxnSpPr>
          <p:nvPr/>
        </p:nvCxnSpPr>
        <p:spPr>
          <a:xfrm flipV="1">
            <a:off x="4368957" y="5904742"/>
            <a:ext cx="1778518" cy="297626"/>
          </a:xfrm>
          <a:prstGeom prst="bentConnector2">
            <a:avLst/>
          </a:prstGeom>
          <a:ln>
            <a:solidFill>
              <a:schemeClr val="tx1"/>
            </a:solidFill>
            <a:prstDash val="solid"/>
            <a:headEnd type="triangle" w="lg"/>
            <a:tailEnd type="triangle" w="lg"/>
          </a:ln>
        </p:spPr>
        <p:style>
          <a:lnRef idx="2">
            <a:schemeClr val="accent1"/>
          </a:lnRef>
          <a:fillRef idx="0">
            <a:schemeClr val="accent1"/>
          </a:fillRef>
          <a:effectRef idx="1">
            <a:schemeClr val="accent1"/>
          </a:effectRef>
          <a:fontRef idx="minor">
            <a:schemeClr val="tx1"/>
          </a:fontRef>
        </p:style>
      </p:cxnSp>
      <p:grpSp>
        <p:nvGrpSpPr>
          <p:cNvPr id="109" name="组 108"/>
          <p:cNvGrpSpPr/>
          <p:nvPr/>
        </p:nvGrpSpPr>
        <p:grpSpPr>
          <a:xfrm>
            <a:off x="964828" y="3529618"/>
            <a:ext cx="3224014" cy="618191"/>
            <a:chOff x="5264002" y="3881701"/>
            <a:chExt cx="2116789" cy="606246"/>
          </a:xfrm>
        </p:grpSpPr>
        <p:sp>
          <p:nvSpPr>
            <p:cNvPr id="110" name="圆角矩形 109"/>
            <p:cNvSpPr/>
            <p:nvPr/>
          </p:nvSpPr>
          <p:spPr bwMode="auto">
            <a:xfrm>
              <a:off x="5264002" y="3881701"/>
              <a:ext cx="2116789" cy="606246"/>
            </a:xfrm>
            <a:prstGeom prst="roundRect">
              <a:avLst>
                <a:gd name="adj" fmla="val 8846"/>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334" tIns="45667" rIns="91334" bIns="45667" numCol="1" rtlCol="0" anchor="t" anchorCtr="0" compatLnSpc="1">
              <a:prstTxWarp prst="textNoShape">
                <a:avLst/>
              </a:prstTxWarp>
            </a:bodyPr>
            <a:lstStyle/>
            <a:p>
              <a:pPr>
                <a:buClr>
                  <a:srgbClr val="CC9900"/>
                </a:buClr>
                <a:buFont typeface="Wingdings" pitchFamily="2" charset="2"/>
                <a:buChar char="n"/>
              </a:pPr>
              <a:endParaRPr lang="zh-CN" altLang="en-US" sz="2800" dirty="0" smtClean="0">
                <a:solidFill>
                  <a:srgbClr val="000000"/>
                </a:solidFill>
                <a:ea typeface="SimSun" pitchFamily="2" charset="-122"/>
              </a:endParaRPr>
            </a:p>
          </p:txBody>
        </p:sp>
        <p:sp>
          <p:nvSpPr>
            <p:cNvPr id="111" name="TextBox 151"/>
            <p:cNvSpPr txBox="1"/>
            <p:nvPr/>
          </p:nvSpPr>
          <p:spPr>
            <a:xfrm>
              <a:off x="5751639" y="3906466"/>
              <a:ext cx="1445400" cy="492517"/>
            </a:xfrm>
            <a:prstGeom prst="rect">
              <a:avLst/>
            </a:prstGeom>
            <a:noFill/>
          </p:spPr>
          <p:txBody>
            <a:bodyPr wrap="square" lIns="91334" tIns="45667" rIns="91334" bIns="45667" rtlCol="0">
              <a:spAutoFit/>
            </a:bodyPr>
            <a:lstStyle/>
            <a:p>
              <a:pPr>
                <a:buClr>
                  <a:srgbClr val="CC9900"/>
                </a:buClr>
                <a:buFont typeface="Wingdings" pitchFamily="2" charset="2"/>
                <a:buNone/>
              </a:pPr>
              <a:r>
                <a:rPr lang="en-US" altLang="zh-CN" sz="1600" dirty="0" smtClean="0">
                  <a:solidFill>
                    <a:srgbClr val="000000">
                      <a:lumMod val="65000"/>
                      <a:lumOff val="35000"/>
                    </a:srgbClr>
                  </a:solidFill>
                </a:rPr>
                <a:t>Message flow of topic A</a:t>
              </a:r>
            </a:p>
            <a:p>
              <a:pPr>
                <a:buClr>
                  <a:srgbClr val="CC9900"/>
                </a:buClr>
              </a:pPr>
              <a:r>
                <a:rPr lang="en-US" altLang="zh-CN" sz="1600" dirty="0" smtClean="0">
                  <a:solidFill>
                    <a:srgbClr val="000000">
                      <a:lumMod val="65000"/>
                      <a:lumOff val="35000"/>
                    </a:srgbClr>
                  </a:solidFill>
                </a:rPr>
                <a:t>Message flow of topic B</a:t>
              </a:r>
              <a:endParaRPr lang="zh-CN" altLang="en-US" sz="1600" dirty="0">
                <a:solidFill>
                  <a:srgbClr val="000000">
                    <a:lumMod val="65000"/>
                    <a:lumOff val="35000"/>
                  </a:srgbClr>
                </a:solidFill>
              </a:endParaRPr>
            </a:p>
          </p:txBody>
        </p:sp>
      </p:grpSp>
      <p:cxnSp>
        <p:nvCxnSpPr>
          <p:cNvPr id="112" name="直线连接符 111"/>
          <p:cNvCxnSpPr/>
          <p:nvPr/>
        </p:nvCxnSpPr>
        <p:spPr>
          <a:xfrm>
            <a:off x="1045203" y="3716076"/>
            <a:ext cx="574675" cy="3572"/>
          </a:xfrm>
          <a:prstGeom prst="line">
            <a:avLst/>
          </a:prstGeom>
          <a:ln>
            <a:solidFill>
              <a:schemeClr val="accent2"/>
            </a:solidFill>
            <a:prstDash val="solid"/>
            <a:headEnd type="none" w="lg"/>
            <a:tailEnd type="arrow" w="lg"/>
          </a:ln>
        </p:spPr>
        <p:style>
          <a:lnRef idx="2">
            <a:schemeClr val="accent1"/>
          </a:lnRef>
          <a:fillRef idx="0">
            <a:schemeClr val="accent1"/>
          </a:fillRef>
          <a:effectRef idx="1">
            <a:schemeClr val="accent1"/>
          </a:effectRef>
          <a:fontRef idx="minor">
            <a:schemeClr val="tx1"/>
          </a:fontRef>
        </p:style>
      </p:cxnSp>
      <p:cxnSp>
        <p:nvCxnSpPr>
          <p:cNvPr id="113" name="直线连接符 112"/>
          <p:cNvCxnSpPr/>
          <p:nvPr/>
        </p:nvCxnSpPr>
        <p:spPr>
          <a:xfrm flipH="1">
            <a:off x="1045204" y="3926076"/>
            <a:ext cx="574674" cy="0"/>
          </a:xfrm>
          <a:prstGeom prst="line">
            <a:avLst/>
          </a:prstGeom>
          <a:ln>
            <a:solidFill>
              <a:schemeClr val="accent4"/>
            </a:solidFill>
            <a:prstDash val="solid"/>
            <a:headEnd type="arrow" w="lg"/>
            <a:tailEnd type="non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740413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Latency Consideration</a:t>
            </a:r>
            <a:endParaRPr kumimoji="1" lang="zh-CN" altLang="en-US" dirty="0"/>
          </a:p>
        </p:txBody>
      </p:sp>
      <p:sp>
        <p:nvSpPr>
          <p:cNvPr id="4" name="日期占位符 3"/>
          <p:cNvSpPr>
            <a:spLocks noGrp="1"/>
          </p:cNvSpPr>
          <p:nvPr>
            <p:ph type="dt" sz="half" idx="10"/>
          </p:nvPr>
        </p:nvSpPr>
        <p:spPr/>
        <p:txBody>
          <a:bodyPr/>
          <a:lstStyle/>
          <a:p>
            <a:fld id="{C32BAF81-2836-1841-8C1D-2DCC72636AA7}" type="datetime1">
              <a:rPr lang="en-US" smtClean="0"/>
              <a:pPr/>
              <a:t>10/13/16</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4</a:t>
            </a:fld>
            <a:endParaRPr lang="en-US" dirty="0"/>
          </a:p>
        </p:txBody>
      </p:sp>
      <p:sp>
        <p:nvSpPr>
          <p:cNvPr id="8" name="内容占位符 2"/>
          <p:cNvSpPr>
            <a:spLocks noGrp="1"/>
          </p:cNvSpPr>
          <p:nvPr>
            <p:ph idx="1"/>
          </p:nvPr>
        </p:nvSpPr>
        <p:spPr>
          <a:xfrm>
            <a:off x="625124" y="1057348"/>
            <a:ext cx="8229600" cy="4528850"/>
          </a:xfrm>
        </p:spPr>
        <p:txBody>
          <a:bodyPr>
            <a:normAutofit fontScale="92500"/>
          </a:bodyPr>
          <a:lstStyle/>
          <a:p>
            <a:pPr marL="342900" lvl="1" indent="-342900">
              <a:buClr>
                <a:srgbClr val="CC9933"/>
              </a:buClr>
              <a:buSzTx/>
              <a:buFont typeface="Wingdings" charset="2"/>
              <a:buChar char="Ø"/>
            </a:pPr>
            <a:r>
              <a:rPr kumimoji="1" lang="en-US" altLang="zh-CN" sz="2400" dirty="0" smtClean="0"/>
              <a:t>Latency is the focus of this project</a:t>
            </a:r>
          </a:p>
          <a:p>
            <a:pPr marL="342900" lvl="1" indent="-342900">
              <a:buClr>
                <a:srgbClr val="CC9933"/>
              </a:buClr>
              <a:buSzTx/>
              <a:buFont typeface="Wingdings" charset="2"/>
              <a:buChar char="Ø"/>
            </a:pPr>
            <a:r>
              <a:rPr kumimoji="1" lang="en-US" altLang="zh-CN" sz="2400" dirty="0" smtClean="0"/>
              <a:t>Latency</a:t>
            </a:r>
            <a:r>
              <a:rPr kumimoji="1" lang="zh-CN" altLang="en-US" sz="2400" dirty="0" smtClean="0"/>
              <a:t> </a:t>
            </a:r>
            <a:r>
              <a:rPr kumimoji="1" lang="en-US" altLang="zh-CN" sz="2400" dirty="0" smtClean="0"/>
              <a:t>performance of </a:t>
            </a:r>
            <a:r>
              <a:rPr kumimoji="1" lang="en-US" altLang="zh-CN" sz="2400" dirty="0"/>
              <a:t>b</a:t>
            </a:r>
            <a:r>
              <a:rPr kumimoji="1" lang="en-US" altLang="zh-CN" sz="2400" dirty="0" smtClean="0"/>
              <a:t>roker-based messaging middleware</a:t>
            </a:r>
            <a:r>
              <a:rPr kumimoji="1" lang="zh-CN" altLang="en-US" sz="2400" dirty="0" smtClean="0"/>
              <a:t> </a:t>
            </a:r>
            <a:r>
              <a:rPr kumimoji="1" lang="en-US" altLang="zh-CN" sz="2400" dirty="0" smtClean="0"/>
              <a:t>is worse</a:t>
            </a:r>
            <a:r>
              <a:rPr kumimoji="1" lang="zh-CN" altLang="en-US" sz="2400" dirty="0" smtClean="0"/>
              <a:t> </a:t>
            </a:r>
            <a:r>
              <a:rPr kumimoji="1" lang="en-US" altLang="zh-CN" sz="2400" dirty="0" smtClean="0"/>
              <a:t>than</a:t>
            </a:r>
            <a:r>
              <a:rPr kumimoji="1" lang="zh-CN" altLang="en-US" sz="2400" dirty="0" smtClean="0"/>
              <a:t> </a:t>
            </a:r>
            <a:r>
              <a:rPr kumimoji="1" lang="en-US" altLang="zh-CN" sz="2400" dirty="0" smtClean="0"/>
              <a:t>that</a:t>
            </a:r>
            <a:r>
              <a:rPr kumimoji="1" lang="zh-CN" altLang="en-US" sz="2400" dirty="0" smtClean="0"/>
              <a:t> </a:t>
            </a:r>
            <a:r>
              <a:rPr kumimoji="1" lang="en-US" altLang="zh-CN" sz="2400" dirty="0" smtClean="0"/>
              <a:t>of</a:t>
            </a:r>
            <a:r>
              <a:rPr kumimoji="1" lang="zh-CN" altLang="en-US" sz="2400" dirty="0" smtClean="0"/>
              <a:t> </a:t>
            </a:r>
            <a:r>
              <a:rPr kumimoji="1" lang="en-US" altLang="zh-CN" sz="2400" dirty="0" err="1" smtClean="0"/>
              <a:t>brokerless</a:t>
            </a:r>
            <a:r>
              <a:rPr kumimoji="1" lang="zh-CN" altLang="en-US" sz="2400" dirty="0" smtClean="0"/>
              <a:t> </a:t>
            </a:r>
            <a:r>
              <a:rPr kumimoji="1" lang="en-US" altLang="zh-CN" sz="2400" dirty="0" smtClean="0"/>
              <a:t>one</a:t>
            </a:r>
            <a:r>
              <a:rPr kumimoji="1" lang="zh-CN" altLang="en-US" sz="2400" dirty="0" smtClean="0"/>
              <a:t> </a:t>
            </a:r>
            <a:r>
              <a:rPr kumimoji="1" lang="en-US" altLang="zh-CN" sz="2400" baseline="30000" dirty="0" smtClean="0"/>
              <a:t>[</a:t>
            </a:r>
            <a:r>
              <a:rPr kumimoji="1" lang="en-US" altLang="zh-CN" sz="2400" baseline="30000" dirty="0"/>
              <a:t>1] [2] [3</a:t>
            </a:r>
            <a:r>
              <a:rPr kumimoji="1" lang="en-US" altLang="zh-CN" sz="2400" baseline="30000" dirty="0" smtClean="0"/>
              <a:t>] [4]</a:t>
            </a:r>
            <a:endParaRPr kumimoji="1" lang="en-US" altLang="zh-CN" sz="2400" dirty="0" smtClean="0"/>
          </a:p>
          <a:p>
            <a:pPr lvl="1"/>
            <a:r>
              <a:rPr kumimoji="1" lang="en-US" altLang="zh-CN" dirty="0" smtClean="0"/>
              <a:t>Every message goes through one more hop </a:t>
            </a:r>
            <a:r>
              <a:rPr kumimoji="1" lang="en-US" altLang="zh-CN" dirty="0" smtClean="0">
                <a:sym typeface="Wingdings"/>
              </a:rPr>
              <a:t> long </a:t>
            </a:r>
            <a:r>
              <a:rPr kumimoji="1" lang="en-US" altLang="zh-CN" dirty="0" smtClean="0"/>
              <a:t>latency</a:t>
            </a:r>
          </a:p>
          <a:p>
            <a:pPr lvl="1"/>
            <a:r>
              <a:rPr kumimoji="1" lang="en-US" altLang="zh-CN" dirty="0" smtClean="0"/>
              <a:t>Broker is responsible for many functionalities</a:t>
            </a:r>
            <a:endParaRPr kumimoji="1" lang="en-US" altLang="zh-CN" dirty="0"/>
          </a:p>
          <a:p>
            <a:pPr lvl="2"/>
            <a:r>
              <a:rPr kumimoji="1" lang="en-US" altLang="zh-CN" dirty="0"/>
              <a:t>M</a:t>
            </a:r>
            <a:r>
              <a:rPr kumimoji="1" lang="en-US" altLang="zh-CN" dirty="0" smtClean="0"/>
              <a:t>essage filtering, routing, persistency</a:t>
            </a:r>
          </a:p>
          <a:p>
            <a:pPr lvl="2"/>
            <a:r>
              <a:rPr kumimoji="1" lang="en-US" altLang="zh-CN" dirty="0">
                <a:sym typeface="Wingdings"/>
              </a:rPr>
              <a:t>L</a:t>
            </a:r>
            <a:r>
              <a:rPr kumimoji="1" lang="en-US" altLang="zh-CN" dirty="0" smtClean="0">
                <a:sym typeface="Wingdings"/>
              </a:rPr>
              <a:t>arge</a:t>
            </a:r>
            <a:r>
              <a:rPr kumimoji="1" lang="zh-CN" altLang="en-US" dirty="0" smtClean="0">
                <a:sym typeface="Wingdings"/>
              </a:rPr>
              <a:t> </a:t>
            </a:r>
            <a:r>
              <a:rPr kumimoji="1" lang="en-US" altLang="zh-CN" dirty="0" smtClean="0">
                <a:sym typeface="Wingdings"/>
              </a:rPr>
              <a:t>resource</a:t>
            </a:r>
            <a:r>
              <a:rPr kumimoji="1" lang="zh-CN" altLang="en-US" dirty="0" smtClean="0">
                <a:sym typeface="Wingdings"/>
              </a:rPr>
              <a:t> </a:t>
            </a:r>
            <a:r>
              <a:rPr kumimoji="1" lang="en-US" altLang="zh-CN" dirty="0" smtClean="0">
                <a:sym typeface="Wingdings"/>
              </a:rPr>
              <a:t>(CPU, memory, bandwidth) consumption potentially makes the broker server the</a:t>
            </a:r>
            <a:r>
              <a:rPr kumimoji="1" lang="zh-CN" altLang="en-US" dirty="0" smtClean="0">
                <a:sym typeface="Wingdings"/>
              </a:rPr>
              <a:t> </a:t>
            </a:r>
            <a:r>
              <a:rPr kumimoji="1" lang="en-US" altLang="zh-CN" dirty="0" smtClean="0">
                <a:sym typeface="Wingdings"/>
              </a:rPr>
              <a:t>bottleneck</a:t>
            </a:r>
          </a:p>
          <a:p>
            <a:pPr lvl="2"/>
            <a:endParaRPr kumimoji="1" lang="en-US" altLang="zh-CN" dirty="0"/>
          </a:p>
          <a:p>
            <a:r>
              <a:rPr kumimoji="1" lang="en-US" altLang="zh-CN" dirty="0" err="1" smtClean="0"/>
              <a:t>Brokerless</a:t>
            </a:r>
            <a:r>
              <a:rPr kumimoji="1" lang="en-US" altLang="zh-CN" dirty="0" smtClean="0"/>
              <a:t> messaging middleware</a:t>
            </a:r>
          </a:p>
          <a:p>
            <a:pPr lvl="1"/>
            <a:r>
              <a:rPr kumimoji="1" lang="en-US" altLang="zh-CN" dirty="0" smtClean="0"/>
              <a:t>Direct message transmission between publisher and subscriber</a:t>
            </a:r>
          </a:p>
          <a:p>
            <a:pPr lvl="1"/>
            <a:r>
              <a:rPr kumimoji="1" lang="en-US" altLang="zh-CN" dirty="0" smtClean="0"/>
              <a:t>Lower latency is expected</a:t>
            </a:r>
          </a:p>
        </p:txBody>
      </p:sp>
      <p:sp>
        <p:nvSpPr>
          <p:cNvPr id="3" name="文本框 2"/>
          <p:cNvSpPr txBox="1"/>
          <p:nvPr/>
        </p:nvSpPr>
        <p:spPr>
          <a:xfrm>
            <a:off x="5688435" y="5263058"/>
            <a:ext cx="3455566" cy="1292662"/>
          </a:xfrm>
          <a:prstGeom prst="rect">
            <a:avLst/>
          </a:prstGeom>
          <a:noFill/>
        </p:spPr>
        <p:txBody>
          <a:bodyPr wrap="square" rtlCol="0">
            <a:spAutoFit/>
          </a:bodyPr>
          <a:lstStyle/>
          <a:p>
            <a:r>
              <a:rPr kumimoji="1" lang="en-US" altLang="zh-CN" sz="1200" dirty="0" smtClean="0"/>
              <a:t>Reference</a:t>
            </a:r>
          </a:p>
          <a:p>
            <a:r>
              <a:rPr kumimoji="1" lang="en-US" altLang="zh-CN" sz="1200" dirty="0" smtClean="0"/>
              <a:t>[</a:t>
            </a:r>
            <a:r>
              <a:rPr kumimoji="1" lang="en-US" altLang="zh-CN" sz="1200" dirty="0"/>
              <a:t>1] </a:t>
            </a:r>
            <a:r>
              <a:rPr kumimoji="1" lang="en-US" altLang="zh-CN" sz="1200" dirty="0">
                <a:hlinkClick r:id="rId3"/>
              </a:rPr>
              <a:t>Dissecting Message Queues  </a:t>
            </a:r>
            <a:endParaRPr kumimoji="1" lang="en-US" altLang="zh-CN" sz="1200" dirty="0"/>
          </a:p>
          <a:p>
            <a:r>
              <a:rPr kumimoji="1" lang="en-US" altLang="zh-CN" sz="1200" dirty="0"/>
              <a:t>[2] </a:t>
            </a:r>
            <a:r>
              <a:rPr kumimoji="1" lang="en-US" altLang="zh-CN" sz="1200" dirty="0">
                <a:hlinkClick r:id="rId4"/>
              </a:rPr>
              <a:t>RabbitMQ Performance Measurements</a:t>
            </a:r>
            <a:endParaRPr kumimoji="1" lang="en-US" altLang="zh-CN" sz="1200" dirty="0"/>
          </a:p>
          <a:p>
            <a:r>
              <a:rPr kumimoji="1" lang="en-US" altLang="zh-CN" sz="1200" dirty="0"/>
              <a:t>[3] </a:t>
            </a:r>
            <a:r>
              <a:rPr kumimoji="1" lang="en-US" altLang="zh-CN" sz="1200" dirty="0">
                <a:hlinkClick r:id="rId5"/>
              </a:rPr>
              <a:t>A Quick Message Queue </a:t>
            </a:r>
            <a:r>
              <a:rPr kumimoji="1" lang="en-US" altLang="zh-CN" sz="1200" dirty="0" smtClean="0">
                <a:hlinkClick r:id="rId5"/>
              </a:rPr>
              <a:t>Benchmark</a:t>
            </a:r>
            <a:endParaRPr kumimoji="1" lang="en-US" altLang="zh-CN" sz="1200" dirty="0" smtClean="0"/>
          </a:p>
          <a:p>
            <a:r>
              <a:rPr kumimoji="1" lang="en-US" altLang="zh-CN" sz="1200" dirty="0" smtClean="0"/>
              <a:t>[4] </a:t>
            </a:r>
            <a:r>
              <a:rPr kumimoji="1" lang="en-US" altLang="zh-CN" sz="1200" dirty="0" smtClean="0">
                <a:hlinkClick r:id="rId6"/>
              </a:rPr>
              <a:t>Middleware Trends and Market Leaders, CERN</a:t>
            </a:r>
            <a:endParaRPr kumimoji="1" lang="en-US" altLang="zh-CN" sz="1200" dirty="0"/>
          </a:p>
          <a:p>
            <a:endParaRPr kumimoji="1" lang="zh-CN" altLang="en-US" dirty="0"/>
          </a:p>
        </p:txBody>
      </p:sp>
    </p:spTree>
    <p:extLst>
      <p:ext uri="{BB962C8B-B14F-4D97-AF65-F5344CB8AC3E}">
        <p14:creationId xmlns:p14="http://schemas.microsoft.com/office/powerpoint/2010/main" val="16023997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Latency Test – Broker-based</a:t>
            </a:r>
            <a:endParaRPr kumimoji="1" lang="zh-CN" altLang="en-US" dirty="0"/>
          </a:p>
        </p:txBody>
      </p:sp>
      <p:sp>
        <p:nvSpPr>
          <p:cNvPr id="4" name="日期占位符 3"/>
          <p:cNvSpPr>
            <a:spLocks noGrp="1"/>
          </p:cNvSpPr>
          <p:nvPr>
            <p:ph type="dt" sz="half" idx="10"/>
          </p:nvPr>
        </p:nvSpPr>
        <p:spPr/>
        <p:txBody>
          <a:bodyPr/>
          <a:lstStyle/>
          <a:p>
            <a:fld id="{C32BAF81-2836-1841-8C1D-2DCC72636AA7}" type="datetime1">
              <a:rPr lang="en-US" smtClean="0"/>
              <a:pPr/>
              <a:t>10/13/16</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5</a:t>
            </a:fld>
            <a:endParaRPr lang="en-US" dirty="0"/>
          </a:p>
        </p:txBody>
      </p:sp>
      <p:sp>
        <p:nvSpPr>
          <p:cNvPr id="8" name="内容占位符 2"/>
          <p:cNvSpPr txBox="1">
            <a:spLocks/>
          </p:cNvSpPr>
          <p:nvPr/>
        </p:nvSpPr>
        <p:spPr>
          <a:xfrm>
            <a:off x="457199" y="1056287"/>
            <a:ext cx="8585381" cy="2247782"/>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Clr>
                <a:srgbClr val="CC9933"/>
              </a:buClr>
              <a:buFont typeface="Wingdings" charset="2"/>
              <a:buChar char="Ø"/>
              <a:defRPr sz="2400" kern="1200">
                <a:solidFill>
                  <a:schemeClr val="tx1"/>
                </a:solidFill>
                <a:latin typeface="Gill Sans"/>
                <a:ea typeface="+mn-ea"/>
                <a:cs typeface="Gill Sans"/>
              </a:defRPr>
            </a:lvl1pPr>
            <a:lvl2pPr marL="742950" indent="-285750" algn="l" defTabSz="457200" rtl="0" eaLnBrk="1" latinLnBrk="0" hangingPunct="1">
              <a:spcBef>
                <a:spcPct val="20000"/>
              </a:spcBef>
              <a:buClr>
                <a:schemeClr val="accent3">
                  <a:lumMod val="50000"/>
                </a:schemeClr>
              </a:buClr>
              <a:buSzPct val="80000"/>
              <a:buFont typeface="Wingdings" charset="2"/>
              <a:buChar char="q"/>
              <a:defRPr sz="2200" kern="1200">
                <a:solidFill>
                  <a:schemeClr val="tx1"/>
                </a:solidFill>
                <a:latin typeface="Gill Sans"/>
                <a:ea typeface="+mn-ea"/>
                <a:cs typeface="Gill Sans"/>
              </a:defRPr>
            </a:lvl2pPr>
            <a:lvl3pPr marL="1143000" indent="-228600" algn="l" defTabSz="457200" rtl="0" eaLnBrk="1" latinLnBrk="0" hangingPunct="1">
              <a:spcBef>
                <a:spcPct val="20000"/>
              </a:spcBef>
              <a:buClr>
                <a:srgbClr val="CC9933"/>
              </a:buClr>
              <a:buSzPct val="120000"/>
              <a:buFont typeface="Arial"/>
              <a:buChar char="•"/>
              <a:defRPr sz="2000" kern="1200">
                <a:solidFill>
                  <a:schemeClr val="tx1"/>
                </a:solidFill>
                <a:latin typeface="Gill Sans"/>
                <a:ea typeface="+mn-ea"/>
                <a:cs typeface="Gill Sans"/>
              </a:defRPr>
            </a:lvl3pPr>
            <a:lvl4pPr marL="1600200" indent="-228600" algn="l" defTabSz="457200" rtl="0" eaLnBrk="1" latinLnBrk="0" hangingPunct="1">
              <a:spcBef>
                <a:spcPct val="20000"/>
              </a:spcBef>
              <a:buClr>
                <a:schemeClr val="accent3">
                  <a:lumMod val="50000"/>
                </a:schemeClr>
              </a:buClr>
              <a:buSzPct val="80000"/>
              <a:buFont typeface="Wingdings" charset="2"/>
              <a:buChar char="§"/>
              <a:defRPr sz="2000" kern="1200">
                <a:solidFill>
                  <a:schemeClr val="tx1"/>
                </a:solidFill>
                <a:latin typeface="Gill Sans"/>
                <a:ea typeface="+mn-ea"/>
                <a:cs typeface="Gill Sans"/>
              </a:defRPr>
            </a:lvl4pPr>
            <a:lvl5pPr marL="2057400" indent="-228600" algn="l" defTabSz="457200" rtl="0" eaLnBrk="1" latinLnBrk="0" hangingPunct="1">
              <a:spcBef>
                <a:spcPct val="20000"/>
              </a:spcBef>
              <a:buClr>
                <a:srgbClr val="CC9933"/>
              </a:buClr>
              <a:buSzPct val="60000"/>
              <a:buFont typeface="Courier New"/>
              <a:buChar char="o"/>
              <a:defRPr sz="2000" kern="1200">
                <a:solidFill>
                  <a:schemeClr val="tx1"/>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en-US" altLang="zh-CN" dirty="0" err="1" smtClean="0">
                <a:latin typeface="Palatino"/>
                <a:cs typeface="Palatino"/>
              </a:rPr>
              <a:t>Testbed</a:t>
            </a:r>
            <a:r>
              <a:rPr kumimoji="1" lang="en-US" altLang="zh-CN" dirty="0" smtClean="0">
                <a:latin typeface="Palatino"/>
                <a:cs typeface="Palatino"/>
              </a:rPr>
              <a:t> setup:</a:t>
            </a:r>
          </a:p>
          <a:p>
            <a:pPr lvl="1"/>
            <a:r>
              <a:rPr kumimoji="1" lang="en-US" altLang="zh-CN" dirty="0" smtClean="0">
                <a:latin typeface="Palatino"/>
                <a:cs typeface="Palatino"/>
              </a:rPr>
              <a:t>One broker server,</a:t>
            </a:r>
            <a:r>
              <a:rPr kumimoji="1" lang="zh-CN" altLang="en-US" dirty="0">
                <a:latin typeface="Palatino"/>
                <a:cs typeface="Palatino"/>
              </a:rPr>
              <a:t> </a:t>
            </a:r>
            <a:r>
              <a:rPr kumimoji="1" lang="en-US" altLang="zh-CN" dirty="0" err="1" smtClean="0">
                <a:latin typeface="Palatino"/>
                <a:cs typeface="Palatino"/>
              </a:rPr>
              <a:t>RabbitMQ</a:t>
            </a:r>
            <a:r>
              <a:rPr kumimoji="1" lang="zh-CN" altLang="en-US" dirty="0" smtClean="0">
                <a:latin typeface="Palatino"/>
                <a:cs typeface="Palatino"/>
              </a:rPr>
              <a:t> </a:t>
            </a:r>
            <a:r>
              <a:rPr kumimoji="1" lang="en-US" altLang="zh-CN" dirty="0" smtClean="0">
                <a:latin typeface="Palatino"/>
                <a:cs typeface="Palatino"/>
              </a:rPr>
              <a:t>installed</a:t>
            </a:r>
          </a:p>
          <a:p>
            <a:pPr lvl="1"/>
            <a:r>
              <a:rPr kumimoji="1" lang="en-US" altLang="zh-CN" dirty="0" smtClean="0">
                <a:latin typeface="Palatino"/>
                <a:cs typeface="Palatino"/>
              </a:rPr>
              <a:t>One server for publishers, one server for subscribers</a:t>
            </a:r>
          </a:p>
          <a:p>
            <a:r>
              <a:rPr kumimoji="1" lang="en-US" altLang="zh-CN" dirty="0" smtClean="0">
                <a:latin typeface="Palatino"/>
                <a:cs typeface="Palatino"/>
              </a:rPr>
              <a:t>Each connection means one publisher and one subscriber</a:t>
            </a:r>
          </a:p>
          <a:p>
            <a:r>
              <a:rPr kumimoji="1" lang="en-US" altLang="zh-CN" dirty="0" smtClean="0">
                <a:latin typeface="Palatino"/>
                <a:cs typeface="Palatino"/>
              </a:rPr>
              <a:t>10K </a:t>
            </a:r>
            <a:r>
              <a:rPr kumimoji="1" lang="en-US" altLang="zh-CN" dirty="0" err="1" smtClean="0">
                <a:latin typeface="Palatino"/>
                <a:cs typeface="Palatino"/>
              </a:rPr>
              <a:t>msgs</a:t>
            </a:r>
            <a:r>
              <a:rPr kumimoji="1" lang="en-US" altLang="zh-CN" dirty="0" smtClean="0">
                <a:latin typeface="Palatino"/>
                <a:cs typeface="Palatino"/>
              </a:rPr>
              <a:t>/s for each connection; </a:t>
            </a:r>
            <a:r>
              <a:rPr kumimoji="1" lang="en-US" altLang="zh-CN" dirty="0" err="1" smtClean="0">
                <a:latin typeface="Palatino"/>
                <a:cs typeface="Palatino"/>
              </a:rPr>
              <a:t>Msg_size</a:t>
            </a:r>
            <a:r>
              <a:rPr kumimoji="1" lang="en-US" altLang="zh-CN" dirty="0" smtClean="0">
                <a:latin typeface="Palatino"/>
                <a:cs typeface="Palatino"/>
              </a:rPr>
              <a:t> =1024 bytes</a:t>
            </a:r>
          </a:p>
          <a:p>
            <a:r>
              <a:rPr kumimoji="1" lang="en-US" altLang="zh-CN" dirty="0" smtClean="0">
                <a:latin typeface="Palatino"/>
                <a:cs typeface="Palatino"/>
              </a:rPr>
              <a:t>Findings: long latency and high CPU utilization as workload scales up</a:t>
            </a:r>
          </a:p>
          <a:p>
            <a:pPr lvl="1"/>
            <a:r>
              <a:rPr kumimoji="1" lang="en-US" altLang="zh-CN" dirty="0" smtClean="0">
                <a:latin typeface="Palatino"/>
                <a:cs typeface="Palatino"/>
              </a:rPr>
              <a:t>Broker-based middleware appears unable to meet our latency requirements</a:t>
            </a:r>
          </a:p>
          <a:p>
            <a:endParaRPr kumimoji="1" lang="en-US" altLang="zh-CN" dirty="0" smtClean="0">
              <a:latin typeface="Palatino"/>
              <a:cs typeface="Palatino"/>
            </a:endParaRPr>
          </a:p>
          <a:p>
            <a:endParaRPr kumimoji="1" lang="en-US" altLang="zh-CN" dirty="0" smtClean="0">
              <a:latin typeface="Palatino"/>
              <a:cs typeface="Palatino"/>
            </a:endParaRPr>
          </a:p>
          <a:p>
            <a:endParaRPr kumimoji="1" lang="en-US" altLang="zh-CN" dirty="0" smtClean="0">
              <a:latin typeface="Palatino"/>
              <a:cs typeface="Palatino"/>
            </a:endParaRPr>
          </a:p>
          <a:p>
            <a:endParaRPr kumimoji="1" lang="en-US" altLang="zh-CN" dirty="0" smtClean="0">
              <a:latin typeface="Palatino"/>
              <a:cs typeface="Palatino"/>
            </a:endParaRPr>
          </a:p>
          <a:p>
            <a:pPr lvl="2"/>
            <a:endParaRPr kumimoji="1" lang="en-US" altLang="zh-CN" dirty="0" smtClean="0">
              <a:latin typeface="Palatino"/>
              <a:cs typeface="Palatino"/>
            </a:endParaRPr>
          </a:p>
          <a:p>
            <a:endParaRPr kumimoji="1" lang="zh-CN" altLang="en-US" dirty="0">
              <a:latin typeface="Palatino"/>
              <a:cs typeface="Palatino"/>
            </a:endParaRPr>
          </a:p>
        </p:txBody>
      </p:sp>
      <p:pic>
        <p:nvPicPr>
          <p:cNvPr id="10" name="图片 9" descr="16.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4245" y="3402054"/>
            <a:ext cx="5197425" cy="2954296"/>
          </a:xfrm>
          <a:prstGeom prst="rect">
            <a:avLst/>
          </a:prstGeom>
        </p:spPr>
      </p:pic>
      <p:sp>
        <p:nvSpPr>
          <p:cNvPr id="11" name="文本框 10"/>
          <p:cNvSpPr txBox="1"/>
          <p:nvPr/>
        </p:nvSpPr>
        <p:spPr>
          <a:xfrm>
            <a:off x="0" y="3683932"/>
            <a:ext cx="2590800" cy="2092881"/>
          </a:xfrm>
          <a:prstGeom prst="rect">
            <a:avLst/>
          </a:prstGeom>
          <a:noFill/>
        </p:spPr>
        <p:txBody>
          <a:bodyPr wrap="square" rtlCol="0">
            <a:spAutoFit/>
          </a:bodyPr>
          <a:lstStyle/>
          <a:p>
            <a:r>
              <a:rPr kumimoji="1" lang="en-US" altLang="zh-CN" sz="1600" dirty="0" smtClean="0"/>
              <a:t>Broker:</a:t>
            </a:r>
          </a:p>
          <a:p>
            <a:pPr marL="285750" indent="-285750">
              <a:buFont typeface="Arial"/>
              <a:buChar char="•"/>
            </a:pPr>
            <a:r>
              <a:rPr kumimoji="1" lang="en-US" altLang="zh-CN" sz="1600" dirty="0" smtClean="0"/>
              <a:t>Intel i7-980, 6-core CPU</a:t>
            </a:r>
          </a:p>
          <a:p>
            <a:pPr marL="285750" indent="-285750">
              <a:buFont typeface="Arial"/>
              <a:buChar char="•"/>
            </a:pPr>
            <a:r>
              <a:rPr kumimoji="1" lang="en-US" altLang="zh-CN" sz="1600" dirty="0" smtClean="0"/>
              <a:t>Intel 82567 Gigabit NIC</a:t>
            </a:r>
          </a:p>
          <a:p>
            <a:pPr marL="285750" indent="-285750">
              <a:buFont typeface="Arial"/>
              <a:buChar char="•"/>
            </a:pPr>
            <a:r>
              <a:rPr kumimoji="1" lang="en-US" altLang="zh-CN" sz="1600" dirty="0" smtClean="0"/>
              <a:t>RabbitMQ-3.6.0 installed</a:t>
            </a:r>
          </a:p>
          <a:p>
            <a:pPr marL="285750" indent="-285750">
              <a:buFont typeface="Arial"/>
              <a:buChar char="•"/>
            </a:pPr>
            <a:r>
              <a:rPr kumimoji="1" lang="en-US" altLang="zh-CN" sz="1600" dirty="0"/>
              <a:t>Disable persistency and auto-</a:t>
            </a:r>
            <a:r>
              <a:rPr kumimoji="1" lang="en-US" altLang="zh-CN" sz="1600" dirty="0" err="1"/>
              <a:t>ack</a:t>
            </a:r>
            <a:r>
              <a:rPr kumimoji="1" lang="en-US" altLang="zh-CN" sz="1600" dirty="0"/>
              <a:t> (a reliability mechanism of AMQP)</a:t>
            </a:r>
          </a:p>
          <a:p>
            <a:endParaRPr kumimoji="1" lang="en-US" altLang="zh-CN" dirty="0" smtClean="0"/>
          </a:p>
        </p:txBody>
      </p:sp>
    </p:spTree>
    <p:extLst>
      <p:ext uri="{BB962C8B-B14F-4D97-AF65-F5344CB8AC3E}">
        <p14:creationId xmlns:p14="http://schemas.microsoft.com/office/powerpoint/2010/main" val="115160585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Design Choice: </a:t>
            </a:r>
            <a:r>
              <a:rPr kumimoji="1" lang="en-US" altLang="zh-CN" dirty="0" err="1" smtClean="0"/>
              <a:t>Brokerless</a:t>
            </a:r>
            <a:endParaRPr kumimoji="1" lang="zh-CN" altLang="en-US" dirty="0"/>
          </a:p>
        </p:txBody>
      </p:sp>
      <p:sp>
        <p:nvSpPr>
          <p:cNvPr id="4" name="日期占位符 3"/>
          <p:cNvSpPr>
            <a:spLocks noGrp="1"/>
          </p:cNvSpPr>
          <p:nvPr>
            <p:ph type="dt" sz="half" idx="10"/>
          </p:nvPr>
        </p:nvSpPr>
        <p:spPr/>
        <p:txBody>
          <a:bodyPr/>
          <a:lstStyle/>
          <a:p>
            <a:fld id="{C32BAF81-2836-1841-8C1D-2DCC72636AA7}" type="datetime1">
              <a:rPr lang="en-US" smtClean="0"/>
              <a:pPr/>
              <a:t>10/13/16</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6</a:t>
            </a:fld>
            <a:endParaRPr lang="en-US" dirty="0"/>
          </a:p>
        </p:txBody>
      </p:sp>
      <p:sp>
        <p:nvSpPr>
          <p:cNvPr id="8" name="内容占位符 2"/>
          <p:cNvSpPr txBox="1">
            <a:spLocks/>
          </p:cNvSpPr>
          <p:nvPr/>
        </p:nvSpPr>
        <p:spPr>
          <a:xfrm>
            <a:off x="457200" y="1105189"/>
            <a:ext cx="8229600" cy="5161959"/>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Clr>
                <a:srgbClr val="CC9933"/>
              </a:buClr>
              <a:buFont typeface="Wingdings" charset="2"/>
              <a:buChar char="Ø"/>
              <a:defRPr sz="2400" kern="1200">
                <a:solidFill>
                  <a:schemeClr val="tx1"/>
                </a:solidFill>
                <a:latin typeface="Gill Sans"/>
                <a:ea typeface="+mn-ea"/>
                <a:cs typeface="Gill Sans"/>
              </a:defRPr>
            </a:lvl1pPr>
            <a:lvl2pPr marL="742950" indent="-285750" algn="l" defTabSz="457200" rtl="0" eaLnBrk="1" latinLnBrk="0" hangingPunct="1">
              <a:spcBef>
                <a:spcPct val="20000"/>
              </a:spcBef>
              <a:buClr>
                <a:schemeClr val="accent3">
                  <a:lumMod val="50000"/>
                </a:schemeClr>
              </a:buClr>
              <a:buSzPct val="80000"/>
              <a:buFont typeface="Wingdings" charset="2"/>
              <a:buChar char="q"/>
              <a:defRPr sz="2200" kern="1200">
                <a:solidFill>
                  <a:schemeClr val="tx1"/>
                </a:solidFill>
                <a:latin typeface="Gill Sans"/>
                <a:ea typeface="+mn-ea"/>
                <a:cs typeface="Gill Sans"/>
              </a:defRPr>
            </a:lvl2pPr>
            <a:lvl3pPr marL="1143000" indent="-228600" algn="l" defTabSz="457200" rtl="0" eaLnBrk="1" latinLnBrk="0" hangingPunct="1">
              <a:spcBef>
                <a:spcPct val="20000"/>
              </a:spcBef>
              <a:buClr>
                <a:srgbClr val="CC9933"/>
              </a:buClr>
              <a:buSzPct val="120000"/>
              <a:buFont typeface="Arial"/>
              <a:buChar char="•"/>
              <a:defRPr sz="2000" kern="1200">
                <a:solidFill>
                  <a:schemeClr val="tx1"/>
                </a:solidFill>
                <a:latin typeface="Gill Sans"/>
                <a:ea typeface="+mn-ea"/>
                <a:cs typeface="Gill Sans"/>
              </a:defRPr>
            </a:lvl3pPr>
            <a:lvl4pPr marL="1600200" indent="-228600" algn="l" defTabSz="457200" rtl="0" eaLnBrk="1" latinLnBrk="0" hangingPunct="1">
              <a:spcBef>
                <a:spcPct val="20000"/>
              </a:spcBef>
              <a:buClr>
                <a:schemeClr val="accent3">
                  <a:lumMod val="50000"/>
                </a:schemeClr>
              </a:buClr>
              <a:buSzPct val="80000"/>
              <a:buFont typeface="Wingdings" charset="2"/>
              <a:buChar char="§"/>
              <a:defRPr sz="2000" kern="1200">
                <a:solidFill>
                  <a:schemeClr val="tx1"/>
                </a:solidFill>
                <a:latin typeface="Gill Sans"/>
                <a:ea typeface="+mn-ea"/>
                <a:cs typeface="Gill Sans"/>
              </a:defRPr>
            </a:lvl4pPr>
            <a:lvl5pPr marL="2057400" indent="-228600" algn="l" defTabSz="457200" rtl="0" eaLnBrk="1" latinLnBrk="0" hangingPunct="1">
              <a:spcBef>
                <a:spcPct val="20000"/>
              </a:spcBef>
              <a:buClr>
                <a:srgbClr val="CC9933"/>
              </a:buClr>
              <a:buSzPct val="60000"/>
              <a:buFont typeface="Courier New"/>
              <a:buChar char="o"/>
              <a:defRPr sz="2000" kern="1200">
                <a:solidFill>
                  <a:schemeClr val="tx1"/>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en-US" altLang="zh-CN" dirty="0" smtClean="0">
                <a:latin typeface="Palatino"/>
                <a:cs typeface="Palatino"/>
              </a:rPr>
              <a:t>Compared to broker-based middleware, </a:t>
            </a:r>
            <a:r>
              <a:rPr kumimoji="1" lang="en-US" altLang="zh-CN" dirty="0" err="1" smtClean="0">
                <a:latin typeface="Palatino"/>
                <a:cs typeface="Palatino"/>
              </a:rPr>
              <a:t>brokerless</a:t>
            </a:r>
            <a:r>
              <a:rPr kumimoji="1" lang="en-US" altLang="zh-CN" dirty="0" smtClean="0">
                <a:latin typeface="Palatino"/>
                <a:cs typeface="Palatino"/>
              </a:rPr>
              <a:t> ha</a:t>
            </a:r>
            <a:r>
              <a:rPr kumimoji="1" lang="en-US" altLang="zh-CN" dirty="0" smtClean="0">
                <a:solidFill>
                  <a:srgbClr val="000000"/>
                </a:solidFill>
                <a:latin typeface="Palatino"/>
                <a:cs typeface="Palatino"/>
              </a:rPr>
              <a:t>s </a:t>
            </a:r>
            <a:r>
              <a:rPr kumimoji="1" lang="en-US" altLang="zh-CN" dirty="0" smtClean="0">
                <a:solidFill>
                  <a:srgbClr val="FF0000"/>
                </a:solidFill>
                <a:latin typeface="Palatino"/>
                <a:cs typeface="Palatino"/>
              </a:rPr>
              <a:t>better latency performance</a:t>
            </a:r>
          </a:p>
          <a:p>
            <a:pPr lvl="1"/>
            <a:r>
              <a:rPr kumimoji="1" lang="en-US" altLang="zh-CN" dirty="0" smtClean="0">
                <a:latin typeface="Palatino"/>
                <a:cs typeface="Palatino"/>
              </a:rPr>
              <a:t>Year </a:t>
            </a:r>
            <a:r>
              <a:rPr kumimoji="1" lang="en-US" altLang="zh-CN" dirty="0">
                <a:latin typeface="Palatino"/>
                <a:cs typeface="Palatino"/>
              </a:rPr>
              <a:t>1 will focus on pushing the limit of </a:t>
            </a:r>
            <a:r>
              <a:rPr kumimoji="1" lang="en-US" altLang="zh-CN" dirty="0" smtClean="0">
                <a:latin typeface="Palatino"/>
                <a:cs typeface="Palatino"/>
              </a:rPr>
              <a:t>latency</a:t>
            </a:r>
          </a:p>
          <a:p>
            <a:pPr lvl="1"/>
            <a:r>
              <a:rPr kumimoji="1" lang="en-US" altLang="zh-CN" dirty="0" smtClean="0">
                <a:latin typeface="Palatino"/>
                <a:cs typeface="Palatino"/>
              </a:rPr>
              <a:t>Additional features will </a:t>
            </a:r>
            <a:r>
              <a:rPr kumimoji="1" lang="en-US" altLang="zh-CN" dirty="0">
                <a:latin typeface="Palatino"/>
                <a:cs typeface="Palatino"/>
              </a:rPr>
              <a:t>be </a:t>
            </a:r>
            <a:r>
              <a:rPr kumimoji="1" lang="en-US" altLang="zh-CN" dirty="0" smtClean="0">
                <a:latin typeface="Palatino"/>
                <a:cs typeface="Palatino"/>
              </a:rPr>
              <a:t>developed in </a:t>
            </a:r>
            <a:r>
              <a:rPr kumimoji="1" lang="en-US" altLang="zh-CN" dirty="0">
                <a:latin typeface="Palatino"/>
                <a:cs typeface="Palatino"/>
              </a:rPr>
              <a:t>future </a:t>
            </a:r>
            <a:r>
              <a:rPr kumimoji="1" lang="en-US" altLang="zh-CN" dirty="0" smtClean="0">
                <a:latin typeface="Palatino"/>
                <a:cs typeface="Palatino"/>
              </a:rPr>
              <a:t>years</a:t>
            </a:r>
          </a:p>
          <a:p>
            <a:pPr lvl="1"/>
            <a:endParaRPr kumimoji="1" lang="en-US" altLang="zh-CN" dirty="0" smtClean="0">
              <a:latin typeface="Palatino"/>
              <a:cs typeface="Palatino"/>
              <a:sym typeface="Wingdings"/>
            </a:endParaRPr>
          </a:p>
          <a:p>
            <a:r>
              <a:rPr kumimoji="1" lang="en-US" altLang="zh-CN" dirty="0" smtClean="0">
                <a:latin typeface="Palatino"/>
                <a:cs typeface="Palatino"/>
                <a:sym typeface="Wingdings"/>
              </a:rPr>
              <a:t>Middleware candidates: </a:t>
            </a:r>
          </a:p>
          <a:p>
            <a:pPr lvl="1"/>
            <a:r>
              <a:rPr kumimoji="1" lang="en-US" altLang="zh-CN" dirty="0" err="1" smtClean="0">
                <a:latin typeface="Palatino"/>
                <a:cs typeface="Palatino"/>
                <a:sym typeface="Wingdings"/>
              </a:rPr>
              <a:t>ZeroMQ</a:t>
            </a:r>
            <a:r>
              <a:rPr kumimoji="1" lang="en-US" altLang="zh-CN" dirty="0" smtClean="0">
                <a:latin typeface="Palatino"/>
                <a:cs typeface="Palatino"/>
                <a:sym typeface="Wingdings"/>
              </a:rPr>
              <a:t>, Aeron: both are </a:t>
            </a:r>
            <a:r>
              <a:rPr kumimoji="1" lang="en-US" altLang="zh-CN" dirty="0" err="1" smtClean="0">
                <a:latin typeface="Palatino"/>
                <a:cs typeface="Palatino"/>
                <a:sym typeface="Wingdings"/>
              </a:rPr>
              <a:t>brokerless</a:t>
            </a:r>
            <a:r>
              <a:rPr kumimoji="1" lang="en-US" altLang="zh-CN" dirty="0" smtClean="0">
                <a:latin typeface="Palatino"/>
                <a:cs typeface="Palatino"/>
                <a:sym typeface="Wingdings"/>
              </a:rPr>
              <a:t> middleware</a:t>
            </a:r>
          </a:p>
          <a:p>
            <a:pPr lvl="1"/>
            <a:r>
              <a:rPr kumimoji="1" lang="en-US" altLang="zh-CN" dirty="0" smtClean="0">
                <a:latin typeface="Palatino"/>
                <a:cs typeface="Palatino"/>
                <a:sym typeface="Wingdings"/>
              </a:rPr>
              <a:t>NSQ: has a very flexible architecture. </a:t>
            </a:r>
            <a:r>
              <a:rPr kumimoji="1" lang="en-US" altLang="zh-CN" dirty="0">
                <a:latin typeface="Palatino"/>
                <a:cs typeface="Palatino"/>
                <a:sym typeface="Wingdings"/>
              </a:rPr>
              <a:t>E</a:t>
            </a:r>
            <a:r>
              <a:rPr kumimoji="1" lang="en-US" altLang="zh-CN" dirty="0" smtClean="0">
                <a:latin typeface="Palatino"/>
                <a:cs typeface="Palatino"/>
              </a:rPr>
              <a:t>very </a:t>
            </a:r>
            <a:r>
              <a:rPr kumimoji="1" lang="en-US" altLang="zh-CN" dirty="0">
                <a:latin typeface="Palatino"/>
                <a:cs typeface="Palatino"/>
              </a:rPr>
              <a:t>message transmission in NSQ </a:t>
            </a:r>
            <a:r>
              <a:rPr kumimoji="1" lang="en-US" altLang="zh-CN" dirty="0" smtClean="0">
                <a:latin typeface="Palatino"/>
                <a:cs typeface="Palatino"/>
              </a:rPr>
              <a:t>goes </a:t>
            </a:r>
            <a:r>
              <a:rPr kumimoji="1" lang="en-US" altLang="zh-CN" dirty="0">
                <a:latin typeface="Palatino"/>
                <a:cs typeface="Palatino"/>
              </a:rPr>
              <a:t>through a daemon process. When daemon is deployed at a remote server other than the servers where publishers and subscribers locate, NSQ is more like a broker-based middleware</a:t>
            </a:r>
            <a:r>
              <a:rPr kumimoji="1" lang="en-US" altLang="zh-CN" dirty="0" smtClean="0">
                <a:latin typeface="Palatino"/>
                <a:cs typeface="Palatino"/>
              </a:rPr>
              <a:t>. Otherwise, NSQ is a </a:t>
            </a:r>
            <a:r>
              <a:rPr kumimoji="1" lang="en-US" altLang="zh-CN" dirty="0" err="1" smtClean="0">
                <a:latin typeface="Palatino"/>
                <a:cs typeface="Palatino"/>
              </a:rPr>
              <a:t>brokerless</a:t>
            </a:r>
            <a:r>
              <a:rPr kumimoji="1" lang="en-US" altLang="zh-CN" dirty="0" smtClean="0">
                <a:latin typeface="Palatino"/>
                <a:cs typeface="Palatino"/>
              </a:rPr>
              <a:t> middleware.</a:t>
            </a:r>
            <a:endParaRPr kumimoji="1" lang="en-US" altLang="zh-CN" dirty="0">
              <a:latin typeface="Palatino"/>
              <a:cs typeface="Palatino"/>
            </a:endParaRPr>
          </a:p>
          <a:p>
            <a:pPr lvl="1"/>
            <a:endParaRPr kumimoji="1" lang="en-US" altLang="zh-CN" dirty="0" smtClean="0">
              <a:latin typeface="Palatino"/>
              <a:cs typeface="Palatino"/>
              <a:sym typeface="Wingdings"/>
            </a:endParaRPr>
          </a:p>
          <a:p>
            <a:r>
              <a:rPr kumimoji="1" lang="en-US" altLang="zh-CN" dirty="0" smtClean="0">
                <a:latin typeface="Palatino"/>
                <a:cs typeface="Palatino"/>
                <a:sym typeface="Wingdings"/>
              </a:rPr>
              <a:t>Features to consider in finding the best design:</a:t>
            </a:r>
          </a:p>
          <a:p>
            <a:pPr lvl="1"/>
            <a:r>
              <a:rPr kumimoji="1" lang="en-US" altLang="zh-CN" dirty="0" smtClean="0">
                <a:latin typeface="Palatino"/>
                <a:cs typeface="Palatino"/>
                <a:sym typeface="Wingdings"/>
              </a:rPr>
              <a:t>Support micro-service architecture</a:t>
            </a:r>
          </a:p>
          <a:p>
            <a:pPr lvl="1"/>
            <a:r>
              <a:rPr kumimoji="1" lang="en-US" altLang="zh-CN" dirty="0" smtClean="0">
                <a:latin typeface="Palatino"/>
                <a:cs typeface="Palatino"/>
                <a:sym typeface="Wingdings"/>
              </a:rPr>
              <a:t>Best latency performance and scalability</a:t>
            </a:r>
          </a:p>
          <a:p>
            <a:pPr lvl="2"/>
            <a:endParaRPr kumimoji="1" lang="en-US" altLang="zh-CN" dirty="0" smtClean="0">
              <a:latin typeface="Palatino"/>
              <a:cs typeface="Palatino"/>
            </a:endParaRPr>
          </a:p>
          <a:p>
            <a:endParaRPr kumimoji="1" lang="en-US" altLang="zh-CN" dirty="0" smtClean="0">
              <a:latin typeface="Palatino"/>
              <a:cs typeface="Palatino"/>
            </a:endParaRPr>
          </a:p>
          <a:p>
            <a:pPr lvl="1"/>
            <a:endParaRPr kumimoji="1" lang="zh-CN" altLang="en-US" dirty="0">
              <a:latin typeface="Palatino"/>
              <a:cs typeface="Palatino"/>
            </a:endParaRPr>
          </a:p>
        </p:txBody>
      </p:sp>
    </p:spTree>
    <p:extLst>
      <p:ext uri="{BB962C8B-B14F-4D97-AF65-F5344CB8AC3E}">
        <p14:creationId xmlns:p14="http://schemas.microsoft.com/office/powerpoint/2010/main" val="215474974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Candidates</a:t>
            </a:r>
            <a:endParaRPr kumimoji="1" lang="zh-CN" altLang="en-US" dirty="0"/>
          </a:p>
        </p:txBody>
      </p:sp>
      <p:sp>
        <p:nvSpPr>
          <p:cNvPr id="3" name="内容占位符 2"/>
          <p:cNvSpPr>
            <a:spLocks noGrp="1"/>
          </p:cNvSpPr>
          <p:nvPr>
            <p:ph idx="1"/>
          </p:nvPr>
        </p:nvSpPr>
        <p:spPr/>
        <p:txBody>
          <a:bodyPr>
            <a:normAutofit fontScale="77500" lnSpcReduction="20000"/>
          </a:bodyPr>
          <a:lstStyle/>
          <a:p>
            <a:r>
              <a:rPr kumimoji="1" lang="en-US" altLang="zh-CN" dirty="0" err="1" smtClean="0"/>
              <a:t>ZeroMQ</a:t>
            </a:r>
            <a:endParaRPr kumimoji="1" lang="en-US" altLang="zh-CN" dirty="0" smtClean="0"/>
          </a:p>
          <a:p>
            <a:pPr lvl="1"/>
            <a:r>
              <a:rPr kumimoji="1" lang="en-US" altLang="zh-CN" dirty="0"/>
              <a:t>Socket</a:t>
            </a:r>
            <a:r>
              <a:rPr kumimoji="1" lang="zh-CN" altLang="en-US" dirty="0"/>
              <a:t> </a:t>
            </a:r>
            <a:r>
              <a:rPr kumimoji="1" lang="en-US" altLang="zh-CN" dirty="0"/>
              <a:t>abstraction</a:t>
            </a:r>
            <a:r>
              <a:rPr kumimoji="1" lang="zh-CN" altLang="en-US" dirty="0"/>
              <a:t> </a:t>
            </a:r>
            <a:r>
              <a:rPr kumimoji="1" lang="en-US" altLang="zh-CN" dirty="0"/>
              <a:t>library in C++, </a:t>
            </a:r>
            <a:r>
              <a:rPr kumimoji="1" lang="en-US" altLang="zh-CN" dirty="0" smtClean="0"/>
              <a:t>providing BSD</a:t>
            </a:r>
            <a:r>
              <a:rPr kumimoji="1" lang="en-US" altLang="zh-CN" dirty="0"/>
              <a:t>-like </a:t>
            </a:r>
            <a:r>
              <a:rPr kumimoji="1" lang="en-US" altLang="zh-CN" dirty="0" smtClean="0"/>
              <a:t>API</a:t>
            </a:r>
          </a:p>
          <a:p>
            <a:pPr lvl="1"/>
            <a:r>
              <a:rPr kumimoji="1" lang="en-US" altLang="zh-CN" dirty="0" smtClean="0"/>
              <a:t>Support </a:t>
            </a:r>
            <a:r>
              <a:rPr kumimoji="1" lang="en-US" altLang="zh-CN" dirty="0"/>
              <a:t>multiple transport protocols:</a:t>
            </a:r>
          </a:p>
          <a:p>
            <a:pPr lvl="2"/>
            <a:r>
              <a:rPr kumimoji="1" lang="en-US" altLang="zh-CN" dirty="0"/>
              <a:t>TCP</a:t>
            </a:r>
          </a:p>
          <a:p>
            <a:pPr lvl="2"/>
            <a:r>
              <a:rPr kumimoji="1" lang="en-US" altLang="zh-CN" dirty="0"/>
              <a:t>PGM (Pragmatic General Multicast)</a:t>
            </a:r>
          </a:p>
          <a:p>
            <a:pPr lvl="3"/>
            <a:r>
              <a:rPr kumimoji="1" lang="en-US" altLang="zh-CN" dirty="0"/>
              <a:t>Reliable multicast protocol, directly on top of IP</a:t>
            </a:r>
          </a:p>
          <a:p>
            <a:pPr lvl="2"/>
            <a:r>
              <a:rPr kumimoji="1" lang="en-US" altLang="zh-CN" dirty="0"/>
              <a:t>EPGM (Encapsulated PGM)</a:t>
            </a:r>
          </a:p>
          <a:p>
            <a:pPr lvl="3"/>
            <a:r>
              <a:rPr kumimoji="1" lang="en-US" altLang="zh-CN" dirty="0"/>
              <a:t>PGM datagrams are encapsulated in UDP </a:t>
            </a:r>
            <a:r>
              <a:rPr kumimoji="1" lang="en-US" altLang="zh-CN" dirty="0" smtClean="0"/>
              <a:t>datagrams</a:t>
            </a:r>
          </a:p>
          <a:p>
            <a:endParaRPr kumimoji="1" lang="en-US" altLang="zh-CN" dirty="0" smtClean="0"/>
          </a:p>
          <a:p>
            <a:r>
              <a:rPr kumimoji="1" lang="en-US" altLang="zh-CN" dirty="0" smtClean="0"/>
              <a:t>NSQ:</a:t>
            </a:r>
            <a:r>
              <a:rPr kumimoji="1" lang="zh-CN" altLang="en-US" dirty="0" smtClean="0"/>
              <a:t> </a:t>
            </a:r>
            <a:endParaRPr kumimoji="1" lang="en-US" altLang="zh-CN" dirty="0" smtClean="0"/>
          </a:p>
          <a:p>
            <a:pPr lvl="1"/>
            <a:r>
              <a:rPr kumimoji="1" lang="en-US" altLang="zh-CN" dirty="0" smtClean="0"/>
              <a:t>Written in Go</a:t>
            </a:r>
          </a:p>
          <a:p>
            <a:pPr lvl="1"/>
            <a:r>
              <a:rPr kumimoji="1" lang="en-US" altLang="zh-CN" dirty="0" smtClean="0"/>
              <a:t>Support distributed deployment and persistency</a:t>
            </a:r>
          </a:p>
          <a:p>
            <a:pPr lvl="1"/>
            <a:r>
              <a:rPr kumimoji="1" lang="en-US" altLang="zh-CN" dirty="0" smtClean="0"/>
              <a:t>Leverage TCP for reliable delivery</a:t>
            </a:r>
          </a:p>
          <a:p>
            <a:pPr marL="0" indent="0">
              <a:buNone/>
            </a:pPr>
            <a:endParaRPr kumimoji="1" lang="en-US" altLang="zh-CN" dirty="0" smtClean="0"/>
          </a:p>
          <a:p>
            <a:r>
              <a:rPr kumimoji="1" lang="en-US" altLang="zh-CN" dirty="0" smtClean="0"/>
              <a:t>Aeron:</a:t>
            </a:r>
            <a:endParaRPr kumimoji="1" lang="en-US" altLang="zh-CN" dirty="0"/>
          </a:p>
          <a:p>
            <a:pPr lvl="1"/>
            <a:r>
              <a:rPr kumimoji="1" lang="en-US" altLang="zh-CN" dirty="0" smtClean="0"/>
              <a:t>Written</a:t>
            </a:r>
            <a:r>
              <a:rPr kumimoji="1" lang="zh-CN" altLang="en-US" dirty="0" smtClean="0"/>
              <a:t> </a:t>
            </a:r>
            <a:r>
              <a:rPr kumimoji="1" lang="en-US" altLang="zh-CN" dirty="0" smtClean="0"/>
              <a:t>in</a:t>
            </a:r>
            <a:r>
              <a:rPr kumimoji="1" lang="zh-CN" altLang="en-US" dirty="0" smtClean="0"/>
              <a:t> </a:t>
            </a:r>
            <a:r>
              <a:rPr kumimoji="1" lang="en-US" altLang="zh-CN" dirty="0" smtClean="0"/>
              <a:t>Java</a:t>
            </a:r>
          </a:p>
          <a:p>
            <a:pPr lvl="1"/>
            <a:r>
              <a:rPr kumimoji="1" lang="en-US" altLang="zh-CN" dirty="0" smtClean="0"/>
              <a:t>Reliable</a:t>
            </a:r>
            <a:r>
              <a:rPr kumimoji="1" lang="zh-CN" altLang="en-US" dirty="0" smtClean="0"/>
              <a:t> </a:t>
            </a:r>
            <a:r>
              <a:rPr kumimoji="1" lang="en-US" altLang="zh-CN" dirty="0" smtClean="0"/>
              <a:t>UDP</a:t>
            </a:r>
            <a:r>
              <a:rPr kumimoji="1" lang="zh-CN" altLang="en-US" dirty="0" smtClean="0"/>
              <a:t> </a:t>
            </a:r>
            <a:r>
              <a:rPr kumimoji="1" lang="en-US" altLang="zh-CN" dirty="0" smtClean="0"/>
              <a:t>unicast,</a:t>
            </a:r>
            <a:r>
              <a:rPr kumimoji="1" lang="zh-CN" altLang="en-US" dirty="0" smtClean="0"/>
              <a:t> </a:t>
            </a:r>
            <a:r>
              <a:rPr kumimoji="1" lang="en-US" altLang="zh-CN" dirty="0" smtClean="0"/>
              <a:t>multicast,</a:t>
            </a:r>
            <a:r>
              <a:rPr kumimoji="1" lang="zh-CN" altLang="en-US" dirty="0" smtClean="0"/>
              <a:t> </a:t>
            </a:r>
            <a:r>
              <a:rPr kumimoji="1" lang="en-US" altLang="zh-CN" dirty="0" smtClean="0"/>
              <a:t>and</a:t>
            </a:r>
            <a:r>
              <a:rPr kumimoji="1" lang="zh-CN" altLang="en-US" dirty="0" smtClean="0"/>
              <a:t> </a:t>
            </a:r>
            <a:r>
              <a:rPr kumimoji="1" lang="en-US" altLang="zh-CN" dirty="0" smtClean="0"/>
              <a:t>IPC</a:t>
            </a:r>
            <a:r>
              <a:rPr kumimoji="1" lang="zh-CN" altLang="en-US" dirty="0" smtClean="0"/>
              <a:t> </a:t>
            </a:r>
            <a:r>
              <a:rPr kumimoji="1" lang="en-US" altLang="zh-CN" dirty="0" smtClean="0"/>
              <a:t>message</a:t>
            </a:r>
            <a:r>
              <a:rPr kumimoji="1" lang="zh-CN" altLang="en-US" dirty="0"/>
              <a:t> </a:t>
            </a:r>
            <a:r>
              <a:rPr kumimoji="1" lang="en-US" altLang="zh-CN" dirty="0" smtClean="0"/>
              <a:t>transport</a:t>
            </a:r>
          </a:p>
          <a:p>
            <a:pPr lvl="1"/>
            <a:r>
              <a:rPr kumimoji="1" lang="en-US" altLang="zh-CN" dirty="0" smtClean="0"/>
              <a:t>Claims very</a:t>
            </a:r>
            <a:r>
              <a:rPr kumimoji="1" lang="zh-CN" altLang="en-US" dirty="0" smtClean="0"/>
              <a:t> </a:t>
            </a:r>
            <a:r>
              <a:rPr kumimoji="1" lang="en-US" altLang="zh-CN" dirty="0" smtClean="0"/>
              <a:t>low</a:t>
            </a:r>
            <a:r>
              <a:rPr kumimoji="1" lang="zh-CN" altLang="en-US" dirty="0" smtClean="0"/>
              <a:t> </a:t>
            </a:r>
            <a:r>
              <a:rPr kumimoji="1" lang="en-US" altLang="zh-CN" dirty="0" smtClean="0"/>
              <a:t>and</a:t>
            </a:r>
            <a:r>
              <a:rPr kumimoji="1" lang="zh-CN" altLang="en-US" dirty="0" smtClean="0"/>
              <a:t> </a:t>
            </a:r>
            <a:r>
              <a:rPr kumimoji="1" lang="en-US" altLang="zh-CN" dirty="0" smtClean="0"/>
              <a:t>predictable</a:t>
            </a:r>
            <a:r>
              <a:rPr kumimoji="1" lang="zh-CN" altLang="en-US" dirty="0" smtClean="0"/>
              <a:t> </a:t>
            </a:r>
            <a:r>
              <a:rPr kumimoji="1" lang="en-US" altLang="zh-CN" dirty="0" smtClean="0"/>
              <a:t>latency</a:t>
            </a:r>
          </a:p>
        </p:txBody>
      </p:sp>
      <p:sp>
        <p:nvSpPr>
          <p:cNvPr id="4" name="日期占位符 3"/>
          <p:cNvSpPr>
            <a:spLocks noGrp="1"/>
          </p:cNvSpPr>
          <p:nvPr>
            <p:ph type="dt" sz="half" idx="10"/>
          </p:nvPr>
        </p:nvSpPr>
        <p:spPr/>
        <p:txBody>
          <a:bodyPr/>
          <a:lstStyle/>
          <a:p>
            <a:fld id="{C32BAF81-2836-1841-8C1D-2DCC72636AA7}" type="datetime1">
              <a:rPr lang="en-US" smtClean="0"/>
              <a:pPr/>
              <a:t>10/13/16</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7</a:t>
            </a:fld>
            <a:endParaRPr lang="en-US" dirty="0"/>
          </a:p>
        </p:txBody>
      </p:sp>
    </p:spTree>
    <p:extLst>
      <p:ext uri="{BB962C8B-B14F-4D97-AF65-F5344CB8AC3E}">
        <p14:creationId xmlns:p14="http://schemas.microsoft.com/office/powerpoint/2010/main" val="21248970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ZeroMQ</a:t>
            </a:r>
            <a:r>
              <a:rPr kumimoji="1" lang="en-US" altLang="zh-CN" dirty="0"/>
              <a:t> </a:t>
            </a:r>
            <a:r>
              <a:rPr kumimoji="1" lang="en-US" altLang="zh-CN" dirty="0" err="1" smtClean="0"/>
              <a:t>vs</a:t>
            </a:r>
            <a:r>
              <a:rPr kumimoji="1" lang="en-US" altLang="zh-CN" dirty="0" smtClean="0"/>
              <a:t> NSQ </a:t>
            </a:r>
            <a:r>
              <a:rPr kumimoji="1" lang="en-US" altLang="zh-CN" dirty="0" err="1" smtClean="0"/>
              <a:t>vs</a:t>
            </a:r>
            <a:r>
              <a:rPr kumimoji="1" lang="en-US" altLang="zh-CN" dirty="0" smtClean="0"/>
              <a:t> Aeron</a:t>
            </a:r>
            <a:endParaRPr kumimoji="1"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3563471063"/>
              </p:ext>
            </p:extLst>
          </p:nvPr>
        </p:nvGraphicFramePr>
        <p:xfrm>
          <a:off x="457200" y="1175825"/>
          <a:ext cx="8382145" cy="3280552"/>
        </p:xfrm>
        <a:graphic>
          <a:graphicData uri="http://schemas.openxmlformats.org/drawingml/2006/table">
            <a:tbl>
              <a:tblPr firstRow="1" lastRow="1">
                <a:tableStyleId>{BC89EF96-8CEA-46FF-86C4-4CE0E7609802}</a:tableStyleId>
              </a:tblPr>
              <a:tblGrid>
                <a:gridCol w="1494774"/>
                <a:gridCol w="1819929"/>
                <a:gridCol w="1701800"/>
                <a:gridCol w="1689213"/>
                <a:gridCol w="1676429"/>
              </a:tblGrid>
              <a:tr h="365218">
                <a:tc>
                  <a:txBody>
                    <a:bodyPr/>
                    <a:lstStyle/>
                    <a:p>
                      <a:r>
                        <a:rPr lang="en-US" altLang="zh-CN" sz="1400" dirty="0" smtClean="0">
                          <a:latin typeface="Gill Sans"/>
                          <a:cs typeface="Gill Sans"/>
                        </a:rPr>
                        <a:t>Feature</a:t>
                      </a:r>
                      <a:endParaRPr lang="zh-CN" altLang="en-US" sz="1400"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400" dirty="0" smtClean="0">
                          <a:latin typeface="Gill Sans"/>
                          <a:cs typeface="Gill Sans"/>
                        </a:rPr>
                        <a:t>Ideal</a:t>
                      </a:r>
                      <a:r>
                        <a:rPr lang="en-US" altLang="zh-CN" sz="1400" baseline="0" dirty="0" smtClean="0">
                          <a:latin typeface="Gill Sans"/>
                          <a:cs typeface="Gill Sans"/>
                        </a:rPr>
                        <a:t> </a:t>
                      </a:r>
                      <a:r>
                        <a:rPr lang="en-US" altLang="zh-CN" sz="1400" dirty="0" smtClean="0">
                          <a:latin typeface="Gill Sans"/>
                          <a:cs typeface="Gill Sans"/>
                        </a:rPr>
                        <a:t>Middleware</a:t>
                      </a:r>
                      <a:endParaRPr lang="zh-CN" altLang="en-US" sz="1400"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400" dirty="0" err="1" smtClean="0">
                          <a:latin typeface="Gill Sans"/>
                          <a:cs typeface="Gill Sans"/>
                        </a:rPr>
                        <a:t>ZeroMQ</a:t>
                      </a:r>
                      <a:endParaRPr lang="zh-CN" altLang="en-US" sz="1400"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400" dirty="0" smtClean="0">
                          <a:latin typeface="Gill Sans"/>
                          <a:cs typeface="Gill Sans"/>
                        </a:rPr>
                        <a:t>NSQ</a:t>
                      </a:r>
                      <a:endParaRPr lang="zh-CN" altLang="en-US" sz="1400"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400" dirty="0" smtClean="0">
                          <a:latin typeface="Gill Sans"/>
                          <a:cs typeface="Gill Sans"/>
                        </a:rPr>
                        <a:t>Aeron</a:t>
                      </a:r>
                      <a:endParaRPr lang="zh-CN" altLang="en-US" sz="1400"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0152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b="1" baseline="0" dirty="0" smtClean="0">
                          <a:latin typeface="Gill Sans"/>
                          <a:cs typeface="Gill Sans"/>
                        </a:rPr>
                        <a:t>Communication</a:t>
                      </a:r>
                      <a:endParaRPr lang="en-US" altLang="zh-CN" sz="1200" b="1" dirty="0" smtClean="0">
                        <a:latin typeface="Gill Sans"/>
                        <a:cs typeface="Gill Sans"/>
                      </a:endParaRPr>
                    </a:p>
                    <a:p>
                      <a:r>
                        <a:rPr lang="en-US" altLang="zh-CN" sz="1200" b="1" dirty="0" smtClean="0">
                          <a:latin typeface="Gill Sans"/>
                          <a:cs typeface="Gill Sans"/>
                        </a:rPr>
                        <a:t>between application</a:t>
                      </a:r>
                      <a:r>
                        <a:rPr lang="en-US" altLang="zh-CN" sz="1200" b="1" baseline="0" dirty="0" smtClean="0">
                          <a:latin typeface="Gill Sans"/>
                          <a:cs typeface="Gill Sans"/>
                        </a:rPr>
                        <a:t> and </a:t>
                      </a:r>
                      <a:r>
                        <a:rPr lang="en-US" altLang="zh-CN" sz="1200" b="1" dirty="0" smtClean="0">
                          <a:latin typeface="Gill Sans"/>
                          <a:cs typeface="Gill Sans"/>
                        </a:rPr>
                        <a:t>middleware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200" dirty="0" smtClean="0">
                          <a:latin typeface="Gill Sans"/>
                          <a:cs typeface="Gill Sans"/>
                        </a:rPr>
                        <a:t>Remote:</a:t>
                      </a:r>
                      <a:r>
                        <a:rPr lang="en-US" altLang="zh-CN" sz="1200" baseline="0" dirty="0" smtClean="0">
                          <a:latin typeface="Gill Sans"/>
                          <a:cs typeface="Gill Sans"/>
                        </a:rPr>
                        <a:t> s</a:t>
                      </a:r>
                      <a:r>
                        <a:rPr lang="en-US" altLang="zh-CN" sz="1200" dirty="0" smtClean="0">
                          <a:latin typeface="Gill Sans"/>
                          <a:cs typeface="Gill Sans"/>
                        </a:rPr>
                        <a:t>ocket </a:t>
                      </a:r>
                    </a:p>
                    <a:p>
                      <a:r>
                        <a:rPr lang="en-US" altLang="zh-CN" sz="1200" dirty="0" smtClean="0">
                          <a:latin typeface="Gill Sans"/>
                          <a:cs typeface="Gill Sans"/>
                        </a:rPr>
                        <a:t>Local: shared-memory [1]</a:t>
                      </a:r>
                      <a:endParaRPr lang="zh-CN" altLang="en-US" sz="1200"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200" dirty="0" smtClean="0">
                          <a:latin typeface="Gill Sans"/>
                          <a:cs typeface="Gill Sans"/>
                        </a:rPr>
                        <a:t>Intra-process function</a:t>
                      </a:r>
                      <a:r>
                        <a:rPr lang="en-US" altLang="zh-CN" sz="1200" baseline="0" dirty="0" smtClean="0">
                          <a:latin typeface="Gill Sans"/>
                          <a:cs typeface="Gill Sans"/>
                        </a:rPr>
                        <a:t> call [2]</a:t>
                      </a:r>
                      <a:endParaRPr lang="zh-CN" altLang="en-US" sz="1200"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200" dirty="0" err="1" smtClean="0">
                          <a:latin typeface="Gill Sans"/>
                          <a:cs typeface="Gill Sans"/>
                        </a:rPr>
                        <a:t>RESTful</a:t>
                      </a:r>
                      <a:r>
                        <a:rPr lang="en-US" altLang="zh-CN" sz="1200" baseline="0" dirty="0" smtClean="0">
                          <a:latin typeface="Gill Sans"/>
                          <a:cs typeface="Gill Sans"/>
                        </a:rPr>
                        <a:t> or </a:t>
                      </a:r>
                    </a:p>
                    <a:p>
                      <a:r>
                        <a:rPr lang="en-US" altLang="zh-CN" sz="1200" baseline="0" dirty="0" smtClean="0">
                          <a:solidFill>
                            <a:schemeClr val="tx1"/>
                          </a:solidFill>
                          <a:latin typeface="Gill Sans"/>
                          <a:cs typeface="Gill Sans"/>
                        </a:rPr>
                        <a:t>TCP socket</a:t>
                      </a:r>
                      <a:endParaRPr lang="zh-CN" altLang="en-US" sz="1200" dirty="0">
                        <a:solidFill>
                          <a:schemeClr val="tx1"/>
                        </a:solidFill>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200" dirty="0" smtClean="0">
                          <a:latin typeface="Gill Sans"/>
                          <a:cs typeface="Gill Sans"/>
                        </a:rPr>
                        <a:t>Ring buffers (shared-memory) [3]</a:t>
                      </a:r>
                      <a:endParaRPr lang="zh-CN" altLang="en-US" sz="1200"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59024">
                <a:tc rowSpan="3">
                  <a:txBody>
                    <a:bodyPr/>
                    <a:lstStyle/>
                    <a:p>
                      <a:r>
                        <a:rPr lang="en-US" altLang="zh-CN" sz="1200" b="1" dirty="0" smtClean="0">
                          <a:latin typeface="Gill Sans"/>
                          <a:cs typeface="Gill Sans"/>
                        </a:rPr>
                        <a:t>Transport</a:t>
                      </a:r>
                      <a:r>
                        <a:rPr lang="en-US" altLang="zh-CN" sz="1200" b="1" baseline="0" dirty="0" smtClean="0">
                          <a:latin typeface="Gill Sans"/>
                          <a:cs typeface="Gill Sans"/>
                        </a:rPr>
                        <a:t> Protocol</a:t>
                      </a:r>
                      <a:endParaRPr lang="zh-CN" altLang="en-US" sz="1200" b="1"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200" dirty="0" smtClean="0">
                          <a:latin typeface="Gill Sans"/>
                          <a:cs typeface="Gill Sans"/>
                        </a:rPr>
                        <a:t>Reliable UDP</a:t>
                      </a:r>
                      <a:endParaRPr lang="zh-CN" altLang="en-US" sz="1200"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r>
                        <a:rPr lang="en-US" altLang="zh-CN" sz="1200" dirty="0" smtClean="0">
                          <a:latin typeface="Gill Sans"/>
                          <a:cs typeface="Gill Sans"/>
                        </a:rPr>
                        <a:t>TCP</a:t>
                      </a:r>
                      <a:endParaRPr lang="zh-CN" altLang="en-US" sz="1200"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3">
                  <a:txBody>
                    <a:bodyPr/>
                    <a:lstStyle/>
                    <a:p>
                      <a:r>
                        <a:rPr lang="en-US" altLang="zh-CN" sz="1200" dirty="0" smtClean="0">
                          <a:latin typeface="Gill Sans"/>
                          <a:cs typeface="Gill Sans"/>
                        </a:rPr>
                        <a:t>TCP</a:t>
                      </a:r>
                      <a:endParaRPr lang="zh-CN" altLang="en-US" sz="1200"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r>
                        <a:rPr lang="en-US" altLang="zh-CN" sz="1200" dirty="0" smtClean="0">
                          <a:latin typeface="Gill Sans"/>
                          <a:cs typeface="Gill Sans"/>
                        </a:rPr>
                        <a:t>“Reliable” UDP [4]</a:t>
                      </a:r>
                      <a:endParaRPr lang="zh-CN" altLang="en-US" sz="1200"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9186">
                <a:tc vMerge="1">
                  <a:txBody>
                    <a:bodyPr/>
                    <a:lstStyle/>
                    <a:p>
                      <a:endParaRPr lang="zh-CN" altLang="en-US"/>
                    </a:p>
                  </a:txBody>
                  <a:tcPr/>
                </a:tc>
                <a:tc>
                  <a:txBody>
                    <a:bodyPr/>
                    <a:lstStyle/>
                    <a:p>
                      <a:r>
                        <a:rPr lang="en-US" altLang="zh-CN" sz="1200" dirty="0" smtClean="0">
                          <a:latin typeface="Gill Sans"/>
                          <a:cs typeface="Gill Sans"/>
                        </a:rPr>
                        <a:t>Low-latency TCP</a:t>
                      </a:r>
                      <a:endParaRPr lang="zh-CN" altLang="en-US" sz="1200"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328889">
                <a:tc vMerge="1">
                  <a:txBody>
                    <a:bodyPr/>
                    <a:lstStyle/>
                    <a:p>
                      <a:endParaRPr lang="zh-CN" altLang="en-US"/>
                    </a:p>
                  </a:txBody>
                  <a:tcPr/>
                </a:tc>
                <a:tc>
                  <a:txBody>
                    <a:bodyPr/>
                    <a:lstStyle/>
                    <a:p>
                      <a:r>
                        <a:rPr lang="en-US" altLang="zh-CN" sz="1200" dirty="0" smtClean="0">
                          <a:latin typeface="Gill Sans"/>
                          <a:cs typeface="Gill Sans"/>
                        </a:rPr>
                        <a:t>Multicast[7]</a:t>
                      </a:r>
                      <a:endParaRPr lang="zh-CN" altLang="en-US" sz="1200"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200" dirty="0" smtClean="0">
                          <a:latin typeface="Gill Sans"/>
                          <a:cs typeface="Gill Sans"/>
                        </a:rPr>
                        <a:t>PGM/EPGM</a:t>
                      </a:r>
                      <a:endParaRPr lang="zh-CN" altLang="en-US" sz="1200"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endParaRPr lang="zh-CN" altLang="en-US"/>
                    </a:p>
                  </a:txBody>
                  <a:tcPr/>
                </a:tc>
                <a:tc>
                  <a:txBody>
                    <a:bodyPr/>
                    <a:lstStyle/>
                    <a:p>
                      <a:r>
                        <a:rPr lang="en-US" altLang="zh-CN" sz="1200" dirty="0" smtClean="0">
                          <a:latin typeface="Gill Sans"/>
                          <a:cs typeface="Gill Sans"/>
                        </a:rPr>
                        <a:t>Custom</a:t>
                      </a:r>
                      <a:r>
                        <a:rPr lang="en-US" altLang="zh-CN" sz="1200" baseline="0" dirty="0" smtClean="0">
                          <a:latin typeface="Gill Sans"/>
                          <a:cs typeface="Gill Sans"/>
                        </a:rPr>
                        <a:t> </a:t>
                      </a:r>
                      <a:r>
                        <a:rPr lang="en-US" altLang="zh-CN" sz="1200" dirty="0" smtClean="0">
                          <a:latin typeface="Gill Sans"/>
                          <a:cs typeface="Gill Sans"/>
                        </a:rPr>
                        <a:t>UDP</a:t>
                      </a:r>
                      <a:r>
                        <a:rPr lang="en-US" altLang="zh-CN" sz="1200" baseline="0" dirty="0" smtClean="0">
                          <a:latin typeface="Gill Sans"/>
                          <a:cs typeface="Gill Sans"/>
                        </a:rPr>
                        <a:t>-Multicast</a:t>
                      </a:r>
                      <a:endParaRPr lang="zh-CN" altLang="en-US" sz="1200"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620720">
                <a:tc>
                  <a:txBody>
                    <a:bodyPr/>
                    <a:lstStyle/>
                    <a:p>
                      <a:r>
                        <a:rPr lang="en-US" altLang="zh-CN" sz="1200" b="1" dirty="0" smtClean="0">
                          <a:latin typeface="Gill Sans"/>
                          <a:cs typeface="Gill Sans"/>
                        </a:rPr>
                        <a:t>Architecture</a:t>
                      </a:r>
                      <a:r>
                        <a:rPr lang="en-US" altLang="zh-CN" sz="1200" b="1" baseline="0" dirty="0" smtClean="0">
                          <a:latin typeface="Gill Sans"/>
                          <a:cs typeface="Gill Sans"/>
                        </a:rPr>
                        <a:t> </a:t>
                      </a:r>
                      <a:endParaRPr lang="zh-CN" altLang="en-US" sz="1200" b="1"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200" b="0" dirty="0" smtClean="0">
                          <a:latin typeface="Gill Sans"/>
                          <a:cs typeface="Gill Sans"/>
                        </a:rPr>
                        <a:t>Micro-servic</a:t>
                      </a:r>
                      <a:r>
                        <a:rPr lang="en-US" altLang="zh-CN" sz="1200" b="0" baseline="0" dirty="0" smtClean="0">
                          <a:latin typeface="Gill Sans"/>
                          <a:cs typeface="Gill Sans"/>
                        </a:rPr>
                        <a:t>e [5]</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200" b="0" dirty="0" smtClean="0">
                          <a:latin typeface="Gill Sans"/>
                          <a:cs typeface="Gill Sans"/>
                        </a:rPr>
                        <a:t>App and middleware </a:t>
                      </a:r>
                      <a:r>
                        <a:rPr lang="en-US" altLang="zh-CN" sz="1200" b="0" baseline="0" dirty="0" smtClean="0">
                          <a:latin typeface="Gill Sans"/>
                          <a:cs typeface="Gill Sans"/>
                        </a:rPr>
                        <a:t>in one process</a:t>
                      </a:r>
                      <a:endParaRPr lang="zh-CN" altLang="en-US" sz="1200" b="0"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200" b="0" dirty="0" smtClean="0">
                          <a:latin typeface="Gill Sans"/>
                          <a:cs typeface="Gill Sans"/>
                        </a:rPr>
                        <a:t>Separate</a:t>
                      </a:r>
                      <a:r>
                        <a:rPr lang="en-US" altLang="zh-CN" sz="1200" b="0" baseline="0" dirty="0" smtClean="0">
                          <a:latin typeface="Gill Sans"/>
                          <a:cs typeface="Gill Sans"/>
                        </a:rPr>
                        <a:t> daemon process [6]</a:t>
                      </a:r>
                      <a:endParaRPr lang="zh-CN" altLang="en-US" sz="1200" b="0"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200" b="0" dirty="0" smtClean="0">
                          <a:latin typeface="Gill Sans"/>
                          <a:cs typeface="Gill Sans"/>
                        </a:rPr>
                        <a:t>Separate</a:t>
                      </a:r>
                      <a:r>
                        <a:rPr lang="en-US" altLang="zh-CN" sz="1200" b="0" baseline="0" dirty="0" smtClean="0">
                          <a:latin typeface="Gill Sans"/>
                          <a:cs typeface="Gill Sans"/>
                        </a:rPr>
                        <a:t> daemon process</a:t>
                      </a:r>
                      <a:endParaRPr lang="zh-CN" altLang="en-US" sz="1200" b="0"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84555">
                <a:tc>
                  <a:txBody>
                    <a:bodyPr/>
                    <a:lstStyle/>
                    <a:p>
                      <a:r>
                        <a:rPr lang="en-US" altLang="zh-CN" sz="1200" b="1" dirty="0" smtClean="0">
                          <a:latin typeface="Gill Sans"/>
                          <a:cs typeface="Gill Sans"/>
                        </a:rPr>
                        <a:t>Decentralization</a:t>
                      </a:r>
                      <a:endParaRPr lang="zh-CN" altLang="en-US" sz="1200" b="1"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200" b="0" dirty="0" smtClean="0">
                          <a:solidFill>
                            <a:schemeClr val="tx1"/>
                          </a:solidFill>
                          <a:latin typeface="Gill Sans"/>
                          <a:cs typeface="Gill Sans"/>
                        </a:rPr>
                        <a:t>Distribute</a:t>
                      </a:r>
                      <a:r>
                        <a:rPr lang="en-US" altLang="zh-CN" sz="1200" b="0" baseline="0" dirty="0" smtClean="0">
                          <a:solidFill>
                            <a:schemeClr val="tx1"/>
                          </a:solidFill>
                          <a:latin typeface="Gill Sans"/>
                          <a:cs typeface="Gill Sans"/>
                        </a:rPr>
                        <a:t> workload among daemons</a:t>
                      </a:r>
                      <a:endParaRPr lang="zh-CN" altLang="en-US" sz="1200" b="0" dirty="0">
                        <a:solidFill>
                          <a:schemeClr val="tx1"/>
                        </a:solidFill>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200" b="0" dirty="0" smtClean="0">
                          <a:solidFill>
                            <a:srgbClr val="FF0000"/>
                          </a:solidFill>
                          <a:latin typeface="Gill Sans"/>
                          <a:cs typeface="Gill Sans"/>
                        </a:rPr>
                        <a:t>NA</a:t>
                      </a:r>
                      <a:endParaRPr lang="zh-CN" altLang="en-US" sz="1200" b="0" dirty="0">
                        <a:solidFill>
                          <a:srgbClr val="FF0000"/>
                        </a:solidFill>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200" b="0" dirty="0" smtClean="0">
                          <a:latin typeface="Gill Sans"/>
                          <a:cs typeface="Gill Sans"/>
                        </a:rPr>
                        <a:t>Support distributed topology</a:t>
                      </a:r>
                      <a:endParaRPr lang="zh-CN" altLang="en-US" sz="1200" b="0"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200" b="0" dirty="0" smtClean="0">
                          <a:solidFill>
                            <a:srgbClr val="FF0000"/>
                          </a:solidFill>
                          <a:latin typeface="Gill Sans"/>
                          <a:cs typeface="Gill Sans"/>
                        </a:rPr>
                        <a:t>NA</a:t>
                      </a:r>
                      <a:endParaRPr lang="zh-CN" altLang="en-US" sz="1200" b="0" dirty="0">
                        <a:solidFill>
                          <a:srgbClr val="FF0000"/>
                        </a:solidFill>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4" name="日期占位符 3"/>
          <p:cNvSpPr>
            <a:spLocks noGrp="1"/>
          </p:cNvSpPr>
          <p:nvPr>
            <p:ph type="dt" sz="half" idx="10"/>
          </p:nvPr>
        </p:nvSpPr>
        <p:spPr/>
        <p:txBody>
          <a:bodyPr/>
          <a:lstStyle/>
          <a:p>
            <a:fld id="{C32BAF81-2836-1841-8C1D-2DCC72636AA7}" type="datetime1">
              <a:rPr lang="en-US" smtClean="0"/>
              <a:pPr/>
              <a:t>10/13/16</a:t>
            </a:fld>
            <a:endParaRPr lang="en-US" dirty="0"/>
          </a:p>
        </p:txBody>
      </p:sp>
      <p:sp>
        <p:nvSpPr>
          <p:cNvPr id="6" name="幻灯片编号占位符 5"/>
          <p:cNvSpPr>
            <a:spLocks noGrp="1"/>
          </p:cNvSpPr>
          <p:nvPr>
            <p:ph type="sldNum" sz="quarter" idx="12"/>
          </p:nvPr>
        </p:nvSpPr>
        <p:spPr/>
        <p:txBody>
          <a:bodyPr/>
          <a:lstStyle/>
          <a:p>
            <a:fld id="{20E9FC0C-25CF-334A-B910-44A385CE0D1A}" type="slidenum">
              <a:rPr lang="en-US" smtClean="0"/>
              <a:pPr/>
              <a:t>8</a:t>
            </a:fld>
            <a:endParaRPr lang="en-US" dirty="0"/>
          </a:p>
        </p:txBody>
      </p:sp>
      <p:sp>
        <p:nvSpPr>
          <p:cNvPr id="8" name="文本框 7"/>
          <p:cNvSpPr txBox="1"/>
          <p:nvPr/>
        </p:nvSpPr>
        <p:spPr>
          <a:xfrm>
            <a:off x="378733" y="4599593"/>
            <a:ext cx="8460612" cy="2123658"/>
          </a:xfrm>
          <a:prstGeom prst="rect">
            <a:avLst/>
          </a:prstGeom>
          <a:noFill/>
        </p:spPr>
        <p:txBody>
          <a:bodyPr wrap="square" rtlCol="0">
            <a:spAutoFit/>
          </a:bodyPr>
          <a:lstStyle/>
          <a:p>
            <a:r>
              <a:rPr kumimoji="1" lang="en-US" altLang="zh-CN" sz="1200" dirty="0" smtClean="0">
                <a:latin typeface="Palatino"/>
                <a:cs typeface="Palatino"/>
              </a:rPr>
              <a:t>[</a:t>
            </a:r>
            <a:r>
              <a:rPr kumimoji="1" lang="en-US" altLang="zh-CN" sz="1200" dirty="0">
                <a:latin typeface="Palatino"/>
                <a:cs typeface="Palatino"/>
              </a:rPr>
              <a:t>1] Ideal middleware should have </a:t>
            </a:r>
            <a:r>
              <a:rPr kumimoji="1" lang="en-US" altLang="zh-CN" sz="1200" dirty="0" smtClean="0">
                <a:latin typeface="Palatino"/>
                <a:cs typeface="Palatino"/>
              </a:rPr>
              <a:t>uniform </a:t>
            </a:r>
            <a:r>
              <a:rPr kumimoji="1" lang="en-US" altLang="zh-CN" sz="1200" dirty="0">
                <a:latin typeface="Palatino"/>
                <a:cs typeface="Palatino"/>
              </a:rPr>
              <a:t>APIs </a:t>
            </a:r>
            <a:r>
              <a:rPr kumimoji="1" lang="en-US" altLang="zh-CN" sz="1200" dirty="0" smtClean="0">
                <a:latin typeface="Palatino"/>
                <a:cs typeface="Palatino"/>
              </a:rPr>
              <a:t>but different underlying mechanisms for </a:t>
            </a:r>
            <a:r>
              <a:rPr kumimoji="1" lang="en-US" altLang="zh-CN" sz="1200" dirty="0">
                <a:latin typeface="Palatino"/>
                <a:cs typeface="Palatino"/>
              </a:rPr>
              <a:t>remote and local communication. If application and middleware service are deployed on different servers, </a:t>
            </a:r>
            <a:r>
              <a:rPr kumimoji="1" lang="en-US" altLang="zh-CN" sz="1200" dirty="0" smtClean="0">
                <a:latin typeface="Palatino"/>
                <a:cs typeface="Palatino"/>
              </a:rPr>
              <a:t>socket is </a:t>
            </a:r>
            <a:r>
              <a:rPr kumimoji="1" lang="en-US" altLang="zh-CN" sz="1200" dirty="0">
                <a:latin typeface="Palatino"/>
                <a:cs typeface="Palatino"/>
              </a:rPr>
              <a:t>used. Otherwise, </a:t>
            </a:r>
            <a:r>
              <a:rPr kumimoji="1" lang="en-US" altLang="zh-CN" sz="1200" dirty="0" smtClean="0">
                <a:latin typeface="Palatino"/>
                <a:cs typeface="Palatino"/>
              </a:rPr>
              <a:t>the same APIs are </a:t>
            </a:r>
            <a:r>
              <a:rPr kumimoji="1" lang="en-US" altLang="zh-CN" sz="1200" dirty="0">
                <a:latin typeface="Palatino"/>
                <a:cs typeface="Palatino"/>
              </a:rPr>
              <a:t>implemented by shared-</a:t>
            </a:r>
            <a:r>
              <a:rPr kumimoji="1" lang="en-US" altLang="zh-CN" sz="1200" dirty="0" smtClean="0">
                <a:latin typeface="Palatino"/>
                <a:cs typeface="Palatino"/>
              </a:rPr>
              <a:t>memory, </a:t>
            </a:r>
            <a:r>
              <a:rPr kumimoji="1" lang="en-US" altLang="zh-CN" sz="1200" dirty="0">
                <a:latin typeface="Palatino"/>
                <a:cs typeface="Palatino"/>
              </a:rPr>
              <a:t>because of lower latency</a:t>
            </a:r>
            <a:r>
              <a:rPr kumimoji="1" lang="en-US" altLang="zh-CN" sz="1200" dirty="0" smtClean="0">
                <a:latin typeface="Palatino"/>
                <a:cs typeface="Palatino"/>
              </a:rPr>
              <a:t>.</a:t>
            </a:r>
          </a:p>
          <a:p>
            <a:r>
              <a:rPr kumimoji="1" lang="en-US" altLang="zh-CN" sz="1200" dirty="0" smtClean="0">
                <a:latin typeface="Palatino"/>
                <a:cs typeface="Palatino"/>
              </a:rPr>
              <a:t>[2] Because </a:t>
            </a:r>
            <a:r>
              <a:rPr kumimoji="1" lang="en-US" altLang="zh-CN" sz="1200" dirty="0" err="1" smtClean="0">
                <a:latin typeface="Palatino"/>
                <a:cs typeface="Palatino"/>
              </a:rPr>
              <a:t>ZeroMQ</a:t>
            </a:r>
            <a:r>
              <a:rPr kumimoji="1" lang="en-US" altLang="zh-CN" sz="1200" dirty="0" smtClean="0">
                <a:latin typeface="Palatino"/>
                <a:cs typeface="Palatino"/>
              </a:rPr>
              <a:t> middleware and user code are compiled together.</a:t>
            </a:r>
          </a:p>
          <a:p>
            <a:r>
              <a:rPr kumimoji="1" lang="en-US" altLang="zh-CN" sz="1200" dirty="0" smtClean="0">
                <a:latin typeface="Palatino"/>
                <a:cs typeface="Palatino"/>
              </a:rPr>
              <a:t>[3] </a:t>
            </a:r>
            <a:r>
              <a:rPr kumimoji="1" lang="en-US" altLang="zh-CN" sz="1200" dirty="0" smtClean="0">
                <a:latin typeface="Palatino"/>
                <a:cs typeface="Palatino"/>
                <a:hlinkClick r:id="rId3"/>
              </a:rPr>
              <a:t>Aeron- Design Overview</a:t>
            </a:r>
            <a:endParaRPr kumimoji="1" lang="en-US" altLang="zh-CN" sz="1200" dirty="0" smtClean="0">
              <a:latin typeface="Palatino"/>
              <a:cs typeface="Palatino"/>
            </a:endParaRPr>
          </a:p>
          <a:p>
            <a:r>
              <a:rPr kumimoji="1" lang="en-US" altLang="zh-CN" sz="1200" dirty="0" smtClean="0">
                <a:latin typeface="Palatino"/>
                <a:cs typeface="Palatino"/>
              </a:rPr>
              <a:t>[4] The reliability is claimed at </a:t>
            </a:r>
            <a:r>
              <a:rPr kumimoji="1" lang="en-US" altLang="zh-CN" sz="1200" dirty="0" smtClean="0">
                <a:latin typeface="Palatino"/>
                <a:cs typeface="Palatino"/>
                <a:hlinkClick r:id="rId4"/>
              </a:rPr>
              <a:t>Aeron- Protocol Specification</a:t>
            </a:r>
            <a:r>
              <a:rPr kumimoji="1" lang="en-US" altLang="zh-CN" sz="1200" dirty="0" smtClean="0">
                <a:latin typeface="Palatino"/>
                <a:cs typeface="Palatino"/>
              </a:rPr>
              <a:t>, but it is still questionable.</a:t>
            </a:r>
          </a:p>
          <a:p>
            <a:r>
              <a:rPr kumimoji="1" lang="en-US" altLang="zh-CN" sz="1200" dirty="0" smtClean="0">
                <a:latin typeface="Palatino"/>
                <a:cs typeface="Palatino"/>
              </a:rPr>
              <a:t>[5] </a:t>
            </a:r>
            <a:r>
              <a:rPr kumimoji="1" lang="en-US" altLang="zh-CN" sz="1200" dirty="0">
                <a:latin typeface="Palatino"/>
                <a:cs typeface="Palatino"/>
              </a:rPr>
              <a:t>Messaging middleware should be deployed independently from applications, running as a messaging </a:t>
            </a:r>
            <a:r>
              <a:rPr kumimoji="1" lang="en-US" altLang="zh-CN" sz="1200" dirty="0" smtClean="0">
                <a:latin typeface="Palatino"/>
                <a:cs typeface="Palatino"/>
              </a:rPr>
              <a:t>service</a:t>
            </a:r>
          </a:p>
          <a:p>
            <a:pPr marL="0" lvl="1"/>
            <a:r>
              <a:rPr kumimoji="1" lang="en-US" altLang="zh-CN" sz="1200" dirty="0" smtClean="0">
                <a:latin typeface="Palatino"/>
                <a:cs typeface="Palatino"/>
              </a:rPr>
              <a:t>[6] Daemon receives</a:t>
            </a:r>
            <a:r>
              <a:rPr kumimoji="1" lang="en-US" altLang="zh-CN" sz="1200" dirty="0">
                <a:latin typeface="Palatino"/>
                <a:cs typeface="Palatino"/>
              </a:rPr>
              <a:t>, queues, and delivers messages to </a:t>
            </a:r>
            <a:r>
              <a:rPr kumimoji="1" lang="en-US" altLang="zh-CN" sz="1200" dirty="0" smtClean="0">
                <a:latin typeface="Palatino"/>
                <a:cs typeface="Palatino"/>
              </a:rPr>
              <a:t>clients</a:t>
            </a:r>
          </a:p>
          <a:p>
            <a:pPr marL="0" lvl="1"/>
            <a:r>
              <a:rPr kumimoji="1" lang="en-US" altLang="zh-CN" sz="1200" dirty="0" smtClean="0">
                <a:latin typeface="Palatino"/>
                <a:cs typeface="Palatino"/>
              </a:rPr>
              <a:t>[7] Multicast is good for certain cases, e.g., large number of subscribers to one topic.</a:t>
            </a:r>
            <a:endParaRPr kumimoji="1" lang="en-US" altLang="zh-CN" sz="1200" dirty="0">
              <a:latin typeface="Palatino"/>
              <a:cs typeface="Palatino"/>
            </a:endParaRPr>
          </a:p>
          <a:p>
            <a:endParaRPr kumimoji="1" lang="en-US" altLang="zh-CN" sz="1200" dirty="0"/>
          </a:p>
          <a:p>
            <a:endParaRPr kumimoji="1" lang="en-US" altLang="zh-CN" sz="1200" dirty="0" smtClean="0"/>
          </a:p>
        </p:txBody>
      </p:sp>
    </p:spTree>
    <p:extLst>
      <p:ext uri="{BB962C8B-B14F-4D97-AF65-F5344CB8AC3E}">
        <p14:creationId xmlns:p14="http://schemas.microsoft.com/office/powerpoint/2010/main" val="119457287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370361</TotalTime>
  <Words>5069</Words>
  <Application>Microsoft Macintosh PowerPoint</Application>
  <PresentationFormat>全屏显示(4:3)</PresentationFormat>
  <Paragraphs>746</Paragraphs>
  <Slides>39</Slides>
  <Notes>36</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Office Theme</vt:lpstr>
      <vt:lpstr>PaaS Message Communication Middleware</vt:lpstr>
      <vt:lpstr>A Typical Scenario in 5G Network </vt:lpstr>
      <vt:lpstr>Requirements</vt:lpstr>
      <vt:lpstr>Pub/Sub Architecture</vt:lpstr>
      <vt:lpstr>Latency Consideration</vt:lpstr>
      <vt:lpstr>Latency Test – Broker-based</vt:lpstr>
      <vt:lpstr>Design Choice: Brokerless</vt:lpstr>
      <vt:lpstr>Candidates</vt:lpstr>
      <vt:lpstr>ZeroMQ vs NSQ vs Aeron</vt:lpstr>
      <vt:lpstr>ZeroMQ vs NSQ vs Aeron Contd.</vt:lpstr>
      <vt:lpstr>Comparison Summary</vt:lpstr>
      <vt:lpstr>Evaluation</vt:lpstr>
      <vt:lpstr>Testbed</vt:lpstr>
      <vt:lpstr>Experiment Setup</vt:lpstr>
      <vt:lpstr>Scenario 1a: Remote Fanout</vt:lpstr>
      <vt:lpstr>Scenario 1a: Remote Fanout</vt:lpstr>
      <vt:lpstr>Scenario 1a: Remote Fanin</vt:lpstr>
      <vt:lpstr>Scenario 1a: Remote Fanin</vt:lpstr>
      <vt:lpstr>NSQ - Decentralization</vt:lpstr>
      <vt:lpstr>NSQ - Decentralization</vt:lpstr>
      <vt:lpstr>Scenario 1b: Local Fanout</vt:lpstr>
      <vt:lpstr>Scenario 1b: Local Fanout</vt:lpstr>
      <vt:lpstr>Scenario 1b: Local Fanin</vt:lpstr>
      <vt:lpstr>Scenario 1b: Local Fanin</vt:lpstr>
      <vt:lpstr>Scenario #2: Tradeoff between Persistency and Latency</vt:lpstr>
      <vt:lpstr>Scenario #2: Tradeoff between Persistency and Latency</vt:lpstr>
      <vt:lpstr>Our proposed choice: NSQ</vt:lpstr>
      <vt:lpstr>Go Language Background</vt:lpstr>
      <vt:lpstr>NSQ – Architecture Overview</vt:lpstr>
      <vt:lpstr>NSQ - Goroutines</vt:lpstr>
      <vt:lpstr>Research: Latency Improvement</vt:lpstr>
      <vt:lpstr>Research: QoS</vt:lpstr>
      <vt:lpstr>Research: QoS Granularity</vt:lpstr>
      <vt:lpstr>Research: Scalability</vt:lpstr>
      <vt:lpstr>Real-Time Messaging Middleware</vt:lpstr>
      <vt:lpstr>Architecture-A: Per-Service-Class Daemon</vt:lpstr>
      <vt:lpstr>Architecture-B: Traffic Control inside Daemon</vt:lpstr>
      <vt:lpstr>Risk Factors</vt:lpstr>
      <vt:lpstr>Summary</vt:lpstr>
    </vt:vector>
  </TitlesOfParts>
  <Company>wustl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 eit</dc:creator>
  <cp:lastModifiedBy>Chong Li</cp:lastModifiedBy>
  <cp:revision>5646</cp:revision>
  <dcterms:created xsi:type="dcterms:W3CDTF">2013-08-14T23:08:37Z</dcterms:created>
  <dcterms:modified xsi:type="dcterms:W3CDTF">2016-10-13T16:29:13Z</dcterms:modified>
</cp:coreProperties>
</file>