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409" r:id="rId2"/>
    <p:sldId id="523" r:id="rId3"/>
    <p:sldId id="649" r:id="rId4"/>
    <p:sldId id="617" r:id="rId5"/>
    <p:sldId id="618" r:id="rId6"/>
    <p:sldId id="632" r:id="rId7"/>
    <p:sldId id="633" r:id="rId8"/>
    <p:sldId id="634" r:id="rId9"/>
    <p:sldId id="635" r:id="rId10"/>
    <p:sldId id="650" r:id="rId11"/>
    <p:sldId id="636" r:id="rId12"/>
    <p:sldId id="637" r:id="rId13"/>
    <p:sldId id="638" r:id="rId14"/>
    <p:sldId id="639" r:id="rId15"/>
    <p:sldId id="640" r:id="rId16"/>
    <p:sldId id="641" r:id="rId17"/>
    <p:sldId id="642" r:id="rId18"/>
    <p:sldId id="643" r:id="rId19"/>
    <p:sldId id="644" r:id="rId20"/>
    <p:sldId id="645" r:id="rId21"/>
    <p:sldId id="646" r:id="rId22"/>
    <p:sldId id="647" r:id="rId23"/>
    <p:sldId id="648" r:id="rId24"/>
    <p:sldId id="652" r:id="rId25"/>
    <p:sldId id="661" r:id="rId26"/>
    <p:sldId id="660" r:id="rId27"/>
    <p:sldId id="654" r:id="rId28"/>
    <p:sldId id="655" r:id="rId29"/>
    <p:sldId id="656" r:id="rId30"/>
    <p:sldId id="657" r:id="rId31"/>
    <p:sldId id="658" r:id="rId32"/>
    <p:sldId id="659" r:id="rId33"/>
    <p:sldId id="662" r:id="rId34"/>
    <p:sldId id="59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ch" initials="RG" lastIdx="17" clrIdx="0"/>
  <p:cmAuthor id="1" name="Chong Li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8DF1"/>
    <a:srgbClr val="6700FB"/>
    <a:srgbClr val="FA00DC"/>
    <a:srgbClr val="CC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3986" autoAdjust="0"/>
    <p:restoredTop sz="87383" autoAdjust="0"/>
  </p:normalViewPr>
  <p:slideViewPr>
    <p:cSldViewPr snapToGrid="0" snapToObjects="1">
      <p:cViewPr varScale="1">
        <p:scale>
          <a:sx n="99" d="100"/>
          <a:sy n="99" d="100"/>
        </p:scale>
        <p:origin x="-16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drtailor/Desktop/Lab%20Presentation/data/latency/Latency%20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drtailor/Desktop/Lab%20Presentation/data/latency/Latency%20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drtailor/Desktop/Lab%20Presentation/data/latency/Latency%20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drtailor/Desktop/Lab%20Presentation/data/latency/Latency%20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drtailor/Desktop/Lab%20Presentation/data/latency/Latency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Fanout</a:t>
            </a:r>
            <a:r>
              <a:rPr lang="zh-CN" altLang="en-US"/>
              <a:t> </a:t>
            </a:r>
            <a:r>
              <a:rPr lang="en-US" altLang="zh-CN"/>
              <a:t>256</a:t>
            </a:r>
            <a:r>
              <a:rPr lang="zh-CN" altLang="en-US"/>
              <a:t> </a:t>
            </a:r>
            <a:r>
              <a:rPr lang="en-US" altLang="zh-CN"/>
              <a:t>&amp;&amp;</a:t>
            </a:r>
            <a:r>
              <a:rPr lang="zh-CN" altLang="en-US" baseline="0"/>
              <a:t> </a:t>
            </a:r>
            <a:r>
              <a:rPr lang="en-US" altLang="zh-CN"/>
              <a:t>Timeout</a:t>
            </a:r>
            <a:r>
              <a:rPr lang="zh-CN" altLang="en-US"/>
              <a:t> </a:t>
            </a:r>
            <a:r>
              <a:rPr lang="en-US" altLang="zh-CN"/>
              <a:t>80ms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Sheet3!$B$3:$B$4</c:f>
              <c:strCache>
                <c:ptCount val="2"/>
                <c:pt idx="0">
                  <c:v>Sub App</c:v>
                </c:pt>
                <c:pt idx="1">
                  <c:v>Usr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Sheet3!$A$5:$A$20</c:f>
              <c:numCache>
                <c:formatCode>General</c:formatCode>
                <c:ptCount val="16"/>
                <c:pt idx="0">
                  <c:v>0.0</c:v>
                </c:pt>
                <c:pt idx="2">
                  <c:v>1.0</c:v>
                </c:pt>
                <c:pt idx="4">
                  <c:v>2.0</c:v>
                </c:pt>
                <c:pt idx="6">
                  <c:v>4.0</c:v>
                </c:pt>
                <c:pt idx="8">
                  <c:v>8.0</c:v>
                </c:pt>
                <c:pt idx="10">
                  <c:v>16.0</c:v>
                </c:pt>
                <c:pt idx="12">
                  <c:v>32.0</c:v>
                </c:pt>
                <c:pt idx="14">
                  <c:v>64.0</c:v>
                </c:pt>
              </c:numCache>
            </c:numRef>
          </c:cat>
          <c:val>
            <c:numRef>
              <c:f>Sheet3!$B$5:$B$20</c:f>
              <c:numCache>
                <c:formatCode>General</c:formatCode>
                <c:ptCount val="16"/>
                <c:pt idx="0" formatCode="0%">
                  <c:v>20.4</c:v>
                </c:pt>
                <c:pt idx="2" formatCode="0%">
                  <c:v>20.8</c:v>
                </c:pt>
                <c:pt idx="4" formatCode="0%">
                  <c:v>21.2</c:v>
                </c:pt>
                <c:pt idx="6" formatCode="0%">
                  <c:v>20.4</c:v>
                </c:pt>
                <c:pt idx="8" formatCode="0%">
                  <c:v>21.2</c:v>
                </c:pt>
                <c:pt idx="10" formatCode="0%">
                  <c:v>20.8</c:v>
                </c:pt>
                <c:pt idx="12" formatCode="0%">
                  <c:v>21.2</c:v>
                </c:pt>
                <c:pt idx="14" formatCode="0%">
                  <c:v>21.2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2"/>
                <c:pt idx="0">
                  <c:v>Sub App</c:v>
                </c:pt>
                <c:pt idx="1">
                  <c:v>Sys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Sheet3!$A$5:$A$20</c:f>
              <c:numCache>
                <c:formatCode>General</c:formatCode>
                <c:ptCount val="16"/>
                <c:pt idx="0">
                  <c:v>0.0</c:v>
                </c:pt>
                <c:pt idx="2">
                  <c:v>1.0</c:v>
                </c:pt>
                <c:pt idx="4">
                  <c:v>2.0</c:v>
                </c:pt>
                <c:pt idx="6">
                  <c:v>4.0</c:v>
                </c:pt>
                <c:pt idx="8">
                  <c:v>8.0</c:v>
                </c:pt>
                <c:pt idx="10">
                  <c:v>16.0</c:v>
                </c:pt>
                <c:pt idx="12">
                  <c:v>32.0</c:v>
                </c:pt>
                <c:pt idx="14">
                  <c:v>64.0</c:v>
                </c:pt>
              </c:numCache>
            </c:numRef>
          </c:cat>
          <c:val>
            <c:numRef>
              <c:f>Sheet3!$C$5:$C$20</c:f>
              <c:numCache>
                <c:formatCode>General</c:formatCode>
                <c:ptCount val="16"/>
                <c:pt idx="0" formatCode="0%">
                  <c:v>18.8</c:v>
                </c:pt>
                <c:pt idx="2" formatCode="0%">
                  <c:v>18.0</c:v>
                </c:pt>
                <c:pt idx="4" formatCode="0%">
                  <c:v>18.0</c:v>
                </c:pt>
                <c:pt idx="6" formatCode="0%">
                  <c:v>19.2</c:v>
                </c:pt>
                <c:pt idx="8" formatCode="0%">
                  <c:v>18.8</c:v>
                </c:pt>
                <c:pt idx="10" formatCode="0%">
                  <c:v>17.2</c:v>
                </c:pt>
                <c:pt idx="12" formatCode="0%">
                  <c:v>18.8</c:v>
                </c:pt>
                <c:pt idx="14" formatCode="0%">
                  <c:v>18.8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2"/>
                <c:pt idx="0">
                  <c:v>Pub Daemon</c:v>
                </c:pt>
                <c:pt idx="1">
                  <c:v>Usr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Sheet3!$A$5:$A$20</c:f>
              <c:numCache>
                <c:formatCode>General</c:formatCode>
                <c:ptCount val="16"/>
                <c:pt idx="0">
                  <c:v>0.0</c:v>
                </c:pt>
                <c:pt idx="2">
                  <c:v>1.0</c:v>
                </c:pt>
                <c:pt idx="4">
                  <c:v>2.0</c:v>
                </c:pt>
                <c:pt idx="6">
                  <c:v>4.0</c:v>
                </c:pt>
                <c:pt idx="8">
                  <c:v>8.0</c:v>
                </c:pt>
                <c:pt idx="10">
                  <c:v>16.0</c:v>
                </c:pt>
                <c:pt idx="12">
                  <c:v>32.0</c:v>
                </c:pt>
                <c:pt idx="14">
                  <c:v>64.0</c:v>
                </c:pt>
              </c:numCache>
            </c:numRef>
          </c:cat>
          <c:val>
            <c:numRef>
              <c:f>Sheet3!$D$5:$D$20</c:f>
              <c:numCache>
                <c:formatCode>0%</c:formatCode>
                <c:ptCount val="16"/>
                <c:pt idx="1">
                  <c:v>1.02</c:v>
                </c:pt>
                <c:pt idx="3">
                  <c:v>1.03</c:v>
                </c:pt>
                <c:pt idx="5">
                  <c:v>0.9</c:v>
                </c:pt>
                <c:pt idx="7">
                  <c:v>0.82</c:v>
                </c:pt>
                <c:pt idx="9">
                  <c:v>0.71</c:v>
                </c:pt>
                <c:pt idx="11">
                  <c:v>0.65</c:v>
                </c:pt>
                <c:pt idx="13">
                  <c:v>0.64</c:v>
                </c:pt>
                <c:pt idx="15">
                  <c:v>0.61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2"/>
                <c:pt idx="0">
                  <c:v>Pub Daemon</c:v>
                </c:pt>
                <c:pt idx="1">
                  <c:v>Sys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Sheet3!$A$5:$A$20</c:f>
              <c:numCache>
                <c:formatCode>General</c:formatCode>
                <c:ptCount val="16"/>
                <c:pt idx="0">
                  <c:v>0.0</c:v>
                </c:pt>
                <c:pt idx="2">
                  <c:v>1.0</c:v>
                </c:pt>
                <c:pt idx="4">
                  <c:v>2.0</c:v>
                </c:pt>
                <c:pt idx="6">
                  <c:v>4.0</c:v>
                </c:pt>
                <c:pt idx="8">
                  <c:v>8.0</c:v>
                </c:pt>
                <c:pt idx="10">
                  <c:v>16.0</c:v>
                </c:pt>
                <c:pt idx="12">
                  <c:v>32.0</c:v>
                </c:pt>
                <c:pt idx="14">
                  <c:v>64.0</c:v>
                </c:pt>
              </c:numCache>
            </c:numRef>
          </c:cat>
          <c:val>
            <c:numRef>
              <c:f>Sheet3!$E$5:$E$20</c:f>
              <c:numCache>
                <c:formatCode>0%</c:formatCode>
                <c:ptCount val="16"/>
                <c:pt idx="1">
                  <c:v>1.51</c:v>
                </c:pt>
                <c:pt idx="3">
                  <c:v>1.16</c:v>
                </c:pt>
                <c:pt idx="5">
                  <c:v>1.14</c:v>
                </c:pt>
                <c:pt idx="7">
                  <c:v>1.01</c:v>
                </c:pt>
                <c:pt idx="9">
                  <c:v>0.85</c:v>
                </c:pt>
                <c:pt idx="11">
                  <c:v>0.57</c:v>
                </c:pt>
                <c:pt idx="13">
                  <c:v>0.5</c:v>
                </c:pt>
                <c:pt idx="15">
                  <c:v>0.53</c:v>
                </c:pt>
              </c:numCache>
            </c:numRef>
          </c:val>
        </c:ser>
        <c:ser>
          <c:idx val="4"/>
          <c:order val="4"/>
          <c:tx>
            <c:strRef>
              <c:f>Sheet3!$F$3:$F$4</c:f>
              <c:strCache>
                <c:ptCount val="2"/>
                <c:pt idx="0">
                  <c:v>Pub Daemon</c:v>
                </c:pt>
                <c:pt idx="1">
                  <c:v>Pub App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Sheet3!$A$5:$A$20</c:f>
              <c:numCache>
                <c:formatCode>General</c:formatCode>
                <c:ptCount val="16"/>
                <c:pt idx="0">
                  <c:v>0.0</c:v>
                </c:pt>
                <c:pt idx="2">
                  <c:v>1.0</c:v>
                </c:pt>
                <c:pt idx="4">
                  <c:v>2.0</c:v>
                </c:pt>
                <c:pt idx="6">
                  <c:v>4.0</c:v>
                </c:pt>
                <c:pt idx="8">
                  <c:v>8.0</c:v>
                </c:pt>
                <c:pt idx="10">
                  <c:v>16.0</c:v>
                </c:pt>
                <c:pt idx="12">
                  <c:v>32.0</c:v>
                </c:pt>
                <c:pt idx="14">
                  <c:v>64.0</c:v>
                </c:pt>
              </c:numCache>
            </c:numRef>
          </c:cat>
          <c:val>
            <c:numRef>
              <c:f>Sheet3!$F$5:$F$20</c:f>
              <c:numCache>
                <c:formatCode>0.0%</c:formatCode>
                <c:ptCount val="16"/>
                <c:pt idx="1">
                  <c:v>0.02</c:v>
                </c:pt>
                <c:pt idx="3">
                  <c:v>0.032</c:v>
                </c:pt>
                <c:pt idx="5">
                  <c:v>0.02</c:v>
                </c:pt>
                <c:pt idx="7">
                  <c:v>0.023</c:v>
                </c:pt>
                <c:pt idx="9">
                  <c:v>0.023</c:v>
                </c:pt>
                <c:pt idx="11">
                  <c:v>0.021</c:v>
                </c:pt>
                <c:pt idx="13">
                  <c:v>0.026</c:v>
                </c:pt>
                <c:pt idx="15">
                  <c:v>0.026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24419608"/>
        <c:axId val="-2024644664"/>
      </c:barChart>
      <c:catAx>
        <c:axId val="-2024419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Output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Buffer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SIze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(msgs)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33398828618645"/>
              <c:y val="0.87078981752202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24644664"/>
        <c:crosses val="autoZero"/>
        <c:auto val="1"/>
        <c:lblAlgn val="ctr"/>
        <c:lblOffset val="100"/>
        <c:noMultiLvlLbl val="0"/>
      </c:catAx>
      <c:valAx>
        <c:axId val="-2024644664"/>
        <c:scaling>
          <c:orientation val="minMax"/>
          <c:max val="4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CPU</a:t>
                </a:r>
                <a:r>
                  <a:rPr lang="zh-CN" altLang="en-US"/>
                  <a:t> </a:t>
                </a:r>
                <a:r>
                  <a:rPr lang="en-US" altLang="zh-CN"/>
                  <a:t>Utilization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24419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Fanout</a:t>
            </a:r>
            <a:r>
              <a:rPr lang="en-US" baseline="0"/>
              <a:t> 256 &amp;&amp; BufferSize 8msgs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Sheet3!$B$27:$B$28</c:f>
              <c:strCache>
                <c:ptCount val="2"/>
                <c:pt idx="0">
                  <c:v>Sub App</c:v>
                </c:pt>
                <c:pt idx="1">
                  <c:v>Usr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Sheet3!$A$29:$A$42</c:f>
              <c:numCache>
                <c:formatCode>General</c:formatCode>
                <c:ptCount val="14"/>
                <c:pt idx="0">
                  <c:v>0.0</c:v>
                </c:pt>
                <c:pt idx="2">
                  <c:v>10.0</c:v>
                </c:pt>
                <c:pt idx="4">
                  <c:v>20.0</c:v>
                </c:pt>
                <c:pt idx="6">
                  <c:v>40.0</c:v>
                </c:pt>
                <c:pt idx="8">
                  <c:v>80.0</c:v>
                </c:pt>
                <c:pt idx="10">
                  <c:v>160.0</c:v>
                </c:pt>
                <c:pt idx="12">
                  <c:v>320.0</c:v>
                </c:pt>
              </c:numCache>
            </c:numRef>
          </c:cat>
          <c:val>
            <c:numRef>
              <c:f>Sheet3!$B$29:$B$42</c:f>
              <c:numCache>
                <c:formatCode>General</c:formatCode>
                <c:ptCount val="14"/>
                <c:pt idx="0" formatCode="0%">
                  <c:v>20.4</c:v>
                </c:pt>
                <c:pt idx="2" formatCode="0%">
                  <c:v>20.8</c:v>
                </c:pt>
                <c:pt idx="4" formatCode="0%">
                  <c:v>21.2</c:v>
                </c:pt>
                <c:pt idx="6" formatCode="0%">
                  <c:v>20.4</c:v>
                </c:pt>
                <c:pt idx="8" formatCode="0%">
                  <c:v>21.2</c:v>
                </c:pt>
                <c:pt idx="10" formatCode="0%">
                  <c:v>20.8</c:v>
                </c:pt>
                <c:pt idx="12" formatCode="0%">
                  <c:v>21.2</c:v>
                </c:pt>
              </c:numCache>
            </c:numRef>
          </c:val>
        </c:ser>
        <c:ser>
          <c:idx val="1"/>
          <c:order val="1"/>
          <c:tx>
            <c:strRef>
              <c:f>Sheet3!$C$27:$C$28</c:f>
              <c:strCache>
                <c:ptCount val="2"/>
                <c:pt idx="0">
                  <c:v>Sub App</c:v>
                </c:pt>
                <c:pt idx="1">
                  <c:v>Sys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Sheet3!$A$29:$A$42</c:f>
              <c:numCache>
                <c:formatCode>General</c:formatCode>
                <c:ptCount val="14"/>
                <c:pt idx="0">
                  <c:v>0.0</c:v>
                </c:pt>
                <c:pt idx="2">
                  <c:v>10.0</c:v>
                </c:pt>
                <c:pt idx="4">
                  <c:v>20.0</c:v>
                </c:pt>
                <c:pt idx="6">
                  <c:v>40.0</c:v>
                </c:pt>
                <c:pt idx="8">
                  <c:v>80.0</c:v>
                </c:pt>
                <c:pt idx="10">
                  <c:v>160.0</c:v>
                </c:pt>
                <c:pt idx="12">
                  <c:v>320.0</c:v>
                </c:pt>
              </c:numCache>
            </c:numRef>
          </c:cat>
          <c:val>
            <c:numRef>
              <c:f>Sheet3!$C$29:$C$42</c:f>
              <c:numCache>
                <c:formatCode>General</c:formatCode>
                <c:ptCount val="14"/>
                <c:pt idx="0" formatCode="0%">
                  <c:v>18.8</c:v>
                </c:pt>
                <c:pt idx="2" formatCode="0%">
                  <c:v>18.0</c:v>
                </c:pt>
                <c:pt idx="4" formatCode="0%">
                  <c:v>18.0</c:v>
                </c:pt>
                <c:pt idx="6" formatCode="0%">
                  <c:v>19.2</c:v>
                </c:pt>
                <c:pt idx="8" formatCode="0%">
                  <c:v>18.8</c:v>
                </c:pt>
                <c:pt idx="10" formatCode="0%">
                  <c:v>17.2</c:v>
                </c:pt>
                <c:pt idx="12" formatCode="0%">
                  <c:v>18.8</c:v>
                </c:pt>
              </c:numCache>
            </c:numRef>
          </c:val>
        </c:ser>
        <c:ser>
          <c:idx val="2"/>
          <c:order val="2"/>
          <c:tx>
            <c:strRef>
              <c:f>Sheet3!$D$27:$D$28</c:f>
              <c:strCache>
                <c:ptCount val="2"/>
                <c:pt idx="0">
                  <c:v>Pub Daemon</c:v>
                </c:pt>
                <c:pt idx="1">
                  <c:v>Usr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Sheet3!$A$29:$A$42</c:f>
              <c:numCache>
                <c:formatCode>General</c:formatCode>
                <c:ptCount val="14"/>
                <c:pt idx="0">
                  <c:v>0.0</c:v>
                </c:pt>
                <c:pt idx="2">
                  <c:v>10.0</c:v>
                </c:pt>
                <c:pt idx="4">
                  <c:v>20.0</c:v>
                </c:pt>
                <c:pt idx="6">
                  <c:v>40.0</c:v>
                </c:pt>
                <c:pt idx="8">
                  <c:v>80.0</c:v>
                </c:pt>
                <c:pt idx="10">
                  <c:v>160.0</c:v>
                </c:pt>
                <c:pt idx="12">
                  <c:v>320.0</c:v>
                </c:pt>
              </c:numCache>
            </c:numRef>
          </c:cat>
          <c:val>
            <c:numRef>
              <c:f>Sheet3!$D$29:$D$42</c:f>
              <c:numCache>
                <c:formatCode>0%</c:formatCode>
                <c:ptCount val="14"/>
                <c:pt idx="1">
                  <c:v>1.12</c:v>
                </c:pt>
                <c:pt idx="3">
                  <c:v>0.82</c:v>
                </c:pt>
                <c:pt idx="5">
                  <c:v>0.87</c:v>
                </c:pt>
                <c:pt idx="7">
                  <c:v>0.75</c:v>
                </c:pt>
                <c:pt idx="9">
                  <c:v>0.74</c:v>
                </c:pt>
                <c:pt idx="11">
                  <c:v>0.68</c:v>
                </c:pt>
                <c:pt idx="13">
                  <c:v>0.68</c:v>
                </c:pt>
              </c:numCache>
            </c:numRef>
          </c:val>
        </c:ser>
        <c:ser>
          <c:idx val="3"/>
          <c:order val="3"/>
          <c:tx>
            <c:strRef>
              <c:f>Sheet3!$E$27:$E$28</c:f>
              <c:strCache>
                <c:ptCount val="2"/>
                <c:pt idx="0">
                  <c:v>Pub Daemon</c:v>
                </c:pt>
                <c:pt idx="1">
                  <c:v>Sys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Sheet3!$A$29:$A$42</c:f>
              <c:numCache>
                <c:formatCode>General</c:formatCode>
                <c:ptCount val="14"/>
                <c:pt idx="0">
                  <c:v>0.0</c:v>
                </c:pt>
                <c:pt idx="2">
                  <c:v>10.0</c:v>
                </c:pt>
                <c:pt idx="4">
                  <c:v>20.0</c:v>
                </c:pt>
                <c:pt idx="6">
                  <c:v>40.0</c:v>
                </c:pt>
                <c:pt idx="8">
                  <c:v>80.0</c:v>
                </c:pt>
                <c:pt idx="10">
                  <c:v>160.0</c:v>
                </c:pt>
                <c:pt idx="12">
                  <c:v>320.0</c:v>
                </c:pt>
              </c:numCache>
            </c:numRef>
          </c:cat>
          <c:val>
            <c:numRef>
              <c:f>Sheet3!$E$29:$E$42</c:f>
              <c:numCache>
                <c:formatCode>0%</c:formatCode>
                <c:ptCount val="14"/>
                <c:pt idx="1">
                  <c:v>1.95</c:v>
                </c:pt>
                <c:pt idx="3">
                  <c:v>1.96</c:v>
                </c:pt>
                <c:pt idx="5">
                  <c:v>0.91</c:v>
                </c:pt>
                <c:pt idx="7">
                  <c:v>0.75</c:v>
                </c:pt>
                <c:pt idx="9">
                  <c:v>0.59</c:v>
                </c:pt>
                <c:pt idx="11">
                  <c:v>0.64</c:v>
                </c:pt>
                <c:pt idx="13">
                  <c:v>0.79</c:v>
                </c:pt>
              </c:numCache>
            </c:numRef>
          </c:val>
        </c:ser>
        <c:ser>
          <c:idx val="4"/>
          <c:order val="4"/>
          <c:tx>
            <c:strRef>
              <c:f>Sheet3!$F$27</c:f>
              <c:strCache>
                <c:ptCount val="1"/>
                <c:pt idx="0">
                  <c:v>Pub App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Sheet3!$A$29:$A$42</c:f>
              <c:numCache>
                <c:formatCode>General</c:formatCode>
                <c:ptCount val="14"/>
                <c:pt idx="0">
                  <c:v>0.0</c:v>
                </c:pt>
                <c:pt idx="2">
                  <c:v>10.0</c:v>
                </c:pt>
                <c:pt idx="4">
                  <c:v>20.0</c:v>
                </c:pt>
                <c:pt idx="6">
                  <c:v>40.0</c:v>
                </c:pt>
                <c:pt idx="8">
                  <c:v>80.0</c:v>
                </c:pt>
                <c:pt idx="10">
                  <c:v>160.0</c:v>
                </c:pt>
                <c:pt idx="12">
                  <c:v>320.0</c:v>
                </c:pt>
              </c:numCache>
            </c:numRef>
          </c:cat>
          <c:val>
            <c:numRef>
              <c:f>Sheet3!$F$29:$F$42</c:f>
              <c:numCache>
                <c:formatCode>0.0%</c:formatCode>
                <c:ptCount val="14"/>
                <c:pt idx="1">
                  <c:v>0.034</c:v>
                </c:pt>
                <c:pt idx="3">
                  <c:v>0.035</c:v>
                </c:pt>
                <c:pt idx="5">
                  <c:v>0.031</c:v>
                </c:pt>
                <c:pt idx="7">
                  <c:v>0.032</c:v>
                </c:pt>
                <c:pt idx="9">
                  <c:v>0.036</c:v>
                </c:pt>
                <c:pt idx="11">
                  <c:v>0.032</c:v>
                </c:pt>
                <c:pt idx="13">
                  <c:v>0.031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60381880"/>
        <c:axId val="-2059834920"/>
      </c:barChart>
      <c:catAx>
        <c:axId val="-2060381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OutputBufferTimeout</a:t>
                </a:r>
              </a:p>
            </c:rich>
          </c:tx>
          <c:layout>
            <c:manualLayout>
              <c:xMode val="edge"/>
              <c:yMode val="edge"/>
              <c:x val="0.447386750267328"/>
              <c:y val="0.87695744418338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59834920"/>
        <c:crosses val="autoZero"/>
        <c:auto val="1"/>
        <c:lblAlgn val="ctr"/>
        <c:lblOffset val="100"/>
        <c:noMultiLvlLbl val="0"/>
      </c:catAx>
      <c:valAx>
        <c:axId val="-2059834920"/>
        <c:scaling>
          <c:orientation val="minMax"/>
          <c:max val="4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CPU Utilization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60381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128 Topics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Sheet5!$C$34</c:f>
              <c:strCache>
                <c:ptCount val="1"/>
                <c:pt idx="0">
                  <c:v>Pub Apps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Sheet5!$B$35:$B$37</c:f>
              <c:strCache>
                <c:ptCount val="3"/>
                <c:pt idx="0">
                  <c:v>Base Case</c:v>
                </c:pt>
                <c:pt idx="1">
                  <c:v>Low Prio Buffer = -1</c:v>
                </c:pt>
                <c:pt idx="2">
                  <c:v>Low Prio Default Settings</c:v>
                </c:pt>
              </c:strCache>
            </c:strRef>
          </c:cat>
          <c:val>
            <c:numRef>
              <c:f>Sheet5!$C$35:$C$37</c:f>
              <c:numCache>
                <c:formatCode>0%</c:formatCode>
                <c:ptCount val="3"/>
                <c:pt idx="0">
                  <c:v>4.48</c:v>
                </c:pt>
                <c:pt idx="1">
                  <c:v>3.02</c:v>
                </c:pt>
                <c:pt idx="2">
                  <c:v>3.28</c:v>
                </c:pt>
              </c:numCache>
            </c:numRef>
          </c:val>
        </c:ser>
        <c:ser>
          <c:idx val="1"/>
          <c:order val="1"/>
          <c:tx>
            <c:strRef>
              <c:f>Sheet5!$D$34</c:f>
              <c:strCache>
                <c:ptCount val="1"/>
                <c:pt idx="0">
                  <c:v>NSQd Low Prio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Sheet5!$B$35:$B$37</c:f>
              <c:strCache>
                <c:ptCount val="3"/>
                <c:pt idx="0">
                  <c:v>Base Case</c:v>
                </c:pt>
                <c:pt idx="1">
                  <c:v>Low Prio Buffer = -1</c:v>
                </c:pt>
                <c:pt idx="2">
                  <c:v>Low Prio Default Settings</c:v>
                </c:pt>
              </c:strCache>
            </c:strRef>
          </c:cat>
          <c:val>
            <c:numRef>
              <c:f>Sheet5!$D$35:$D$37</c:f>
              <c:numCache>
                <c:formatCode>0%</c:formatCode>
                <c:ptCount val="3"/>
                <c:pt idx="0">
                  <c:v>3.76</c:v>
                </c:pt>
                <c:pt idx="1">
                  <c:v>5.319999999999998</c:v>
                </c:pt>
                <c:pt idx="2">
                  <c:v>5.07</c:v>
                </c:pt>
              </c:numCache>
            </c:numRef>
          </c:val>
        </c:ser>
        <c:ser>
          <c:idx val="2"/>
          <c:order val="2"/>
          <c:tx>
            <c:strRef>
              <c:f>Sheet5!$E$34</c:f>
              <c:strCache>
                <c:ptCount val="1"/>
                <c:pt idx="0">
                  <c:v>NSQd High Prio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Sheet5!$B$35:$B$37</c:f>
              <c:strCache>
                <c:ptCount val="3"/>
                <c:pt idx="0">
                  <c:v>Base Case</c:v>
                </c:pt>
                <c:pt idx="1">
                  <c:v>Low Prio Buffer = -1</c:v>
                </c:pt>
                <c:pt idx="2">
                  <c:v>Low Prio Default Settings</c:v>
                </c:pt>
              </c:strCache>
            </c:strRef>
          </c:cat>
          <c:val>
            <c:numRef>
              <c:f>Sheet5!$E$35:$E$37</c:f>
              <c:numCache>
                <c:formatCode>0%</c:formatCode>
                <c:ptCount val="3"/>
                <c:pt idx="0">
                  <c:v>0.0</c:v>
                </c:pt>
                <c:pt idx="1">
                  <c:v>0.065</c:v>
                </c:pt>
                <c:pt idx="2">
                  <c:v>0.053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25375080"/>
        <c:axId val="-2023926024"/>
      </c:barChart>
      <c:catAx>
        <c:axId val="-2025375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23926024"/>
        <c:crosses val="autoZero"/>
        <c:auto val="1"/>
        <c:lblAlgn val="ctr"/>
        <c:lblOffset val="100"/>
        <c:noMultiLvlLbl val="0"/>
      </c:catAx>
      <c:valAx>
        <c:axId val="-2023926024"/>
        <c:scaling>
          <c:orientation val="minMax"/>
          <c:max val="4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25375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256 Topics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Sheet5!$C$42</c:f>
              <c:strCache>
                <c:ptCount val="1"/>
                <c:pt idx="0">
                  <c:v>Pub Apps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Sheet5!$B$43:$B$45</c:f>
              <c:strCache>
                <c:ptCount val="3"/>
                <c:pt idx="0">
                  <c:v>Base Case</c:v>
                </c:pt>
                <c:pt idx="1">
                  <c:v>Low Prio Buffer = -1</c:v>
                </c:pt>
                <c:pt idx="2">
                  <c:v>Low Prio Default Settings</c:v>
                </c:pt>
              </c:strCache>
            </c:strRef>
          </c:cat>
          <c:val>
            <c:numRef>
              <c:f>Sheet5!$C$43:$C$45</c:f>
              <c:numCache>
                <c:formatCode>0%</c:formatCode>
                <c:ptCount val="3"/>
                <c:pt idx="0">
                  <c:v>10.69</c:v>
                </c:pt>
                <c:pt idx="1">
                  <c:v>12.04</c:v>
                </c:pt>
                <c:pt idx="2">
                  <c:v>14.5</c:v>
                </c:pt>
              </c:numCache>
            </c:numRef>
          </c:val>
        </c:ser>
        <c:ser>
          <c:idx val="1"/>
          <c:order val="1"/>
          <c:tx>
            <c:strRef>
              <c:f>Sheet5!$D$42</c:f>
              <c:strCache>
                <c:ptCount val="1"/>
                <c:pt idx="0">
                  <c:v>NSQd Low Prio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Sheet5!$B$43:$B$45</c:f>
              <c:strCache>
                <c:ptCount val="3"/>
                <c:pt idx="0">
                  <c:v>Base Case</c:v>
                </c:pt>
                <c:pt idx="1">
                  <c:v>Low Prio Buffer = -1</c:v>
                </c:pt>
                <c:pt idx="2">
                  <c:v>Low Prio Default Settings</c:v>
                </c:pt>
              </c:strCache>
            </c:strRef>
          </c:cat>
          <c:val>
            <c:numRef>
              <c:f>Sheet5!$D$43:$D$45</c:f>
              <c:numCache>
                <c:formatCode>0%</c:formatCode>
                <c:ptCount val="3"/>
                <c:pt idx="0">
                  <c:v>8.02</c:v>
                </c:pt>
                <c:pt idx="1">
                  <c:v>14.52</c:v>
                </c:pt>
                <c:pt idx="2">
                  <c:v>14.2</c:v>
                </c:pt>
              </c:numCache>
            </c:numRef>
          </c:val>
        </c:ser>
        <c:ser>
          <c:idx val="2"/>
          <c:order val="2"/>
          <c:tx>
            <c:strRef>
              <c:f>Sheet5!$E$42</c:f>
              <c:strCache>
                <c:ptCount val="1"/>
                <c:pt idx="0">
                  <c:v>NSQd High Prio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Sheet5!$B$43:$B$45</c:f>
              <c:strCache>
                <c:ptCount val="3"/>
                <c:pt idx="0">
                  <c:v>Base Case</c:v>
                </c:pt>
                <c:pt idx="1">
                  <c:v>Low Prio Buffer = -1</c:v>
                </c:pt>
                <c:pt idx="2">
                  <c:v>Low Prio Default Settings</c:v>
                </c:pt>
              </c:strCache>
            </c:strRef>
          </c:cat>
          <c:val>
            <c:numRef>
              <c:f>Sheet5!$E$43:$E$45</c:f>
              <c:numCache>
                <c:formatCode>0%</c:formatCode>
                <c:ptCount val="3"/>
                <c:pt idx="0">
                  <c:v>0.0</c:v>
                </c:pt>
                <c:pt idx="1">
                  <c:v>0.059</c:v>
                </c:pt>
                <c:pt idx="2">
                  <c:v>0.072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22423848"/>
        <c:axId val="-2076922568"/>
      </c:barChart>
      <c:catAx>
        <c:axId val="-2022423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76922568"/>
        <c:crosses val="autoZero"/>
        <c:auto val="1"/>
        <c:lblAlgn val="ctr"/>
        <c:lblOffset val="100"/>
        <c:noMultiLvlLbl val="0"/>
      </c:catAx>
      <c:valAx>
        <c:axId val="-2076922568"/>
        <c:scaling>
          <c:orientation val="minMax"/>
          <c:max val="4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22423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386 Topics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Sheet5!$C$49</c:f>
              <c:strCache>
                <c:ptCount val="1"/>
                <c:pt idx="0">
                  <c:v>Pub Apps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Sheet5!$B$50:$B$52</c:f>
              <c:strCache>
                <c:ptCount val="3"/>
                <c:pt idx="0">
                  <c:v>Base Case</c:v>
                </c:pt>
                <c:pt idx="1">
                  <c:v>Low Prio Buffer = -1</c:v>
                </c:pt>
                <c:pt idx="2">
                  <c:v>Low Prio Default Settings</c:v>
                </c:pt>
              </c:strCache>
            </c:strRef>
          </c:cat>
          <c:val>
            <c:numRef>
              <c:f>Sheet5!$C$50:$C$52</c:f>
              <c:numCache>
                <c:formatCode>0%</c:formatCode>
                <c:ptCount val="3"/>
                <c:pt idx="0">
                  <c:v>12.99</c:v>
                </c:pt>
                <c:pt idx="1">
                  <c:v>13.76</c:v>
                </c:pt>
                <c:pt idx="2">
                  <c:v>14.4</c:v>
                </c:pt>
              </c:numCache>
            </c:numRef>
          </c:val>
        </c:ser>
        <c:ser>
          <c:idx val="1"/>
          <c:order val="1"/>
          <c:tx>
            <c:strRef>
              <c:f>Sheet5!$D$49</c:f>
              <c:strCache>
                <c:ptCount val="1"/>
                <c:pt idx="0">
                  <c:v>NSQd Low Prio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Sheet5!$B$50:$B$52</c:f>
              <c:strCache>
                <c:ptCount val="3"/>
                <c:pt idx="0">
                  <c:v>Base Case</c:v>
                </c:pt>
                <c:pt idx="1">
                  <c:v>Low Prio Buffer = -1</c:v>
                </c:pt>
                <c:pt idx="2">
                  <c:v>Low Prio Default Settings</c:v>
                </c:pt>
              </c:strCache>
            </c:strRef>
          </c:cat>
          <c:val>
            <c:numRef>
              <c:f>Sheet5!$D$50:$D$52</c:f>
              <c:numCache>
                <c:formatCode>0%</c:formatCode>
                <c:ptCount val="3"/>
                <c:pt idx="0">
                  <c:v>12.58</c:v>
                </c:pt>
                <c:pt idx="1">
                  <c:v>15.83</c:v>
                </c:pt>
                <c:pt idx="2">
                  <c:v>15.65</c:v>
                </c:pt>
              </c:numCache>
            </c:numRef>
          </c:val>
        </c:ser>
        <c:ser>
          <c:idx val="2"/>
          <c:order val="2"/>
          <c:tx>
            <c:strRef>
              <c:f>Sheet5!$E$49</c:f>
              <c:strCache>
                <c:ptCount val="1"/>
                <c:pt idx="0">
                  <c:v>NSQd High Prio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Sheet5!$B$50:$B$52</c:f>
              <c:strCache>
                <c:ptCount val="3"/>
                <c:pt idx="0">
                  <c:v>Base Case</c:v>
                </c:pt>
                <c:pt idx="1">
                  <c:v>Low Prio Buffer = -1</c:v>
                </c:pt>
                <c:pt idx="2">
                  <c:v>Low Prio Default Settings</c:v>
                </c:pt>
              </c:strCache>
            </c:strRef>
          </c:cat>
          <c:val>
            <c:numRef>
              <c:f>Sheet5!$E$50:$E$52</c:f>
              <c:numCache>
                <c:formatCode>0%</c:formatCode>
                <c:ptCount val="3"/>
                <c:pt idx="0">
                  <c:v>0.0</c:v>
                </c:pt>
                <c:pt idx="1">
                  <c:v>0.082</c:v>
                </c:pt>
                <c:pt idx="2">
                  <c:v>0.091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60416072"/>
        <c:axId val="-2029090232"/>
      </c:barChart>
      <c:catAx>
        <c:axId val="-2060416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29090232"/>
        <c:crosses val="autoZero"/>
        <c:auto val="1"/>
        <c:lblAlgn val="ctr"/>
        <c:lblOffset val="100"/>
        <c:noMultiLvlLbl val="0"/>
      </c:catAx>
      <c:valAx>
        <c:axId val="-2029090232"/>
        <c:scaling>
          <c:orientation val="minMax"/>
          <c:max val="4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60416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0B52D-9E9E-964F-B121-47C75C5952B7}" type="datetimeFigureOut">
              <a:rPr lang="en-US" smtClean="0"/>
              <a:pPr/>
              <a:t>6/13/16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E982A-8F9E-984C-964E-D271B8F391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76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4A60F-742A-BD40-B669-5141DB800E88}" type="datetimeFigureOut">
              <a:rPr lang="en-US" smtClean="0"/>
              <a:pPr/>
              <a:t>6/13/16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CA1D7-31B2-5340-9591-9BBEA2C37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240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y-A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61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y-A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9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y-A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50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y-A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23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307%,</a:t>
            </a:r>
            <a:r>
              <a:rPr lang="is-IS" dirty="0" smtClean="0"/>
              <a:t> </a:t>
            </a:r>
            <a:r>
              <a:rPr lang="is-I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278%,</a:t>
            </a:r>
            <a:r>
              <a:rPr lang="is-IS" dirty="0" smtClean="0"/>
              <a:t> </a:t>
            </a:r>
            <a:r>
              <a:rPr lang="is-I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178%,</a:t>
            </a:r>
            <a:r>
              <a:rPr lang="is-IS" dirty="0" smtClean="0"/>
              <a:t> </a:t>
            </a:r>
            <a:r>
              <a:rPr lang="is-I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150%,</a:t>
            </a:r>
            <a:r>
              <a:rPr lang="is-IS" dirty="0" smtClean="0"/>
              <a:t> </a:t>
            </a:r>
            <a:r>
              <a:rPr lang="is-I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133%,</a:t>
            </a:r>
            <a:r>
              <a:rPr lang="is-IS" dirty="0" smtClean="0"/>
              <a:t> </a:t>
            </a:r>
            <a:r>
              <a:rPr lang="is-I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132%,</a:t>
            </a:r>
            <a:r>
              <a:rPr lang="is-IS" dirty="0" smtClean="0"/>
              <a:t> </a:t>
            </a:r>
            <a:r>
              <a:rPr lang="is-I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147%</a:t>
            </a:r>
            <a:r>
              <a:rPr lang="is-IS" dirty="0" smtClean="0"/>
              <a:t> </a:t>
            </a:r>
            <a:endParaRPr lang="hy-A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18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y-A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47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Figure</a:t>
            </a:r>
            <a:r>
              <a:rPr kumimoji="1" lang="en-US" altLang="zh-CN" baseline="0" dirty="0" smtClean="0"/>
              <a:t> Explanation:</a:t>
            </a:r>
          </a:p>
          <a:p>
            <a:r>
              <a:rPr kumimoji="1" lang="en-US" altLang="zh-CN" baseline="0" dirty="0" smtClean="0"/>
              <a:t>X-axis label: For example, (2d-32,128) means that architecture-1 is used (2 daemons), publisher-1 has 32 producers and subscriber-1 has 128 producers</a:t>
            </a:r>
          </a:p>
          <a:p>
            <a:r>
              <a:rPr kumimoji="1" lang="en-US" altLang="zh-CN" baseline="0" dirty="0" smtClean="0"/>
              <a:t>Legend:</a:t>
            </a:r>
          </a:p>
          <a:p>
            <a:r>
              <a:rPr kumimoji="1" lang="en-US" altLang="zh-CN" baseline="0" dirty="0" smtClean="0"/>
              <a:t>	Dark blue: %user of daemon-2 (low-priority daemon)</a:t>
            </a:r>
          </a:p>
          <a:p>
            <a:r>
              <a:rPr kumimoji="1" lang="en-US" altLang="zh-CN" baseline="0" dirty="0" smtClean="0"/>
              <a:t>	Light blue: %system of daemon-2</a:t>
            </a:r>
          </a:p>
          <a:p>
            <a:r>
              <a:rPr kumimoji="1" lang="en-US" altLang="zh-CN" baseline="0" dirty="0" smtClean="0"/>
              <a:t>	Yellow: %user of daemon-1</a:t>
            </a:r>
          </a:p>
          <a:p>
            <a:r>
              <a:rPr kumimoji="1" lang="en-US" altLang="zh-CN" baseline="0" dirty="0" smtClean="0"/>
              <a:t>	Brown: %system of daemon-1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88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80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93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[1] One publisher or subscriber means a separate application (process). 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experiments,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assume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publisher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publishes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msgs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subscriber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subscribes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topics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receives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corresponding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msgs</a:t>
            </a:r>
            <a:r>
              <a:rPr kumimoji="1" lang="en-US" altLang="zh-CN" dirty="0" smtClean="0"/>
              <a:t>. But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scenario,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any application can 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[2] Each producer is a concurrent entity inside a publisher application. On the other hand, each consumer is a concurrent entity inside</a:t>
            </a:r>
            <a:r>
              <a:rPr kumimoji="1" lang="en-US" altLang="zh-CN" baseline="0" dirty="0" smtClean="0"/>
              <a:t> a subscriber application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02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Black box: end-to-end</a:t>
            </a:r>
            <a:r>
              <a:rPr kumimoji="1" lang="en-US" altLang="zh-CN" baseline="0" dirty="0" smtClean="0"/>
              <a:t> latency of high-priority topic</a:t>
            </a:r>
          </a:p>
          <a:p>
            <a:r>
              <a:rPr kumimoji="1" lang="en-US" altLang="zh-CN" baseline="0" dirty="0" smtClean="0"/>
              <a:t>Blue box: end-to-end latency of low-priority topics</a:t>
            </a:r>
            <a:endParaRPr kumimoji="1" lang="en-US" altLang="zh-CN" dirty="0" smtClean="0"/>
          </a:p>
          <a:p>
            <a:r>
              <a:rPr kumimoji="1" lang="en-US" altLang="zh-CN" dirty="0" smtClean="0"/>
              <a:t>1-d, normal: one daemon handles all the topics;</a:t>
            </a:r>
            <a:r>
              <a:rPr kumimoji="1" lang="en-US" altLang="zh-CN" baseline="0" dirty="0" smtClean="0"/>
              <a:t> publishers, daemon and subscribers are scheduled by SCHED_NORMAL</a:t>
            </a:r>
          </a:p>
          <a:p>
            <a:r>
              <a:rPr kumimoji="1" lang="en-US" altLang="zh-CN" baseline="0" dirty="0" smtClean="0"/>
              <a:t>1-d, </a:t>
            </a:r>
            <a:r>
              <a:rPr kumimoji="1" lang="en-US" altLang="zh-CN" baseline="0" dirty="0" err="1" smtClean="0"/>
              <a:t>rr</a:t>
            </a:r>
            <a:r>
              <a:rPr kumimoji="1" lang="en-US" altLang="zh-CN" baseline="0" dirty="0" smtClean="0"/>
              <a:t>: </a:t>
            </a:r>
            <a:r>
              <a:rPr kumimoji="1" lang="en-US" altLang="zh-CN" dirty="0" smtClean="0"/>
              <a:t>one daemon handles all the topics;</a:t>
            </a:r>
            <a:r>
              <a:rPr kumimoji="1" lang="en-US" altLang="zh-CN" baseline="0" dirty="0" smtClean="0"/>
              <a:t> publishers, daemon and subscribers are scheduled by SCHED_RR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2-d, </a:t>
            </a:r>
            <a:r>
              <a:rPr kumimoji="1" lang="en-US" altLang="zh-CN" baseline="0" dirty="0" err="1" smtClean="0"/>
              <a:t>fifo</a:t>
            </a:r>
            <a:r>
              <a:rPr kumimoji="1" lang="en-US" altLang="zh-CN" baseline="0" dirty="0" smtClean="0"/>
              <a:t>: </a:t>
            </a:r>
            <a:r>
              <a:rPr kumimoji="1" lang="en-US" altLang="zh-CN" dirty="0" smtClean="0"/>
              <a:t>one high-priority daemon (process) for high-priority</a:t>
            </a:r>
            <a:r>
              <a:rPr kumimoji="1" lang="en-US" altLang="zh-CN" baseline="0" dirty="0" smtClean="0"/>
              <a:t> topic, one low-priority daemon (process) for low-priority topics; daemon and subscribers are scheduled by SCHED_FIFO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2-d, </a:t>
            </a:r>
            <a:r>
              <a:rPr kumimoji="1" lang="en-US" altLang="zh-CN" baseline="0" dirty="0" err="1" smtClean="0"/>
              <a:t>rr</a:t>
            </a:r>
            <a:r>
              <a:rPr kumimoji="1" lang="en-US" altLang="zh-CN" baseline="0" dirty="0" smtClean="0"/>
              <a:t>: </a:t>
            </a:r>
            <a:r>
              <a:rPr kumimoji="1" lang="en-US" altLang="zh-CN" dirty="0" smtClean="0"/>
              <a:t>one high-priority daemon (process) for high-priority</a:t>
            </a:r>
            <a:r>
              <a:rPr kumimoji="1" lang="en-US" altLang="zh-CN" baseline="0" dirty="0" smtClean="0"/>
              <a:t> topic, one low-priority daemon (process) for low-priority topics; daemon and subscribers are scheduled by SCHED_RR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78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y-A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42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y-A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82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y-A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2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2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95412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395781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Name:</a:t>
            </a:r>
          </a:p>
          <a:p>
            <a:r>
              <a:rPr lang="en-US" dirty="0" smtClean="0"/>
              <a:t>Date: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6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075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accent2">
                    <a:lumMod val="75000"/>
                  </a:schemeClr>
                </a:solidFill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56286"/>
            <a:ext cx="8229600" cy="5069877"/>
          </a:xfrm>
        </p:spPr>
        <p:txBody>
          <a:bodyPr/>
          <a:lstStyle>
            <a:lvl1pPr marL="342900" indent="-342900">
              <a:buClr>
                <a:srgbClr val="CC9933"/>
              </a:buClr>
              <a:buFont typeface="Wingdings" charset="2"/>
              <a:buChar char="Ø"/>
              <a:defRPr sz="2400">
                <a:latin typeface="Palatino"/>
                <a:cs typeface="Palatino"/>
              </a:defRPr>
            </a:lvl1pPr>
            <a:lvl2pPr marL="742950" indent="-285750"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q"/>
              <a:defRPr sz="2200">
                <a:latin typeface="Palatino"/>
                <a:cs typeface="Palatino"/>
              </a:defRPr>
            </a:lvl2pPr>
            <a:lvl3pPr>
              <a:buClr>
                <a:srgbClr val="CC9933"/>
              </a:buClr>
              <a:buSzPct val="120000"/>
              <a:defRPr sz="2000">
                <a:latin typeface="Palatino"/>
                <a:cs typeface="Palatino"/>
              </a:defRPr>
            </a:lvl3pPr>
            <a:lvl4pPr marL="1600200" indent="-228600"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§"/>
              <a:defRPr>
                <a:latin typeface="Palatino"/>
                <a:cs typeface="Palatino"/>
              </a:defRPr>
            </a:lvl4pPr>
            <a:lvl5pPr marL="2057400" indent="-228600">
              <a:buClr>
                <a:srgbClr val="CC9933"/>
              </a:buClr>
              <a:buSzPct val="60000"/>
              <a:buFont typeface="Courier New"/>
              <a:buChar char="o"/>
              <a:defRPr>
                <a:latin typeface="Palatino"/>
                <a:cs typeface="Palatino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C32BAF81-2836-1841-8C1D-2DCC72636AA7}" type="datetime1">
              <a:rPr lang="en-US" smtClean="0"/>
              <a:pPr/>
              <a:t>6/13/16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20E9FC0C-25CF-334A-B910-44A385CE0D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9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BAF81-2836-1841-8C1D-2DCC72636AA7}" type="datetime1">
              <a:rPr lang="en-US" smtClean="0"/>
              <a:pPr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9FC0C-25CF-334A-B910-44A385CE0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0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395412"/>
            <a:ext cx="7929977" cy="1470025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Gill Sans"/>
                <a:cs typeface="Gill Sans"/>
              </a:rPr>
              <a:t>Evaluation of Architecture-1</a:t>
            </a:r>
            <a:endParaRPr lang="en-US" sz="4000" dirty="0">
              <a:latin typeface="Gill Sans"/>
              <a:cs typeface="Gill San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516550" y="3513762"/>
            <a:ext cx="7170249" cy="2612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 smtClean="0">
                <a:latin typeface="Gill Sans"/>
                <a:cs typeface="Gill Sans"/>
              </a:rPr>
              <a:t>                                                       </a:t>
            </a:r>
            <a:endParaRPr kumimoji="1" lang="zh-CN" altLang="en-US" sz="24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5957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Daemon Configurations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Users can configuration some key parameters to control latency performance and resource consumption</a:t>
            </a:r>
          </a:p>
          <a:p>
            <a:pPr lvl="1"/>
            <a:r>
              <a:rPr kumimoji="1" lang="en-US" altLang="zh-CN" dirty="0" smtClean="0"/>
              <a:t>Max-In-Flight</a:t>
            </a:r>
          </a:p>
          <a:p>
            <a:pPr lvl="1"/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em</a:t>
            </a:r>
            <a:r>
              <a:rPr kumimoji="1" lang="en-US" altLang="zh-CN" dirty="0" smtClean="0"/>
              <a:t>-queue-size</a:t>
            </a:r>
          </a:p>
          <a:p>
            <a:pPr lvl="1"/>
            <a:r>
              <a:rPr kumimoji="1" lang="en-US" altLang="zh-CN" dirty="0" err="1" smtClean="0"/>
              <a:t>OutputBufferSize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OutputBufferTimeout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Ephemeral Tag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All the parameters are used to configure components inside daemon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Experiments run at Huawei </a:t>
            </a:r>
            <a:r>
              <a:rPr kumimoji="1" lang="en-US" altLang="zh-CN" dirty="0" err="1" smtClean="0"/>
              <a:t>testbed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Specifications #1</a:t>
            </a:r>
            <a:endParaRPr lang="hy-A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Max-in-Flight:</a:t>
            </a:r>
          </a:p>
          <a:p>
            <a:pPr lvl="1"/>
            <a:r>
              <a:rPr lang="en-US" dirty="0" smtClean="0"/>
              <a:t>Description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Per-connection (between daemon and consumer) parameter</a:t>
            </a:r>
            <a:endParaRPr lang="en-US" dirty="0" smtClean="0"/>
          </a:p>
          <a:p>
            <a:pPr lvl="2"/>
            <a:r>
              <a:rPr lang="en-US" dirty="0" smtClean="0"/>
              <a:t>How many messages are allowed to be </a:t>
            </a:r>
            <a:r>
              <a:rPr lang="en-US" dirty="0" smtClean="0"/>
              <a:t>sent by daemon </a:t>
            </a:r>
            <a:r>
              <a:rPr lang="en-US" dirty="0" smtClean="0"/>
              <a:t>before </a:t>
            </a:r>
            <a:r>
              <a:rPr lang="en-US" dirty="0" smtClean="0"/>
              <a:t>receiving acknowledgement from consumer</a:t>
            </a:r>
            <a:endParaRPr lang="en-US" dirty="0" smtClean="0"/>
          </a:p>
          <a:p>
            <a:pPr lvl="1"/>
            <a:r>
              <a:rPr lang="en-US" dirty="0" smtClean="0"/>
              <a:t>How to configure:</a:t>
            </a:r>
          </a:p>
          <a:p>
            <a:pPr lvl="2"/>
            <a:r>
              <a:rPr lang="en-US" dirty="0" smtClean="0"/>
              <a:t>Default value is set to 1</a:t>
            </a:r>
          </a:p>
          <a:p>
            <a:pPr lvl="2"/>
            <a:r>
              <a:rPr lang="en-US" dirty="0" smtClean="0"/>
              <a:t>Setting a big Max-in-Flight would improve latency as </a:t>
            </a:r>
            <a:r>
              <a:rPr lang="en-US" dirty="0" smtClean="0"/>
              <a:t>daemon does not have to wait for “</a:t>
            </a:r>
            <a:r>
              <a:rPr lang="en-US" dirty="0" err="1" smtClean="0"/>
              <a:t>ack</a:t>
            </a:r>
            <a:r>
              <a:rPr lang="en-US" dirty="0" smtClean="0"/>
              <a:t>”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hy-A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50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</a:t>
            </a:r>
            <a:r>
              <a:rPr lang="en-US" dirty="0" smtClean="0"/>
              <a:t>Specifications #2</a:t>
            </a:r>
            <a:endParaRPr lang="hy-A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Mem-Queue-Size</a:t>
            </a:r>
          </a:p>
          <a:p>
            <a:pPr lvl="1"/>
            <a:r>
              <a:rPr lang="en-US" sz="2000" dirty="0" smtClean="0"/>
              <a:t>Description:</a:t>
            </a:r>
            <a:endParaRPr lang="en-US" sz="2000" dirty="0"/>
          </a:p>
          <a:p>
            <a:pPr lvl="2"/>
            <a:r>
              <a:rPr lang="en-US" sz="1800" dirty="0"/>
              <a:t>The size of the buffer for each </a:t>
            </a:r>
            <a:r>
              <a:rPr lang="en-US" sz="1800" dirty="0" smtClean="0"/>
              <a:t>topic and each channel</a:t>
            </a:r>
            <a:endParaRPr lang="en-US" sz="1800" dirty="0"/>
          </a:p>
          <a:p>
            <a:pPr lvl="2"/>
            <a:r>
              <a:rPr lang="en-US" sz="1800" dirty="0" smtClean="0"/>
              <a:t>Setting </a:t>
            </a:r>
            <a:r>
              <a:rPr lang="en-US" sz="1800" dirty="0"/>
              <a:t>a really small Mem-Queue-Size would make daemon write messages to the disk as there is not enough room to hold incoming messages for the topic from the producers</a:t>
            </a:r>
          </a:p>
          <a:p>
            <a:pPr lvl="2"/>
            <a:r>
              <a:rPr lang="en-US" sz="1800" dirty="0"/>
              <a:t>Setting a really big Mem-Queue-Size would cause huge memory footprint as daemon has to allocate large chunk of memory </a:t>
            </a:r>
            <a:endParaRPr lang="en-US" sz="1800" dirty="0" smtClean="0"/>
          </a:p>
          <a:p>
            <a:pPr lvl="1"/>
            <a:r>
              <a:rPr lang="en-US" sz="2200" dirty="0" smtClean="0"/>
              <a:t>How </a:t>
            </a:r>
            <a:r>
              <a:rPr lang="en-US" sz="2200" dirty="0" smtClean="0"/>
              <a:t>to configure:</a:t>
            </a:r>
          </a:p>
          <a:p>
            <a:pPr lvl="2"/>
            <a:r>
              <a:rPr lang="en-US" sz="1800" dirty="0"/>
              <a:t>Mem-Queue-Size should always be large enough for high priority </a:t>
            </a:r>
            <a:r>
              <a:rPr lang="en-US" sz="1800" dirty="0" smtClean="0"/>
              <a:t>traffic</a:t>
            </a:r>
          </a:p>
          <a:p>
            <a:pPr lvl="2"/>
            <a:r>
              <a:rPr lang="en-US" sz="1800" dirty="0" smtClean="0"/>
              <a:t>Mem-Queue-Size should be moderate for low priority traffic</a:t>
            </a:r>
          </a:p>
          <a:p>
            <a:pPr lvl="2"/>
            <a:endParaRPr lang="hy-AM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01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Specifications #3</a:t>
            </a:r>
            <a:endParaRPr lang="hy-A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6286"/>
            <a:ext cx="8229600" cy="5300064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OutputBufferSize</a:t>
            </a:r>
            <a:r>
              <a:rPr lang="en-US" sz="1800" dirty="0" smtClean="0"/>
              <a:t>:</a:t>
            </a:r>
          </a:p>
          <a:p>
            <a:pPr lvl="1"/>
            <a:r>
              <a:rPr lang="en-US" sz="1800" dirty="0" smtClean="0"/>
              <a:t>Description:</a:t>
            </a:r>
          </a:p>
          <a:p>
            <a:pPr lvl="2"/>
            <a:r>
              <a:rPr lang="en-US" sz="1600" dirty="0" smtClean="0"/>
              <a:t>The size of the buffer for each TCP connection</a:t>
            </a:r>
          </a:p>
          <a:p>
            <a:pPr lvl="2"/>
            <a:r>
              <a:rPr lang="en-US" sz="1600" dirty="0" smtClean="0"/>
              <a:t>Messages that are passed to the TCP handler are stored in this buffer</a:t>
            </a:r>
          </a:p>
          <a:p>
            <a:pPr lvl="2"/>
            <a:r>
              <a:rPr lang="en-US" sz="1600" dirty="0" err="1" smtClean="0"/>
              <a:t>OutputBufferSize</a:t>
            </a:r>
            <a:r>
              <a:rPr lang="en-US" sz="1600" dirty="0" smtClean="0"/>
              <a:t> sets the size of the buffer in the </a:t>
            </a:r>
            <a:r>
              <a:rPr lang="en-US" sz="1600" dirty="0" err="1" smtClean="0"/>
              <a:t>Golang</a:t>
            </a:r>
            <a:r>
              <a:rPr lang="en-US" sz="1600" dirty="0" smtClean="0"/>
              <a:t> </a:t>
            </a:r>
            <a:r>
              <a:rPr lang="en-US" sz="1600" dirty="0" err="1" smtClean="0"/>
              <a:t>bufio</a:t>
            </a:r>
            <a:r>
              <a:rPr lang="en-US" sz="1600" dirty="0" smtClean="0"/>
              <a:t> library</a:t>
            </a:r>
          </a:p>
          <a:p>
            <a:pPr lvl="2"/>
            <a:r>
              <a:rPr lang="en-US" sz="1600" dirty="0" smtClean="0"/>
              <a:t>When the buffer is full, messages would be flushed to the TCP stack</a:t>
            </a:r>
          </a:p>
          <a:p>
            <a:pPr lvl="2"/>
            <a:r>
              <a:rPr lang="en-US" sz="1600" dirty="0"/>
              <a:t>The default size is 16 * 1024 bytes</a:t>
            </a:r>
          </a:p>
          <a:p>
            <a:pPr lvl="2"/>
            <a:r>
              <a:rPr lang="en-US" sz="1600" dirty="0"/>
              <a:t>The max size is 128 * 1024 bytes</a:t>
            </a:r>
          </a:p>
          <a:p>
            <a:pPr lvl="2"/>
            <a:r>
              <a:rPr lang="en-US" sz="1600" dirty="0"/>
              <a:t>Set to -</a:t>
            </a:r>
            <a:r>
              <a:rPr lang="en-US" sz="1600" dirty="0" smtClean="0"/>
              <a:t>1 or 0 </a:t>
            </a:r>
            <a:r>
              <a:rPr lang="en-US" sz="1600" dirty="0"/>
              <a:t>to disable </a:t>
            </a:r>
            <a:r>
              <a:rPr lang="en-US" sz="1600" dirty="0" smtClean="0"/>
              <a:t>buffering</a:t>
            </a:r>
          </a:p>
          <a:p>
            <a:pPr lvl="2"/>
            <a:r>
              <a:rPr lang="en-US" sz="1600" dirty="0"/>
              <a:t>Tradeoff between CPU </a:t>
            </a:r>
            <a:r>
              <a:rPr lang="en-US" sz="1600" dirty="0" err="1"/>
              <a:t>util</a:t>
            </a:r>
            <a:r>
              <a:rPr lang="en-US" sz="1600" dirty="0"/>
              <a:t> &amp; latency</a:t>
            </a:r>
          </a:p>
          <a:p>
            <a:pPr lvl="3"/>
            <a:r>
              <a:rPr lang="en-US" sz="1600" dirty="0"/>
              <a:t>Setting a large size would </a:t>
            </a:r>
            <a:r>
              <a:rPr lang="en-US" sz="1600" u="sng" dirty="0"/>
              <a:t>facilitate batching</a:t>
            </a:r>
            <a:r>
              <a:rPr lang="en-US" sz="1600" dirty="0"/>
              <a:t>, thus </a:t>
            </a:r>
            <a:r>
              <a:rPr lang="en-US" sz="1600" u="sng" dirty="0"/>
              <a:t>increasing latency</a:t>
            </a:r>
            <a:r>
              <a:rPr lang="en-US" sz="1600" dirty="0"/>
              <a:t> as messages spend more time in the </a:t>
            </a:r>
            <a:r>
              <a:rPr lang="en-US" sz="1600" dirty="0" err="1"/>
              <a:t>bufio</a:t>
            </a:r>
            <a:r>
              <a:rPr lang="en-US" sz="1600" dirty="0"/>
              <a:t> buffer before they are sent</a:t>
            </a:r>
          </a:p>
          <a:p>
            <a:pPr lvl="3"/>
            <a:r>
              <a:rPr lang="en-US" sz="1600" dirty="0"/>
              <a:t>Setting a small size would </a:t>
            </a:r>
            <a:r>
              <a:rPr lang="en-US" sz="1600" u="sng" dirty="0"/>
              <a:t>lower latency</a:t>
            </a:r>
            <a:r>
              <a:rPr lang="en-US" sz="1600" dirty="0"/>
              <a:t>, yet it would </a:t>
            </a:r>
            <a:r>
              <a:rPr lang="en-US" sz="1600" u="sng" dirty="0"/>
              <a:t>increase CPU </a:t>
            </a:r>
            <a:r>
              <a:rPr lang="en-US" sz="1600" u="sng" dirty="0" smtClean="0"/>
              <a:t>utilizations</a:t>
            </a:r>
          </a:p>
          <a:p>
            <a:pPr lvl="1"/>
            <a:r>
              <a:rPr lang="en-US" sz="1800" dirty="0" smtClean="0"/>
              <a:t>How to configure</a:t>
            </a:r>
          </a:p>
          <a:p>
            <a:pPr lvl="2"/>
            <a:r>
              <a:rPr lang="en-US" sz="1600" dirty="0" smtClean="0"/>
              <a:t>For high priority traffic, set to -1 to disable buffering</a:t>
            </a:r>
          </a:p>
          <a:p>
            <a:pPr lvl="2"/>
            <a:r>
              <a:rPr lang="en-US" sz="1600" dirty="0" smtClean="0"/>
              <a:t>For low priority traffic, use the default value or a relatively large </a:t>
            </a:r>
            <a:r>
              <a:rPr lang="en-US" sz="1600" dirty="0" err="1" smtClean="0"/>
              <a:t>OutputBufferSize</a:t>
            </a:r>
            <a:r>
              <a:rPr lang="en-US" sz="1600" dirty="0" smtClean="0"/>
              <a:t> to reduce CPU utilization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02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0443"/>
            <a:ext cx="8229600" cy="630750"/>
          </a:xfrm>
        </p:spPr>
        <p:txBody>
          <a:bodyPr/>
          <a:lstStyle/>
          <a:p>
            <a:r>
              <a:rPr lang="en-US" dirty="0" smtClean="0"/>
              <a:t>Configuration Specifications #4</a:t>
            </a:r>
            <a:endParaRPr lang="hy-AM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 smtClean="0"/>
                  <a:t>OutputBufferTimeout:</a:t>
                </a:r>
              </a:p>
              <a:p>
                <a:pPr lvl="1"/>
                <a:r>
                  <a:rPr lang="en-US" sz="1800" dirty="0" smtClean="0"/>
                  <a:t>Description:</a:t>
                </a:r>
              </a:p>
              <a:p>
                <a:pPr lvl="2"/>
                <a:r>
                  <a:rPr lang="en-US" sz="1600" dirty="0" smtClean="0"/>
                  <a:t>When the timeout expires, the messages in the </a:t>
                </a:r>
                <a:r>
                  <a:rPr lang="en-US" sz="1600" dirty="0" err="1" smtClean="0"/>
                  <a:t>bufio</a:t>
                </a:r>
                <a:r>
                  <a:rPr lang="en-US" sz="1600" dirty="0" smtClean="0"/>
                  <a:t> buffer would be flushed to the TCP stack</a:t>
                </a:r>
              </a:p>
              <a:p>
                <a:pPr lvl="2"/>
                <a:r>
                  <a:rPr lang="en-US" sz="1600" dirty="0" smtClean="0"/>
                  <a:t>The default value is 250ms</a:t>
                </a:r>
              </a:p>
              <a:p>
                <a:pPr lvl="2"/>
                <a14:m>
                  <m:oMath xmlns:m="http://schemas.openxmlformats.org/officeDocument/2006/math" xmlns="">
                    <m:r>
                      <a:rPr lang="en-US" sz="1600" b="0" i="1" smtClean="0">
                        <a:latin typeface="Cambria Math" charset="0"/>
                      </a:rPr>
                      <m:t>𝐴𝑣𝑒𝑟𝑎𝑔𝑒</m:t>
                    </m:r>
                    <m:r>
                      <a:rPr lang="en-US" sz="1600" b="0" i="1" smtClean="0">
                        <a:latin typeface="Cambria Math" charset="0"/>
                      </a:rPr>
                      <m:t> </m:t>
                    </m:r>
                    <m:r>
                      <a:rPr lang="en-US" sz="1600" b="0" i="1" smtClean="0">
                        <a:latin typeface="Cambria Math" charset="0"/>
                      </a:rPr>
                      <m:t>𝐿𝑎𝑡𝑒𝑛𝑐𝑦</m:t>
                    </m:r>
                    <m:r>
                      <a:rPr lang="en-US" sz="1600" b="0" i="1" smtClean="0">
                        <a:latin typeface="Cambria Math" charset="0"/>
                      </a:rPr>
                      <m:t> </m:t>
                    </m:r>
                    <m:r>
                      <a:rPr lang="en-US" sz="1600" b="0" i="1" smtClean="0">
                        <a:latin typeface="Cambria Math" charset="0"/>
                      </a:rPr>
                      <m:t>𝑖𝑠</m:t>
                    </m:r>
                    <m:r>
                      <a:rPr lang="en-US" sz="1600" b="0" i="1" smtClean="0">
                        <a:latin typeface="Cambria Math" charset="0"/>
                      </a:rPr>
                      <m:t> </m:t>
                    </m:r>
                    <m:r>
                      <a:rPr lang="en-US" sz="1600" b="0" i="1" smtClean="0">
                        <a:latin typeface="Cambria Math" charset="0"/>
                      </a:rPr>
                      <m:t>𝑢𝑝𝑝𝑒𝑟</m:t>
                    </m:r>
                    <m:r>
                      <a:rPr lang="en-US" sz="1600" b="0" i="1" smtClean="0">
                        <a:latin typeface="Cambria Math" charset="0"/>
                      </a:rPr>
                      <m:t> </m:t>
                    </m:r>
                    <m:r>
                      <a:rPr lang="en-US" sz="1600" b="0" i="1" smtClean="0">
                        <a:latin typeface="Cambria Math" charset="0"/>
                      </a:rPr>
                      <m:t>𝑏𝑜𝑢𝑛𝑑𝑒𝑑</m:t>
                    </m:r>
                    <m:r>
                      <a:rPr lang="en-US" sz="1600" b="0" i="1" smtClean="0">
                        <a:latin typeface="Cambria Math" charset="0"/>
                      </a:rPr>
                      <m:t> </m:t>
                    </m:r>
                    <m:r>
                      <a:rPr lang="en-US" sz="1600" b="0" i="1" smtClean="0">
                        <a:latin typeface="Cambria Math" charset="0"/>
                      </a:rPr>
                      <m:t>𝑏𝑦</m:t>
                    </m:r>
                    <m:r>
                      <a:rPr lang="en-US" sz="1600" b="0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bg-BG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𝑇𝑖𝑚𝑒𝑜𝑢𝑡</m:t>
                        </m:r>
                      </m:num>
                      <m:den>
                        <m:r>
                          <a:rPr lang="en-US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600" dirty="0" smtClean="0"/>
                  <a:t> regardless of the buffer size</a:t>
                </a:r>
              </a:p>
              <a:p>
                <a:pPr lvl="2"/>
                <a:r>
                  <a:rPr lang="en-US" sz="1600" dirty="0" smtClean="0"/>
                  <a:t>Tradeoff between CPU utilization &amp; latency</a:t>
                </a:r>
              </a:p>
              <a:p>
                <a:pPr lvl="3"/>
                <a:r>
                  <a:rPr lang="en-US" sz="1600" dirty="0" smtClean="0"/>
                  <a:t>Setting a large timeout would </a:t>
                </a:r>
                <a:r>
                  <a:rPr lang="en-US" sz="1600" u="sng" dirty="0" smtClean="0"/>
                  <a:t>lower CPU utilizations </a:t>
                </a:r>
                <a:r>
                  <a:rPr lang="en-US" sz="1600" dirty="0" smtClean="0"/>
                  <a:t>while </a:t>
                </a:r>
                <a:r>
                  <a:rPr lang="en-US" sz="1600" u="sng" dirty="0" smtClean="0"/>
                  <a:t>increasing latency </a:t>
                </a:r>
                <a:r>
                  <a:rPr lang="en-US" sz="1600" dirty="0" smtClean="0"/>
                  <a:t>as messages spend more time in the </a:t>
                </a:r>
                <a:r>
                  <a:rPr lang="en-US" sz="1600" dirty="0" err="1" smtClean="0"/>
                  <a:t>bufio</a:t>
                </a:r>
                <a:r>
                  <a:rPr lang="en-US" sz="1600" dirty="0" smtClean="0"/>
                  <a:t> buffer</a:t>
                </a:r>
              </a:p>
              <a:p>
                <a:pPr lvl="3"/>
                <a:r>
                  <a:rPr lang="en-US" sz="1600" dirty="0" smtClean="0"/>
                  <a:t>Setting a small timeout would certainly </a:t>
                </a:r>
                <a:r>
                  <a:rPr lang="en-US" sz="1600" u="sng" dirty="0" smtClean="0"/>
                  <a:t>lower latency </a:t>
                </a:r>
                <a:r>
                  <a:rPr lang="en-US" sz="1600" dirty="0" smtClean="0"/>
                  <a:t>as the messages in the buffer get flushed out frequently while having </a:t>
                </a:r>
                <a:r>
                  <a:rPr lang="en-US" sz="1600" u="sng" dirty="0" smtClean="0"/>
                  <a:t>higher CPU utilizations</a:t>
                </a:r>
              </a:p>
              <a:p>
                <a:pPr lvl="1"/>
                <a:r>
                  <a:rPr lang="en-US" sz="1800" dirty="0"/>
                  <a:t>How to configure</a:t>
                </a:r>
              </a:p>
              <a:p>
                <a:pPr lvl="2"/>
                <a:r>
                  <a:rPr lang="en-US" sz="1600" dirty="0" smtClean="0"/>
                  <a:t>For high priority traffic, set to 0 to facilitate flushing</a:t>
                </a:r>
              </a:p>
              <a:p>
                <a:pPr lvl="2"/>
                <a:r>
                  <a:rPr lang="en-US" sz="1600" dirty="0" smtClean="0"/>
                  <a:t>For low priority traffic, use the default value or a relatively large timeout value to reduce CPU utilization</a:t>
                </a:r>
              </a:p>
              <a:p>
                <a:pPr lvl="3"/>
                <a:endParaRPr lang="en-US" sz="1800" u="sng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444" t="-601"/>
                </a:stretch>
              </a:blipFill>
            </p:spPr>
            <p:txBody>
              <a:bodyPr/>
              <a:lstStyle/>
              <a:p>
                <a:r>
                  <a:rPr lang="hy-AM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1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Buffer Size &amp; Timeout</a:t>
            </a:r>
            <a:endParaRPr lang="hy-AM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 smtClean="0"/>
                  <a:t>Sending rate matters</a:t>
                </a:r>
              </a:p>
              <a:p>
                <a:pPr lvl="1"/>
                <a:r>
                  <a:rPr lang="en-US" sz="1800" dirty="0"/>
                  <a:t>F</a:t>
                </a:r>
                <a:r>
                  <a:rPr lang="en-US" sz="1800" dirty="0" smtClean="0"/>
                  <a:t>ind proper buffer size and timeout value, given an estimated sending rate, to achieve low latency and reasonable CPU utilizations</a:t>
                </a:r>
              </a:p>
              <a:p>
                <a:pPr lvl="2"/>
                <a:r>
                  <a:rPr lang="en-US" sz="1600" dirty="0" smtClean="0"/>
                  <a:t>If </a:t>
                </a:r>
                <a:r>
                  <a:rPr lang="en-US" sz="1600" dirty="0"/>
                  <a:t>the message </a:t>
                </a:r>
                <a:r>
                  <a:rPr lang="en-US" sz="1600" u="sng" dirty="0"/>
                  <a:t>sending rate is low</a:t>
                </a:r>
                <a:r>
                  <a:rPr lang="en-US" sz="1600" dirty="0"/>
                  <a:t>, we can either disable buffering or set a low timeout </a:t>
                </a:r>
                <a:r>
                  <a:rPr lang="en-US" sz="1600" dirty="0" smtClean="0"/>
                  <a:t>value</a:t>
                </a:r>
              </a:p>
              <a:p>
                <a:pPr lvl="3"/>
                <a:r>
                  <a:rPr lang="en-US" sz="1600" dirty="0" smtClean="0"/>
                  <a:t>The messages would spend little time in the </a:t>
                </a:r>
                <a:r>
                  <a:rPr lang="en-US" sz="1600" dirty="0" err="1" smtClean="0"/>
                  <a:t>bufio</a:t>
                </a:r>
                <a:r>
                  <a:rPr lang="en-US" sz="1600" dirty="0" smtClean="0"/>
                  <a:t> buffer and be sent to the consumers in a relatively short time</a:t>
                </a:r>
                <a:endParaRPr lang="en-US" sz="1600" dirty="0"/>
              </a:p>
              <a:p>
                <a:pPr lvl="2"/>
                <a:r>
                  <a:rPr lang="en-US" sz="1600" dirty="0"/>
                  <a:t>If the message </a:t>
                </a:r>
                <a:r>
                  <a:rPr lang="en-US" sz="1600" u="sng" dirty="0"/>
                  <a:t>sending rate is </a:t>
                </a:r>
                <a:r>
                  <a:rPr lang="en-US" sz="1600" u="sng" dirty="0" smtClean="0"/>
                  <a:t>high</a:t>
                </a:r>
                <a:endParaRPr lang="en-US" sz="1600" dirty="0"/>
              </a:p>
              <a:p>
                <a:pPr lvl="3"/>
                <a:r>
                  <a:rPr lang="en-US" sz="1600" dirty="0" smtClean="0"/>
                  <a:t>Assume the sending gap is </a:t>
                </a:r>
                <a14:m>
                  <m:oMath xmlns:m="http://schemas.openxmlformats.org/officeDocument/2006/math" xmlns="">
                    <m:r>
                      <a:rPr lang="en-US" sz="1600" i="1" dirty="0" smtClean="0">
                        <a:latin typeface="Cambria Math" charset="0"/>
                      </a:rPr>
                      <m:t>𝑋</m:t>
                    </m:r>
                    <m:r>
                      <a:rPr lang="en-US" sz="160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600" dirty="0" err="1" smtClean="0"/>
                  <a:t>ms</a:t>
                </a:r>
                <a:r>
                  <a:rPr lang="en-US" sz="1600" dirty="0" smtClean="0"/>
                  <a:t> per message and the messages are allowed to have a maximum latency of </a:t>
                </a:r>
                <a14:m>
                  <m:oMath xmlns:m="http://schemas.openxmlformats.org/officeDocument/2006/math" xmlns="">
                    <m:r>
                      <a:rPr lang="en-US" sz="1600" b="0" i="1" smtClean="0">
                        <a:latin typeface="Cambria Math" charset="0"/>
                      </a:rPr>
                      <m:t>𝐿</m:t>
                    </m:r>
                    <m:r>
                      <a:rPr lang="en-US" sz="16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600" dirty="0" smtClean="0"/>
                  <a:t>ms</a:t>
                </a:r>
              </a:p>
              <a:p>
                <a:pPr lvl="3"/>
                <a:r>
                  <a:rPr lang="en-US" sz="1600" dirty="0" smtClean="0"/>
                  <a:t>We could set </a:t>
                </a:r>
                <a14:m>
                  <m:oMath xmlns:m="http://schemas.openxmlformats.org/officeDocument/2006/math" xmlns="">
                    <m:r>
                      <a:rPr lang="en-US" sz="1600" b="0" i="1" smtClean="0">
                        <a:latin typeface="Cambria Math" charset="0"/>
                      </a:rPr>
                      <m:t>𝐵𝑢𝑓𝑓𝑒𝑟𝑆𝑖𝑧𝑒</m:t>
                    </m:r>
                    <m:r>
                      <a:rPr lang="en-US" sz="1600" b="0" i="1" smtClean="0">
                        <a:latin typeface="Cambria Math" charset="0"/>
                      </a:rPr>
                      <m:t> ≤</m:t>
                    </m:r>
                    <m:f>
                      <m:fPr>
                        <m:ctrlPr>
                          <a:rPr lang="bg-BG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num>
                      <m:den>
                        <m:r>
                          <a:rPr lang="en-US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den>
                    </m:f>
                    <m:r>
                      <a:rPr lang="en-US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∗</m:t>
                    </m:r>
                    <m:r>
                      <a:rPr lang="en-US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𝑀𝑠𝑔𝑆𝑖𝑧𝑒</m:t>
                    </m:r>
                  </m:oMath>
                </a14:m>
                <a:r>
                  <a:rPr lang="en-US" sz="1600" dirty="0" smtClean="0"/>
                  <a:t> and a large enough timeout value</a:t>
                </a:r>
              </a:p>
              <a:p>
                <a:pPr lvl="3"/>
                <a:r>
                  <a:rPr lang="en-US" sz="1600" b="0" dirty="0"/>
                  <a:t>O</a:t>
                </a:r>
                <a:r>
                  <a:rPr lang="en-US" sz="1600" b="0" dirty="0" smtClean="0"/>
                  <a:t>r set </a:t>
                </a:r>
                <a14:m>
                  <m:oMath xmlns:m="http://schemas.openxmlformats.org/officeDocument/2006/math" xmlns="">
                    <m:r>
                      <a:rPr lang="en-US" sz="1600" b="0" i="1" smtClean="0">
                        <a:latin typeface="Cambria Math" charset="0"/>
                      </a:rPr>
                      <m:t>𝑇𝑖𝑚𝑒𝑜𝑢𝑡</m:t>
                    </m:r>
                    <m:r>
                      <a:rPr lang="en-US" sz="1600" b="0" i="1" smtClean="0">
                        <a:latin typeface="Cambria Math" charset="0"/>
                      </a:rPr>
                      <m:t> ≤ </m:t>
                    </m:r>
                    <m:f>
                      <m:fPr>
                        <m:ctrlPr>
                          <a:rPr lang="bg-BG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num>
                      <m:den>
                        <m:r>
                          <a:rPr lang="en-US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 smtClean="0"/>
                  <a:t> and a large enough </a:t>
                </a:r>
                <a:r>
                  <a:rPr lang="en-US" sz="1600" dirty="0" err="1" smtClean="0"/>
                  <a:t>bufferSize</a:t>
                </a:r>
                <a:endParaRPr lang="en-US" sz="1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444" t="-601" r="-963"/>
                </a:stretch>
              </a:blipFill>
            </p:spPr>
            <p:txBody>
              <a:bodyPr/>
              <a:lstStyle/>
              <a:p>
                <a:r>
                  <a:rPr lang="hy-AM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8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Specification #5</a:t>
            </a:r>
            <a:endParaRPr lang="hy-A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Ephemeral Tag</a:t>
            </a:r>
          </a:p>
          <a:p>
            <a:pPr lvl="1"/>
            <a:r>
              <a:rPr lang="en-US" sz="1800" dirty="0" smtClean="0"/>
              <a:t>Description:</a:t>
            </a:r>
          </a:p>
          <a:p>
            <a:pPr lvl="2"/>
            <a:r>
              <a:rPr lang="en-US" sz="1600" dirty="0" smtClean="0"/>
              <a:t>By appending “#ephemeral” tag behind the topic and channel name, we can prevent the message from being written to the disk when the messages overflows the Mem-Queue-Size.</a:t>
            </a:r>
          </a:p>
          <a:p>
            <a:pPr lvl="2"/>
            <a:r>
              <a:rPr lang="en-US" sz="1600" dirty="0" smtClean="0"/>
              <a:t>For messages that belongs to an ephemeral topic, it will never be written the disk</a:t>
            </a:r>
          </a:p>
          <a:p>
            <a:pPr lvl="1"/>
            <a:r>
              <a:rPr lang="en-US" sz="1800" dirty="0" smtClean="0"/>
              <a:t>How to configure:</a:t>
            </a:r>
          </a:p>
          <a:p>
            <a:pPr lvl="2"/>
            <a:r>
              <a:rPr lang="en-US" sz="1600" dirty="0" smtClean="0"/>
              <a:t>For high priority traffic, we should </a:t>
            </a:r>
            <a:r>
              <a:rPr lang="en-US" sz="1600" dirty="0" smtClean="0"/>
              <a:t>allocate </a:t>
            </a:r>
            <a:r>
              <a:rPr lang="en-US" sz="1600" dirty="0" smtClean="0"/>
              <a:t>a large enough Mem-Queue-Size to its specific </a:t>
            </a:r>
            <a:r>
              <a:rPr lang="en-US" sz="1600" dirty="0" smtClean="0"/>
              <a:t>topic/channel </a:t>
            </a:r>
            <a:r>
              <a:rPr lang="en-US" sz="1600" dirty="0" smtClean="0"/>
              <a:t>so that the messages would not have the chance to be written to the disk.</a:t>
            </a:r>
          </a:p>
          <a:p>
            <a:pPr lvl="2"/>
            <a:r>
              <a:rPr lang="en-US" sz="1600" dirty="0" smtClean="0"/>
              <a:t>However, if the queue size is not big enough, by appending the ”ephemeral” tag, the message would not be written to </a:t>
            </a:r>
            <a:r>
              <a:rPr lang="en-US" sz="1600" dirty="0" smtClean="0"/>
              <a:t>disk, </a:t>
            </a:r>
            <a:r>
              <a:rPr lang="en-US" sz="1600" dirty="0" smtClean="0"/>
              <a:t>enabling the “ephemeral” tag would potentially </a:t>
            </a:r>
            <a:r>
              <a:rPr lang="en-US" sz="1600" dirty="0" smtClean="0"/>
              <a:t>cause </a:t>
            </a:r>
            <a:r>
              <a:rPr lang="en-US" sz="1600" dirty="0"/>
              <a:t>message losses.</a:t>
            </a:r>
          </a:p>
          <a:p>
            <a:pPr lvl="2"/>
            <a:r>
              <a:rPr lang="en-US" sz="1600" dirty="0"/>
              <a:t>For low priority traffic </a:t>
            </a:r>
            <a:r>
              <a:rPr lang="en-US" sz="1600" dirty="0" smtClean="0"/>
              <a:t>that tolerates long delay and requires high reliability, we can disable “ephemeral” tag.</a:t>
            </a:r>
            <a:endParaRPr lang="hy-AM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47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Summarizations</a:t>
            </a:r>
            <a:endParaRPr lang="hy-AM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8912" y="1080671"/>
                <a:ext cx="8229600" cy="3655533"/>
              </a:xfrm>
            </p:spPr>
            <p:txBody>
              <a:bodyPr>
                <a:noAutofit/>
              </a:bodyPr>
              <a:lstStyle/>
              <a:p>
                <a:r>
                  <a:rPr lang="en-US" sz="1600" dirty="0" smtClean="0"/>
                  <a:t>For high priority traffic:</a:t>
                </a:r>
                <a:endParaRPr lang="en-US" sz="1600" dirty="0"/>
              </a:p>
              <a:p>
                <a:pPr lvl="1"/>
                <a:r>
                  <a:rPr lang="en-US" sz="1600" dirty="0"/>
                  <a:t>Ephemeral tag should be enabled</a:t>
                </a:r>
              </a:p>
              <a:p>
                <a:pPr lvl="1"/>
                <a:r>
                  <a:rPr lang="en-US" sz="1600" dirty="0"/>
                  <a:t>Max-in-Flight should be sufficiently la</a:t>
                </a:r>
                <a:r>
                  <a:rPr lang="en-US" sz="1600" dirty="0" smtClean="0"/>
                  <a:t>rge to facilitate traffic  </a:t>
                </a:r>
              </a:p>
              <a:p>
                <a:pPr lvl="1"/>
                <a:r>
                  <a:rPr lang="en-US" sz="1600" dirty="0" smtClean="0"/>
                  <a:t>Mem-Queue-Size should be sufficiently large to make sure that no messages would be written to the disk</a:t>
                </a:r>
              </a:p>
              <a:p>
                <a:pPr lvl="1"/>
                <a:r>
                  <a:rPr lang="en-US" sz="1600" dirty="0" err="1" smtClean="0"/>
                  <a:t>OutputBufferSize</a:t>
                </a:r>
                <a:r>
                  <a:rPr lang="en-US" sz="1600" dirty="0" smtClean="0"/>
                  <a:t> should be set to 0 to disable potential batching</a:t>
                </a:r>
              </a:p>
              <a:p>
                <a:pPr lvl="1"/>
                <a:r>
                  <a:rPr lang="en-US" sz="1600" dirty="0" err="1" smtClean="0"/>
                  <a:t>OutputBufferTimeout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doesn</a:t>
                </a:r>
                <a:r>
                  <a:rPr lang="uk-UA" sz="1600" dirty="0" smtClean="0"/>
                  <a:t>’</a:t>
                </a:r>
                <a:r>
                  <a:rPr lang="en-US" sz="1600" dirty="0" smtClean="0"/>
                  <a:t>t matter as long as </a:t>
                </a:r>
                <a:r>
                  <a:rPr lang="en-US" sz="1600" dirty="0" err="1" smtClean="0"/>
                  <a:t>OutputBufferSize</a:t>
                </a:r>
                <a:r>
                  <a:rPr lang="en-US" sz="1600" dirty="0" smtClean="0"/>
                  <a:t> is set to 0 as there is no way for the messages to be batched in the underlying </a:t>
                </a:r>
                <a:r>
                  <a:rPr lang="en-US" sz="1600" dirty="0" err="1" smtClean="0"/>
                  <a:t>Golang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bufio</a:t>
                </a:r>
                <a:r>
                  <a:rPr lang="en-US" sz="1600" dirty="0" smtClean="0"/>
                  <a:t> TCP connection buffer.</a:t>
                </a:r>
              </a:p>
              <a:p>
                <a:pPr lvl="1"/>
                <a:endParaRPr lang="en-US" sz="1600" dirty="0"/>
              </a:p>
              <a:p>
                <a:r>
                  <a:rPr lang="en-US" sz="1600" dirty="0" smtClean="0"/>
                  <a:t>For low priority traffic:</a:t>
                </a:r>
              </a:p>
              <a:p>
                <a:pPr lvl="1"/>
                <a:r>
                  <a:rPr lang="en-US" sz="1600" dirty="0" smtClean="0"/>
                  <a:t>Ephemeral tag should be disabled as there might be chance for the messages to be written to the disk</a:t>
                </a:r>
              </a:p>
              <a:p>
                <a:pPr lvl="1"/>
                <a:r>
                  <a:rPr lang="en-US" sz="1600" dirty="0" smtClean="0"/>
                  <a:t>Max-in-Flight depends on the its traffic rate as a relatively low Max-in-Flight could potentially cause traffic blocking</a:t>
                </a:r>
              </a:p>
              <a:p>
                <a:pPr lvl="1"/>
                <a:r>
                  <a:rPr lang="en-US" sz="1600" dirty="0" smtClean="0"/>
                  <a:t>Mem-Queue-Size should be moderate to spare some memory (using the default value is a good option)</a:t>
                </a:r>
              </a:p>
              <a:p>
                <a:pPr lvl="1"/>
                <a:r>
                  <a:rPr lang="en-US" sz="1600" dirty="0" err="1" smtClean="0"/>
                  <a:t>OutputBufferSize</a:t>
                </a:r>
                <a:r>
                  <a:rPr lang="en-US" sz="1600" dirty="0" smtClean="0"/>
                  <a:t> should be relatively large to enable message batching</a:t>
                </a:r>
              </a:p>
              <a:p>
                <a:pPr lvl="1"/>
                <a14:m>
                  <m:oMath xmlns:m="http://schemas.openxmlformats.org/officeDocument/2006/math" xmlns="">
                    <m:r>
                      <a:rPr lang="en-US" sz="1600" b="0" i="1" smtClean="0">
                        <a:latin typeface="Cambria Math" charset="0"/>
                      </a:rPr>
                      <m:t>𝑂𝑢𝑡𝑝𝑢𝑡𝐵𝑢𝑓𝑓𝑒𝑟𝑇𝑖𝑚𝑒𝑜𝑢𝑡</m:t>
                    </m:r>
                    <m:r>
                      <a:rPr lang="en-US" sz="1600" b="0" i="1" smtClean="0">
                        <a:latin typeface="Cambria Math" charset="0"/>
                      </a:rPr>
                      <m:t> ≅2 ∗ </m:t>
                    </m:r>
                    <m:r>
                      <a:rPr lang="en-US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𝐸𝑥𝑝𝑒𝑐𝑡𝑒𝑑</m:t>
                    </m:r>
                    <m:r>
                      <a:rPr lang="en-US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𝐿𝑎𝑡𝑒𝑛𝑐𝑦</m:t>
                    </m:r>
                    <m:r>
                      <a:rPr lang="en-US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endParaRPr lang="hy-AM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912" y="1080671"/>
                <a:ext cx="8229600" cy="3655533"/>
              </a:xfrm>
              <a:blipFill rotWithShape="1">
                <a:blip r:embed="rId2"/>
                <a:stretch>
                  <a:fillRect b="-4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57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Timeout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matters</a:t>
            </a:r>
            <a:endParaRPr lang="hy-A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Experiment Specifications </a:t>
            </a:r>
          </a:p>
          <a:p>
            <a:pPr lvl="1"/>
            <a:r>
              <a:rPr lang="en-US" altLang="zh-CN" sz="2000" dirty="0" smtClean="0"/>
              <a:t>Pub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subs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two</a:t>
            </a:r>
            <a:r>
              <a:rPr lang="zh-CN" altLang="en-US" sz="2000" dirty="0"/>
              <a:t> </a:t>
            </a:r>
            <a:r>
              <a:rPr lang="en-US" altLang="zh-CN" sz="2000" dirty="0"/>
              <a:t>separate</a:t>
            </a:r>
            <a:r>
              <a:rPr lang="zh-CN" altLang="en-US" sz="2000" dirty="0"/>
              <a:t> </a:t>
            </a:r>
            <a:r>
              <a:rPr lang="en-US" altLang="zh-CN" sz="2000" dirty="0"/>
              <a:t>machines</a:t>
            </a:r>
            <a:r>
              <a:rPr lang="zh-CN" altLang="en-US" sz="2000" dirty="0"/>
              <a:t> </a:t>
            </a:r>
            <a:r>
              <a:rPr lang="en-US" altLang="zh-CN" sz="2000" dirty="0"/>
              <a:t>(40</a:t>
            </a:r>
            <a:r>
              <a:rPr lang="zh-CN" altLang="en-US" sz="2000" dirty="0"/>
              <a:t> </a:t>
            </a:r>
            <a:r>
              <a:rPr lang="en-US" altLang="zh-CN" sz="2000" dirty="0"/>
              <a:t>cores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communicating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via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VLan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err="1"/>
              <a:t>Fanout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model,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256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subscribers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Sending</a:t>
            </a:r>
            <a:r>
              <a:rPr lang="zh-CN" altLang="en-US" sz="2000" dirty="0"/>
              <a:t> </a:t>
            </a:r>
            <a:r>
              <a:rPr lang="en-US" altLang="zh-CN" sz="2000" dirty="0"/>
              <a:t>gap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10ms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subs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run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independent</a:t>
            </a:r>
            <a:r>
              <a:rPr lang="zh-CN" altLang="en-US" sz="2000" dirty="0"/>
              <a:t> </a:t>
            </a:r>
            <a:r>
              <a:rPr lang="en-US" altLang="zh-CN" sz="2000" dirty="0"/>
              <a:t>processes</a:t>
            </a:r>
            <a:r>
              <a:rPr lang="zh-CN" altLang="en-US" sz="2000" dirty="0"/>
              <a:t> </a:t>
            </a:r>
            <a:r>
              <a:rPr lang="en-US" altLang="zh-CN" sz="2000" dirty="0"/>
              <a:t>(one</a:t>
            </a:r>
            <a:r>
              <a:rPr lang="zh-CN" altLang="en-US" sz="2000" dirty="0"/>
              <a:t> </a:t>
            </a:r>
            <a:r>
              <a:rPr lang="en-US" altLang="zh-CN" sz="2000" dirty="0"/>
              <a:t>sub</a:t>
            </a:r>
            <a:r>
              <a:rPr lang="zh-CN" altLang="en-US" sz="2000" dirty="0"/>
              <a:t> </a:t>
            </a:r>
            <a:r>
              <a:rPr lang="en-US" altLang="zh-CN" sz="2000" dirty="0"/>
              <a:t>one</a:t>
            </a:r>
            <a:r>
              <a:rPr lang="zh-CN" altLang="en-US" sz="2000" dirty="0"/>
              <a:t> </a:t>
            </a:r>
            <a:r>
              <a:rPr lang="en-US" altLang="zh-CN" sz="2000" dirty="0"/>
              <a:t>process)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Max-in-Flight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=1000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&amp;&amp;</a:t>
            </a:r>
            <a:r>
              <a:rPr lang="zh-CN" altLang="en-US" sz="2000" dirty="0" smtClean="0"/>
              <a:t>  </a:t>
            </a:r>
            <a:r>
              <a:rPr lang="en-US" altLang="zh-CN" sz="2000" dirty="0" err="1" smtClean="0"/>
              <a:t>OutputBufferTimeout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80ms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Examine how latency changes with different </a:t>
            </a:r>
            <a:r>
              <a:rPr lang="en-US" altLang="zh-CN" sz="2000" dirty="0" err="1" smtClean="0"/>
              <a:t>OutputBufferSize</a:t>
            </a:r>
            <a:endParaRPr lang="hy-AM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5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 (Timeout 80ms)</a:t>
            </a:r>
            <a:endParaRPr lang="hy-A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55688"/>
            <a:ext cx="8185637" cy="5300662"/>
          </a:xfrm>
        </p:spPr>
      </p:pic>
    </p:spTree>
    <p:extLst>
      <p:ext uri="{BB962C8B-B14F-4D97-AF65-F5344CB8AC3E}">
        <p14:creationId xmlns:p14="http://schemas.microsoft.com/office/powerpoint/2010/main" val="525630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 smtClean="0"/>
              <a:t>Architecture-1: Per-Service-Class Daemon</a:t>
            </a:r>
            <a:endParaRPr kumimoji="1"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6/13/16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33" name="组 32"/>
          <p:cNvGrpSpPr/>
          <p:nvPr/>
        </p:nvGrpSpPr>
        <p:grpSpPr>
          <a:xfrm>
            <a:off x="370501" y="1172974"/>
            <a:ext cx="1566016" cy="1334165"/>
            <a:chOff x="-49120" y="4504743"/>
            <a:chExt cx="1566016" cy="1334165"/>
          </a:xfrm>
        </p:grpSpPr>
        <p:sp>
          <p:nvSpPr>
            <p:cNvPr id="8" name="文本框 7"/>
            <p:cNvSpPr txBox="1"/>
            <p:nvPr/>
          </p:nvSpPr>
          <p:spPr>
            <a:xfrm>
              <a:off x="177281" y="5397155"/>
              <a:ext cx="1032469" cy="276999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Producer</a:t>
              </a:r>
              <a:endParaRPr kumimoji="1" lang="zh-CN" altLang="en-US" sz="12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4688" y="4852036"/>
              <a:ext cx="977656" cy="27699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User Code</a:t>
              </a:r>
              <a:endParaRPr kumimoji="1" lang="zh-CN" altLang="en-US" sz="1200" dirty="0"/>
            </a:p>
          </p:txBody>
        </p:sp>
        <p:cxnSp>
          <p:nvCxnSpPr>
            <p:cNvPr id="10" name="直线箭头连接符 26"/>
            <p:cNvCxnSpPr>
              <a:stCxn id="9" idx="2"/>
              <a:endCxn id="8" idx="0"/>
            </p:cNvCxnSpPr>
            <p:nvPr/>
          </p:nvCxnSpPr>
          <p:spPr bwMode="auto">
            <a:xfrm>
              <a:off x="693516" y="5129035"/>
              <a:ext cx="0" cy="2681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矩形 6"/>
            <p:cNvSpPr/>
            <p:nvPr/>
          </p:nvSpPr>
          <p:spPr>
            <a:xfrm>
              <a:off x="-49120" y="4552310"/>
              <a:ext cx="1473062" cy="128659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4134" y="4504743"/>
              <a:ext cx="12563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Publisher 1</a:t>
              </a:r>
              <a:endParaRPr kumimoji="1" lang="zh-CN" altLang="en-US" sz="12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668883" y="5097138"/>
              <a:ext cx="848013" cy="276999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Msg2 (</a:t>
              </a:r>
              <a:r>
                <a:rPr kumimoji="1" lang="en-US" altLang="zh-CN" sz="1200" dirty="0" smtClean="0">
                  <a:solidFill>
                    <a:srgbClr val="FF0000"/>
                  </a:solidFill>
                </a:rPr>
                <a:t>T2</a:t>
              </a:r>
              <a:r>
                <a:rPr kumimoji="1" lang="en-US" altLang="zh-CN" sz="1200" dirty="0" smtClean="0"/>
                <a:t>)</a:t>
              </a:r>
              <a:endParaRPr kumimoji="1" lang="zh-CN" altLang="en-US" sz="1200" dirty="0"/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337211" y="1763193"/>
            <a:ext cx="848013" cy="276999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Msg1 (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T1</a:t>
            </a:r>
            <a:r>
              <a:rPr kumimoji="1" lang="en-US" altLang="zh-CN" sz="1200" dirty="0" smtClean="0"/>
              <a:t>)</a:t>
            </a:r>
            <a:endParaRPr kumimoji="1" lang="zh-CN" altLang="en-US" sz="1200" dirty="0"/>
          </a:p>
        </p:txBody>
      </p:sp>
      <p:cxnSp>
        <p:nvCxnSpPr>
          <p:cNvPr id="182" name="直线箭头连接符 26"/>
          <p:cNvCxnSpPr>
            <a:endCxn id="215" idx="2"/>
          </p:cNvCxnSpPr>
          <p:nvPr/>
        </p:nvCxnSpPr>
        <p:spPr bwMode="auto">
          <a:xfrm rot="5400000" flipH="1" flipV="1">
            <a:off x="2461349" y="2388242"/>
            <a:ext cx="753350" cy="68689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grpSp>
        <p:nvGrpSpPr>
          <p:cNvPr id="169" name="组 168"/>
          <p:cNvGrpSpPr/>
          <p:nvPr/>
        </p:nvGrpSpPr>
        <p:grpSpPr>
          <a:xfrm>
            <a:off x="6693026" y="1311125"/>
            <a:ext cx="2409448" cy="1306637"/>
            <a:chOff x="-49120" y="4504743"/>
            <a:chExt cx="2912409" cy="1306637"/>
          </a:xfrm>
        </p:grpSpPr>
        <p:sp>
          <p:nvSpPr>
            <p:cNvPr id="170" name="文本框 169"/>
            <p:cNvSpPr txBox="1"/>
            <p:nvPr/>
          </p:nvSpPr>
          <p:spPr>
            <a:xfrm>
              <a:off x="130245" y="5397155"/>
              <a:ext cx="1032469" cy="276999"/>
            </a:xfrm>
            <a:prstGeom prst="rect">
              <a:avLst/>
            </a:prstGeom>
            <a:noFill/>
            <a:ln w="19050" cmpd="sng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Consumer</a:t>
              </a:r>
              <a:endParaRPr kumimoji="1" lang="zh-CN" altLang="en-US" sz="1200" dirty="0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817822" y="4849205"/>
              <a:ext cx="977656" cy="27699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zh-CN" sz="1200" dirty="0" err="1" smtClean="0"/>
                <a:t>UserCode</a:t>
              </a:r>
              <a:endParaRPr kumimoji="1" lang="zh-CN" altLang="en-US" sz="1200" dirty="0"/>
            </a:p>
          </p:txBody>
        </p:sp>
        <p:cxnSp>
          <p:nvCxnSpPr>
            <p:cNvPr id="172" name="直线箭头连接符 26"/>
            <p:cNvCxnSpPr>
              <a:stCxn id="171" idx="1"/>
              <a:endCxn id="170" idx="0"/>
            </p:cNvCxnSpPr>
            <p:nvPr/>
          </p:nvCxnSpPr>
          <p:spPr bwMode="auto">
            <a:xfrm rot="10800000" flipV="1">
              <a:off x="646480" y="4987705"/>
              <a:ext cx="171342" cy="40945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75" name="矩形 174"/>
            <p:cNvSpPr/>
            <p:nvPr/>
          </p:nvSpPr>
          <p:spPr>
            <a:xfrm>
              <a:off x="-49120" y="4552310"/>
              <a:ext cx="2798458" cy="125907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134134" y="4504743"/>
              <a:ext cx="12563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Subscriber 2</a:t>
              </a:r>
              <a:endParaRPr kumimoji="1" lang="zh-CN" altLang="en-US" sz="1200" dirty="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1885778" y="5095310"/>
              <a:ext cx="977511" cy="276999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Msg2(</a:t>
              </a:r>
              <a:r>
                <a:rPr kumimoji="1" lang="en-US" altLang="zh-CN" sz="1200" dirty="0" smtClean="0">
                  <a:solidFill>
                    <a:srgbClr val="FF0000"/>
                  </a:solidFill>
                </a:rPr>
                <a:t>T2</a:t>
              </a:r>
              <a:r>
                <a:rPr kumimoji="1" lang="en-US" altLang="zh-CN" sz="1200" dirty="0" smtClean="0"/>
                <a:t>)</a:t>
              </a:r>
              <a:endParaRPr kumimoji="1" lang="zh-CN" altLang="en-US" sz="1200" dirty="0"/>
            </a:p>
          </p:txBody>
        </p:sp>
      </p:grpSp>
      <p:sp>
        <p:nvSpPr>
          <p:cNvPr id="178" name="文本框 177"/>
          <p:cNvSpPr txBox="1"/>
          <p:nvPr/>
        </p:nvSpPr>
        <p:spPr>
          <a:xfrm>
            <a:off x="6593640" y="1910318"/>
            <a:ext cx="816610" cy="276999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Msg1(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T1</a:t>
            </a:r>
            <a:r>
              <a:rPr kumimoji="1" lang="en-US" altLang="zh-CN" sz="1200" dirty="0" smtClean="0"/>
              <a:t>)</a:t>
            </a:r>
            <a:endParaRPr kumimoji="1" lang="zh-CN" altLang="en-US" sz="1200" dirty="0"/>
          </a:p>
        </p:txBody>
      </p:sp>
      <p:sp>
        <p:nvSpPr>
          <p:cNvPr id="114" name="文本框 113"/>
          <p:cNvSpPr txBox="1"/>
          <p:nvPr/>
        </p:nvSpPr>
        <p:spPr>
          <a:xfrm>
            <a:off x="7929973" y="2197151"/>
            <a:ext cx="854166" cy="276999"/>
          </a:xfrm>
          <a:prstGeom prst="rect">
            <a:avLst/>
          </a:prstGeom>
          <a:noFill/>
          <a:ln w="19050" cmpd="sng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Consumer</a:t>
            </a:r>
            <a:endParaRPr kumimoji="1" lang="zh-CN" altLang="en-US" sz="1200" dirty="0"/>
          </a:p>
        </p:txBody>
      </p:sp>
      <p:cxnSp>
        <p:nvCxnSpPr>
          <p:cNvPr id="119" name="直线箭头连接符 26"/>
          <p:cNvCxnSpPr>
            <a:stCxn id="114" idx="0"/>
            <a:endCxn id="171" idx="3"/>
          </p:cNvCxnSpPr>
          <p:nvPr/>
        </p:nvCxnSpPr>
        <p:spPr bwMode="auto">
          <a:xfrm rot="16200000" flipV="1">
            <a:off x="8086531" y="1926626"/>
            <a:ext cx="403064" cy="13798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9" name="直线箭头连接符 26"/>
          <p:cNvCxnSpPr>
            <a:endCxn id="170" idx="2"/>
          </p:cNvCxnSpPr>
          <p:nvPr/>
        </p:nvCxnSpPr>
        <p:spPr bwMode="auto">
          <a:xfrm flipV="1">
            <a:off x="2494577" y="2480536"/>
            <a:ext cx="4773921" cy="213995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55" name="直线箭头连接符 26"/>
          <p:cNvCxnSpPr>
            <a:stCxn id="8" idx="2"/>
          </p:cNvCxnSpPr>
          <p:nvPr/>
        </p:nvCxnSpPr>
        <p:spPr bwMode="auto">
          <a:xfrm rot="16200000" flipH="1">
            <a:off x="830112" y="2625409"/>
            <a:ext cx="566051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grpSp>
        <p:nvGrpSpPr>
          <p:cNvPr id="139" name="组 138"/>
          <p:cNvGrpSpPr/>
          <p:nvPr/>
        </p:nvGrpSpPr>
        <p:grpSpPr>
          <a:xfrm>
            <a:off x="6581766" y="3339882"/>
            <a:ext cx="2625333" cy="2947090"/>
            <a:chOff x="5422416" y="3878420"/>
            <a:chExt cx="2182829" cy="648120"/>
          </a:xfrm>
        </p:grpSpPr>
        <p:sp>
          <p:nvSpPr>
            <p:cNvPr id="146" name="圆角矩形 145"/>
            <p:cNvSpPr/>
            <p:nvPr/>
          </p:nvSpPr>
          <p:spPr bwMode="auto">
            <a:xfrm>
              <a:off x="5422416" y="3881701"/>
              <a:ext cx="2067766" cy="644839"/>
            </a:xfrm>
            <a:prstGeom prst="roundRect">
              <a:avLst>
                <a:gd name="adj" fmla="val 884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34" tIns="45667" rIns="91334" bIns="45667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800" dirty="0" smtClean="0">
                <a:solidFill>
                  <a:srgbClr val="000000"/>
                </a:solidFill>
                <a:ea typeface="SimSun" pitchFamily="2" charset="-122"/>
              </a:endParaRPr>
            </a:p>
          </p:txBody>
        </p:sp>
        <p:sp>
          <p:nvSpPr>
            <p:cNvPr id="154" name="TextBox 151"/>
            <p:cNvSpPr txBox="1"/>
            <p:nvPr/>
          </p:nvSpPr>
          <p:spPr>
            <a:xfrm>
              <a:off x="5976093" y="3878420"/>
              <a:ext cx="1629152" cy="223340"/>
            </a:xfrm>
            <a:prstGeom prst="rect">
              <a:avLst/>
            </a:prstGeom>
            <a:noFill/>
          </p:spPr>
          <p:txBody>
            <a:bodyPr wrap="square" lIns="91334" tIns="45667" rIns="91334" bIns="45667" rtlCol="0">
              <a:spAutoFit/>
            </a:bodyPr>
            <a:lstStyle/>
            <a:p>
              <a:pPr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000" dirty="0" smtClean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Transmission via Shared Memory</a:t>
              </a:r>
            </a:p>
            <a:p>
              <a:pPr>
                <a:buClr>
                  <a:srgbClr val="CC9900"/>
                </a:buClr>
                <a:buFont typeface="Wingdings" pitchFamily="2" charset="2"/>
                <a:buNone/>
              </a:pPr>
              <a:endPara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</a:endParaRPr>
            </a:p>
            <a:p>
              <a:pPr>
                <a:buClr>
                  <a:srgbClr val="CC9900"/>
                </a:buClr>
              </a:pPr>
              <a:r>
                <a:rPr lang="en-US" altLang="zh-CN" sz="1000" dirty="0" smtClean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Transmission via Go channel</a:t>
              </a:r>
            </a:p>
            <a:p>
              <a:pPr>
                <a:buClr>
                  <a:srgbClr val="CC9900"/>
                </a:buClr>
              </a:pPr>
              <a:endPara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</a:endParaRPr>
            </a:p>
            <a:p>
              <a:pPr>
                <a:buClr>
                  <a:srgbClr val="CC9900"/>
                </a:buClr>
              </a:pPr>
              <a:r>
                <a:rPr lang="en-US" altLang="zh-CN" sz="1000" dirty="0" smtClean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Transmission via Lightweight TCP, or Reliable UDP, or Multicast</a:t>
              </a:r>
            </a:p>
          </p:txBody>
        </p:sp>
      </p:grpSp>
      <p:cxnSp>
        <p:nvCxnSpPr>
          <p:cNvPr id="156" name="直线箭头连接符 26"/>
          <p:cNvCxnSpPr/>
          <p:nvPr/>
        </p:nvCxnSpPr>
        <p:spPr bwMode="auto">
          <a:xfrm>
            <a:off x="6686598" y="3505494"/>
            <a:ext cx="51234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57" name="直线箭头连接符 26"/>
          <p:cNvCxnSpPr/>
          <p:nvPr/>
        </p:nvCxnSpPr>
        <p:spPr bwMode="auto">
          <a:xfrm flipV="1">
            <a:off x="6679987" y="3855746"/>
            <a:ext cx="512346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3" name="矩形 202"/>
          <p:cNvSpPr/>
          <p:nvPr/>
        </p:nvSpPr>
        <p:spPr>
          <a:xfrm>
            <a:off x="86781" y="1117497"/>
            <a:ext cx="6097949" cy="5238853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4" name="矩形 203"/>
          <p:cNvSpPr/>
          <p:nvPr/>
        </p:nvSpPr>
        <p:spPr>
          <a:xfrm>
            <a:off x="6591169" y="1117498"/>
            <a:ext cx="2460981" cy="1615564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5" name="文本框 204"/>
          <p:cNvSpPr txBox="1"/>
          <p:nvPr/>
        </p:nvSpPr>
        <p:spPr>
          <a:xfrm>
            <a:off x="1829376" y="1085048"/>
            <a:ext cx="83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Host 1</a:t>
            </a:r>
            <a:endParaRPr kumimoji="1" lang="zh-CN" altLang="en-US" sz="1400" dirty="0"/>
          </a:p>
        </p:txBody>
      </p:sp>
      <p:sp>
        <p:nvSpPr>
          <p:cNvPr id="206" name="文本框 205"/>
          <p:cNvSpPr txBox="1"/>
          <p:nvPr/>
        </p:nvSpPr>
        <p:spPr>
          <a:xfrm>
            <a:off x="7633557" y="1060228"/>
            <a:ext cx="83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Host 2</a:t>
            </a:r>
            <a:endParaRPr kumimoji="1" lang="zh-CN" altLang="en-US" sz="1400" dirty="0"/>
          </a:p>
        </p:txBody>
      </p:sp>
      <p:cxnSp>
        <p:nvCxnSpPr>
          <p:cNvPr id="207" name="直线箭头连接符 26"/>
          <p:cNvCxnSpPr>
            <a:stCxn id="248" idx="3"/>
          </p:cNvCxnSpPr>
          <p:nvPr/>
        </p:nvCxnSpPr>
        <p:spPr bwMode="auto">
          <a:xfrm flipV="1">
            <a:off x="5949114" y="3256598"/>
            <a:ext cx="382245" cy="88190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/>
          </a:ln>
          <a:effectLst/>
        </p:spPr>
      </p:cxnSp>
      <p:cxnSp>
        <p:nvCxnSpPr>
          <p:cNvPr id="208" name="直线箭头连接符 26"/>
          <p:cNvCxnSpPr>
            <a:endCxn id="114" idx="2"/>
          </p:cNvCxnSpPr>
          <p:nvPr/>
        </p:nvCxnSpPr>
        <p:spPr bwMode="auto">
          <a:xfrm flipV="1">
            <a:off x="6331359" y="2474150"/>
            <a:ext cx="2025697" cy="766827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209" name="直线箭头连接符 26"/>
          <p:cNvCxnSpPr/>
          <p:nvPr/>
        </p:nvCxnSpPr>
        <p:spPr bwMode="auto">
          <a:xfrm>
            <a:off x="2494577" y="4332052"/>
            <a:ext cx="0" cy="2884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/>
          </a:ln>
          <a:effectLst/>
        </p:spPr>
      </p:cxnSp>
      <p:grpSp>
        <p:nvGrpSpPr>
          <p:cNvPr id="210" name="组 209"/>
          <p:cNvGrpSpPr/>
          <p:nvPr/>
        </p:nvGrpSpPr>
        <p:grpSpPr>
          <a:xfrm>
            <a:off x="2456038" y="1185601"/>
            <a:ext cx="2828290" cy="1306637"/>
            <a:chOff x="6037875" y="1104557"/>
            <a:chExt cx="2828290" cy="1306637"/>
          </a:xfrm>
        </p:grpSpPr>
        <p:grpSp>
          <p:nvGrpSpPr>
            <p:cNvPr id="211" name="组 210"/>
            <p:cNvGrpSpPr/>
            <p:nvPr/>
          </p:nvGrpSpPr>
          <p:grpSpPr>
            <a:xfrm>
              <a:off x="6067707" y="1104557"/>
              <a:ext cx="2798458" cy="1306637"/>
              <a:chOff x="-49120" y="4504743"/>
              <a:chExt cx="2798458" cy="1306637"/>
            </a:xfrm>
          </p:grpSpPr>
          <p:sp>
            <p:nvSpPr>
              <p:cNvPr id="215" name="文本框 214"/>
              <p:cNvSpPr txBox="1"/>
              <p:nvPr/>
            </p:nvSpPr>
            <p:spPr>
              <a:xfrm>
                <a:off x="130245" y="5397155"/>
                <a:ext cx="1032469" cy="276999"/>
              </a:xfrm>
              <a:prstGeom prst="rect">
                <a:avLst/>
              </a:prstGeom>
              <a:noFill/>
              <a:ln w="19050" cmpd="sng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 smtClean="0"/>
                  <a:t>Consumer</a:t>
                </a:r>
                <a:endParaRPr kumimoji="1" lang="zh-CN" altLang="en-US" sz="1200" dirty="0"/>
              </a:p>
            </p:txBody>
          </p:sp>
          <p:sp>
            <p:nvSpPr>
              <p:cNvPr id="216" name="文本框 215"/>
              <p:cNvSpPr txBox="1"/>
              <p:nvPr/>
            </p:nvSpPr>
            <p:spPr>
              <a:xfrm>
                <a:off x="817822" y="4849205"/>
                <a:ext cx="977656" cy="276999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 smtClean="0"/>
                  <a:t>User Code</a:t>
                </a:r>
                <a:endParaRPr kumimoji="1" lang="zh-CN" altLang="en-US" sz="1200" dirty="0"/>
              </a:p>
            </p:txBody>
          </p:sp>
          <p:cxnSp>
            <p:nvCxnSpPr>
              <p:cNvPr id="217" name="直线箭头连接符 26"/>
              <p:cNvCxnSpPr>
                <a:stCxn id="216" idx="1"/>
                <a:endCxn id="215" idx="0"/>
              </p:cNvCxnSpPr>
              <p:nvPr/>
            </p:nvCxnSpPr>
            <p:spPr bwMode="auto">
              <a:xfrm rot="10800000" flipV="1">
                <a:off x="646480" y="4987705"/>
                <a:ext cx="171342" cy="409450"/>
              </a:xfrm>
              <a:prstGeom prst="bentConnector2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sp>
            <p:nvSpPr>
              <p:cNvPr id="218" name="矩形 217"/>
              <p:cNvSpPr/>
              <p:nvPr/>
            </p:nvSpPr>
            <p:spPr>
              <a:xfrm>
                <a:off x="-49120" y="4552310"/>
                <a:ext cx="2798458" cy="125907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34134" y="4504743"/>
                <a:ext cx="1256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 smtClean="0"/>
                  <a:t>Subscriber 1</a:t>
                </a:r>
                <a:endParaRPr kumimoji="1" lang="zh-CN" altLang="en-US" sz="1200" dirty="0"/>
              </a:p>
            </p:txBody>
          </p:sp>
          <p:sp>
            <p:nvSpPr>
              <p:cNvPr id="220" name="文本框 219"/>
              <p:cNvSpPr txBox="1"/>
              <p:nvPr/>
            </p:nvSpPr>
            <p:spPr>
              <a:xfrm>
                <a:off x="1292212" y="5107240"/>
                <a:ext cx="848014" cy="276999"/>
              </a:xfrm>
              <a:prstGeom prst="rect">
                <a:avLst/>
              </a:prstGeom>
              <a:noFill/>
              <a:ln w="19050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 smtClean="0"/>
                  <a:t>Msg2(</a:t>
                </a:r>
                <a:r>
                  <a:rPr kumimoji="1" lang="en-US" altLang="zh-CN" sz="1200" dirty="0" smtClean="0">
                    <a:solidFill>
                      <a:srgbClr val="FF0000"/>
                    </a:solidFill>
                  </a:rPr>
                  <a:t>T2</a:t>
                </a:r>
                <a:r>
                  <a:rPr kumimoji="1" lang="en-US" altLang="zh-CN" sz="1200" dirty="0" smtClean="0"/>
                  <a:t>)</a:t>
                </a:r>
                <a:endParaRPr kumimoji="1" lang="zh-CN" altLang="en-US" sz="1200" dirty="0"/>
              </a:p>
            </p:txBody>
          </p:sp>
        </p:grpSp>
        <p:sp>
          <p:nvSpPr>
            <p:cNvPr id="212" name="文本框 211"/>
            <p:cNvSpPr txBox="1"/>
            <p:nvPr/>
          </p:nvSpPr>
          <p:spPr>
            <a:xfrm>
              <a:off x="6037875" y="1703750"/>
              <a:ext cx="848013" cy="276999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Msg1(</a:t>
              </a:r>
              <a:r>
                <a:rPr kumimoji="1" lang="en-US" altLang="zh-CN" sz="1200" dirty="0" smtClean="0">
                  <a:solidFill>
                    <a:srgbClr val="FF0000"/>
                  </a:solidFill>
                </a:rPr>
                <a:t>T1</a:t>
              </a:r>
              <a:r>
                <a:rPr kumimoji="1" lang="en-US" altLang="zh-CN" sz="1200" dirty="0" smtClean="0"/>
                <a:t>)</a:t>
              </a:r>
              <a:endParaRPr kumimoji="1" lang="zh-CN" altLang="en-US" sz="1200" dirty="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7577912" y="1990583"/>
              <a:ext cx="1032469" cy="276999"/>
            </a:xfrm>
            <a:prstGeom prst="rect">
              <a:avLst/>
            </a:prstGeom>
            <a:noFill/>
            <a:ln w="1905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Consumer</a:t>
              </a:r>
              <a:endParaRPr kumimoji="1" lang="zh-CN" altLang="en-US" sz="1200" dirty="0"/>
            </a:p>
          </p:txBody>
        </p:sp>
        <p:cxnSp>
          <p:nvCxnSpPr>
            <p:cNvPr id="214" name="直线箭头连接符 26"/>
            <p:cNvCxnSpPr>
              <a:stCxn id="213" idx="0"/>
              <a:endCxn id="216" idx="3"/>
            </p:cNvCxnSpPr>
            <p:nvPr/>
          </p:nvCxnSpPr>
          <p:spPr bwMode="auto">
            <a:xfrm rot="16200000" flipV="1">
              <a:off x="7801694" y="1698130"/>
              <a:ext cx="403064" cy="1818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221" name="直线箭头连接符 26"/>
          <p:cNvCxnSpPr>
            <a:endCxn id="213" idx="3"/>
          </p:cNvCxnSpPr>
          <p:nvPr/>
        </p:nvCxnSpPr>
        <p:spPr bwMode="auto">
          <a:xfrm rot="16200000" flipV="1">
            <a:off x="4859083" y="2379588"/>
            <a:ext cx="877194" cy="53827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42" name="直线箭头连接符 26"/>
          <p:cNvCxnSpPr/>
          <p:nvPr/>
        </p:nvCxnSpPr>
        <p:spPr bwMode="auto">
          <a:xfrm flipV="1">
            <a:off x="6709779" y="4202407"/>
            <a:ext cx="482554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60" name="直线箭头连接符 26"/>
          <p:cNvCxnSpPr>
            <a:stCxn id="8" idx="2"/>
          </p:cNvCxnSpPr>
          <p:nvPr/>
        </p:nvCxnSpPr>
        <p:spPr bwMode="auto">
          <a:xfrm rot="16200000" flipH="1">
            <a:off x="2548274" y="907248"/>
            <a:ext cx="566048" cy="343632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38" name="圆角矩形 37"/>
          <p:cNvSpPr/>
          <p:nvPr/>
        </p:nvSpPr>
        <p:spPr>
          <a:xfrm>
            <a:off x="823861" y="5765324"/>
            <a:ext cx="832770" cy="3486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Core</a:t>
            </a:r>
            <a:endParaRPr kumimoji="1" lang="zh-CN" altLang="en-US" dirty="0"/>
          </a:p>
        </p:txBody>
      </p:sp>
      <p:sp>
        <p:nvSpPr>
          <p:cNvPr id="166" name="圆角矩形 165"/>
          <p:cNvSpPr/>
          <p:nvPr/>
        </p:nvSpPr>
        <p:spPr>
          <a:xfrm>
            <a:off x="1888113" y="5765324"/>
            <a:ext cx="832770" cy="3486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Core</a:t>
            </a:r>
            <a:endParaRPr kumimoji="1" lang="zh-CN" altLang="en-US" dirty="0"/>
          </a:p>
        </p:txBody>
      </p:sp>
      <p:sp>
        <p:nvSpPr>
          <p:cNvPr id="167" name="圆角矩形 166"/>
          <p:cNvSpPr/>
          <p:nvPr/>
        </p:nvSpPr>
        <p:spPr>
          <a:xfrm>
            <a:off x="4454874" y="5765324"/>
            <a:ext cx="832770" cy="3486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Core</a:t>
            </a:r>
            <a:endParaRPr kumimoji="1" lang="zh-CN" altLang="en-US" dirty="0"/>
          </a:p>
        </p:txBody>
      </p:sp>
      <p:sp>
        <p:nvSpPr>
          <p:cNvPr id="168" name="文本框 167"/>
          <p:cNvSpPr txBox="1"/>
          <p:nvPr/>
        </p:nvSpPr>
        <p:spPr>
          <a:xfrm>
            <a:off x="3223027" y="5570511"/>
            <a:ext cx="6041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….</a:t>
            </a:r>
            <a:endParaRPr kumimoji="1" lang="zh-CN" altLang="en-US" sz="3200" dirty="0"/>
          </a:p>
        </p:txBody>
      </p:sp>
      <p:sp>
        <p:nvSpPr>
          <p:cNvPr id="224" name="文本框 223"/>
          <p:cNvSpPr txBox="1"/>
          <p:nvPr/>
        </p:nvSpPr>
        <p:spPr>
          <a:xfrm>
            <a:off x="6630875" y="5154214"/>
            <a:ext cx="24715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C9900"/>
              </a:buClr>
            </a:pPr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Priority (T1) &gt; Priority (T2)</a:t>
            </a:r>
          </a:p>
          <a:p>
            <a:pPr>
              <a:buClr>
                <a:srgbClr val="CC9900"/>
              </a:buClr>
            </a:pPr>
            <a:r>
              <a:rPr kumimoji="1"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Priority (subscriber1) &gt; Priority (subscriber2)</a:t>
            </a:r>
          </a:p>
          <a:p>
            <a:pPr>
              <a:buClr>
                <a:srgbClr val="CC9900"/>
              </a:buClr>
            </a:pPr>
            <a:endParaRPr kumimoji="1" lang="en-US" altLang="zh-CN" sz="10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>
              <a:defRPr/>
            </a:pPr>
            <a:r>
              <a:rPr kumimoji="1" lang="en-US" altLang="zh-CN" sz="1000" dirty="0"/>
              <a:t>Middleware SDK </a:t>
            </a:r>
            <a:r>
              <a:rPr kumimoji="1" lang="en-US" altLang="zh-CN" sz="1000" dirty="0" smtClean="0"/>
              <a:t>will </a:t>
            </a:r>
            <a:r>
              <a:rPr kumimoji="1" lang="en-US" altLang="zh-CN" sz="1000" dirty="0"/>
              <a:t>differentiate the messages of different service classes, and forward them to the corresponding daemons.</a:t>
            </a:r>
            <a:endParaRPr kumimoji="1" lang="zh-CN" altLang="en-US" sz="1000" dirty="0"/>
          </a:p>
        </p:txBody>
      </p:sp>
      <p:sp>
        <p:nvSpPr>
          <p:cNvPr id="225" name="椭圆 224"/>
          <p:cNvSpPr/>
          <p:nvPr/>
        </p:nvSpPr>
        <p:spPr>
          <a:xfrm>
            <a:off x="2472742" y="5048087"/>
            <a:ext cx="1500570" cy="5062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</a:rPr>
              <a:t>Linux RT scheduling</a:t>
            </a:r>
            <a:endParaRPr kumimoji="1"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6599641" y="4609393"/>
            <a:ext cx="917391" cy="4154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 smtClean="0">
                <a:solidFill>
                  <a:srgbClr val="000000"/>
                </a:solidFill>
              </a:rPr>
              <a:t>Linux RT scheduling</a:t>
            </a:r>
            <a:endParaRPr kumimoji="1" lang="zh-CN" altLang="en-US" sz="800" dirty="0">
              <a:solidFill>
                <a:srgbClr val="000000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7566425" y="4613639"/>
            <a:ext cx="1700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C9900"/>
              </a:buClr>
            </a:pPr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Linux Push/Pull scheduling</a:t>
            </a:r>
          </a:p>
          <a:p>
            <a:pPr>
              <a:buClr>
                <a:srgbClr val="CC9900"/>
              </a:buClr>
            </a:pPr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o</a:t>
            </a:r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n multicore</a:t>
            </a:r>
            <a:endParaRPr kumimoji="1" lang="zh-CN" altLang="en-US" sz="1000" dirty="0"/>
          </a:p>
        </p:txBody>
      </p:sp>
      <p:cxnSp>
        <p:nvCxnSpPr>
          <p:cNvPr id="46" name="直线连接符 45"/>
          <p:cNvCxnSpPr/>
          <p:nvPr/>
        </p:nvCxnSpPr>
        <p:spPr>
          <a:xfrm>
            <a:off x="86781" y="4817101"/>
            <a:ext cx="60979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矩形 229"/>
          <p:cNvSpPr/>
          <p:nvPr/>
        </p:nvSpPr>
        <p:spPr>
          <a:xfrm>
            <a:off x="162183" y="2908433"/>
            <a:ext cx="2865874" cy="1558154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1" name="文本框 230"/>
          <p:cNvSpPr txBox="1"/>
          <p:nvPr/>
        </p:nvSpPr>
        <p:spPr>
          <a:xfrm>
            <a:off x="135491" y="2892369"/>
            <a:ext cx="1801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High-</a:t>
            </a:r>
            <a:r>
              <a:rPr kumimoji="1" lang="en-US" altLang="zh-CN" sz="1600" dirty="0" err="1" smtClean="0"/>
              <a:t>prio</a:t>
            </a:r>
            <a:r>
              <a:rPr kumimoji="1" lang="en-US" altLang="zh-CN" sz="1600" dirty="0" smtClean="0"/>
              <a:t> Daemon</a:t>
            </a:r>
            <a:endParaRPr kumimoji="1" lang="zh-CN" altLang="en-US" sz="1600" dirty="0"/>
          </a:p>
        </p:txBody>
      </p:sp>
      <p:sp>
        <p:nvSpPr>
          <p:cNvPr id="233" name="矩形 232"/>
          <p:cNvSpPr/>
          <p:nvPr/>
        </p:nvSpPr>
        <p:spPr>
          <a:xfrm>
            <a:off x="3079118" y="2908433"/>
            <a:ext cx="2940682" cy="155815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4" name="文本框 233"/>
          <p:cNvSpPr txBox="1"/>
          <p:nvPr/>
        </p:nvSpPr>
        <p:spPr>
          <a:xfrm>
            <a:off x="3047960" y="2908717"/>
            <a:ext cx="2606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Low-</a:t>
            </a:r>
            <a:r>
              <a:rPr kumimoji="1" lang="en-US" altLang="zh-CN" sz="1600" dirty="0" err="1" smtClean="0"/>
              <a:t>prio</a:t>
            </a:r>
            <a:r>
              <a:rPr kumimoji="1" lang="en-US" altLang="zh-CN" sz="1600" dirty="0" smtClean="0"/>
              <a:t> Daemon</a:t>
            </a:r>
            <a:endParaRPr kumimoji="1" lang="zh-CN" altLang="en-US" sz="1600" dirty="0"/>
          </a:p>
        </p:txBody>
      </p:sp>
      <p:cxnSp>
        <p:nvCxnSpPr>
          <p:cNvPr id="235" name="直线箭头连接符 26"/>
          <p:cNvCxnSpPr>
            <a:stCxn id="236" idx="3"/>
            <a:endCxn id="237" idx="1"/>
          </p:cNvCxnSpPr>
          <p:nvPr/>
        </p:nvCxnSpPr>
        <p:spPr bwMode="auto">
          <a:xfrm>
            <a:off x="1088504" y="3734960"/>
            <a:ext cx="15128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6" name="文本框 235"/>
          <p:cNvSpPr txBox="1"/>
          <p:nvPr/>
        </p:nvSpPr>
        <p:spPr>
          <a:xfrm>
            <a:off x="194310" y="3565683"/>
            <a:ext cx="894194" cy="33855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IO Loop</a:t>
            </a:r>
            <a:endParaRPr kumimoji="1" lang="zh-CN" altLang="en-US" sz="1600" dirty="0"/>
          </a:p>
        </p:txBody>
      </p:sp>
      <p:sp>
        <p:nvSpPr>
          <p:cNvPr id="237" name="文本框 236"/>
          <p:cNvSpPr txBox="1"/>
          <p:nvPr/>
        </p:nvSpPr>
        <p:spPr>
          <a:xfrm>
            <a:off x="1239785" y="3565683"/>
            <a:ext cx="833692" cy="33855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Topic 1</a:t>
            </a:r>
            <a:endParaRPr kumimoji="1" lang="zh-CN" altLang="en-US" sz="1600" dirty="0"/>
          </a:p>
        </p:txBody>
      </p:sp>
      <p:sp>
        <p:nvSpPr>
          <p:cNvPr id="238" name="文本框 237"/>
          <p:cNvSpPr txBox="1"/>
          <p:nvPr/>
        </p:nvSpPr>
        <p:spPr>
          <a:xfrm>
            <a:off x="1762434" y="3108362"/>
            <a:ext cx="1231603" cy="33855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Channel 1-A</a:t>
            </a:r>
            <a:endParaRPr kumimoji="1" lang="zh-CN" altLang="en-US" sz="1600" dirty="0"/>
          </a:p>
        </p:txBody>
      </p:sp>
      <p:cxnSp>
        <p:nvCxnSpPr>
          <p:cNvPr id="239" name="直线箭头连接符 26"/>
          <p:cNvCxnSpPr>
            <a:stCxn id="237" idx="3"/>
            <a:endCxn id="238" idx="2"/>
          </p:cNvCxnSpPr>
          <p:nvPr/>
        </p:nvCxnSpPr>
        <p:spPr bwMode="auto">
          <a:xfrm flipV="1">
            <a:off x="2073477" y="3446916"/>
            <a:ext cx="304759" cy="2880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0" name="文本框 239"/>
          <p:cNvSpPr txBox="1"/>
          <p:nvPr/>
        </p:nvSpPr>
        <p:spPr>
          <a:xfrm>
            <a:off x="1763909" y="3990265"/>
            <a:ext cx="1231603" cy="33855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Channel 1-B</a:t>
            </a:r>
            <a:endParaRPr kumimoji="1" lang="zh-CN" altLang="en-US" sz="1600" dirty="0"/>
          </a:p>
        </p:txBody>
      </p:sp>
      <p:cxnSp>
        <p:nvCxnSpPr>
          <p:cNvPr id="241" name="直线箭头连接符 26"/>
          <p:cNvCxnSpPr>
            <a:stCxn id="237" idx="3"/>
            <a:endCxn id="240" idx="0"/>
          </p:cNvCxnSpPr>
          <p:nvPr/>
        </p:nvCxnSpPr>
        <p:spPr bwMode="auto">
          <a:xfrm>
            <a:off x="2073477" y="3734960"/>
            <a:ext cx="306234" cy="25530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3" name="直线箭头连接符 26"/>
          <p:cNvCxnSpPr>
            <a:stCxn id="244" idx="3"/>
            <a:endCxn id="245" idx="1"/>
          </p:cNvCxnSpPr>
          <p:nvPr/>
        </p:nvCxnSpPr>
        <p:spPr bwMode="auto">
          <a:xfrm>
            <a:off x="4042106" y="3713919"/>
            <a:ext cx="15128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4" name="文本框 243"/>
          <p:cNvSpPr txBox="1"/>
          <p:nvPr/>
        </p:nvSpPr>
        <p:spPr>
          <a:xfrm>
            <a:off x="3147912" y="3544642"/>
            <a:ext cx="894194" cy="33855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IO Loop</a:t>
            </a:r>
            <a:endParaRPr kumimoji="1" lang="zh-CN" altLang="en-US" sz="1600" dirty="0"/>
          </a:p>
        </p:txBody>
      </p:sp>
      <p:sp>
        <p:nvSpPr>
          <p:cNvPr id="245" name="文本框 244"/>
          <p:cNvSpPr txBox="1"/>
          <p:nvPr/>
        </p:nvSpPr>
        <p:spPr>
          <a:xfrm>
            <a:off x="4193387" y="3544642"/>
            <a:ext cx="833692" cy="33855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Topic 2</a:t>
            </a:r>
            <a:endParaRPr kumimoji="1" lang="zh-CN" altLang="en-US" sz="1600" dirty="0"/>
          </a:p>
        </p:txBody>
      </p:sp>
      <p:sp>
        <p:nvSpPr>
          <p:cNvPr id="246" name="文本框 245"/>
          <p:cNvSpPr txBox="1"/>
          <p:nvPr/>
        </p:nvSpPr>
        <p:spPr>
          <a:xfrm>
            <a:off x="4716036" y="3087321"/>
            <a:ext cx="1231603" cy="33855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Channel 2-A</a:t>
            </a:r>
            <a:endParaRPr kumimoji="1" lang="zh-CN" altLang="en-US" sz="1600" dirty="0"/>
          </a:p>
        </p:txBody>
      </p:sp>
      <p:cxnSp>
        <p:nvCxnSpPr>
          <p:cNvPr id="247" name="直线箭头连接符 26"/>
          <p:cNvCxnSpPr>
            <a:stCxn id="245" idx="3"/>
            <a:endCxn id="246" idx="2"/>
          </p:cNvCxnSpPr>
          <p:nvPr/>
        </p:nvCxnSpPr>
        <p:spPr bwMode="auto">
          <a:xfrm flipV="1">
            <a:off x="5027079" y="3425875"/>
            <a:ext cx="304759" cy="2880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8" name="文本框 247"/>
          <p:cNvSpPr txBox="1"/>
          <p:nvPr/>
        </p:nvSpPr>
        <p:spPr>
          <a:xfrm>
            <a:off x="4717511" y="3969224"/>
            <a:ext cx="1231603" cy="33855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Channel 2-B</a:t>
            </a:r>
            <a:endParaRPr kumimoji="1" lang="zh-CN" altLang="en-US" sz="1600" dirty="0"/>
          </a:p>
        </p:txBody>
      </p:sp>
      <p:cxnSp>
        <p:nvCxnSpPr>
          <p:cNvPr id="249" name="直线箭头连接符 26"/>
          <p:cNvCxnSpPr>
            <a:stCxn id="245" idx="3"/>
            <a:endCxn id="248" idx="0"/>
          </p:cNvCxnSpPr>
          <p:nvPr/>
        </p:nvCxnSpPr>
        <p:spPr bwMode="auto">
          <a:xfrm>
            <a:off x="5027079" y="3713919"/>
            <a:ext cx="306234" cy="25530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27787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 </a:t>
            </a:r>
            <a:r>
              <a:rPr lang="en-US" altLang="zh-CN" dirty="0" smtClean="0"/>
              <a:t>Utilization</a:t>
            </a:r>
            <a:endParaRPr lang="hy-A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457199" y="1055688"/>
          <a:ext cx="8351949" cy="5300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38142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Comparison</a:t>
            </a:r>
            <a:endParaRPr lang="hy-A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Buffer Size = 8 </a:t>
            </a:r>
            <a:r>
              <a:rPr lang="en-US" dirty="0" err="1" smtClean="0"/>
              <a:t>msgs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Sending Gap = 10ms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Max-in-Flight = 1000</a:t>
            </a:r>
          </a:p>
          <a:p>
            <a:endParaRPr lang="en-US" dirty="0"/>
          </a:p>
          <a:p>
            <a:r>
              <a:rPr lang="en-US" dirty="0" err="1" smtClean="0"/>
              <a:t>Fanout</a:t>
            </a:r>
            <a:r>
              <a:rPr lang="en-US" dirty="0" smtClean="0"/>
              <a:t> Model:  256 Subscribers</a:t>
            </a:r>
          </a:p>
          <a:p>
            <a:endParaRPr lang="en-US" dirty="0"/>
          </a:p>
          <a:p>
            <a:r>
              <a:rPr lang="en-US" dirty="0" smtClean="0"/>
              <a:t>Tune the </a:t>
            </a:r>
            <a:r>
              <a:rPr lang="en-US" dirty="0" err="1" smtClean="0"/>
              <a:t>OutputBufferTimeout</a:t>
            </a:r>
            <a:r>
              <a:rPr lang="en-US" dirty="0" smtClean="0"/>
              <a:t> to see how latency changes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54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Cross Comparison Latency </a:t>
            </a:r>
            <a:r>
              <a:rPr lang="en-US" sz="2400" dirty="0" err="1" smtClean="0"/>
              <a:t>BufferSize</a:t>
            </a:r>
            <a:r>
              <a:rPr lang="en-US" sz="2400" dirty="0" smtClean="0"/>
              <a:t> 8msgs</a:t>
            </a:r>
            <a:endParaRPr lang="hy-AM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39933"/>
            <a:ext cx="8229600" cy="5316417"/>
          </a:xfrm>
        </p:spPr>
      </p:pic>
    </p:spTree>
    <p:extLst>
      <p:ext uri="{BB962C8B-B14F-4D97-AF65-F5344CB8AC3E}">
        <p14:creationId xmlns:p14="http://schemas.microsoft.com/office/powerpoint/2010/main" val="2431401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Cross Comparison </a:t>
            </a:r>
            <a:r>
              <a:rPr lang="en-US" sz="2800" dirty="0" smtClean="0"/>
              <a:t>CPU </a:t>
            </a:r>
            <a:r>
              <a:rPr lang="en-US" sz="2400" dirty="0" err="1" smtClean="0"/>
              <a:t>BufferSize</a:t>
            </a:r>
            <a:r>
              <a:rPr lang="en-US" sz="2400" dirty="0" smtClean="0"/>
              <a:t> </a:t>
            </a:r>
            <a:r>
              <a:rPr lang="en-US" sz="2400" dirty="0"/>
              <a:t>8msgs</a:t>
            </a:r>
            <a:endParaRPr lang="hy-AM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055688"/>
          <a:ext cx="8229600" cy="5300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23376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Configuration for Differentiation</a:t>
            </a:r>
            <a:endParaRPr lang="hy-AM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dirty="0"/>
              <a:t>Compare three different cases:</a:t>
            </a:r>
          </a:p>
          <a:p>
            <a:pPr lvl="1"/>
            <a:r>
              <a:rPr lang="en-US" sz="1800" dirty="0"/>
              <a:t>Base </a:t>
            </a:r>
            <a:r>
              <a:rPr lang="en-US" sz="1800" dirty="0" smtClean="0"/>
              <a:t>Case:</a:t>
            </a:r>
          </a:p>
          <a:p>
            <a:pPr lvl="2"/>
            <a:r>
              <a:rPr lang="en-US" sz="1600" dirty="0" smtClean="0"/>
              <a:t>No </a:t>
            </a:r>
            <a:r>
              <a:rPr lang="en-US" sz="1600" dirty="0"/>
              <a:t>difference of priority among pubs and subs</a:t>
            </a:r>
            <a:r>
              <a:rPr lang="en-US" sz="1600" dirty="0" smtClean="0"/>
              <a:t>;</a:t>
            </a:r>
          </a:p>
          <a:p>
            <a:pPr lvl="2"/>
            <a:r>
              <a:rPr lang="en-US" sz="1600" dirty="0" smtClean="0"/>
              <a:t>All </a:t>
            </a:r>
            <a:r>
              <a:rPr lang="en-US" sz="1600" dirty="0"/>
              <a:t>pubs and subs connect to the same </a:t>
            </a:r>
            <a:r>
              <a:rPr lang="en-US" sz="1600" dirty="0" smtClean="0"/>
              <a:t>daemon</a:t>
            </a:r>
          </a:p>
          <a:p>
            <a:pPr lvl="2"/>
            <a:r>
              <a:rPr lang="en-US" sz="1600" dirty="0" smtClean="0"/>
              <a:t>All pubs and subs use the default configurations</a:t>
            </a:r>
          </a:p>
          <a:p>
            <a:pPr lvl="3"/>
            <a:r>
              <a:rPr lang="en-US" sz="1600" dirty="0" err="1" smtClean="0"/>
              <a:t>OutputBufferSize</a:t>
            </a:r>
            <a:r>
              <a:rPr lang="en-US" sz="1600" dirty="0" smtClean="0"/>
              <a:t> = 16KB, Max-in-Flight = 1, </a:t>
            </a:r>
            <a:r>
              <a:rPr lang="en-US" sz="1600" dirty="0" err="1" smtClean="0"/>
              <a:t>OutputBufferTimeout</a:t>
            </a:r>
            <a:r>
              <a:rPr lang="en-US" sz="1600" dirty="0" smtClean="0"/>
              <a:t> = 250ms</a:t>
            </a:r>
          </a:p>
          <a:p>
            <a:pPr lvl="1"/>
            <a:r>
              <a:rPr lang="en-US" sz="1800" dirty="0" smtClean="0"/>
              <a:t>Case 2: </a:t>
            </a:r>
          </a:p>
          <a:p>
            <a:pPr lvl="2"/>
            <a:r>
              <a:rPr lang="en-US" sz="1600" dirty="0" smtClean="0"/>
              <a:t>One dedicated high </a:t>
            </a:r>
            <a:r>
              <a:rPr lang="en-US" sz="1600" dirty="0" smtClean="0"/>
              <a:t>priority daemon to handle high </a:t>
            </a:r>
            <a:r>
              <a:rPr lang="en-US" sz="1600" dirty="0" smtClean="0"/>
              <a:t>priority </a:t>
            </a:r>
            <a:r>
              <a:rPr lang="en-US" sz="1600" dirty="0" smtClean="0"/>
              <a:t>messages</a:t>
            </a:r>
            <a:r>
              <a:rPr lang="en-US" sz="1600" dirty="0" smtClean="0"/>
              <a:t> </a:t>
            </a:r>
          </a:p>
          <a:p>
            <a:pPr lvl="3"/>
            <a:r>
              <a:rPr lang="en-US" sz="1600" dirty="0" smtClean="0"/>
              <a:t>(</a:t>
            </a:r>
            <a:r>
              <a:rPr lang="en-US" sz="1600" dirty="0" err="1" smtClean="0"/>
              <a:t>OutputBufferSize</a:t>
            </a:r>
            <a:r>
              <a:rPr lang="en-US" sz="1600" dirty="0" smtClean="0"/>
              <a:t> = -1, Max-in-Flight = 1000)</a:t>
            </a:r>
          </a:p>
          <a:p>
            <a:pPr lvl="2"/>
            <a:r>
              <a:rPr lang="en-US" sz="1600" dirty="0" smtClean="0"/>
              <a:t>One low priority </a:t>
            </a:r>
            <a:r>
              <a:rPr lang="en-US" sz="1600" dirty="0" smtClean="0"/>
              <a:t>daemon</a:t>
            </a:r>
            <a:r>
              <a:rPr lang="en-US" sz="1600" dirty="0" smtClean="0"/>
              <a:t> </a:t>
            </a:r>
            <a:r>
              <a:rPr lang="en-US" sz="1600" dirty="0" smtClean="0"/>
              <a:t>to </a:t>
            </a:r>
            <a:r>
              <a:rPr lang="en-US" sz="1600" dirty="0" smtClean="0"/>
              <a:t>handle </a:t>
            </a:r>
            <a:r>
              <a:rPr lang="en-US" sz="1600" dirty="0" smtClean="0"/>
              <a:t>other </a:t>
            </a:r>
            <a:r>
              <a:rPr lang="en-US" sz="1600" dirty="0" smtClean="0"/>
              <a:t>messages</a:t>
            </a:r>
            <a:endParaRPr lang="en-US" sz="1600" dirty="0" smtClean="0"/>
          </a:p>
          <a:p>
            <a:pPr lvl="3"/>
            <a:r>
              <a:rPr lang="en-US" sz="1600" dirty="0" err="1" smtClean="0"/>
              <a:t>OutputBufferSize</a:t>
            </a:r>
            <a:r>
              <a:rPr lang="en-US" sz="1600" dirty="0" smtClean="0"/>
              <a:t> </a:t>
            </a:r>
            <a:r>
              <a:rPr lang="en-US" sz="1600" dirty="0" smtClean="0"/>
              <a:t>= -1, </a:t>
            </a:r>
            <a:r>
              <a:rPr lang="en-US" sz="1600" dirty="0"/>
              <a:t>Max-in-Flight = 1000, </a:t>
            </a:r>
            <a:r>
              <a:rPr lang="en-US" sz="1600" dirty="0" err="1"/>
              <a:t>OutputBufferTimeout</a:t>
            </a:r>
            <a:r>
              <a:rPr lang="en-US" sz="1600" dirty="0"/>
              <a:t> = 250ms</a:t>
            </a:r>
          </a:p>
          <a:p>
            <a:pPr lvl="1"/>
            <a:r>
              <a:rPr lang="en-US" sz="1800" dirty="0"/>
              <a:t>Case 3</a:t>
            </a:r>
            <a:r>
              <a:rPr lang="en-US" sz="1800" dirty="0" smtClean="0"/>
              <a:t> </a:t>
            </a:r>
            <a:endParaRPr lang="en-US" sz="1800" dirty="0"/>
          </a:p>
          <a:p>
            <a:pPr lvl="2"/>
            <a:r>
              <a:rPr lang="en-US" altLang="zh-CN" sz="1600" dirty="0"/>
              <a:t>One dedicated high priority daemon to handle high priority messages </a:t>
            </a:r>
          </a:p>
          <a:p>
            <a:pPr lvl="3"/>
            <a:r>
              <a:rPr lang="en-US" altLang="zh-CN" sz="1600" dirty="0"/>
              <a:t>(</a:t>
            </a:r>
            <a:r>
              <a:rPr lang="en-US" altLang="zh-CN" sz="1600" dirty="0" err="1"/>
              <a:t>OutputBufferSize</a:t>
            </a:r>
            <a:r>
              <a:rPr lang="en-US" altLang="zh-CN" sz="1600" dirty="0"/>
              <a:t> = -1, Max-in-Flight = 1000)</a:t>
            </a:r>
          </a:p>
          <a:p>
            <a:pPr lvl="2"/>
            <a:r>
              <a:rPr lang="en-US" altLang="zh-CN" sz="1600" dirty="0"/>
              <a:t>One low priority daemon to handle other messages</a:t>
            </a:r>
          </a:p>
          <a:p>
            <a:pPr lvl="3"/>
            <a:r>
              <a:rPr lang="en-US" altLang="zh-CN" sz="1600" dirty="0" err="1"/>
              <a:t>OutputBufferSize</a:t>
            </a:r>
            <a:r>
              <a:rPr lang="en-US" altLang="zh-CN" sz="1600" dirty="0"/>
              <a:t> = </a:t>
            </a:r>
            <a:r>
              <a:rPr lang="en-US" altLang="zh-CN" sz="1600" dirty="0" smtClean="0"/>
              <a:t>16KB, </a:t>
            </a:r>
            <a:r>
              <a:rPr lang="en-US" altLang="zh-CN" sz="1600" dirty="0"/>
              <a:t>Max-in-Flight = </a:t>
            </a:r>
            <a:r>
              <a:rPr lang="en-US" altLang="zh-CN" sz="1600" dirty="0" smtClean="0"/>
              <a:t>1, </a:t>
            </a:r>
            <a:r>
              <a:rPr lang="en-US" altLang="zh-CN" sz="1600" dirty="0" err="1"/>
              <a:t>OutputBufferTimeout</a:t>
            </a:r>
            <a:r>
              <a:rPr lang="en-US" altLang="zh-CN" sz="1600" dirty="0"/>
              <a:t> = 250ms</a:t>
            </a:r>
          </a:p>
          <a:p>
            <a:pPr lvl="2"/>
            <a:endParaRPr lang="en-US" sz="1600" dirty="0"/>
          </a:p>
          <a:p>
            <a:endParaRPr lang="hy-A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09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Specifications</a:t>
            </a:r>
            <a:endParaRPr lang="hy-A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Multiple Sub applications</a:t>
            </a:r>
          </a:p>
          <a:p>
            <a:pPr lvl="1"/>
            <a:r>
              <a:rPr lang="en-US" altLang="zh-CN" sz="2000" dirty="0" smtClean="0"/>
              <a:t>Each sub app has 1 consumer (1 Go Routine)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Two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Pub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applications</a:t>
            </a:r>
          </a:p>
          <a:p>
            <a:pPr lvl="1"/>
            <a:r>
              <a:rPr lang="en-US" altLang="zh-CN" sz="2000" dirty="0" smtClean="0"/>
              <a:t>Pub_1 only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high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priority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producer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(1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Routine)</a:t>
            </a:r>
          </a:p>
          <a:p>
            <a:pPr lvl="1"/>
            <a:r>
              <a:rPr lang="en-US" altLang="zh-CN" sz="2000" dirty="0" smtClean="0"/>
              <a:t>Pub_2 has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multiple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low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priority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producers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(multiple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Routines)</a:t>
            </a:r>
          </a:p>
          <a:p>
            <a:pPr lvl="1"/>
            <a:endParaRPr lang="en-US" sz="2000" dirty="0"/>
          </a:p>
          <a:p>
            <a:r>
              <a:rPr lang="en-US" sz="2000" dirty="0" smtClean="0"/>
              <a:t>Two Daemons </a:t>
            </a:r>
          </a:p>
          <a:p>
            <a:pPr lvl="1"/>
            <a:r>
              <a:rPr lang="en-US" sz="2000" dirty="0" smtClean="0"/>
              <a:t>NSQd_1 is a high priority daemon which is dedicated to the high priority </a:t>
            </a:r>
            <a:r>
              <a:rPr lang="en-US" sz="2000" dirty="0" smtClean="0"/>
              <a:t>messages</a:t>
            </a:r>
            <a:endParaRPr lang="en-US" sz="2000" dirty="0" smtClean="0"/>
          </a:p>
          <a:p>
            <a:pPr lvl="1"/>
            <a:r>
              <a:rPr lang="en-US" sz="2000" dirty="0" smtClean="0"/>
              <a:t>NSQd_2 is a low priority </a:t>
            </a:r>
            <a:r>
              <a:rPr lang="en-US" sz="1800" dirty="0" smtClean="0"/>
              <a:t>daemon which is responsible for the rest of the traffic</a:t>
            </a:r>
            <a:endParaRPr lang="en-US" sz="2000" dirty="0" smtClean="0"/>
          </a:p>
          <a:p>
            <a:pPr lvl="1"/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5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Experiment Specifications</a:t>
            </a:r>
            <a:endParaRPr lang="hy-AM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Unicast Model</a:t>
            </a:r>
          </a:p>
          <a:p>
            <a:pPr lvl="1"/>
            <a:r>
              <a:rPr lang="en-US" dirty="0" smtClean="0"/>
              <a:t>Multiple Topics</a:t>
            </a:r>
          </a:p>
          <a:p>
            <a:pPr lvl="1"/>
            <a:r>
              <a:rPr lang="en-US" dirty="0" smtClean="0"/>
              <a:t>Each consumer is only interested in one topic</a:t>
            </a:r>
          </a:p>
          <a:p>
            <a:pPr lvl="1"/>
            <a:r>
              <a:rPr lang="en-US" dirty="0" smtClean="0"/>
              <a:t>Each producer publishes one unique topic</a:t>
            </a:r>
          </a:p>
          <a:p>
            <a:pPr lvl="1"/>
            <a:endParaRPr lang="en-US" dirty="0"/>
          </a:p>
          <a:p>
            <a:r>
              <a:rPr lang="en-US" dirty="0" smtClean="0"/>
              <a:t>Specifications:</a:t>
            </a:r>
          </a:p>
          <a:p>
            <a:pPr lvl="1"/>
            <a:r>
              <a:rPr lang="en-US" dirty="0" err="1" smtClean="0"/>
              <a:t>Msg</a:t>
            </a:r>
            <a:r>
              <a:rPr lang="en-US" dirty="0" smtClean="0"/>
              <a:t> size 1KB</a:t>
            </a:r>
          </a:p>
          <a:p>
            <a:pPr lvl="1"/>
            <a:r>
              <a:rPr lang="en-US" dirty="0" smtClean="0"/>
              <a:t>Sending gap is 4ms</a:t>
            </a:r>
          </a:p>
          <a:p>
            <a:pPr lvl="1"/>
            <a:r>
              <a:rPr lang="en-US" dirty="0" smtClean="0"/>
              <a:t>Scale up the number of topics to see how latency changes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92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 Comparison; 128 Topics</a:t>
            </a:r>
            <a:endParaRPr lang="hy-AM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461" y="2742012"/>
            <a:ext cx="3431477" cy="3614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2" y="2742012"/>
            <a:ext cx="3340078" cy="36143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7259" y="1000137"/>
            <a:ext cx="74079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Left figure: latency of high-priority messages</a:t>
            </a:r>
          </a:p>
          <a:p>
            <a:r>
              <a:rPr lang="en-US" sz="1600" dirty="0" smtClean="0"/>
              <a:t>Right figure: latency of low-priority messages</a:t>
            </a:r>
          </a:p>
          <a:p>
            <a:r>
              <a:rPr lang="en-US" sz="1600" dirty="0" smtClean="0"/>
              <a:t>Base </a:t>
            </a:r>
            <a:r>
              <a:rPr lang="en-US" sz="1600" dirty="0" smtClean="0"/>
              <a:t>Case: 1d, No </a:t>
            </a:r>
            <a:r>
              <a:rPr lang="en-US" sz="1600" dirty="0" smtClean="0"/>
              <a:t>Prioritization</a:t>
            </a:r>
            <a:endParaRPr lang="en-US" sz="1600" dirty="0" smtClean="0"/>
          </a:p>
          <a:p>
            <a:r>
              <a:rPr lang="en-US" sz="1600" dirty="0" smtClean="0"/>
              <a:t>Low </a:t>
            </a:r>
            <a:r>
              <a:rPr lang="en-US" sz="1600" dirty="0" err="1" smtClean="0"/>
              <a:t>Prio</a:t>
            </a:r>
            <a:r>
              <a:rPr lang="en-US" sz="1600" dirty="0" smtClean="0"/>
              <a:t> No Buffer: </a:t>
            </a:r>
            <a:r>
              <a:rPr lang="en-US" sz="1600" dirty="0" smtClean="0"/>
              <a:t>case 2, </a:t>
            </a:r>
            <a:r>
              <a:rPr lang="en-US" sz="1600" dirty="0" smtClean="0"/>
              <a:t>The low </a:t>
            </a:r>
            <a:r>
              <a:rPr lang="en-US" sz="1600" dirty="0" err="1" smtClean="0"/>
              <a:t>prio</a:t>
            </a:r>
            <a:r>
              <a:rPr lang="en-US" sz="1600" dirty="0" smtClean="0"/>
              <a:t> subs </a:t>
            </a:r>
            <a:r>
              <a:rPr lang="en-US" sz="1600" dirty="0" err="1" smtClean="0"/>
              <a:t>OutputBufferSize</a:t>
            </a:r>
            <a:r>
              <a:rPr lang="en-US" sz="1600" dirty="0" smtClean="0"/>
              <a:t> is 0</a:t>
            </a:r>
          </a:p>
          <a:p>
            <a:r>
              <a:rPr lang="en-US" sz="1600" dirty="0" smtClean="0"/>
              <a:t>Low </a:t>
            </a:r>
            <a:r>
              <a:rPr lang="en-US" sz="1600" dirty="0" err="1" smtClean="0"/>
              <a:t>Prio</a:t>
            </a:r>
            <a:r>
              <a:rPr lang="en-US" sz="1600" dirty="0" smtClean="0"/>
              <a:t> Default: </a:t>
            </a:r>
            <a:r>
              <a:rPr lang="en-US" sz="1600" dirty="0" smtClean="0"/>
              <a:t>case 3</a:t>
            </a:r>
            <a:r>
              <a:rPr lang="en-US" sz="1600" dirty="0" smtClean="0"/>
              <a:t>, </a:t>
            </a:r>
            <a:r>
              <a:rPr lang="en-US" sz="1600" dirty="0"/>
              <a:t>The low </a:t>
            </a:r>
            <a:r>
              <a:rPr lang="en-US" sz="1600" dirty="0" err="1"/>
              <a:t>prio</a:t>
            </a:r>
            <a:r>
              <a:rPr lang="en-US" sz="1600" dirty="0"/>
              <a:t> </a:t>
            </a:r>
            <a:r>
              <a:rPr lang="en-US" sz="1600" dirty="0" smtClean="0"/>
              <a:t>subs use </a:t>
            </a:r>
            <a:r>
              <a:rPr lang="en-US" sz="1600" dirty="0"/>
              <a:t>default settings </a:t>
            </a:r>
            <a:r>
              <a:rPr lang="en-US" sz="1600" dirty="0" smtClean="0"/>
              <a:t>  </a:t>
            </a:r>
            <a:endParaRPr lang="hy-AM" sz="1600" dirty="0"/>
          </a:p>
        </p:txBody>
      </p:sp>
    </p:spTree>
    <p:extLst>
      <p:ext uri="{BB962C8B-B14F-4D97-AF65-F5344CB8AC3E}">
        <p14:creationId xmlns:p14="http://schemas.microsoft.com/office/powerpoint/2010/main" val="1909276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Utilization; </a:t>
            </a:r>
            <a:r>
              <a:rPr lang="en-US" dirty="0"/>
              <a:t>128 Topics</a:t>
            </a:r>
            <a:endParaRPr lang="hy-A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288032"/>
              </p:ext>
            </p:extLst>
          </p:nvPr>
        </p:nvGraphicFramePr>
        <p:xfrm>
          <a:off x="457200" y="1055688"/>
          <a:ext cx="8229600" cy="5070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8009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Comparison; </a:t>
            </a:r>
            <a:r>
              <a:rPr lang="en-US" dirty="0" smtClean="0"/>
              <a:t>256 Topics</a:t>
            </a:r>
            <a:endParaRPr lang="hy-AM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693" y="2599570"/>
            <a:ext cx="3415014" cy="376897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81" y="2599571"/>
            <a:ext cx="3292661" cy="37589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7259" y="1000137"/>
            <a:ext cx="74079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Base Case: </a:t>
            </a:r>
            <a:r>
              <a:rPr lang="en-US" sz="1600" dirty="0" smtClean="0"/>
              <a:t>case 1</a:t>
            </a:r>
            <a:r>
              <a:rPr lang="en-US" sz="1600" dirty="0" smtClean="0"/>
              <a:t>, </a:t>
            </a:r>
            <a:r>
              <a:rPr lang="en-US" sz="1600" dirty="0" smtClean="0"/>
              <a:t>No </a:t>
            </a:r>
            <a:r>
              <a:rPr lang="en-US" sz="1600" dirty="0" smtClean="0"/>
              <a:t>Prioritization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Low </a:t>
            </a:r>
            <a:r>
              <a:rPr lang="en-US" sz="1600" dirty="0" err="1" smtClean="0"/>
              <a:t>Prio</a:t>
            </a:r>
            <a:r>
              <a:rPr lang="en-US" sz="1600" dirty="0" smtClean="0"/>
              <a:t> No Buffer: </a:t>
            </a:r>
            <a:r>
              <a:rPr lang="en-US" sz="1600" dirty="0" smtClean="0"/>
              <a:t>case 2</a:t>
            </a:r>
            <a:r>
              <a:rPr lang="en-US" sz="1600" dirty="0" smtClean="0"/>
              <a:t>, </a:t>
            </a:r>
            <a:r>
              <a:rPr lang="en-US" sz="1600" dirty="0" smtClean="0"/>
              <a:t>The low </a:t>
            </a:r>
            <a:r>
              <a:rPr lang="en-US" sz="1600" dirty="0" err="1" smtClean="0"/>
              <a:t>prio</a:t>
            </a:r>
            <a:r>
              <a:rPr lang="en-US" sz="1600" dirty="0" smtClean="0"/>
              <a:t> subs </a:t>
            </a:r>
            <a:r>
              <a:rPr lang="en-US" sz="1600" dirty="0" err="1" smtClean="0"/>
              <a:t>OutputBufferSize</a:t>
            </a:r>
            <a:r>
              <a:rPr lang="en-US" sz="1600" dirty="0" smtClean="0"/>
              <a:t> is 0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Low </a:t>
            </a:r>
            <a:r>
              <a:rPr lang="en-US" sz="1600" dirty="0" err="1" smtClean="0"/>
              <a:t>Prio</a:t>
            </a:r>
            <a:r>
              <a:rPr lang="en-US" sz="1600" dirty="0" smtClean="0"/>
              <a:t> Default: </a:t>
            </a:r>
            <a:r>
              <a:rPr lang="en-US" sz="1600" dirty="0" smtClean="0"/>
              <a:t>case 3</a:t>
            </a:r>
            <a:r>
              <a:rPr lang="en-US" sz="1600" dirty="0" smtClean="0"/>
              <a:t>, </a:t>
            </a:r>
            <a:r>
              <a:rPr lang="en-US" sz="1600" dirty="0"/>
              <a:t>The low </a:t>
            </a:r>
            <a:r>
              <a:rPr lang="en-US" sz="1600" dirty="0" err="1"/>
              <a:t>prio</a:t>
            </a:r>
            <a:r>
              <a:rPr lang="en-US" sz="1600" dirty="0"/>
              <a:t> </a:t>
            </a:r>
            <a:r>
              <a:rPr lang="en-US" sz="1600" dirty="0" smtClean="0"/>
              <a:t>subs use </a:t>
            </a:r>
            <a:r>
              <a:rPr lang="en-US" sz="1600" dirty="0"/>
              <a:t>default settings </a:t>
            </a:r>
            <a:endParaRPr lang="en-US" sz="1600" dirty="0"/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 Low-priority messages have even longer latency than that in case 2, due to the large </a:t>
            </a:r>
            <a:r>
              <a:rPr lang="en-US" sz="1600" dirty="0" err="1" smtClean="0"/>
              <a:t>outputbuffersize</a:t>
            </a:r>
            <a:r>
              <a:rPr lang="en-US" sz="1600" dirty="0" smtClean="0"/>
              <a:t> and small max-in-flight</a:t>
            </a:r>
            <a:endParaRPr lang="hy-AM" sz="1600" dirty="0"/>
          </a:p>
        </p:txBody>
      </p:sp>
    </p:spTree>
    <p:extLst>
      <p:ext uri="{BB962C8B-B14F-4D97-AF65-F5344CB8AC3E}">
        <p14:creationId xmlns:p14="http://schemas.microsoft.com/office/powerpoint/2010/main" val="406284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Latency evaluation </a:t>
            </a:r>
          </a:p>
          <a:p>
            <a:pPr lvl="1"/>
            <a:r>
              <a:rPr kumimoji="1" lang="en-US" altLang="zh-CN" dirty="0" smtClean="0"/>
              <a:t>Goal: how real-time scheduler and architecture-1 improve latency and implement topic-level differentiation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ifferent daemon configurations </a:t>
            </a:r>
          </a:p>
          <a:p>
            <a:pPr lvl="1"/>
            <a:r>
              <a:rPr kumimoji="1" lang="en-US" altLang="zh-CN" dirty="0" smtClean="0"/>
              <a:t>Key parameters: </a:t>
            </a:r>
            <a:r>
              <a:rPr kumimoji="1" lang="en-US" altLang="zh-CN" dirty="0" err="1" smtClean="0"/>
              <a:t>OutputBufferSize</a:t>
            </a:r>
            <a:r>
              <a:rPr kumimoji="1" lang="en-US" altLang="zh-CN" dirty="0" smtClean="0"/>
              <a:t>, Max-In-Flight, </a:t>
            </a:r>
            <a:r>
              <a:rPr kumimoji="1" lang="en-US" altLang="zh-CN" dirty="0" err="1" smtClean="0"/>
              <a:t>OutputBufferTimeout</a:t>
            </a:r>
            <a:r>
              <a:rPr kumimoji="1" lang="en-US" altLang="zh-CN" dirty="0" smtClean="0"/>
              <a:t>, etc.</a:t>
            </a:r>
          </a:p>
          <a:p>
            <a:pPr lvl="2"/>
            <a:r>
              <a:rPr kumimoji="1" lang="en-US" altLang="zh-CN" dirty="0" smtClean="0"/>
              <a:t>Big impact on overall latency and CPU consumption</a:t>
            </a:r>
          </a:p>
          <a:p>
            <a:pPr lvl="2"/>
            <a:r>
              <a:rPr kumimoji="1" lang="en-US" altLang="zh-CN" dirty="0" smtClean="0"/>
              <a:t>Can be used for service differentiation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Overhead of Architecture-1</a:t>
            </a:r>
          </a:p>
          <a:p>
            <a:pPr lvl="1"/>
            <a:r>
              <a:rPr kumimoji="1" lang="en-US" altLang="zh-CN" dirty="0" smtClean="0"/>
              <a:t>Quantify the extra CPU consumption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51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9022"/>
            <a:ext cx="8229600" cy="630750"/>
          </a:xfrm>
        </p:spPr>
        <p:txBody>
          <a:bodyPr/>
          <a:lstStyle/>
          <a:p>
            <a:r>
              <a:rPr lang="en-US" dirty="0" smtClean="0"/>
              <a:t>CPU Utilization; 256 Topics</a:t>
            </a:r>
            <a:endParaRPr lang="hy-A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664981"/>
              </p:ext>
            </p:extLst>
          </p:nvPr>
        </p:nvGraphicFramePr>
        <p:xfrm>
          <a:off x="457200" y="1055688"/>
          <a:ext cx="8229600" cy="5070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8836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Comparison; </a:t>
            </a:r>
            <a:r>
              <a:rPr lang="en-US" dirty="0" smtClean="0"/>
              <a:t>384 Topics</a:t>
            </a:r>
            <a:endParaRPr lang="hy-A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03" y="2023872"/>
            <a:ext cx="3295397" cy="4332478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02" y="2023872"/>
            <a:ext cx="3336395" cy="43324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7259" y="1000137"/>
            <a:ext cx="7407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Base Case: </a:t>
            </a:r>
            <a:r>
              <a:rPr lang="en-US" sz="1600" dirty="0" smtClean="0"/>
              <a:t>case 1</a:t>
            </a:r>
            <a:r>
              <a:rPr lang="en-US" sz="1600" dirty="0" smtClean="0"/>
              <a:t>, </a:t>
            </a:r>
            <a:r>
              <a:rPr lang="en-US" sz="1600" dirty="0" smtClean="0"/>
              <a:t>No </a:t>
            </a:r>
            <a:r>
              <a:rPr lang="en-US" sz="1600" dirty="0" smtClean="0"/>
              <a:t>Prioritization</a:t>
            </a:r>
            <a:endParaRPr lang="en-US" sz="1600" dirty="0" smtClean="0"/>
          </a:p>
          <a:p>
            <a:r>
              <a:rPr lang="en-US" sz="1600" dirty="0" smtClean="0"/>
              <a:t>Low </a:t>
            </a:r>
            <a:r>
              <a:rPr lang="en-US" sz="1600" dirty="0" err="1" smtClean="0"/>
              <a:t>Prio</a:t>
            </a:r>
            <a:r>
              <a:rPr lang="en-US" sz="1600" dirty="0" smtClean="0"/>
              <a:t> No Buffer</a:t>
            </a:r>
            <a:r>
              <a:rPr lang="en-US" sz="1600" dirty="0" smtClean="0"/>
              <a:t>: case 2, </a:t>
            </a:r>
            <a:r>
              <a:rPr lang="en-US" sz="1600" dirty="0" smtClean="0"/>
              <a:t>The low </a:t>
            </a:r>
            <a:r>
              <a:rPr lang="en-US" sz="1600" dirty="0" err="1" smtClean="0"/>
              <a:t>prio</a:t>
            </a:r>
            <a:r>
              <a:rPr lang="en-US" sz="1600" dirty="0" smtClean="0"/>
              <a:t> subs </a:t>
            </a:r>
            <a:r>
              <a:rPr lang="en-US" sz="1600" dirty="0" err="1" smtClean="0"/>
              <a:t>OutputBufferSize</a:t>
            </a:r>
            <a:r>
              <a:rPr lang="en-US" sz="1600" dirty="0" smtClean="0"/>
              <a:t> is 0</a:t>
            </a:r>
          </a:p>
          <a:p>
            <a:r>
              <a:rPr lang="en-US" sz="1600" dirty="0" smtClean="0"/>
              <a:t>Low </a:t>
            </a:r>
            <a:r>
              <a:rPr lang="en-US" sz="1600" dirty="0" err="1" smtClean="0"/>
              <a:t>Prio</a:t>
            </a:r>
            <a:r>
              <a:rPr lang="en-US" sz="1600" dirty="0" smtClean="0"/>
              <a:t> Default: </a:t>
            </a:r>
            <a:r>
              <a:rPr lang="en-US" sz="1600" dirty="0" smtClean="0"/>
              <a:t>case 3</a:t>
            </a:r>
            <a:r>
              <a:rPr lang="en-US" sz="1600" dirty="0" smtClean="0"/>
              <a:t>, </a:t>
            </a:r>
            <a:r>
              <a:rPr lang="en-US" sz="1600" dirty="0"/>
              <a:t>The low </a:t>
            </a:r>
            <a:r>
              <a:rPr lang="en-US" sz="1600" dirty="0" err="1"/>
              <a:t>prio</a:t>
            </a:r>
            <a:r>
              <a:rPr lang="en-US" sz="1600" dirty="0"/>
              <a:t> </a:t>
            </a:r>
            <a:r>
              <a:rPr lang="en-US" sz="1600" dirty="0" smtClean="0"/>
              <a:t>subs use </a:t>
            </a:r>
            <a:r>
              <a:rPr lang="en-US" sz="1600" dirty="0"/>
              <a:t>default settings </a:t>
            </a:r>
            <a:r>
              <a:rPr lang="en-US" sz="1600" dirty="0" smtClean="0"/>
              <a:t>  </a:t>
            </a:r>
            <a:endParaRPr lang="hy-AM" sz="1600" dirty="0"/>
          </a:p>
        </p:txBody>
      </p:sp>
    </p:spTree>
    <p:extLst>
      <p:ext uri="{BB962C8B-B14F-4D97-AF65-F5344CB8AC3E}">
        <p14:creationId xmlns:p14="http://schemas.microsoft.com/office/powerpoint/2010/main" val="2149516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Utilization;  384 Topics</a:t>
            </a:r>
            <a:endParaRPr lang="hy-A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690342"/>
              </p:ext>
            </p:extLst>
          </p:nvPr>
        </p:nvGraphicFramePr>
        <p:xfrm>
          <a:off x="457200" y="1055688"/>
          <a:ext cx="8229600" cy="5070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7502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Overhead of </a:t>
            </a:r>
            <a:r>
              <a:rPr kumimoji="1" lang="en-US" altLang="zh-CN" dirty="0" smtClean="0"/>
              <a:t>Architecture-1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1056287"/>
            <a:ext cx="8229600" cy="4997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Font typeface="Wingdings" charset="2"/>
              <a:buChar char="Ø"/>
              <a:defRPr sz="24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q"/>
              <a:defRPr sz="22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SzPct val="60000"/>
              <a:buFont typeface="Courier New"/>
              <a:buChar char="o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In architecture-1, there </a:t>
            </a:r>
            <a:r>
              <a:rPr kumimoji="1" lang="en-US" altLang="zh-CN" dirty="0" smtClean="0"/>
              <a:t>are multiple daemon processes</a:t>
            </a:r>
          </a:p>
          <a:p>
            <a:pPr lvl="1"/>
            <a:r>
              <a:rPr kumimoji="1" lang="en-US" altLang="zh-CN" dirty="0" smtClean="0"/>
              <a:t>Context switch between daemons generates overhead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To quantify overhead of Arch-1</a:t>
            </a:r>
          </a:p>
          <a:p>
            <a:pPr lvl="1"/>
            <a:r>
              <a:rPr kumimoji="1" lang="en-US" altLang="zh-CN" dirty="0" smtClean="0"/>
              <a:t>Experiment setup is similar to what shown in page 4, except:</a:t>
            </a:r>
            <a:endParaRPr kumimoji="1" lang="en-US" altLang="zh-CN" dirty="0"/>
          </a:p>
          <a:p>
            <a:pPr lvl="2"/>
            <a:r>
              <a:rPr kumimoji="1" lang="en-US" altLang="zh-CN" dirty="0" smtClean="0"/>
              <a:t>Publisher</a:t>
            </a:r>
            <a:r>
              <a:rPr kumimoji="1" lang="en-US" altLang="zh-CN" dirty="0" smtClean="0"/>
              <a:t>-1: </a:t>
            </a:r>
            <a:r>
              <a:rPr kumimoji="1" lang="en-US" altLang="zh-CN" dirty="0" smtClean="0">
                <a:solidFill>
                  <a:srgbClr val="FF0000"/>
                </a:solidFill>
              </a:rPr>
              <a:t>16/32/64 </a:t>
            </a:r>
            <a:r>
              <a:rPr kumimoji="1" lang="en-US" altLang="zh-CN" dirty="0" smtClean="0"/>
              <a:t>producers/topic</a:t>
            </a:r>
          </a:p>
          <a:p>
            <a:pPr lvl="2"/>
            <a:r>
              <a:rPr kumimoji="1" lang="en-US" altLang="zh-CN" dirty="0" smtClean="0"/>
              <a:t>Publisher-2: </a:t>
            </a:r>
            <a:r>
              <a:rPr kumimoji="1" lang="en-US" altLang="zh-CN" dirty="0" smtClean="0">
                <a:solidFill>
                  <a:srgbClr val="FF0000"/>
                </a:solidFill>
              </a:rPr>
              <a:t>128</a:t>
            </a:r>
            <a:r>
              <a:rPr kumimoji="1" lang="en-US" altLang="zh-CN" dirty="0" smtClean="0"/>
              <a:t> producers/</a:t>
            </a:r>
            <a:r>
              <a:rPr kumimoji="1" lang="en-US" altLang="zh-CN" dirty="0" smtClean="0"/>
              <a:t>topics</a:t>
            </a:r>
          </a:p>
          <a:p>
            <a:pPr lvl="2"/>
            <a:r>
              <a:rPr kumimoji="1" lang="en-US" altLang="zh-CN" dirty="0" smtClean="0"/>
              <a:t>CPU is mildly used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26645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Overhead of </a:t>
            </a:r>
            <a:r>
              <a:rPr kumimoji="1" lang="en-US" altLang="zh-CN" dirty="0" smtClean="0"/>
              <a:t>Architecture-1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6/13/16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1056287"/>
            <a:ext cx="8229600" cy="18812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Font typeface="Wingdings" charset="2"/>
              <a:buChar char="Ø"/>
              <a:defRPr sz="24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q"/>
              <a:defRPr sz="22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SzPct val="60000"/>
              <a:buFont typeface="Courier New"/>
              <a:buChar char="o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Showing </a:t>
            </a:r>
            <a:r>
              <a:rPr kumimoji="1" lang="en-US" altLang="zh-CN" dirty="0" smtClean="0"/>
              <a:t>the CPU utilization of daemons</a:t>
            </a:r>
          </a:p>
          <a:p>
            <a:pPr lvl="1"/>
            <a:r>
              <a:rPr kumimoji="1" lang="en-US" altLang="zh-CN" dirty="0" smtClean="0"/>
              <a:t>CPU of high-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 daemon </a:t>
            </a:r>
            <a:r>
              <a:rPr kumimoji="1" lang="en-US" altLang="zh-CN" dirty="0" smtClean="0"/>
              <a:t>increases </a:t>
            </a:r>
            <a:r>
              <a:rPr kumimoji="1" lang="en-US" altLang="zh-CN" dirty="0" smtClean="0"/>
              <a:t>as # of high-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 topics scales up</a:t>
            </a:r>
          </a:p>
          <a:p>
            <a:pPr lvl="1"/>
            <a:r>
              <a:rPr kumimoji="1" lang="en-US" altLang="zh-CN" dirty="0" smtClean="0"/>
              <a:t>Total CPU </a:t>
            </a:r>
            <a:r>
              <a:rPr kumimoji="1" lang="en-US" altLang="zh-CN" dirty="0" smtClean="0"/>
              <a:t>utilization of architecture-1 &gt; </a:t>
            </a:r>
            <a:r>
              <a:rPr kumimoji="1" lang="en-US" altLang="zh-CN" dirty="0" smtClean="0"/>
              <a:t>total CPU of </a:t>
            </a:r>
            <a:r>
              <a:rPr kumimoji="1" lang="en-US" altLang="zh-CN" dirty="0" smtClean="0"/>
              <a:t>baseline (1 daemon)</a:t>
            </a:r>
          </a:p>
        </p:txBody>
      </p:sp>
      <p:pic>
        <p:nvPicPr>
          <p:cNvPr id="7" name="内容占位符 6" descr="over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27" r="-3127"/>
          <a:stretch>
            <a:fillRect/>
          </a:stretch>
        </p:blipFill>
        <p:spPr>
          <a:xfrm>
            <a:off x="863600" y="2796435"/>
            <a:ext cx="7187682" cy="3661514"/>
          </a:xfrm>
        </p:spPr>
      </p:pic>
    </p:spTree>
    <p:extLst>
      <p:ext uri="{BB962C8B-B14F-4D97-AF65-F5344CB8AC3E}">
        <p14:creationId xmlns:p14="http://schemas.microsoft.com/office/powerpoint/2010/main" val="3762209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Latency Evaluation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 prototype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Architecture-1</a:t>
            </a:r>
          </a:p>
          <a:p>
            <a:pPr lvl="1"/>
            <a:r>
              <a:rPr kumimoji="1" lang="en-US" altLang="zh-CN" dirty="0" smtClean="0"/>
              <a:t>Topic-level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differentiation</a:t>
            </a:r>
          </a:p>
          <a:p>
            <a:pPr lvl="1"/>
            <a:r>
              <a:rPr kumimoji="1" lang="en-US" altLang="zh-CN" dirty="0" smtClean="0"/>
              <a:t>2 </a:t>
            </a:r>
            <a:r>
              <a:rPr kumimoji="1" lang="en-US" altLang="zh-CN" dirty="0" smtClean="0"/>
              <a:t>daemons </a:t>
            </a:r>
            <a:r>
              <a:rPr kumimoji="1" lang="en-US" altLang="zh-CN" dirty="0" smtClean="0"/>
              <a:t>(given different priorities)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Daemon-1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high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scheduling priority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dedicated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msgs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high-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 topics;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daemon-2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scheduling priority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dedicated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msgs</a:t>
            </a:r>
            <a:r>
              <a:rPr kumimoji="1" lang="en-US" altLang="zh-CN" dirty="0" smtClean="0"/>
              <a:t> of low-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 topics</a:t>
            </a:r>
            <a:endParaRPr kumimoji="1" lang="en-US" altLang="zh-CN" dirty="0" smtClean="0"/>
          </a:p>
          <a:p>
            <a:pPr lvl="2"/>
            <a:endParaRPr kumimoji="1" lang="en-US" altLang="zh-CN" dirty="0" smtClean="0"/>
          </a:p>
          <a:p>
            <a:r>
              <a:rPr kumimoji="1" lang="en-US" altLang="zh-CN" dirty="0" smtClean="0"/>
              <a:t>Baseline: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daemon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handles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 the topics</a:t>
            </a:r>
            <a:endParaRPr kumimoji="1" lang="en-US" altLang="zh-CN" dirty="0" smtClean="0"/>
          </a:p>
          <a:p>
            <a:r>
              <a:rPr kumimoji="1" lang="en-US" altLang="zh-CN" dirty="0" smtClean="0"/>
              <a:t>Goal: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C</a:t>
            </a:r>
            <a:r>
              <a:rPr kumimoji="1" lang="en-US" altLang="zh-CN" dirty="0" smtClean="0"/>
              <a:t>ompare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latency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between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architecture-1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prioritized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daemons)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baseline</a:t>
            </a:r>
          </a:p>
          <a:p>
            <a:pPr lvl="1"/>
            <a:r>
              <a:rPr kumimoji="1" lang="en-US" altLang="zh-CN" dirty="0" smtClean="0"/>
              <a:t>Evaluate the impact of different parameters (e.g., </a:t>
            </a:r>
            <a:r>
              <a:rPr kumimoji="1" lang="en-US" altLang="zh-CN" dirty="0" err="1" smtClean="0"/>
              <a:t>MaxBufferSize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MaxInFlight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6/13/16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7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Latency Evaluation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286"/>
            <a:ext cx="8229600" cy="5300064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dirty="0" err="1"/>
              <a:t>Testbed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setup: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Two publishers, two subscribers</a:t>
            </a:r>
            <a:r>
              <a:rPr kumimoji="1" lang="zh-CN" altLang="en-US" dirty="0"/>
              <a:t> </a:t>
            </a:r>
            <a:r>
              <a:rPr kumimoji="1" lang="en-US" altLang="zh-CN" baseline="30000" dirty="0">
                <a:solidFill>
                  <a:srgbClr val="FF0000"/>
                </a:solidFill>
              </a:rPr>
              <a:t>[1]</a:t>
            </a:r>
          </a:p>
          <a:p>
            <a:pPr lvl="2"/>
            <a:r>
              <a:rPr kumimoji="1" lang="en-US" altLang="zh-CN" dirty="0"/>
              <a:t>Publisher-1 publishes </a:t>
            </a:r>
            <a:r>
              <a:rPr kumimoji="1" lang="en-US" altLang="zh-CN" dirty="0" smtClean="0"/>
              <a:t>high-priority topics; </a:t>
            </a:r>
            <a:r>
              <a:rPr kumimoji="1" lang="en-US" altLang="zh-CN" dirty="0"/>
              <a:t>publisher-2 publishes </a:t>
            </a:r>
            <a:r>
              <a:rPr kumimoji="1" lang="en-US" altLang="zh-CN" dirty="0" smtClean="0"/>
              <a:t>low-priority topics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Subscriber-1 </a:t>
            </a:r>
            <a:r>
              <a:rPr kumimoji="1" lang="en-US" altLang="zh-CN" dirty="0" smtClean="0"/>
              <a:t>subscribes to high-priority topic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; </a:t>
            </a:r>
            <a:r>
              <a:rPr kumimoji="1" lang="en-US" altLang="zh-CN" dirty="0"/>
              <a:t>subscriber-2 subscribes to </a:t>
            </a:r>
            <a:r>
              <a:rPr kumimoji="1" lang="en-US" altLang="zh-CN" dirty="0" smtClean="0"/>
              <a:t>low-priority topics</a:t>
            </a:r>
          </a:p>
          <a:p>
            <a:pPr lvl="1"/>
            <a:r>
              <a:rPr kumimoji="1" lang="en-US" altLang="zh-CN" dirty="0"/>
              <a:t>Each </a:t>
            </a:r>
            <a:r>
              <a:rPr kumimoji="1" lang="en-US" altLang="zh-CN" dirty="0" smtClean="0"/>
              <a:t>producer</a:t>
            </a:r>
            <a:r>
              <a:rPr kumimoji="1" lang="en-US" altLang="zh-CN" baseline="30000" dirty="0" smtClean="0">
                <a:solidFill>
                  <a:srgbClr val="FF0000"/>
                </a:solidFill>
              </a:rPr>
              <a:t>[2] </a:t>
            </a:r>
            <a:r>
              <a:rPr kumimoji="1" lang="en-US" altLang="zh-CN" dirty="0"/>
              <a:t>sends 10,000 </a:t>
            </a:r>
            <a:r>
              <a:rPr kumimoji="1" lang="en-US" altLang="zh-CN" dirty="0" err="1"/>
              <a:t>msgs</a:t>
            </a:r>
            <a:r>
              <a:rPr kumimoji="1" lang="en-US" altLang="zh-CN" dirty="0"/>
              <a:t> with inter-</a:t>
            </a:r>
            <a:r>
              <a:rPr kumimoji="1" lang="en-US" altLang="zh-CN" dirty="0" err="1"/>
              <a:t>msg</a:t>
            </a:r>
            <a:r>
              <a:rPr kumimoji="1" lang="en-US" altLang="zh-CN" dirty="0"/>
              <a:t> gap = 4096 us, </a:t>
            </a:r>
            <a:r>
              <a:rPr kumimoji="1" lang="en-US" altLang="zh-CN" dirty="0" err="1"/>
              <a:t>msg_size</a:t>
            </a:r>
            <a:r>
              <a:rPr kumimoji="1" lang="en-US" altLang="zh-CN" dirty="0"/>
              <a:t>=1024 </a:t>
            </a:r>
            <a:r>
              <a:rPr kumimoji="1" lang="en-US" altLang="zh-CN" dirty="0" smtClean="0"/>
              <a:t>bytes; Every producer publishes a unique topic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Publisher-1 (latency-sensitive) has </a:t>
            </a:r>
            <a:r>
              <a:rPr kumimoji="1" lang="en-US" altLang="zh-CN" dirty="0">
                <a:solidFill>
                  <a:srgbClr val="FF0000"/>
                </a:solidFill>
              </a:rPr>
              <a:t>one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producer/topic, </a:t>
            </a:r>
            <a:r>
              <a:rPr kumimoji="1" lang="en-US" altLang="zh-CN" dirty="0"/>
              <a:t>while publisher-2 has </a:t>
            </a:r>
            <a:r>
              <a:rPr kumimoji="1" lang="en-US" altLang="zh-CN" dirty="0">
                <a:solidFill>
                  <a:srgbClr val="FF0000"/>
                </a:solidFill>
              </a:rPr>
              <a:t>256, 320, 384, 448 </a:t>
            </a:r>
            <a:r>
              <a:rPr kumimoji="1" lang="en-US" altLang="zh-CN" dirty="0" smtClean="0"/>
              <a:t>producers/topics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Publishers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subscribers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separately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deployed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servers;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connected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gigabit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network (</a:t>
            </a:r>
            <a:r>
              <a:rPr kumimoji="1" lang="en-US" altLang="zh-CN" dirty="0" err="1">
                <a:solidFill>
                  <a:srgbClr val="FF0000"/>
                </a:solidFill>
              </a:rPr>
              <a:t>W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ashU</a:t>
            </a:r>
            <a:r>
              <a:rPr kumimoji="1" lang="en-US" altLang="zh-CN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testbed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Daemon(s)</a:t>
            </a:r>
            <a:r>
              <a:rPr kumimoji="1" lang="zh-CN" altLang="en-US" dirty="0"/>
              <a:t> </a:t>
            </a:r>
            <a:r>
              <a:rPr kumimoji="1" lang="en-US" altLang="zh-CN" dirty="0"/>
              <a:t>co-locate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publishers</a:t>
            </a:r>
          </a:p>
          <a:p>
            <a:r>
              <a:rPr kumimoji="1" lang="en-US" altLang="zh-CN" dirty="0" err="1"/>
              <a:t>MaxInFlight</a:t>
            </a:r>
            <a:r>
              <a:rPr kumimoji="1" lang="en-US" altLang="zh-CN" dirty="0"/>
              <a:t> =1000, </a:t>
            </a:r>
            <a:r>
              <a:rPr kumimoji="1" lang="en-US" altLang="zh-CN" dirty="0" err="1"/>
              <a:t>MaxBufferSize</a:t>
            </a:r>
            <a:r>
              <a:rPr kumimoji="1" lang="en-US" altLang="zh-CN" dirty="0"/>
              <a:t> =-</a:t>
            </a:r>
            <a:r>
              <a:rPr kumimoji="1" lang="en-US" altLang="zh-CN" dirty="0" smtClean="0"/>
              <a:t>1 </a:t>
            </a:r>
          </a:p>
          <a:p>
            <a:pPr lvl="1"/>
            <a:r>
              <a:rPr kumimoji="1" lang="en-US" altLang="zh-CN" dirty="0" smtClean="0"/>
              <a:t>See later slides for detailed explanation</a:t>
            </a:r>
          </a:p>
          <a:p>
            <a:pPr lvl="1"/>
            <a:r>
              <a:rPr kumimoji="1" lang="en-US" altLang="zh-CN" dirty="0" smtClean="0"/>
              <a:t>Provide good overall latency performance</a:t>
            </a:r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In </a:t>
            </a:r>
            <a:r>
              <a:rPr kumimoji="1" lang="en-US" altLang="zh-CN" dirty="0" smtClean="0"/>
              <a:t>1-daemon setup: </a:t>
            </a:r>
          </a:p>
          <a:p>
            <a:pPr lvl="1"/>
            <a:r>
              <a:rPr kumimoji="1" lang="en-US" altLang="zh-CN" dirty="0" smtClean="0"/>
              <a:t>Daemon, publishers and subscribers are all regular </a:t>
            </a:r>
            <a:r>
              <a:rPr kumimoji="1" lang="en-US" altLang="zh-CN" dirty="0" smtClean="0"/>
              <a:t>processes (SCHED_NORMAL) or given same priority (using SCHED_RR)</a:t>
            </a:r>
            <a:endParaRPr kumimoji="1" lang="en-US" altLang="zh-CN" dirty="0" smtClean="0"/>
          </a:p>
          <a:p>
            <a:r>
              <a:rPr kumimoji="1" lang="en-US" altLang="zh-CN" dirty="0" smtClean="0"/>
              <a:t>In 2-daemon setup:</a:t>
            </a:r>
          </a:p>
          <a:p>
            <a:pPr lvl="1"/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(daemon-1) = 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(publisher-1) = 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 (subscriber-1) =</a:t>
            </a:r>
            <a:r>
              <a:rPr kumimoji="1" lang="en-US" altLang="zh-CN" dirty="0" smtClean="0"/>
              <a:t>95;  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(daemon-2) = 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(publisher-2) = 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 (subscriber-2) =94</a:t>
            </a:r>
          </a:p>
          <a:p>
            <a:pPr lvl="1"/>
            <a:r>
              <a:rPr kumimoji="1" lang="en-US" altLang="zh-CN" dirty="0" smtClean="0"/>
              <a:t>Scheduling policy </a:t>
            </a:r>
            <a:r>
              <a:rPr kumimoji="1" lang="en-US" altLang="zh-CN" dirty="0"/>
              <a:t>= </a:t>
            </a:r>
            <a:r>
              <a:rPr kumimoji="1" lang="en-US" altLang="zh-CN" dirty="0" smtClean="0"/>
              <a:t>SCHED_FIFO or SCHED_RR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6/13/16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8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Latency </a:t>
            </a:r>
            <a:r>
              <a:rPr kumimoji="1" lang="en-US" altLang="zh-CN" dirty="0" smtClean="0"/>
              <a:t>of Topics</a:t>
            </a:r>
            <a:endParaRPr kumimoji="1" lang="zh-CN" altLang="en-US" dirty="0"/>
          </a:p>
        </p:txBody>
      </p:sp>
      <p:pic>
        <p:nvPicPr>
          <p:cNvPr id="7" name="内容占位符 6" descr="256cc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44" r="-5644"/>
          <a:stretch>
            <a:fillRect/>
          </a:stretch>
        </p:blipFill>
        <p:spPr>
          <a:xfrm>
            <a:off x="1119270" y="2351203"/>
            <a:ext cx="6501293" cy="4005147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1056287"/>
            <a:ext cx="8229600" cy="13313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Font typeface="Wingdings" charset="2"/>
              <a:buChar char="Ø"/>
              <a:defRPr sz="24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q"/>
              <a:defRPr sz="22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SzPct val="60000"/>
              <a:buFont typeface="Courier New"/>
              <a:buChar char="o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Publisher-1: </a:t>
            </a:r>
            <a:r>
              <a:rPr kumimoji="1" lang="en-US" altLang="zh-CN" dirty="0" smtClean="0">
                <a:solidFill>
                  <a:srgbClr val="FF0000"/>
                </a:solidFill>
              </a:rPr>
              <a:t>1 </a:t>
            </a:r>
            <a:r>
              <a:rPr kumimoji="1" lang="en-US" altLang="zh-CN" dirty="0" smtClean="0"/>
              <a:t>producers/topic</a:t>
            </a:r>
          </a:p>
          <a:p>
            <a:r>
              <a:rPr kumimoji="1" lang="en-US" altLang="zh-CN" dirty="0" smtClean="0"/>
              <a:t>Publisher-2: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256</a:t>
            </a:r>
            <a:r>
              <a:rPr kumimoji="1" lang="en-US" altLang="zh-CN" dirty="0" smtClean="0"/>
              <a:t> producers/topics</a:t>
            </a:r>
          </a:p>
          <a:p>
            <a:r>
              <a:rPr kumimoji="1" lang="en-US" altLang="zh-CN" dirty="0" smtClean="0"/>
              <a:t>Real-time scheduler reduces overall latency</a:t>
            </a:r>
          </a:p>
          <a:p>
            <a:r>
              <a:rPr kumimoji="1" lang="en-US" altLang="zh-CN" dirty="0" smtClean="0"/>
              <a:t>CPU contention is not severe, no obvious improvement in architecture-1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27816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Latency of </a:t>
            </a:r>
            <a:r>
              <a:rPr kumimoji="1" lang="en-US" altLang="zh-CN" dirty="0" smtClean="0"/>
              <a:t>Topics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6/13/16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1056287"/>
            <a:ext cx="8229600" cy="1516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Font typeface="Wingdings" charset="2"/>
              <a:buChar char="Ø"/>
              <a:defRPr sz="24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q"/>
              <a:defRPr sz="22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SzPct val="60000"/>
              <a:buFont typeface="Courier New"/>
              <a:buChar char="o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Publisher-1: </a:t>
            </a:r>
            <a:r>
              <a:rPr kumimoji="1" lang="en-US" altLang="zh-CN" dirty="0" smtClean="0">
                <a:solidFill>
                  <a:srgbClr val="FF0000"/>
                </a:solidFill>
              </a:rPr>
              <a:t>1 </a:t>
            </a:r>
            <a:r>
              <a:rPr kumimoji="1" lang="en-US" altLang="zh-CN" dirty="0" smtClean="0"/>
              <a:t>producers/topic</a:t>
            </a:r>
          </a:p>
          <a:p>
            <a:r>
              <a:rPr kumimoji="1" lang="en-US" altLang="zh-CN" dirty="0" smtClean="0"/>
              <a:t>Publisher-2: </a:t>
            </a:r>
            <a:r>
              <a:rPr kumimoji="1" lang="en-US" altLang="zh-CN" dirty="0" smtClean="0">
                <a:solidFill>
                  <a:srgbClr val="FF0000"/>
                </a:solidFill>
              </a:rPr>
              <a:t>320</a:t>
            </a:r>
            <a:r>
              <a:rPr kumimoji="1" lang="en-US" altLang="zh-CN" dirty="0" smtClean="0"/>
              <a:t> producers/topics</a:t>
            </a:r>
          </a:p>
          <a:p>
            <a:r>
              <a:rPr kumimoji="1" lang="en-US" altLang="zh-CN" dirty="0" smtClean="0"/>
              <a:t>As number of topics increases, CPU contention becomes severer </a:t>
            </a:r>
            <a:r>
              <a:rPr kumimoji="1" lang="en-US" altLang="zh-CN" dirty="0" smtClean="0">
                <a:sym typeface="Wingdings"/>
              </a:rPr>
              <a:t> (1-d, normal/</a:t>
            </a:r>
            <a:r>
              <a:rPr kumimoji="1" lang="en-US" altLang="zh-CN" dirty="0" err="1" smtClean="0">
                <a:sym typeface="Wingdings"/>
              </a:rPr>
              <a:t>rr</a:t>
            </a:r>
            <a:r>
              <a:rPr kumimoji="1" lang="en-US" altLang="zh-CN" dirty="0" smtClean="0">
                <a:sym typeface="Wingdings"/>
              </a:rPr>
              <a:t>) can not guarantee low latency for high-priority topic, but architecture-1 (2-d, </a:t>
            </a:r>
            <a:r>
              <a:rPr kumimoji="1" lang="en-US" altLang="zh-CN" dirty="0" err="1" smtClean="0">
                <a:sym typeface="Wingdings"/>
              </a:rPr>
              <a:t>fifo</a:t>
            </a:r>
            <a:r>
              <a:rPr kumimoji="1" lang="en-US" altLang="zh-CN" dirty="0" smtClean="0">
                <a:sym typeface="Wingdings"/>
              </a:rPr>
              <a:t>/</a:t>
            </a:r>
            <a:r>
              <a:rPr kumimoji="1" lang="en-US" altLang="zh-CN" dirty="0" err="1" smtClean="0">
                <a:sym typeface="Wingdings"/>
              </a:rPr>
              <a:t>rr</a:t>
            </a:r>
            <a:r>
              <a:rPr kumimoji="1" lang="en-US" altLang="zh-CN" dirty="0" smtClean="0">
                <a:sym typeface="Wingdings"/>
              </a:rPr>
              <a:t>) differentiates topics well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9" name="内容占位符 8" descr="320cc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67" r="-5367"/>
          <a:stretch>
            <a:fillRect/>
          </a:stretch>
        </p:blipFill>
        <p:spPr>
          <a:xfrm>
            <a:off x="776504" y="2573242"/>
            <a:ext cx="6506300" cy="3783108"/>
          </a:xfrm>
        </p:spPr>
      </p:pic>
    </p:spTree>
    <p:extLst>
      <p:ext uri="{BB962C8B-B14F-4D97-AF65-F5344CB8AC3E}">
        <p14:creationId xmlns:p14="http://schemas.microsoft.com/office/powerpoint/2010/main" val="1936644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Latency </a:t>
            </a:r>
            <a:r>
              <a:rPr kumimoji="1" lang="en-US" altLang="zh-CN" dirty="0" smtClean="0"/>
              <a:t>of Topics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6/13/16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1056287"/>
            <a:ext cx="8229600" cy="13313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Font typeface="Wingdings" charset="2"/>
              <a:buChar char="Ø"/>
              <a:defRPr sz="24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q"/>
              <a:defRPr sz="22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SzPct val="60000"/>
              <a:buFont typeface="Courier New"/>
              <a:buChar char="o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Publisher-1: </a:t>
            </a:r>
            <a:r>
              <a:rPr kumimoji="1" lang="en-US" altLang="zh-CN" dirty="0" smtClean="0">
                <a:solidFill>
                  <a:srgbClr val="FF0000"/>
                </a:solidFill>
              </a:rPr>
              <a:t>1 </a:t>
            </a:r>
            <a:r>
              <a:rPr kumimoji="1" lang="en-US" altLang="zh-CN" dirty="0" smtClean="0"/>
              <a:t>producers/topic</a:t>
            </a:r>
          </a:p>
          <a:p>
            <a:r>
              <a:rPr kumimoji="1" lang="en-US" altLang="zh-CN" dirty="0" smtClean="0"/>
              <a:t>Publisher-2: </a:t>
            </a:r>
            <a:r>
              <a:rPr kumimoji="1" lang="en-US" altLang="zh-CN" dirty="0" smtClean="0">
                <a:solidFill>
                  <a:srgbClr val="FF0000"/>
                </a:solidFill>
              </a:rPr>
              <a:t>384</a:t>
            </a:r>
            <a:r>
              <a:rPr kumimoji="1" lang="en-US" altLang="zh-CN" dirty="0" smtClean="0"/>
              <a:t> producers/topics</a:t>
            </a:r>
          </a:p>
          <a:p>
            <a:r>
              <a:rPr kumimoji="1" lang="en-US" altLang="zh-CN" dirty="0" smtClean="0"/>
              <a:t>Architecture-1 differentiates topics well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9" name="内容占位符 8" descr="384cc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23" r="-9923"/>
          <a:stretch>
            <a:fillRect/>
          </a:stretch>
        </p:blipFill>
        <p:spPr>
          <a:xfrm>
            <a:off x="592316" y="2387600"/>
            <a:ext cx="7230921" cy="3968750"/>
          </a:xfrm>
        </p:spPr>
      </p:pic>
    </p:spTree>
    <p:extLst>
      <p:ext uri="{BB962C8B-B14F-4D97-AF65-F5344CB8AC3E}">
        <p14:creationId xmlns:p14="http://schemas.microsoft.com/office/powerpoint/2010/main" val="2350742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Latency of </a:t>
            </a:r>
            <a:r>
              <a:rPr kumimoji="1" lang="en-US" altLang="zh-CN" dirty="0" smtClean="0"/>
              <a:t>Topics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1056287"/>
            <a:ext cx="8229600" cy="13313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Font typeface="Wingdings" charset="2"/>
              <a:buChar char="Ø"/>
              <a:defRPr sz="24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q"/>
              <a:defRPr sz="22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SzPct val="60000"/>
              <a:buFont typeface="Courier New"/>
              <a:buChar char="o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Publisher-1: </a:t>
            </a:r>
            <a:r>
              <a:rPr kumimoji="1" lang="en-US" altLang="zh-CN" dirty="0" smtClean="0">
                <a:solidFill>
                  <a:srgbClr val="FF0000"/>
                </a:solidFill>
              </a:rPr>
              <a:t>1 </a:t>
            </a:r>
            <a:r>
              <a:rPr kumimoji="1" lang="en-US" altLang="zh-CN" dirty="0" smtClean="0"/>
              <a:t>producers/topic</a:t>
            </a:r>
          </a:p>
          <a:p>
            <a:r>
              <a:rPr kumimoji="1" lang="en-US" altLang="zh-CN" dirty="0" smtClean="0"/>
              <a:t>Publisher-2: </a:t>
            </a:r>
            <a:r>
              <a:rPr kumimoji="1" lang="en-US" altLang="zh-CN" dirty="0" smtClean="0">
                <a:solidFill>
                  <a:srgbClr val="FF0000"/>
                </a:solidFill>
              </a:rPr>
              <a:t>448</a:t>
            </a:r>
            <a:r>
              <a:rPr kumimoji="1" lang="en-US" altLang="zh-CN" dirty="0" smtClean="0"/>
              <a:t> producers/topics</a:t>
            </a:r>
          </a:p>
          <a:p>
            <a:r>
              <a:rPr kumimoji="1" lang="en-US" altLang="zh-CN" dirty="0"/>
              <a:t>Architecture-1 differentiates topics well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9" name="内容占位符 8" descr="448cc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86" r="-5986"/>
          <a:stretch>
            <a:fillRect/>
          </a:stretch>
        </p:blipFill>
        <p:spPr>
          <a:xfrm>
            <a:off x="754456" y="2387600"/>
            <a:ext cx="6933665" cy="3968750"/>
          </a:xfrm>
        </p:spPr>
      </p:pic>
    </p:spTree>
    <p:extLst>
      <p:ext uri="{BB962C8B-B14F-4D97-AF65-F5344CB8AC3E}">
        <p14:creationId xmlns:p14="http://schemas.microsoft.com/office/powerpoint/2010/main" val="337093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404533</TotalTime>
  <Words>2759</Words>
  <Application>Microsoft Macintosh PowerPoint</Application>
  <PresentationFormat>全屏显示(4:3)</PresentationFormat>
  <Paragraphs>398</Paragraphs>
  <Slides>34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Theme</vt:lpstr>
      <vt:lpstr>Evaluation of Architecture-1</vt:lpstr>
      <vt:lpstr>Architecture-1: Per-Service-Class Daemon</vt:lpstr>
      <vt:lpstr>Outline</vt:lpstr>
      <vt:lpstr>Latency Evaluation</vt:lpstr>
      <vt:lpstr>Latency Evaluation</vt:lpstr>
      <vt:lpstr>Latency of Topics</vt:lpstr>
      <vt:lpstr>Latency of Topics</vt:lpstr>
      <vt:lpstr>Latency of Topics</vt:lpstr>
      <vt:lpstr>Latency of Topics</vt:lpstr>
      <vt:lpstr>Daemon Configurations</vt:lpstr>
      <vt:lpstr>Configuration Specifications #1</vt:lpstr>
      <vt:lpstr>Configuration Specifications #2</vt:lpstr>
      <vt:lpstr>Configuration Specifications #3</vt:lpstr>
      <vt:lpstr>Configuration Specifications #4</vt:lpstr>
      <vt:lpstr>More About Buffer Size &amp; Timeout</vt:lpstr>
      <vt:lpstr>Configuration Specification #5</vt:lpstr>
      <vt:lpstr>Configuration Summarizations</vt:lpstr>
      <vt:lpstr>How Timeout &amp; Buffer Size matters</vt:lpstr>
      <vt:lpstr>Latency (Timeout 80ms)</vt:lpstr>
      <vt:lpstr>CPU Utilization</vt:lpstr>
      <vt:lpstr>Cross Comparison</vt:lpstr>
      <vt:lpstr>Cross Comparison Latency BufferSize 8msgs</vt:lpstr>
      <vt:lpstr>Cross Comparison CPU BufferSize 8msgs</vt:lpstr>
      <vt:lpstr>Configuration for Differentiation</vt:lpstr>
      <vt:lpstr>Experiment Specifications</vt:lpstr>
      <vt:lpstr>Experiment Specifications</vt:lpstr>
      <vt:lpstr>Latency Comparison; 128 Topics</vt:lpstr>
      <vt:lpstr>CPU Utilization; 128 Topics</vt:lpstr>
      <vt:lpstr>Latency Comparison; 256 Topics</vt:lpstr>
      <vt:lpstr>CPU Utilization; 256 Topics</vt:lpstr>
      <vt:lpstr>Latency Comparison; 384 Topics</vt:lpstr>
      <vt:lpstr>CPU Utilization;  384 Topics</vt:lpstr>
      <vt:lpstr>Overhead of Architecture-1</vt:lpstr>
      <vt:lpstr>Overhead of Architecture-1</vt:lpstr>
    </vt:vector>
  </TitlesOfParts>
  <Company>wustl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eit</dc:creator>
  <cp:lastModifiedBy>Chong Li</cp:lastModifiedBy>
  <cp:revision>6372</cp:revision>
  <dcterms:created xsi:type="dcterms:W3CDTF">2013-08-14T23:08:37Z</dcterms:created>
  <dcterms:modified xsi:type="dcterms:W3CDTF">2016-06-14T17:24:03Z</dcterms:modified>
</cp:coreProperties>
</file>