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655" r:id="rId2"/>
    <p:sldId id="656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9" r:id="rId17"/>
    <p:sldId id="627" r:id="rId18"/>
    <p:sldId id="628" r:id="rId19"/>
    <p:sldId id="657" r:id="rId20"/>
    <p:sldId id="648" r:id="rId21"/>
    <p:sldId id="651" r:id="rId22"/>
    <p:sldId id="639" r:id="rId23"/>
    <p:sldId id="567" r:id="rId24"/>
    <p:sldId id="658" r:id="rId25"/>
    <p:sldId id="646" r:id="rId26"/>
    <p:sldId id="569" r:id="rId27"/>
    <p:sldId id="626" r:id="rId28"/>
    <p:sldId id="570" r:id="rId29"/>
    <p:sldId id="606" r:id="rId30"/>
    <p:sldId id="659" r:id="rId31"/>
    <p:sldId id="653" r:id="rId32"/>
    <p:sldId id="636" r:id="rId33"/>
    <p:sldId id="637" r:id="rId34"/>
    <p:sldId id="638" r:id="rId35"/>
    <p:sldId id="644" r:id="rId36"/>
    <p:sldId id="642" r:id="rId37"/>
    <p:sldId id="643" r:id="rId38"/>
    <p:sldId id="645" r:id="rId39"/>
    <p:sldId id="64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DF1"/>
    <a:srgbClr val="6700FB"/>
    <a:srgbClr val="FA00DC"/>
    <a:srgbClr val="CC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6" autoAdjust="0"/>
    <p:restoredTop sz="81661" autoAdjust="0"/>
  </p:normalViewPr>
  <p:slideViewPr>
    <p:cSldViewPr snapToGrid="0" snapToObjects="1">
      <p:cViewPr varScale="1">
        <p:scale>
          <a:sx n="92" d="100"/>
          <a:sy n="92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B52D-9E9E-964F-B121-47C75C5952B7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E982A-8F9E-984C-964E-D271B8F391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6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A60F-742A-BD40-B669-5141DB800E88}" type="datetimeFigureOut">
              <a:rPr lang="en-US" smtClean="0"/>
              <a:pPr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CA1D7-31B2-5340-9591-9BBEA2C37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</a:t>
            </a:r>
            <a:r>
              <a:rPr kumimoji="1" lang="en-US" altLang="zh-CN" baseline="0" dirty="0" smtClean="0"/>
              <a:t> Every marker represents mean latency, each bar represents latency range between 5</a:t>
            </a:r>
            <a:r>
              <a:rPr kumimoji="1" lang="en-US" altLang="zh-CN" baseline="30000" dirty="0" smtClean="0"/>
              <a:t>th</a:t>
            </a:r>
            <a:r>
              <a:rPr kumimoji="1" lang="en-US" altLang="zh-CN" baseline="0" dirty="0" smtClean="0"/>
              <a:t> to 95</a:t>
            </a:r>
            <a:r>
              <a:rPr kumimoji="1" lang="en-US" altLang="zh-CN" baseline="30000" dirty="0" smtClean="0"/>
              <a:t>th</a:t>
            </a:r>
            <a:r>
              <a:rPr kumimoji="1" lang="en-US" altLang="zh-CN" baseline="0" dirty="0" smtClean="0"/>
              <a:t> percentile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6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3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 For all</a:t>
            </a:r>
            <a:r>
              <a:rPr kumimoji="1" lang="en-US" altLang="zh-CN" baseline="0" dirty="0" smtClean="0"/>
              <a:t> the following evaluation, differentiated </a:t>
            </a:r>
            <a:r>
              <a:rPr kumimoji="1" lang="en-US" altLang="zh-CN" baseline="0" dirty="0" err="1" smtClean="0"/>
              <a:t>OutputBufferSize</a:t>
            </a:r>
            <a:r>
              <a:rPr kumimoji="1" lang="en-US" altLang="zh-CN" baseline="0" dirty="0" smtClean="0"/>
              <a:t> means 0 (</a:t>
            </a:r>
            <a:r>
              <a:rPr kumimoji="1" lang="en-US" altLang="zh-CN" baseline="0" dirty="0" err="1" smtClean="0"/>
              <a:t>msgs</a:t>
            </a:r>
            <a:r>
              <a:rPr kumimoji="1" lang="en-US" altLang="zh-CN" baseline="0" dirty="0" smtClean="0"/>
              <a:t>) for latency-sensitive topic, and 16 (</a:t>
            </a:r>
            <a:r>
              <a:rPr kumimoji="1" lang="en-US" altLang="zh-CN" baseline="0" dirty="0" err="1" smtClean="0"/>
              <a:t>msgs</a:t>
            </a:r>
            <a:r>
              <a:rPr kumimoji="1" lang="en-US" altLang="zh-CN" baseline="0" dirty="0" smtClean="0"/>
              <a:t>) for non-latency-sensitive topic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8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2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2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 In RTM, there are two daemons. Because</a:t>
            </a:r>
            <a:r>
              <a:rPr kumimoji="1" lang="en-US" altLang="zh-CN" baseline="0" dirty="0" smtClean="0"/>
              <a:t> there is only one high-</a:t>
            </a:r>
            <a:r>
              <a:rPr kumimoji="1" lang="en-US" altLang="zh-CN" baseline="0" dirty="0" err="1" smtClean="0"/>
              <a:t>prio</a:t>
            </a:r>
            <a:r>
              <a:rPr kumimoji="1" lang="en-US" altLang="zh-CN" baseline="0" dirty="0" smtClean="0"/>
              <a:t> topic, the bar for the high-</a:t>
            </a:r>
            <a:r>
              <a:rPr kumimoji="1" lang="en-US" altLang="zh-CN" baseline="0" dirty="0" err="1" smtClean="0"/>
              <a:t>prio</a:t>
            </a:r>
            <a:r>
              <a:rPr kumimoji="1" lang="en-US" altLang="zh-CN" baseline="0" dirty="0" smtClean="0"/>
              <a:t> daemon is barely seen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In some</a:t>
            </a:r>
            <a:r>
              <a:rPr lang="en-US" baseline="0" dirty="0" smtClean="0"/>
              <a:t> cases where we have to do rate control, Max-In-Flight is the parameter with huge impact. </a:t>
            </a:r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2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7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 In previous experiments,</a:t>
            </a:r>
            <a:r>
              <a:rPr kumimoji="1" lang="en-US" altLang="zh-CN" baseline="0" dirty="0" smtClean="0"/>
              <a:t> there is only one high-</a:t>
            </a:r>
            <a:r>
              <a:rPr kumimoji="1" lang="en-US" altLang="zh-CN" baseline="0" dirty="0" err="1" smtClean="0"/>
              <a:t>prio</a:t>
            </a:r>
            <a:r>
              <a:rPr kumimoji="1" lang="en-US" altLang="zh-CN" baseline="0" dirty="0" smtClean="0"/>
              <a:t> topic, which generates much less context switch between daemons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2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7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1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</a:t>
            </a:r>
            <a:r>
              <a:rPr kumimoji="1" lang="en-US" altLang="zh-CN" baseline="0" dirty="0" smtClean="0"/>
              <a:t> Best-latency: for both high and low-priority topics, give them large enough </a:t>
            </a:r>
            <a:r>
              <a:rPr kumimoji="1" lang="en-US" altLang="zh-CN" baseline="0" dirty="0" err="1" smtClean="0"/>
              <a:t>Mem</a:t>
            </a:r>
            <a:r>
              <a:rPr kumimoji="1" lang="en-US" altLang="zh-CN" baseline="0" dirty="0" smtClean="0"/>
              <a:t>-Queue-Size, set </a:t>
            </a:r>
            <a:r>
              <a:rPr kumimoji="1" lang="en-US" altLang="zh-CN" baseline="0" dirty="0" err="1" smtClean="0"/>
              <a:t>OutputBufferSize</a:t>
            </a:r>
            <a:r>
              <a:rPr kumimoji="1" lang="en-US" altLang="zh-CN" baseline="0" dirty="0" smtClean="0"/>
              <a:t> and </a:t>
            </a:r>
            <a:r>
              <a:rPr kumimoji="1" lang="en-US" altLang="zh-CN" baseline="0" dirty="0" err="1" smtClean="0"/>
              <a:t>OutputBufferTimeout</a:t>
            </a:r>
            <a:r>
              <a:rPr kumimoji="1" lang="en-US" altLang="zh-CN" baseline="0" dirty="0" smtClean="0"/>
              <a:t> to 0</a:t>
            </a:r>
          </a:p>
          <a:p>
            <a:r>
              <a:rPr kumimoji="1" lang="en-US" altLang="zh-CN" baseline="0" dirty="0" smtClean="0"/>
              <a:t>[2] </a:t>
            </a:r>
            <a:r>
              <a:rPr kumimoji="1" lang="en-US" altLang="zh-CN" baseline="0" dirty="0" err="1" smtClean="0"/>
              <a:t>OutputBufferSize</a:t>
            </a:r>
            <a:r>
              <a:rPr kumimoji="1" lang="en-US" altLang="zh-CN" baseline="0" dirty="0" smtClean="0"/>
              <a:t> is used to enforce SLA of each topic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 If we don’t use </a:t>
            </a:r>
            <a:r>
              <a:rPr kumimoji="1" lang="en-US" altLang="zh-CN" dirty="0" err="1" smtClean="0"/>
              <a:t>Golang</a:t>
            </a:r>
            <a:r>
              <a:rPr kumimoji="1" lang="en-US" altLang="zh-CN" dirty="0" smtClean="0"/>
              <a:t> concurrency for each publisher (setup</a:t>
            </a:r>
            <a:r>
              <a:rPr kumimoji="1" lang="en-US" altLang="zh-CN" baseline="0" dirty="0" smtClean="0"/>
              <a:t> would become N publishers for N topics</a:t>
            </a:r>
            <a:r>
              <a:rPr kumimoji="1" lang="en-US" altLang="zh-CN" dirty="0" smtClean="0"/>
              <a:t>), there would</a:t>
            </a:r>
            <a:r>
              <a:rPr kumimoji="1" lang="en-US" altLang="zh-CN" baseline="0" dirty="0" smtClean="0"/>
              <a:t> be</a:t>
            </a:r>
            <a:r>
              <a:rPr kumimoji="1" lang="en-US" altLang="zh-CN" dirty="0" smtClean="0"/>
              <a:t> too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large overhead due to the context switch</a:t>
            </a:r>
            <a:r>
              <a:rPr kumimoji="1" lang="en-US" altLang="zh-CN" baseline="0" dirty="0" smtClean="0"/>
              <a:t> among publishers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[1] In the scenario</a:t>
            </a:r>
            <a:r>
              <a:rPr kumimoji="1" lang="en-US" altLang="zh-CN" baseline="0" dirty="0" smtClean="0"/>
              <a:t> with 360 low-</a:t>
            </a:r>
            <a:r>
              <a:rPr kumimoji="1" lang="en-US" altLang="zh-CN" baseline="0" dirty="0" err="1" smtClean="0"/>
              <a:t>prio</a:t>
            </a:r>
            <a:r>
              <a:rPr kumimoji="1" lang="en-US" altLang="zh-CN" baseline="0" dirty="0" smtClean="0"/>
              <a:t> topics (with best latency configuration), the 95% percentile latency of every topic is over 200 </a:t>
            </a:r>
            <a:r>
              <a:rPr kumimoji="1" lang="en-US" altLang="zh-CN" baseline="0" dirty="0" err="1" smtClean="0"/>
              <a:t>ms.</a:t>
            </a:r>
            <a:r>
              <a:rPr kumimoji="1" lang="en-US" altLang="zh-CN" baseline="0" dirty="0" smtClean="0"/>
              <a:t> For the reason of figure size, that is not shown.</a:t>
            </a:r>
          </a:p>
          <a:p>
            <a:r>
              <a:rPr kumimoji="1" lang="en-US" altLang="zh-CN" baseline="0" dirty="0" smtClean="0"/>
              <a:t>[2] By concurrency, we mean number of topics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CA1D7-31B2-5340-9591-9BBEA2C374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95412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95781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Name:</a:t>
            </a:r>
          </a:p>
          <a:p>
            <a:r>
              <a:rPr lang="en-US" dirty="0" smtClean="0"/>
              <a:t>Date: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075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2">
                    <a:lumMod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56286"/>
            <a:ext cx="8229600" cy="5069877"/>
          </a:xfrm>
        </p:spPr>
        <p:txBody>
          <a:bodyPr/>
          <a:lstStyle>
            <a:lvl1pPr marL="342900" indent="-342900">
              <a:buClr>
                <a:srgbClr val="CC9933"/>
              </a:buClr>
              <a:buFont typeface="Wingdings" charset="2"/>
              <a:buChar char="Ø"/>
              <a:defRPr sz="2400">
                <a:latin typeface="Palatino"/>
                <a:cs typeface="Palatino"/>
              </a:defRPr>
            </a:lvl1pPr>
            <a:lvl2pPr marL="742950" indent="-28575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>
                <a:latin typeface="Palatino"/>
                <a:cs typeface="Palatino"/>
              </a:defRPr>
            </a:lvl2pPr>
            <a:lvl3pPr>
              <a:buClr>
                <a:srgbClr val="CC9933"/>
              </a:buClr>
              <a:buSzPct val="120000"/>
              <a:defRPr sz="2000">
                <a:latin typeface="Palatino"/>
                <a:cs typeface="Palatino"/>
              </a:defRPr>
            </a:lvl3pPr>
            <a:lvl4pPr marL="1600200" indent="-228600"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>
                <a:latin typeface="Palatino"/>
                <a:cs typeface="Palatino"/>
              </a:defRPr>
            </a:lvl4pPr>
            <a:lvl5pPr marL="2057400" indent="-228600">
              <a:buClr>
                <a:srgbClr val="CC9933"/>
              </a:buClr>
              <a:buSzPct val="60000"/>
              <a:buFont typeface="Courier New"/>
              <a:buChar char="o"/>
              <a:defRPr>
                <a:latin typeface="Palatino"/>
                <a:cs typeface="Palatino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49B9001-4201-4142-A58A-7FD3B3F26003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9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EA80-E0C9-8343-9A18-7CF7F0D2E45D}" type="datetime1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FC0C-25CF-334A-B910-44A385CE0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3417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Gill Sans"/>
                <a:cs typeface="Gill Sans"/>
              </a:rPr>
              <a:t>RTM</a:t>
            </a:r>
            <a:r>
              <a:rPr lang="en-US" dirty="0" smtClean="0">
                <a:latin typeface="Gill Sans"/>
                <a:cs typeface="Gill Sans"/>
              </a:rPr>
              <a:t/>
            </a:r>
            <a:br>
              <a:rPr lang="en-US" dirty="0" smtClean="0">
                <a:latin typeface="Gill Sans"/>
                <a:cs typeface="Gill Sans"/>
              </a:rPr>
            </a:br>
            <a:r>
              <a:rPr lang="en-US" sz="3100" i="1" dirty="0" smtClean="0">
                <a:latin typeface="Gill Sans"/>
                <a:cs typeface="Gill Sans"/>
              </a:rPr>
              <a:t>A New Real-Time Messaging Middleware</a:t>
            </a:r>
            <a:endParaRPr lang="en-US" sz="3100" i="1" dirty="0">
              <a:solidFill>
                <a:srgbClr val="000090"/>
              </a:solidFill>
              <a:latin typeface="Gill Sans"/>
              <a:cs typeface="Gill Sans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Palatino"/>
                <a:cs typeface="Palatino"/>
              </a:rPr>
              <a:t>Washington University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Palatino"/>
                <a:cs typeface="Palatino"/>
              </a:rPr>
              <a:t>Project </a:t>
            </a:r>
            <a:r>
              <a:rPr lang="en-US" sz="2400" dirty="0">
                <a:solidFill>
                  <a:srgbClr val="000000"/>
                </a:solidFill>
                <a:latin typeface="Palatino"/>
                <a:cs typeface="Palatino"/>
              </a:rPr>
              <a:t>Report</a:t>
            </a:r>
            <a:endParaRPr lang="en-US" sz="2400" dirty="0" smtClean="0">
              <a:solidFill>
                <a:srgbClr val="000000"/>
              </a:solidFill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Palatino"/>
                <a:cs typeface="Palatino"/>
              </a:rPr>
              <a:t>July 10, 2016</a:t>
            </a:r>
            <a:endParaRPr lang="en-US" sz="2400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77372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OutputBufferSize</a:t>
            </a:r>
            <a:r>
              <a:rPr lang="en-US" dirty="0" smtClean="0"/>
              <a:t>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Hypothesis: For high priority topics, set </a:t>
            </a:r>
            <a:r>
              <a:rPr lang="en-US" altLang="zh-CN" dirty="0" err="1"/>
              <a:t>OutputBufferSize</a:t>
            </a:r>
            <a:r>
              <a:rPr lang="en-US" altLang="zh-CN" dirty="0"/>
              <a:t> to  -1 or 0 to disable batching. For low priority topics, use the default value or a relatively large </a:t>
            </a:r>
            <a:r>
              <a:rPr lang="en-US" altLang="zh-CN" dirty="0" err="1"/>
              <a:t>OutputBufferSize</a:t>
            </a:r>
            <a:r>
              <a:rPr lang="en-US" altLang="zh-CN" dirty="0"/>
              <a:t> to reduce CPU </a:t>
            </a:r>
            <a:r>
              <a:rPr lang="en-US" altLang="zh-CN" dirty="0" smtClean="0"/>
              <a:t>utilization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Questions: When the number of low-priority topics grows large, how to set </a:t>
            </a:r>
            <a:r>
              <a:rPr lang="en-US" altLang="zh-CN" dirty="0" err="1" smtClean="0"/>
              <a:t>OutputBufferSize</a:t>
            </a:r>
            <a:r>
              <a:rPr lang="en-US" altLang="zh-CN" dirty="0" smtClean="0"/>
              <a:t> (for low-priority topics) so that CPU contention is relieved, but the latency performance of low-priority topics is not overly hurt.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Experiment: Increase the number of low-priority topics, use different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values, evaluate the impact on latency (of both high and low-priority topics) and CPU utilization of the daemon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1AFB-DEC0-0740-937A-A9DFA441A47D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9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OutputBufferTimeout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 per-connection parameter that works in cooperation with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. Every TCP connection buffer has a corresponding timer,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specifies the timeout value. When the timer expires, the messages in the buffer would be flushed to the TCP stack</a:t>
            </a:r>
          </a:p>
          <a:p>
            <a:pPr lvl="1"/>
            <a:r>
              <a:rPr kumimoji="1" lang="en-US" altLang="zh-CN" dirty="0" smtClean="0"/>
              <a:t>Default value = 250 </a:t>
            </a:r>
            <a:r>
              <a:rPr kumimoji="1" lang="en-US" altLang="zh-CN" dirty="0" err="1" smtClean="0"/>
              <a:t>ms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With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, buffer flush becomes both event-driven and time-driven. When traffic become burst or the message sending rate is high enough, buffer flush is more likely triggered by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. Otherwise,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is more likely to trigger the buffer flush. In such cases, the expected impact of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is the tradeoff between CPU utilization and latency. A large timeout value facilitates batching, but increases delay. A small timeout value decreases delay, but increases number system write (for flush) operations and thus increases CPU utilization.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D632-0369-3D4E-9936-55861B6F3B8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6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Hypothesis: For high-priority topics, set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to 0 (if we have already set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to 0,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actually can be any value because batching is disabled). For low-priority topics,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should be given a reasonably large value. A possible solution is: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et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to a large value (based on CPU utilization) so that high-priority topics are not delayed due to the CPU contention (caused by low-priority traffic)</a:t>
            </a:r>
          </a:p>
          <a:p>
            <a:pPr lvl="1"/>
            <a:r>
              <a:rPr kumimoji="1" lang="en-US" altLang="zh-CN" dirty="0" smtClean="0"/>
              <a:t>Set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value based on the latency requirement, so that low-priority traffic does not violate its Service Level Agreement (SLA).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Questions: How to set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under different scenarios? Is there any way to make the configuration “run-time adaptive”?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Experiment: Try different number of low-priority topics and different sending rates, explore the impact of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 on latency and CPU utilization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7A26-4C14-7F4F-91F1-34145FB3E850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Ephemeral </a:t>
            </a:r>
            <a:r>
              <a:rPr lang="en-US" dirty="0" smtClean="0"/>
              <a:t>Tag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appending “#ephemeral” tag behind the topic and channel name, message would be dropped directly instead of being written to the disk, when the messages overflow the Mem-Queue-Size. 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Recommendation: For both high and low-priority topics, set </a:t>
            </a:r>
            <a:r>
              <a:rPr lang="en-US" dirty="0" err="1" smtClean="0"/>
              <a:t>Mem</a:t>
            </a:r>
            <a:r>
              <a:rPr lang="en-US" dirty="0" smtClean="0"/>
              <a:t>-Queue-Size to a large enough value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pPr lvl="1"/>
            <a:r>
              <a:rPr lang="en-US" sz="2000" dirty="0" smtClean="0"/>
              <a:t>No disk I/O gets involved and no message gets dropped.</a:t>
            </a:r>
          </a:p>
          <a:p>
            <a:pPr lvl="1"/>
            <a:r>
              <a:rPr lang="en-US" sz="2000" dirty="0" smtClean="0"/>
              <a:t>Improve </a:t>
            </a:r>
            <a:r>
              <a:rPr lang="en-US" sz="2000" dirty="0"/>
              <a:t>latency </a:t>
            </a:r>
            <a:r>
              <a:rPr lang="en-US" sz="2000" dirty="0" smtClean="0"/>
              <a:t>of high-priority traffic.</a:t>
            </a:r>
          </a:p>
          <a:p>
            <a:pPr lvl="1"/>
            <a:r>
              <a:rPr lang="en-US" sz="2000" dirty="0"/>
              <a:t>“#ephemeral</a:t>
            </a:r>
            <a:r>
              <a:rPr lang="en-US" sz="2000" dirty="0" smtClean="0"/>
              <a:t>” tag should be used only for topics that are latency sensitive and do not require reliability.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E9-5F15-4849-81D1-52938FAF82F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Experimental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Evaluation for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individual parameters </a:t>
            </a:r>
            <a:r>
              <a:rPr kumimoji="1" lang="en-US" altLang="zh-CN" dirty="0" smtClean="0"/>
              <a:t>(especially for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dirty="0" smtClean="0"/>
              <a:t>) were included in previous progress report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Hypothesis about comprehensive configurations</a:t>
            </a:r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dirty="0" smtClean="0"/>
              <a:t>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best-latency</a:t>
            </a:r>
            <a:r>
              <a:rPr kumimoji="1" lang="en-US" altLang="zh-CN" baseline="30000" dirty="0" smtClean="0">
                <a:solidFill>
                  <a:srgbClr val="FF0000"/>
                </a:solidFill>
              </a:rPr>
              <a:t>[1] </a:t>
            </a:r>
            <a:r>
              <a:rPr kumimoji="1" lang="en-US" altLang="zh-CN" dirty="0" smtClean="0"/>
              <a:t>daemon configuration has bad scalability, because of the CPU contention caused by large number of low-priority topics.</a:t>
            </a:r>
          </a:p>
          <a:p>
            <a:pPr lvl="1"/>
            <a:r>
              <a:rPr kumimoji="1" lang="en-US" altLang="zh-CN" dirty="0" smtClean="0"/>
              <a:t>Using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differentiated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OutputBufferSize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OutputBufferTimeout</a:t>
            </a:r>
            <a:r>
              <a:rPr kumimoji="1" lang="en-US" altLang="zh-CN" baseline="30000" dirty="0"/>
              <a:t>[2]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can </a:t>
            </a:r>
            <a:r>
              <a:rPr kumimoji="1" lang="en-US" altLang="zh-CN" dirty="0"/>
              <a:t>improve scalability and reduce high-priority latency, because large </a:t>
            </a:r>
            <a:r>
              <a:rPr kumimoji="1" lang="en-US" altLang="zh-CN" dirty="0" err="1"/>
              <a:t>OutputBufferSize</a:t>
            </a:r>
            <a:r>
              <a:rPr kumimoji="1" lang="en-US" altLang="zh-CN" dirty="0"/>
              <a:t> for low-priority topics reduces CPU utilization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5D7-B4A5-AE4C-A6F2-476753FC69B1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Comprehensive Experiment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Workload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Publisher-1/subscriber-1: publish/subscribe to </a:t>
            </a:r>
            <a:r>
              <a:rPr kumimoji="1" lang="en-US" altLang="zh-CN" dirty="0" smtClean="0"/>
              <a:t>1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latency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sensitive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topic (high-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non-latency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sensitive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topics (low-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), published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 N/10 publishers </a:t>
            </a:r>
            <a:r>
              <a:rPr kumimoji="1" lang="en-US" altLang="zh-CN" baseline="30000" dirty="0" smtClean="0"/>
              <a:t>[1]</a:t>
            </a:r>
          </a:p>
          <a:p>
            <a:pPr lvl="2"/>
            <a:r>
              <a:rPr kumimoji="1" lang="en-US" altLang="zh-CN" dirty="0" smtClean="0"/>
              <a:t>Every publisher has 10 producers; each producer dedicated for one topic</a:t>
            </a:r>
          </a:p>
          <a:p>
            <a:pPr lvl="2"/>
            <a:r>
              <a:rPr kumimoji="1" lang="en-US" altLang="zh-CN" dirty="0" smtClean="0"/>
              <a:t>N/10 subscribers; each subscriber has 10 consumers; each consumer subscribes to one unique topic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Gradually increase N</a:t>
            </a:r>
          </a:p>
          <a:p>
            <a:pPr lvl="1"/>
            <a:r>
              <a:rPr kumimoji="1" lang="en-US" altLang="zh-CN" dirty="0"/>
              <a:t>For each </a:t>
            </a:r>
            <a:r>
              <a:rPr kumimoji="1" lang="en-US" altLang="zh-CN" dirty="0" smtClean="0"/>
              <a:t>producer, </a:t>
            </a:r>
            <a:r>
              <a:rPr kumimoji="1" lang="en-US" altLang="zh-CN" dirty="0"/>
              <a:t>inter-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gap = </a:t>
            </a:r>
            <a:r>
              <a:rPr kumimoji="1" lang="en-US" altLang="zh-CN" dirty="0">
                <a:solidFill>
                  <a:srgbClr val="FF0000"/>
                </a:solidFill>
              </a:rPr>
              <a:t>4ms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msg_size</a:t>
            </a:r>
            <a:r>
              <a:rPr kumimoji="1" lang="en-US" altLang="zh-CN" dirty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512 bytes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Compare the latency and CPU/memory usage </a:t>
            </a:r>
            <a:r>
              <a:rPr kumimoji="1" lang="en-US" altLang="zh-CN" dirty="0" smtClean="0"/>
              <a:t>between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Best-latency daemon configuration:</a:t>
            </a:r>
          </a:p>
          <a:p>
            <a:pPr lvl="2"/>
            <a:r>
              <a:rPr kumimoji="1" lang="en-US" altLang="zh-CN" dirty="0" err="1"/>
              <a:t>Mem_queue_size</a:t>
            </a:r>
            <a:r>
              <a:rPr kumimoji="1" lang="en-US" altLang="zh-CN" dirty="0"/>
              <a:t> = 20k</a:t>
            </a:r>
          </a:p>
          <a:p>
            <a:pPr lvl="3"/>
            <a:r>
              <a:rPr kumimoji="1" lang="en-US" altLang="zh-CN" dirty="0"/>
              <a:t>No disk I/O, no 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drop</a:t>
            </a:r>
          </a:p>
          <a:p>
            <a:pPr lvl="2"/>
            <a:r>
              <a:rPr kumimoji="1" lang="en-US" altLang="zh-CN" dirty="0"/>
              <a:t>Max-In-Flight = 1000</a:t>
            </a:r>
          </a:p>
          <a:p>
            <a:pPr lvl="3"/>
            <a:r>
              <a:rPr kumimoji="1" lang="en-US" altLang="zh-CN" dirty="0"/>
              <a:t>No throughput throttle</a:t>
            </a:r>
          </a:p>
          <a:p>
            <a:pPr lvl="2"/>
            <a:r>
              <a:rPr kumimoji="1" lang="en-US" altLang="zh-CN" dirty="0" err="1">
                <a:solidFill>
                  <a:srgbClr val="FF0000"/>
                </a:solidFill>
              </a:rPr>
              <a:t>OutputBufferSize</a:t>
            </a:r>
            <a:r>
              <a:rPr kumimoji="1" lang="en-US" altLang="zh-CN" dirty="0">
                <a:solidFill>
                  <a:srgbClr val="FF0000"/>
                </a:solidFill>
              </a:rPr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0 bytes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3"/>
            <a:r>
              <a:rPr kumimoji="1" lang="en-US" altLang="zh-CN" dirty="0"/>
              <a:t>No batching</a:t>
            </a:r>
          </a:p>
          <a:p>
            <a:pPr lvl="1"/>
            <a:r>
              <a:rPr kumimoji="1" lang="en-US" altLang="zh-CN" dirty="0" smtClean="0"/>
              <a:t>Differentiated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0</a:t>
            </a:r>
            <a:r>
              <a:rPr kumimoji="1" lang="en-US" altLang="zh-CN" dirty="0" smtClean="0"/>
              <a:t> bytes for latency-sensitive topic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OutputBufferSize</a:t>
            </a:r>
            <a:r>
              <a:rPr kumimoji="1" lang="en-US" altLang="zh-CN" dirty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16 </a:t>
            </a:r>
            <a:r>
              <a:rPr kumimoji="1" lang="en-US" altLang="zh-CN" dirty="0">
                <a:solidFill>
                  <a:srgbClr val="FF0000"/>
                </a:solidFill>
              </a:rPr>
              <a:t>*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512 </a:t>
            </a:r>
            <a:r>
              <a:rPr kumimoji="1" lang="en-US" altLang="zh-CN" dirty="0"/>
              <a:t>bytes for </a:t>
            </a:r>
            <a:r>
              <a:rPr kumimoji="1" lang="en-US" altLang="zh-CN" dirty="0" smtClean="0"/>
              <a:t>non-latency</a:t>
            </a:r>
            <a:r>
              <a:rPr kumimoji="1" lang="en-US" altLang="zh-CN" dirty="0"/>
              <a:t>-sensitive </a:t>
            </a:r>
            <a:r>
              <a:rPr kumimoji="1" lang="en-US" altLang="zh-CN" dirty="0" smtClean="0"/>
              <a:t>topics</a:t>
            </a:r>
          </a:p>
          <a:p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Questions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Does differentiated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OutputBufferSize</a:t>
            </a:r>
            <a:r>
              <a:rPr kumimoji="1" lang="en-US" altLang="zh-CN" dirty="0" smtClean="0">
                <a:solidFill>
                  <a:srgbClr val="000000"/>
                </a:solidFill>
              </a:rPr>
              <a:t> guarantee low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latency for high-priority topics?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Does differentiated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OutputBufferSize</a:t>
            </a:r>
            <a:r>
              <a:rPr kumimoji="1" lang="en-US" altLang="zh-CN" dirty="0" smtClean="0">
                <a:solidFill>
                  <a:srgbClr val="000000"/>
                </a:solidFill>
              </a:rPr>
              <a:t> reduce CPU utilization?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1979-B893-D440-802E-51EFB3AEF586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20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Best Latency </a:t>
            </a:r>
            <a:r>
              <a:rPr kumimoji="1" lang="en-US" altLang="zh-CN" dirty="0"/>
              <a:t>vs. Diff. </a:t>
            </a:r>
            <a:r>
              <a:rPr kumimoji="1" lang="en-US" altLang="zh-CN" dirty="0" err="1"/>
              <a:t>BufferSize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3D03-892E-6F4D-A02D-6A57A85D9B11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6"/>
            <a:ext cx="8142514" cy="2257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In the figure below, every marker represents mean (average) latency, each bar represents the latency range between 5th to 95th percentile latency</a:t>
            </a:r>
          </a:p>
          <a:p>
            <a:r>
              <a:rPr kumimoji="1" lang="en-US" altLang="zh-CN" dirty="0" smtClean="0"/>
              <a:t>With best-latency configuration, all the topics suffer long delays </a:t>
            </a:r>
            <a:r>
              <a:rPr kumimoji="1" lang="en-US" altLang="zh-CN" baseline="30000" dirty="0" smtClean="0"/>
              <a:t>[1]</a:t>
            </a:r>
            <a:r>
              <a:rPr kumimoji="1" lang="en-US" altLang="zh-CN" dirty="0" smtClean="0"/>
              <a:t>, especially in the scenarios with high concurrency </a:t>
            </a:r>
            <a:r>
              <a:rPr kumimoji="1" lang="en-US" altLang="zh-CN" baseline="30000" dirty="0" smtClean="0"/>
              <a:t>[2] </a:t>
            </a:r>
            <a:r>
              <a:rPr kumimoji="1" lang="en-US" altLang="zh-CN" dirty="0" smtClean="0"/>
              <a:t>(350 or 360 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topics)</a:t>
            </a:r>
          </a:p>
          <a:p>
            <a:r>
              <a:rPr kumimoji="1" lang="en-US" altLang="zh-CN" dirty="0" smtClean="0"/>
              <a:t>With </a:t>
            </a:r>
            <a:r>
              <a:rPr kumimoji="1" lang="en-US" altLang="zh-CN" dirty="0">
                <a:solidFill>
                  <a:srgbClr val="000000"/>
                </a:solidFill>
              </a:rPr>
              <a:t>differentiated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OutputBufferSize</a:t>
            </a:r>
            <a:r>
              <a:rPr kumimoji="1" lang="en-US" altLang="zh-CN" dirty="0" smtClean="0"/>
              <a:t>, </a:t>
            </a:r>
          </a:p>
          <a:p>
            <a:pPr lvl="1"/>
            <a:r>
              <a:rPr kumimoji="1" lang="en-US" altLang="zh-CN" dirty="0" smtClean="0"/>
              <a:t>Latency of 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 is consistent, decided by its corresponding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OutputBufferSize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 smtClean="0"/>
              <a:t>Avg.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atency ≈ (16/2) * 4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 = 32 </a:t>
            </a:r>
            <a:r>
              <a:rPr kumimoji="1" lang="en-US" altLang="zh-CN" dirty="0" err="1" smtClean="0"/>
              <a:t>ms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Because of large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for 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topics, there is less CPU contention (shown in the next page). Therefore, the latency of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 is reduced</a:t>
            </a:r>
            <a:endParaRPr kumimoji="1" lang="en-US" altLang="zh-CN" baseline="30000" dirty="0" smtClean="0"/>
          </a:p>
          <a:p>
            <a:pPr lvl="2"/>
            <a:r>
              <a:rPr kumimoji="1" lang="en-US" altLang="zh-CN" dirty="0" smtClean="0"/>
              <a:t>Avg. latency &lt; 2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 under high concurrency</a:t>
            </a:r>
          </a:p>
          <a:p>
            <a:endParaRPr kumimoji="1" lang="zh-CN" altLang="en-US" dirty="0"/>
          </a:p>
        </p:txBody>
      </p:sp>
      <p:pic>
        <p:nvPicPr>
          <p:cNvPr id="11" name="内容占位符 10" descr="new-n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26" r="-13226"/>
          <a:stretch>
            <a:fillRect/>
          </a:stretch>
        </p:blipFill>
        <p:spPr>
          <a:xfrm>
            <a:off x="1231295" y="3138150"/>
            <a:ext cx="6170991" cy="3218199"/>
          </a:xfrm>
        </p:spPr>
      </p:pic>
    </p:spTree>
    <p:extLst>
      <p:ext uri="{BB962C8B-B14F-4D97-AF65-F5344CB8AC3E}">
        <p14:creationId xmlns:p14="http://schemas.microsoft.com/office/powerpoint/2010/main" val="349256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Utilization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00F8-0DA4-5148-8766-F200E2689A95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056287"/>
            <a:ext cx="7997231" cy="1955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The figure below shows CPU utilization of the daemon (with best-latency configuration and </a:t>
            </a:r>
            <a:r>
              <a:rPr kumimoji="1" lang="en-US" altLang="zh-CN" dirty="0">
                <a:solidFill>
                  <a:srgbClr val="000000"/>
                </a:solidFill>
              </a:rPr>
              <a:t>differentiated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OutputBufferSize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With differentiated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, CPU utilization is reduced because less system writes (one system write for 16 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) </a:t>
            </a:r>
          </a:p>
          <a:p>
            <a:endParaRPr kumimoji="1" lang="zh-CN" altLang="en-US" dirty="0"/>
          </a:p>
        </p:txBody>
      </p:sp>
      <p:pic>
        <p:nvPicPr>
          <p:cNvPr id="11" name="内容占位符 10" descr="new-cpu-n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8" r="-11448"/>
          <a:stretch>
            <a:fillRect/>
          </a:stretch>
        </p:blipFill>
        <p:spPr>
          <a:xfrm>
            <a:off x="1279677" y="2875094"/>
            <a:ext cx="5977466" cy="3481256"/>
          </a:xfrm>
        </p:spPr>
      </p:pic>
    </p:spTree>
    <p:extLst>
      <p:ext uri="{BB962C8B-B14F-4D97-AF65-F5344CB8AC3E}">
        <p14:creationId xmlns:p14="http://schemas.microsoft.com/office/powerpoint/2010/main" val="35033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Priority Inversion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2022009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Even though </a:t>
            </a:r>
            <a:r>
              <a:rPr kumimoji="1" lang="en-US" altLang="zh-CN" dirty="0">
                <a:solidFill>
                  <a:srgbClr val="000000"/>
                </a:solidFill>
              </a:rPr>
              <a:t>differentiated </a:t>
            </a:r>
            <a:r>
              <a:rPr kumimoji="1" lang="en-US" altLang="zh-CN" dirty="0" err="1">
                <a:solidFill>
                  <a:srgbClr val="000000"/>
                </a:solidFill>
              </a:rPr>
              <a:t>OutputBufferSize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/>
              <a:t>improves latency for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topics, it does </a:t>
            </a:r>
            <a:r>
              <a:rPr kumimoji="1" lang="en-US" altLang="zh-CN" dirty="0"/>
              <a:t>not </a:t>
            </a:r>
            <a:r>
              <a:rPr kumimoji="1" lang="en-US" altLang="zh-CN" dirty="0" smtClean="0"/>
              <a:t>eliminate priority inversion, because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aemon </a:t>
            </a:r>
            <a:r>
              <a:rPr kumimoji="1" lang="en-US" altLang="zh-CN" dirty="0"/>
              <a:t>uses </a:t>
            </a:r>
            <a:r>
              <a:rPr kumimoji="1" lang="en-US" altLang="zh-CN" dirty="0">
                <a:solidFill>
                  <a:srgbClr val="FF0000"/>
                </a:solidFill>
              </a:rPr>
              <a:t>fair</a:t>
            </a:r>
            <a:r>
              <a:rPr kumimoji="1" lang="en-US" altLang="zh-CN" dirty="0"/>
              <a:t> scheduling among topics</a:t>
            </a:r>
          </a:p>
          <a:p>
            <a:r>
              <a:rPr kumimoji="1" lang="en-US" altLang="zh-CN" dirty="0"/>
              <a:t>Priority inversion could severely hurt high-priority topics in scenarios with extreme high-</a:t>
            </a:r>
            <a:r>
              <a:rPr kumimoji="1" lang="en-US" altLang="zh-CN" dirty="0" smtClean="0"/>
              <a:t>concurrency</a:t>
            </a:r>
          </a:p>
          <a:p>
            <a:pPr lvl="1"/>
            <a:r>
              <a:rPr kumimoji="1" lang="en-US" altLang="zh-CN" dirty="0" smtClean="0"/>
              <a:t>The figure below</a:t>
            </a:r>
            <a:r>
              <a:rPr kumimoji="1" lang="en-US" altLang="zh-CN" baseline="30000" dirty="0" smtClean="0"/>
              <a:t>[1] </a:t>
            </a:r>
            <a:r>
              <a:rPr kumimoji="1" lang="en-US" altLang="zh-CN" dirty="0" smtClean="0"/>
              <a:t> shows the latency of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 </a:t>
            </a:r>
            <a:r>
              <a:rPr kumimoji="1" lang="en-US" altLang="zh-CN" dirty="0">
                <a:solidFill>
                  <a:srgbClr val="000000"/>
                </a:solidFill>
              </a:rPr>
              <a:t>differentiated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OutputBufferSize</a:t>
            </a:r>
            <a:r>
              <a:rPr kumimoji="1" lang="en-US" altLang="zh-CN" dirty="0" smtClean="0">
                <a:solidFill>
                  <a:srgbClr val="000000"/>
                </a:solidFill>
              </a:rPr>
              <a:t>.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There is still long delay for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 when the number of 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topics scales up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C190-F7C2-1D46-8631-10AABB0B762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图片 9" descr="new-nd-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7" y="3078295"/>
            <a:ext cx="4996543" cy="32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>
                <a:solidFill>
                  <a:srgbClr val="7F7F7F"/>
                </a:solidFill>
              </a:rPr>
              <a:t>Explore existing configurations</a:t>
            </a:r>
            <a:r>
              <a:rPr kumimoji="1" lang="zh-CN" altLang="en-US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dirty="0" smtClean="0">
                <a:solidFill>
                  <a:srgbClr val="7F7F7F"/>
                </a:solidFill>
              </a:rPr>
              <a:t>in</a:t>
            </a:r>
            <a:r>
              <a:rPr kumimoji="1" lang="zh-CN" altLang="en-US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dirty="0" smtClean="0">
                <a:solidFill>
                  <a:srgbClr val="7F7F7F"/>
                </a:solidFill>
              </a:rPr>
              <a:t>NSQ</a:t>
            </a:r>
            <a:r>
              <a:rPr kumimoji="1" lang="zh-CN" altLang="en-US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dirty="0" smtClean="0">
                <a:solidFill>
                  <a:srgbClr val="7F7F7F"/>
                </a:solidFill>
              </a:rPr>
              <a:t>daemon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lvl="1"/>
            <a:r>
              <a:rPr kumimoji="1" lang="en-US" altLang="zh-CN" dirty="0">
                <a:solidFill>
                  <a:srgbClr val="7F7F7F"/>
                </a:solidFill>
              </a:rPr>
              <a:t>Key parameters: </a:t>
            </a:r>
            <a:r>
              <a:rPr kumimoji="1" lang="en-US" altLang="zh-CN" dirty="0" smtClean="0">
                <a:solidFill>
                  <a:srgbClr val="7F7F7F"/>
                </a:solidFill>
              </a:rPr>
              <a:t>Max</a:t>
            </a:r>
            <a:r>
              <a:rPr kumimoji="1" lang="en-US" altLang="zh-CN" dirty="0">
                <a:solidFill>
                  <a:srgbClr val="7F7F7F"/>
                </a:solidFill>
              </a:rPr>
              <a:t>-In-Flight, </a:t>
            </a:r>
            <a:r>
              <a:rPr kumimoji="1" lang="en-US" altLang="zh-CN" dirty="0" err="1">
                <a:solidFill>
                  <a:srgbClr val="7F7F7F"/>
                </a:solidFill>
              </a:rPr>
              <a:t>mem</a:t>
            </a:r>
            <a:r>
              <a:rPr kumimoji="1" lang="en-US" altLang="zh-CN" dirty="0">
                <a:solidFill>
                  <a:srgbClr val="7F7F7F"/>
                </a:solidFill>
              </a:rPr>
              <a:t>-queue-size, </a:t>
            </a:r>
            <a:r>
              <a:rPr kumimoji="1" lang="en-US" altLang="zh-CN" dirty="0" err="1" smtClean="0">
                <a:solidFill>
                  <a:srgbClr val="7F7F7F"/>
                </a:solidFill>
              </a:rPr>
              <a:t>OutputBufferSize</a:t>
            </a:r>
            <a:r>
              <a:rPr kumimoji="1" lang="en-US" altLang="zh-CN" dirty="0">
                <a:solidFill>
                  <a:srgbClr val="7F7F7F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7F7F7F"/>
                </a:solidFill>
              </a:rPr>
              <a:t>OutputBufferTimeout</a:t>
            </a:r>
            <a:r>
              <a:rPr kumimoji="1" lang="en-US" altLang="zh-CN" dirty="0" smtClean="0">
                <a:solidFill>
                  <a:srgbClr val="7F7F7F"/>
                </a:solidFill>
              </a:rPr>
              <a:t>.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lvl="1"/>
            <a:r>
              <a:rPr kumimoji="1" lang="en-US" altLang="zh-CN" dirty="0" smtClean="0">
                <a:solidFill>
                  <a:srgbClr val="7F7F7F"/>
                </a:solidFill>
              </a:rPr>
              <a:t>Large </a:t>
            </a:r>
            <a:r>
              <a:rPr kumimoji="1" lang="en-US" altLang="zh-CN" dirty="0">
                <a:solidFill>
                  <a:srgbClr val="7F7F7F"/>
                </a:solidFill>
              </a:rPr>
              <a:t>impact on </a:t>
            </a:r>
            <a:r>
              <a:rPr kumimoji="1" lang="en-US" altLang="zh-CN" dirty="0" smtClean="0">
                <a:solidFill>
                  <a:srgbClr val="7F7F7F"/>
                </a:solidFill>
              </a:rPr>
              <a:t>latency </a:t>
            </a:r>
            <a:r>
              <a:rPr kumimoji="1" lang="en-US" altLang="zh-CN" dirty="0">
                <a:solidFill>
                  <a:srgbClr val="7F7F7F"/>
                </a:solidFill>
              </a:rPr>
              <a:t>and </a:t>
            </a:r>
            <a:r>
              <a:rPr kumimoji="1" lang="en-US" altLang="zh-CN" dirty="0" smtClean="0">
                <a:solidFill>
                  <a:srgbClr val="7F7F7F"/>
                </a:solidFill>
              </a:rPr>
              <a:t>resource </a:t>
            </a:r>
            <a:r>
              <a:rPr kumimoji="1" lang="en-US" altLang="zh-CN" dirty="0">
                <a:solidFill>
                  <a:srgbClr val="7F7F7F"/>
                </a:solidFill>
              </a:rPr>
              <a:t>consumption</a:t>
            </a:r>
          </a:p>
          <a:p>
            <a:endParaRPr kumimoji="1" lang="en-US" altLang="zh-CN" dirty="0" smtClean="0">
              <a:solidFill>
                <a:srgbClr val="7F7F7F"/>
              </a:solidFill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RTM: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architecture and implementation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Prioritized </a:t>
            </a:r>
            <a:r>
              <a:rPr kumimoji="1" lang="en-US" altLang="zh-CN" dirty="0" smtClean="0">
                <a:solidFill>
                  <a:srgbClr val="000000"/>
                </a:solidFill>
              </a:rPr>
              <a:t>daemons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Traffic </a:t>
            </a:r>
            <a:r>
              <a:rPr kumimoji="1" lang="en-US" altLang="zh-CN" dirty="0" smtClean="0">
                <a:solidFill>
                  <a:srgbClr val="000000"/>
                </a:solidFill>
              </a:rPr>
              <a:t>control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Differentiated </a:t>
            </a:r>
            <a:r>
              <a:rPr kumimoji="1" lang="en-US" altLang="zh-CN" dirty="0" smtClean="0">
                <a:solidFill>
                  <a:srgbClr val="000000"/>
                </a:solidFill>
              </a:rPr>
              <a:t>Buffers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endParaRPr kumimoji="1" lang="en-US" altLang="zh-CN" dirty="0" smtClean="0">
              <a:solidFill>
                <a:srgbClr val="7F7F7F"/>
              </a:solidFill>
            </a:endParaRPr>
          </a:p>
          <a:p>
            <a:r>
              <a:rPr kumimoji="1" lang="en-US" altLang="zh-CN" dirty="0" smtClean="0">
                <a:solidFill>
                  <a:srgbClr val="7F7F7F"/>
                </a:solidFill>
              </a:rPr>
              <a:t>RTM:</a:t>
            </a:r>
            <a:r>
              <a:rPr kumimoji="1" lang="zh-CN" altLang="en-US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dirty="0" smtClean="0">
                <a:solidFill>
                  <a:srgbClr val="7F7F7F"/>
                </a:solidFill>
              </a:rPr>
              <a:t>latency evaluation</a:t>
            </a:r>
          </a:p>
          <a:p>
            <a:pPr lvl="1"/>
            <a:r>
              <a:rPr kumimoji="1" lang="en-US" altLang="zh-CN" dirty="0" smtClean="0">
                <a:solidFill>
                  <a:srgbClr val="7F7F7F"/>
                </a:solidFill>
              </a:rPr>
              <a:t>Latency improvements</a:t>
            </a:r>
          </a:p>
          <a:p>
            <a:pPr lvl="1"/>
            <a:r>
              <a:rPr kumimoji="1" lang="en-US" altLang="zh-CN" dirty="0" smtClean="0">
                <a:solidFill>
                  <a:srgbClr val="7F7F7F"/>
                </a:solidFill>
              </a:rPr>
              <a:t>Latency differentiation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7F7F7F"/>
              </a:solidFill>
            </a:endParaRPr>
          </a:p>
          <a:p>
            <a:r>
              <a:rPr kumimoji="1" lang="en-US" altLang="zh-CN" dirty="0" smtClean="0">
                <a:solidFill>
                  <a:srgbClr val="7F7F7F"/>
                </a:solidFill>
              </a:rPr>
              <a:t>RTM: overhead evaluation</a:t>
            </a:r>
          </a:p>
          <a:p>
            <a:pPr lvl="1"/>
            <a:r>
              <a:rPr kumimoji="1" lang="en-US" altLang="zh-CN" dirty="0" smtClean="0">
                <a:solidFill>
                  <a:srgbClr val="7F7F7F"/>
                </a:solidFill>
              </a:rPr>
              <a:t>Extra CPU and memory consumption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35D-2AF1-7B48-B2AC-44D06D7DDB39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7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RTM: Real-Time Messaging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A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new</a:t>
            </a:r>
            <a:r>
              <a:rPr kumimoji="1" lang="en-US" altLang="zh-CN" dirty="0" smtClean="0">
                <a:solidFill>
                  <a:srgbClr val="000000"/>
                </a:solidFill>
              </a:rPr>
              <a:t> real-time messaging middleware with key features:</a:t>
            </a:r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Prioritized daemons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 smtClean="0"/>
              <a:t>dedicate separate, prioritized daemons for topics with different latency requirements </a:t>
            </a:r>
            <a:r>
              <a:rPr kumimoji="1" lang="en-US" altLang="zh-CN" sz="2000" dirty="0" smtClean="0">
                <a:sym typeface="Wingdings"/>
              </a:rPr>
              <a:t></a:t>
            </a:r>
            <a:r>
              <a:rPr kumimoji="1" lang="en-US" altLang="zh-CN" sz="2000" dirty="0" smtClean="0"/>
              <a:t> reduce priority inversion caused by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CPU contention.</a:t>
            </a:r>
          </a:p>
          <a:p>
            <a:endParaRPr kumimoji="1" lang="en-US" altLang="zh-CN" sz="2000" dirty="0" smtClean="0">
              <a:solidFill>
                <a:srgbClr val="FF0000"/>
              </a:solidFill>
            </a:endParaRPr>
          </a:p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Traffic control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 smtClean="0"/>
              <a:t>prioritize network traffic </a:t>
            </a:r>
            <a:r>
              <a:rPr kumimoji="1" lang="en-US" altLang="zh-CN" sz="2000" dirty="0" smtClean="0">
                <a:sym typeface="Wingdings"/>
              </a:rPr>
              <a:t></a:t>
            </a:r>
            <a:r>
              <a:rPr kumimoji="1" lang="en-US" altLang="zh-CN" sz="2000" dirty="0" smtClean="0"/>
              <a:t> reduce priority inversion caused by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network contention</a:t>
            </a:r>
          </a:p>
          <a:p>
            <a:pPr lvl="1"/>
            <a:endParaRPr kumimoji="1" lang="en-US" altLang="zh-CN" sz="2000" dirty="0" smtClean="0"/>
          </a:p>
          <a:p>
            <a:r>
              <a:rPr kumimoji="1" lang="en-US" altLang="zh-CN" sz="2000" b="1" dirty="0">
                <a:solidFill>
                  <a:srgbClr val="FF0000"/>
                </a:solidFill>
              </a:rPr>
              <a:t>Differentiated 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Buffers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 smtClean="0"/>
              <a:t>enhance </a:t>
            </a:r>
            <a:r>
              <a:rPr kumimoji="1" lang="en-US" altLang="zh-CN" sz="2000" dirty="0"/>
              <a:t>latency differentiation </a:t>
            </a:r>
            <a:r>
              <a:rPr kumimoji="1" lang="en-US" altLang="zh-CN" sz="2000" dirty="0" smtClean="0"/>
              <a:t>while reducing </a:t>
            </a:r>
            <a:r>
              <a:rPr kumimoji="1" lang="en-US" altLang="zh-CN" sz="2000" dirty="0"/>
              <a:t>CPU </a:t>
            </a:r>
            <a:r>
              <a:rPr kumimoji="1" lang="en-US" altLang="zh-CN" sz="2000" dirty="0" smtClean="0"/>
              <a:t>contention</a:t>
            </a:r>
            <a:endParaRPr kumimoji="1"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132-DCE3-F245-AD24-DED14ED972C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 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Priority inversion results in long delay for latency-sensitive topics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 scenarios with CPU or network contention (due to numerous concurrent connections), the impact of priority inversion is even more severe</a:t>
            </a:r>
          </a:p>
          <a:p>
            <a:pPr lvl="1"/>
            <a:r>
              <a:rPr kumimoji="1" lang="en-US" altLang="zh-CN" sz="2000" dirty="0" smtClean="0"/>
              <a:t>When system is in CPU contention, the Go routines for high-</a:t>
            </a:r>
            <a:r>
              <a:rPr kumimoji="1" lang="en-US" altLang="zh-CN" sz="2000" dirty="0" err="1" smtClean="0"/>
              <a:t>prio</a:t>
            </a:r>
            <a:r>
              <a:rPr kumimoji="1" lang="en-US" altLang="zh-CN" sz="2000" dirty="0" smtClean="0"/>
              <a:t> topics are easily delayed by the Go routines for low-</a:t>
            </a:r>
            <a:r>
              <a:rPr kumimoji="1" lang="en-US" altLang="zh-CN" sz="2000" dirty="0" err="1" smtClean="0"/>
              <a:t>prio</a:t>
            </a:r>
            <a:r>
              <a:rPr kumimoji="1" lang="en-US" altLang="zh-CN" sz="2000" dirty="0" smtClean="0"/>
              <a:t> topics</a:t>
            </a:r>
          </a:p>
          <a:p>
            <a:pPr lvl="1"/>
            <a:r>
              <a:rPr kumimoji="1" lang="en-US" altLang="zh-CN" sz="2000" dirty="0" smtClean="0"/>
              <a:t>When system is in network contention, the traffic for high-</a:t>
            </a:r>
            <a:r>
              <a:rPr kumimoji="1" lang="en-US" altLang="zh-CN" sz="2000" dirty="0" err="1" smtClean="0"/>
              <a:t>prio</a:t>
            </a:r>
            <a:r>
              <a:rPr kumimoji="1" lang="en-US" altLang="zh-CN" sz="2000" dirty="0" smtClean="0"/>
              <a:t> topics experiences long delay at NIC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RTM (Real-Time Messaging) addresses these limitations.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6C2E-3138-C545-86DD-0F2CC4171E0F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9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RTM: Real-Time Messaging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A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new</a:t>
            </a:r>
            <a:r>
              <a:rPr kumimoji="1" lang="en-US" altLang="zh-CN" dirty="0" smtClean="0">
                <a:solidFill>
                  <a:srgbClr val="000000"/>
                </a:solidFill>
              </a:rPr>
              <a:t> real-time messaging middleware with key features: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sz="2000" b="1" dirty="0">
                <a:solidFill>
                  <a:srgbClr val="FF0000"/>
                </a:solidFill>
              </a:rPr>
              <a:t>Prioritized daemons</a:t>
            </a:r>
            <a:r>
              <a:rPr kumimoji="1" lang="en-US" altLang="zh-CN" sz="2000" dirty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/>
              <a:t>dedicate separate, prioritized daemons for topics with different latency requirements </a:t>
            </a:r>
            <a:r>
              <a:rPr kumimoji="1" lang="en-US" altLang="zh-CN" sz="2000" dirty="0">
                <a:sym typeface="Wingdings"/>
              </a:rPr>
              <a:t></a:t>
            </a:r>
            <a:r>
              <a:rPr kumimoji="1" lang="en-US" altLang="zh-CN" sz="2000" dirty="0"/>
              <a:t> reduce priority inversion caused by </a:t>
            </a:r>
            <a:r>
              <a:rPr kumimoji="1" lang="en-US" altLang="zh-CN" sz="2000" dirty="0">
                <a:solidFill>
                  <a:srgbClr val="FF0000"/>
                </a:solidFill>
              </a:rPr>
              <a:t>CPU contention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.</a:t>
            </a:r>
          </a:p>
          <a:p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en-US" altLang="zh-CN" sz="2000" b="1" dirty="0">
                <a:solidFill>
                  <a:srgbClr val="FF0000"/>
                </a:solidFill>
              </a:rPr>
              <a:t>Traffic control</a:t>
            </a:r>
            <a:r>
              <a:rPr kumimoji="1" lang="en-US" altLang="zh-CN" sz="2000" dirty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/>
              <a:t>prioritize network traffic </a:t>
            </a:r>
            <a:r>
              <a:rPr kumimoji="1" lang="en-US" altLang="zh-CN" sz="2000" dirty="0">
                <a:sym typeface="Wingdings"/>
              </a:rPr>
              <a:t></a:t>
            </a:r>
            <a:r>
              <a:rPr kumimoji="1" lang="en-US" altLang="zh-CN" sz="2000" dirty="0"/>
              <a:t> reduce priority inversion caused by </a:t>
            </a:r>
            <a:r>
              <a:rPr kumimoji="1" lang="en-US" altLang="zh-CN" sz="2000" dirty="0">
                <a:solidFill>
                  <a:srgbClr val="FF0000"/>
                </a:solidFill>
              </a:rPr>
              <a:t>network contention</a:t>
            </a:r>
            <a:endParaRPr kumimoji="1" lang="en-US" altLang="zh-CN" sz="2000" dirty="0"/>
          </a:p>
          <a:p>
            <a:endParaRPr kumimoji="1" lang="en-US" altLang="zh-CN" sz="2000" b="1" dirty="0" smtClean="0">
              <a:solidFill>
                <a:srgbClr val="FF0000"/>
              </a:solidFill>
            </a:endParaRPr>
          </a:p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Differentiated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Buffers</a:t>
            </a:r>
            <a:r>
              <a:rPr kumimoji="1" lang="en-US" altLang="zh-CN" sz="2000" dirty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/>
              <a:t>enhance latency differentiation while reducing CPU contention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132-DCE3-F245-AD24-DED14ED972C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2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RTM: Per-Service-Class Daemon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7A5-6057-2F4F-AF2B-661BD5EC5ACF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3" name="组 32"/>
          <p:cNvGrpSpPr/>
          <p:nvPr/>
        </p:nvGrpSpPr>
        <p:grpSpPr>
          <a:xfrm>
            <a:off x="370501" y="1172974"/>
            <a:ext cx="1566016" cy="1334165"/>
            <a:chOff x="-49120" y="4504743"/>
            <a:chExt cx="1566016" cy="1334165"/>
          </a:xfrm>
        </p:grpSpPr>
        <p:sp>
          <p:nvSpPr>
            <p:cNvPr id="8" name="文本框 7"/>
            <p:cNvSpPr txBox="1"/>
            <p:nvPr/>
          </p:nvSpPr>
          <p:spPr>
            <a:xfrm>
              <a:off x="177281" y="5397155"/>
              <a:ext cx="1032469" cy="276999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Producer</a:t>
              </a:r>
              <a:endParaRPr kumimoji="1" lang="zh-CN" altLang="en-US" sz="12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4688" y="4852036"/>
              <a:ext cx="977656" cy="2769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User Code</a:t>
              </a:r>
              <a:endParaRPr kumimoji="1" lang="zh-CN" altLang="en-US" sz="1200" dirty="0"/>
            </a:p>
          </p:txBody>
        </p:sp>
        <p:cxnSp>
          <p:nvCxnSpPr>
            <p:cNvPr id="10" name="直线箭头连接符 26"/>
            <p:cNvCxnSpPr>
              <a:stCxn id="9" idx="2"/>
              <a:endCxn id="8" idx="0"/>
            </p:cNvCxnSpPr>
            <p:nvPr/>
          </p:nvCxnSpPr>
          <p:spPr bwMode="auto">
            <a:xfrm>
              <a:off x="693516" y="5129035"/>
              <a:ext cx="0" cy="268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矩形 6"/>
            <p:cNvSpPr/>
            <p:nvPr/>
          </p:nvSpPr>
          <p:spPr>
            <a:xfrm>
              <a:off x="-49120" y="4552310"/>
              <a:ext cx="1473062" cy="128659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4134" y="4504743"/>
              <a:ext cx="1256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Publisher 1</a:t>
              </a:r>
              <a:endParaRPr kumimoji="1" lang="zh-CN" altLang="en-US" sz="12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68883" y="5097138"/>
              <a:ext cx="848013" cy="276999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Msg2 (</a:t>
              </a:r>
              <a:r>
                <a:rPr kumimoji="1" lang="en-US" altLang="zh-CN" sz="1200" dirty="0" smtClean="0">
                  <a:solidFill>
                    <a:srgbClr val="FF0000"/>
                  </a:solidFill>
                </a:rPr>
                <a:t>T2</a:t>
              </a:r>
              <a:r>
                <a:rPr kumimoji="1" lang="en-US" altLang="zh-CN" sz="1200" dirty="0" smtClean="0"/>
                <a:t>)</a:t>
              </a:r>
              <a:endParaRPr kumimoji="1" lang="zh-CN" altLang="en-US" sz="1200" dirty="0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37211" y="1763193"/>
            <a:ext cx="848013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Msg1 (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T1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cxnSp>
        <p:nvCxnSpPr>
          <p:cNvPr id="182" name="直线箭头连接符 26"/>
          <p:cNvCxnSpPr>
            <a:endCxn id="215" idx="2"/>
          </p:cNvCxnSpPr>
          <p:nvPr/>
        </p:nvCxnSpPr>
        <p:spPr bwMode="auto">
          <a:xfrm rot="5400000" flipH="1" flipV="1">
            <a:off x="2461349" y="2388242"/>
            <a:ext cx="753350" cy="6868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pSp>
        <p:nvGrpSpPr>
          <p:cNvPr id="169" name="组 168"/>
          <p:cNvGrpSpPr/>
          <p:nvPr/>
        </p:nvGrpSpPr>
        <p:grpSpPr>
          <a:xfrm>
            <a:off x="6693026" y="1311125"/>
            <a:ext cx="2409448" cy="1306637"/>
            <a:chOff x="-49120" y="4504743"/>
            <a:chExt cx="2912409" cy="1306637"/>
          </a:xfrm>
        </p:grpSpPr>
        <p:sp>
          <p:nvSpPr>
            <p:cNvPr id="170" name="文本框 169"/>
            <p:cNvSpPr txBox="1"/>
            <p:nvPr/>
          </p:nvSpPr>
          <p:spPr>
            <a:xfrm>
              <a:off x="130245" y="5397155"/>
              <a:ext cx="1032469" cy="276999"/>
            </a:xfrm>
            <a:prstGeom prst="rect">
              <a:avLst/>
            </a:prstGeom>
            <a:noFill/>
            <a:ln w="19050" cmpd="sng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Consumer</a:t>
              </a:r>
              <a:endParaRPr kumimoji="1" lang="zh-CN" altLang="en-US" sz="1200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17822" y="4849205"/>
              <a:ext cx="977656" cy="27699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200" dirty="0" err="1" smtClean="0"/>
                <a:t>UserCode</a:t>
              </a:r>
              <a:endParaRPr kumimoji="1" lang="zh-CN" altLang="en-US" sz="1200" dirty="0"/>
            </a:p>
          </p:txBody>
        </p:sp>
        <p:cxnSp>
          <p:nvCxnSpPr>
            <p:cNvPr id="172" name="直线箭头连接符 26"/>
            <p:cNvCxnSpPr>
              <a:stCxn id="171" idx="1"/>
              <a:endCxn id="170" idx="0"/>
            </p:cNvCxnSpPr>
            <p:nvPr/>
          </p:nvCxnSpPr>
          <p:spPr bwMode="auto">
            <a:xfrm rot="10800000" flipV="1">
              <a:off x="646480" y="4987705"/>
              <a:ext cx="171342" cy="40945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75" name="矩形 174"/>
            <p:cNvSpPr/>
            <p:nvPr/>
          </p:nvSpPr>
          <p:spPr>
            <a:xfrm>
              <a:off x="-49120" y="4552310"/>
              <a:ext cx="2798458" cy="125907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34134" y="4504743"/>
              <a:ext cx="1256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Subscriber 2</a:t>
              </a:r>
              <a:endParaRPr kumimoji="1" lang="zh-CN" altLang="en-US" sz="1200" dirty="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885778" y="5095310"/>
              <a:ext cx="977511" cy="276999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Msg2(</a:t>
              </a:r>
              <a:r>
                <a:rPr kumimoji="1" lang="en-US" altLang="zh-CN" sz="1200" dirty="0" smtClean="0">
                  <a:solidFill>
                    <a:srgbClr val="FF0000"/>
                  </a:solidFill>
                </a:rPr>
                <a:t>T2</a:t>
              </a:r>
              <a:r>
                <a:rPr kumimoji="1" lang="en-US" altLang="zh-CN" sz="1200" dirty="0" smtClean="0"/>
                <a:t>)</a:t>
              </a:r>
              <a:endParaRPr kumimoji="1" lang="zh-CN" altLang="en-US" sz="1200" dirty="0"/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6593640" y="1910318"/>
            <a:ext cx="816610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Msg1(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T1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929973" y="2197151"/>
            <a:ext cx="854166" cy="276999"/>
          </a:xfrm>
          <a:prstGeom prst="rect">
            <a:avLst/>
          </a:prstGeom>
          <a:noFill/>
          <a:ln w="19050" cmpd="sng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Consumer</a:t>
            </a:r>
            <a:endParaRPr kumimoji="1" lang="zh-CN" altLang="en-US" sz="1200" dirty="0"/>
          </a:p>
        </p:txBody>
      </p:sp>
      <p:cxnSp>
        <p:nvCxnSpPr>
          <p:cNvPr id="119" name="直线箭头连接符 26"/>
          <p:cNvCxnSpPr>
            <a:stCxn id="114" idx="0"/>
            <a:endCxn id="171" idx="3"/>
          </p:cNvCxnSpPr>
          <p:nvPr/>
        </p:nvCxnSpPr>
        <p:spPr bwMode="auto">
          <a:xfrm rot="16200000" flipV="1">
            <a:off x="8086531" y="1926626"/>
            <a:ext cx="403064" cy="13798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直线箭头连接符 26"/>
          <p:cNvCxnSpPr>
            <a:endCxn id="170" idx="2"/>
          </p:cNvCxnSpPr>
          <p:nvPr/>
        </p:nvCxnSpPr>
        <p:spPr bwMode="auto">
          <a:xfrm flipV="1">
            <a:off x="2494577" y="2480536"/>
            <a:ext cx="4773921" cy="213995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5" name="直线箭头连接符 26"/>
          <p:cNvCxnSpPr>
            <a:stCxn id="8" idx="2"/>
          </p:cNvCxnSpPr>
          <p:nvPr/>
        </p:nvCxnSpPr>
        <p:spPr bwMode="auto">
          <a:xfrm rot="16200000" flipH="1">
            <a:off x="830112" y="2625409"/>
            <a:ext cx="566051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pSp>
        <p:nvGrpSpPr>
          <p:cNvPr id="139" name="组 138"/>
          <p:cNvGrpSpPr/>
          <p:nvPr/>
        </p:nvGrpSpPr>
        <p:grpSpPr>
          <a:xfrm>
            <a:off x="6581766" y="3339882"/>
            <a:ext cx="2625333" cy="2947090"/>
            <a:chOff x="5422416" y="3878420"/>
            <a:chExt cx="2182829" cy="648120"/>
          </a:xfrm>
        </p:grpSpPr>
        <p:sp>
          <p:nvSpPr>
            <p:cNvPr id="146" name="圆角矩形 145"/>
            <p:cNvSpPr/>
            <p:nvPr/>
          </p:nvSpPr>
          <p:spPr bwMode="auto">
            <a:xfrm>
              <a:off x="5422416" y="3881701"/>
              <a:ext cx="2067766" cy="644839"/>
            </a:xfrm>
            <a:prstGeom prst="roundRect">
              <a:avLst>
                <a:gd name="adj" fmla="val 884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34" tIns="45667" rIns="91334" bIns="45667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800" dirty="0" smtClean="0">
                <a:solidFill>
                  <a:srgbClr val="000000"/>
                </a:solidFill>
                <a:ea typeface="SimSun" pitchFamily="2" charset="-122"/>
              </a:endParaRPr>
            </a:p>
          </p:txBody>
        </p:sp>
        <p:sp>
          <p:nvSpPr>
            <p:cNvPr id="154" name="TextBox 151"/>
            <p:cNvSpPr txBox="1"/>
            <p:nvPr/>
          </p:nvSpPr>
          <p:spPr>
            <a:xfrm>
              <a:off x="5976093" y="3878420"/>
              <a:ext cx="1629152" cy="223340"/>
            </a:xfrm>
            <a:prstGeom prst="rect">
              <a:avLst/>
            </a:prstGeom>
            <a:noFill/>
          </p:spPr>
          <p:txBody>
            <a:bodyPr wrap="square" lIns="91334" tIns="45667" rIns="91334" bIns="45667" rtlCol="0">
              <a:spAutoFit/>
            </a:bodyPr>
            <a:lstStyle/>
            <a:p>
              <a:pPr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Transmission via Shared Memory</a:t>
              </a:r>
            </a:p>
            <a:p>
              <a:pPr>
                <a:buClr>
                  <a:srgbClr val="CC9900"/>
                </a:buClr>
                <a:buFont typeface="Wingdings" pitchFamily="2" charset="2"/>
                <a:buNone/>
              </a:pPr>
              <a:endPara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  <a:p>
              <a:pPr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Transmission via Go channel</a:t>
              </a:r>
            </a:p>
            <a:p>
              <a:pPr>
                <a:buClr>
                  <a:srgbClr val="CC9900"/>
                </a:buClr>
              </a:pPr>
              <a:endPara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</a:endParaRPr>
            </a:p>
            <a:p>
              <a:pPr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Transmission via Lightweight TCP, or Reliable UDP, or Multicast</a:t>
              </a:r>
            </a:p>
          </p:txBody>
        </p:sp>
      </p:grpSp>
      <p:cxnSp>
        <p:nvCxnSpPr>
          <p:cNvPr id="156" name="直线箭头连接符 26"/>
          <p:cNvCxnSpPr/>
          <p:nvPr/>
        </p:nvCxnSpPr>
        <p:spPr bwMode="auto">
          <a:xfrm>
            <a:off x="6686598" y="3505494"/>
            <a:ext cx="51234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57" name="直线箭头连接符 26"/>
          <p:cNvCxnSpPr/>
          <p:nvPr/>
        </p:nvCxnSpPr>
        <p:spPr bwMode="auto">
          <a:xfrm flipV="1">
            <a:off x="6679987" y="3855746"/>
            <a:ext cx="512346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3" name="矩形 202"/>
          <p:cNvSpPr/>
          <p:nvPr/>
        </p:nvSpPr>
        <p:spPr>
          <a:xfrm>
            <a:off x="86781" y="1117497"/>
            <a:ext cx="6097949" cy="5238853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6591169" y="1117498"/>
            <a:ext cx="2460981" cy="161556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/>
          <p:cNvSpPr txBox="1"/>
          <p:nvPr/>
        </p:nvSpPr>
        <p:spPr>
          <a:xfrm>
            <a:off x="1829376" y="1085048"/>
            <a:ext cx="83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Host 1</a:t>
            </a:r>
            <a:endParaRPr kumimoji="1" lang="zh-CN" altLang="en-US" sz="1400" dirty="0"/>
          </a:p>
        </p:txBody>
      </p:sp>
      <p:sp>
        <p:nvSpPr>
          <p:cNvPr id="206" name="文本框 205"/>
          <p:cNvSpPr txBox="1"/>
          <p:nvPr/>
        </p:nvSpPr>
        <p:spPr>
          <a:xfrm>
            <a:off x="7633557" y="1060228"/>
            <a:ext cx="83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Host 2</a:t>
            </a:r>
            <a:endParaRPr kumimoji="1" lang="zh-CN" altLang="en-US" sz="1400" dirty="0"/>
          </a:p>
        </p:txBody>
      </p:sp>
      <p:cxnSp>
        <p:nvCxnSpPr>
          <p:cNvPr id="207" name="直线箭头连接符 26"/>
          <p:cNvCxnSpPr>
            <a:stCxn id="248" idx="3"/>
          </p:cNvCxnSpPr>
          <p:nvPr/>
        </p:nvCxnSpPr>
        <p:spPr bwMode="auto">
          <a:xfrm flipV="1">
            <a:off x="5949114" y="3256598"/>
            <a:ext cx="382245" cy="8819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  <p:cxnSp>
        <p:nvCxnSpPr>
          <p:cNvPr id="208" name="直线箭头连接符 26"/>
          <p:cNvCxnSpPr>
            <a:endCxn id="114" idx="2"/>
          </p:cNvCxnSpPr>
          <p:nvPr/>
        </p:nvCxnSpPr>
        <p:spPr bwMode="auto">
          <a:xfrm flipV="1">
            <a:off x="6331359" y="2474150"/>
            <a:ext cx="2025697" cy="76682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09" name="直线箭头连接符 26"/>
          <p:cNvCxnSpPr/>
          <p:nvPr/>
        </p:nvCxnSpPr>
        <p:spPr bwMode="auto">
          <a:xfrm>
            <a:off x="2494577" y="4332052"/>
            <a:ext cx="0" cy="2884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/>
          </a:ln>
          <a:effectLst/>
        </p:spPr>
      </p:cxnSp>
      <p:grpSp>
        <p:nvGrpSpPr>
          <p:cNvPr id="210" name="组 209"/>
          <p:cNvGrpSpPr/>
          <p:nvPr/>
        </p:nvGrpSpPr>
        <p:grpSpPr>
          <a:xfrm>
            <a:off x="2456038" y="1185601"/>
            <a:ext cx="2828290" cy="1306637"/>
            <a:chOff x="6037875" y="1104557"/>
            <a:chExt cx="2828290" cy="1306637"/>
          </a:xfrm>
        </p:grpSpPr>
        <p:grpSp>
          <p:nvGrpSpPr>
            <p:cNvPr id="211" name="组 210"/>
            <p:cNvGrpSpPr/>
            <p:nvPr/>
          </p:nvGrpSpPr>
          <p:grpSpPr>
            <a:xfrm>
              <a:off x="6067707" y="1104557"/>
              <a:ext cx="2798458" cy="1306637"/>
              <a:chOff x="-49120" y="4504743"/>
              <a:chExt cx="2798458" cy="1306637"/>
            </a:xfrm>
          </p:grpSpPr>
          <p:sp>
            <p:nvSpPr>
              <p:cNvPr id="215" name="文本框 214"/>
              <p:cNvSpPr txBox="1"/>
              <p:nvPr/>
            </p:nvSpPr>
            <p:spPr>
              <a:xfrm>
                <a:off x="130245" y="5397155"/>
                <a:ext cx="1032469" cy="276999"/>
              </a:xfrm>
              <a:prstGeom prst="rect">
                <a:avLst/>
              </a:prstGeom>
              <a:noFill/>
              <a:ln w="19050" cmpd="sng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Consumer</a:t>
                </a:r>
                <a:endParaRPr kumimoji="1" lang="zh-CN" altLang="en-US" sz="1200" dirty="0"/>
              </a:p>
            </p:txBody>
          </p:sp>
          <p:sp>
            <p:nvSpPr>
              <p:cNvPr id="216" name="文本框 215"/>
              <p:cNvSpPr txBox="1"/>
              <p:nvPr/>
            </p:nvSpPr>
            <p:spPr>
              <a:xfrm>
                <a:off x="817822" y="4849205"/>
                <a:ext cx="977656" cy="27699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User Code</a:t>
                </a:r>
                <a:endParaRPr kumimoji="1" lang="zh-CN" altLang="en-US" sz="1200" dirty="0"/>
              </a:p>
            </p:txBody>
          </p:sp>
          <p:cxnSp>
            <p:nvCxnSpPr>
              <p:cNvPr id="217" name="直线箭头连接符 26"/>
              <p:cNvCxnSpPr>
                <a:stCxn id="216" idx="1"/>
                <a:endCxn id="215" idx="0"/>
              </p:cNvCxnSpPr>
              <p:nvPr/>
            </p:nvCxnSpPr>
            <p:spPr bwMode="auto">
              <a:xfrm rot="10800000" flipV="1">
                <a:off x="646480" y="4987705"/>
                <a:ext cx="171342" cy="409450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218" name="矩形 217"/>
              <p:cNvSpPr/>
              <p:nvPr/>
            </p:nvSpPr>
            <p:spPr>
              <a:xfrm>
                <a:off x="-49120" y="4552310"/>
                <a:ext cx="2798458" cy="125907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34134" y="4504743"/>
                <a:ext cx="1256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Subscriber 1</a:t>
                </a:r>
                <a:endParaRPr kumimoji="1" lang="zh-CN" altLang="en-US" sz="1200" dirty="0"/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292212" y="5107240"/>
                <a:ext cx="848014" cy="276999"/>
              </a:xfrm>
              <a:prstGeom prst="rect">
                <a:avLst/>
              </a:prstGeom>
              <a:noFill/>
              <a:ln w="1905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/>
                  <a:t>Msg2(</a:t>
                </a:r>
                <a:r>
                  <a:rPr kumimoji="1" lang="en-US" altLang="zh-CN" sz="1200" dirty="0" smtClean="0">
                    <a:solidFill>
                      <a:srgbClr val="FF0000"/>
                    </a:solidFill>
                  </a:rPr>
                  <a:t>T2</a:t>
                </a:r>
                <a:r>
                  <a:rPr kumimoji="1" lang="en-US" altLang="zh-CN" sz="1200" dirty="0" smtClean="0"/>
                  <a:t>)</a:t>
                </a:r>
                <a:endParaRPr kumimoji="1" lang="zh-CN" altLang="en-US" sz="1200" dirty="0"/>
              </a:p>
            </p:txBody>
          </p:sp>
        </p:grpSp>
        <p:sp>
          <p:nvSpPr>
            <p:cNvPr id="212" name="文本框 211"/>
            <p:cNvSpPr txBox="1"/>
            <p:nvPr/>
          </p:nvSpPr>
          <p:spPr>
            <a:xfrm>
              <a:off x="6037875" y="1703750"/>
              <a:ext cx="848013" cy="276999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Msg1(</a:t>
              </a:r>
              <a:r>
                <a:rPr kumimoji="1" lang="en-US" altLang="zh-CN" sz="1200" dirty="0" smtClean="0">
                  <a:solidFill>
                    <a:srgbClr val="FF0000"/>
                  </a:solidFill>
                </a:rPr>
                <a:t>T1</a:t>
              </a:r>
              <a:r>
                <a:rPr kumimoji="1" lang="en-US" altLang="zh-CN" sz="1200" dirty="0" smtClean="0"/>
                <a:t>)</a:t>
              </a:r>
              <a:endParaRPr kumimoji="1" lang="zh-CN" altLang="en-US" sz="1200" dirty="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7577912" y="1990583"/>
              <a:ext cx="1032469" cy="276999"/>
            </a:xfrm>
            <a:prstGeom prst="rect">
              <a:avLst/>
            </a:prstGeom>
            <a:noFill/>
            <a:ln w="19050" cmpd="sng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/>
                <a:t>Consumer</a:t>
              </a:r>
              <a:endParaRPr kumimoji="1" lang="zh-CN" altLang="en-US" sz="1200" dirty="0"/>
            </a:p>
          </p:txBody>
        </p:sp>
        <p:cxnSp>
          <p:nvCxnSpPr>
            <p:cNvPr id="214" name="直线箭头连接符 26"/>
            <p:cNvCxnSpPr>
              <a:stCxn id="213" idx="0"/>
              <a:endCxn id="216" idx="3"/>
            </p:cNvCxnSpPr>
            <p:nvPr/>
          </p:nvCxnSpPr>
          <p:spPr bwMode="auto">
            <a:xfrm rot="16200000" flipV="1">
              <a:off x="7801694" y="1698130"/>
              <a:ext cx="403064" cy="1818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21" name="直线箭头连接符 26"/>
          <p:cNvCxnSpPr>
            <a:endCxn id="213" idx="3"/>
          </p:cNvCxnSpPr>
          <p:nvPr/>
        </p:nvCxnSpPr>
        <p:spPr bwMode="auto">
          <a:xfrm rot="16200000" flipV="1">
            <a:off x="4859083" y="2379588"/>
            <a:ext cx="877194" cy="5382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42" name="直线箭头连接符 26"/>
          <p:cNvCxnSpPr/>
          <p:nvPr/>
        </p:nvCxnSpPr>
        <p:spPr bwMode="auto">
          <a:xfrm flipV="1">
            <a:off x="6709779" y="4202407"/>
            <a:ext cx="482554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60" name="直线箭头连接符 26"/>
          <p:cNvCxnSpPr>
            <a:stCxn id="8" idx="2"/>
          </p:cNvCxnSpPr>
          <p:nvPr/>
        </p:nvCxnSpPr>
        <p:spPr bwMode="auto">
          <a:xfrm rot="16200000" flipH="1">
            <a:off x="2548274" y="907248"/>
            <a:ext cx="566048" cy="34363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8" name="圆角矩形 37"/>
          <p:cNvSpPr/>
          <p:nvPr/>
        </p:nvSpPr>
        <p:spPr>
          <a:xfrm>
            <a:off x="823861" y="5765324"/>
            <a:ext cx="832770" cy="348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166" name="圆角矩形 165"/>
          <p:cNvSpPr/>
          <p:nvPr/>
        </p:nvSpPr>
        <p:spPr>
          <a:xfrm>
            <a:off x="1888113" y="5765324"/>
            <a:ext cx="832770" cy="348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167" name="圆角矩形 166"/>
          <p:cNvSpPr/>
          <p:nvPr/>
        </p:nvSpPr>
        <p:spPr>
          <a:xfrm>
            <a:off x="4454874" y="5765324"/>
            <a:ext cx="832770" cy="3486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Core</a:t>
            </a:r>
            <a:endParaRPr kumimoji="1"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3223027" y="5570511"/>
            <a:ext cx="6041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….</a:t>
            </a:r>
            <a:endParaRPr kumimoji="1" lang="zh-CN" altLang="en-US" sz="3200" dirty="0"/>
          </a:p>
        </p:txBody>
      </p:sp>
      <p:sp>
        <p:nvSpPr>
          <p:cNvPr id="224" name="文本框 223"/>
          <p:cNvSpPr txBox="1"/>
          <p:nvPr/>
        </p:nvSpPr>
        <p:spPr>
          <a:xfrm>
            <a:off x="6630875" y="5154214"/>
            <a:ext cx="247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Priority (T1) &gt; Priority (T2)</a:t>
            </a:r>
          </a:p>
          <a:p>
            <a:pPr>
              <a:buClr>
                <a:srgbClr val="CC9900"/>
              </a:buClr>
            </a:pPr>
            <a:r>
              <a:rPr kumimoji="1"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Priority (subscriber1) &gt; Priority (subscriber2)</a:t>
            </a:r>
          </a:p>
          <a:p>
            <a:pPr>
              <a:buClr>
                <a:srgbClr val="CC9900"/>
              </a:buClr>
            </a:pPr>
            <a:endParaRPr kumimoji="1" lang="en-US" altLang="zh-CN" sz="10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>
              <a:defRPr/>
            </a:pPr>
            <a:r>
              <a:rPr kumimoji="1" lang="en-US" altLang="zh-CN" sz="1000" dirty="0"/>
              <a:t>Middleware SDK </a:t>
            </a:r>
            <a:r>
              <a:rPr kumimoji="1" lang="en-US" altLang="zh-CN" sz="1000" dirty="0" smtClean="0"/>
              <a:t>will </a:t>
            </a:r>
            <a:r>
              <a:rPr kumimoji="1" lang="en-US" altLang="zh-CN" sz="1000" dirty="0"/>
              <a:t>differentiate the messages of different service classes, and forward them to the corresponding daemons.</a:t>
            </a:r>
            <a:endParaRPr kumimoji="1" lang="zh-CN" altLang="en-US" sz="1000" dirty="0"/>
          </a:p>
        </p:txBody>
      </p:sp>
      <p:sp>
        <p:nvSpPr>
          <p:cNvPr id="225" name="椭圆 224"/>
          <p:cNvSpPr/>
          <p:nvPr/>
        </p:nvSpPr>
        <p:spPr>
          <a:xfrm>
            <a:off x="2472742" y="5048087"/>
            <a:ext cx="1500570" cy="506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</a:rPr>
              <a:t>Linux RT scheduling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6599641" y="4609393"/>
            <a:ext cx="917391" cy="4154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smtClean="0">
                <a:solidFill>
                  <a:srgbClr val="000000"/>
                </a:solidFill>
              </a:rPr>
              <a:t>Linux RT scheduling</a:t>
            </a:r>
            <a:endParaRPr kumimoji="1" lang="zh-CN" altLang="en-US" sz="800" dirty="0">
              <a:solidFill>
                <a:srgbClr val="000000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7566425" y="4613639"/>
            <a:ext cx="170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Linux Push/Pull scheduling</a:t>
            </a:r>
          </a:p>
          <a:p>
            <a:pPr>
              <a:buClr>
                <a:srgbClr val="CC9900"/>
              </a:buClr>
            </a:pPr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</a:t>
            </a:r>
            <a:r>
              <a:rPr lang="en-US" altLang="zh-CN" sz="10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n multicore</a:t>
            </a:r>
            <a:endParaRPr kumimoji="1" lang="zh-CN" altLang="en-US" sz="1000" dirty="0"/>
          </a:p>
        </p:txBody>
      </p:sp>
      <p:cxnSp>
        <p:nvCxnSpPr>
          <p:cNvPr id="46" name="直线连接符 45"/>
          <p:cNvCxnSpPr/>
          <p:nvPr/>
        </p:nvCxnSpPr>
        <p:spPr>
          <a:xfrm>
            <a:off x="86781" y="4817101"/>
            <a:ext cx="60979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162183" y="2908433"/>
            <a:ext cx="2865874" cy="155815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文本框 230"/>
          <p:cNvSpPr txBox="1"/>
          <p:nvPr/>
        </p:nvSpPr>
        <p:spPr>
          <a:xfrm>
            <a:off x="135491" y="2892369"/>
            <a:ext cx="180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High-</a:t>
            </a:r>
            <a:r>
              <a:rPr kumimoji="1" lang="en-US" altLang="zh-CN" sz="1600" dirty="0" err="1" smtClean="0"/>
              <a:t>prio</a:t>
            </a:r>
            <a:r>
              <a:rPr kumimoji="1" lang="en-US" altLang="zh-CN" sz="1600" dirty="0" smtClean="0"/>
              <a:t> Daemon</a:t>
            </a:r>
            <a:endParaRPr kumimoji="1" lang="zh-CN" altLang="en-US" sz="1600" dirty="0"/>
          </a:p>
        </p:txBody>
      </p:sp>
      <p:sp>
        <p:nvSpPr>
          <p:cNvPr id="233" name="矩形 232"/>
          <p:cNvSpPr/>
          <p:nvPr/>
        </p:nvSpPr>
        <p:spPr>
          <a:xfrm>
            <a:off x="3079118" y="2908433"/>
            <a:ext cx="2940682" cy="155815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/>
          <p:cNvSpPr txBox="1"/>
          <p:nvPr/>
        </p:nvSpPr>
        <p:spPr>
          <a:xfrm>
            <a:off x="3047960" y="2908717"/>
            <a:ext cx="260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Low-</a:t>
            </a:r>
            <a:r>
              <a:rPr kumimoji="1" lang="en-US" altLang="zh-CN" sz="1600" dirty="0" err="1" smtClean="0"/>
              <a:t>prio</a:t>
            </a:r>
            <a:r>
              <a:rPr kumimoji="1" lang="en-US" altLang="zh-CN" sz="1600" dirty="0" smtClean="0"/>
              <a:t> Daemon</a:t>
            </a:r>
            <a:endParaRPr kumimoji="1" lang="zh-CN" altLang="en-US" sz="1600" dirty="0"/>
          </a:p>
        </p:txBody>
      </p:sp>
      <p:cxnSp>
        <p:nvCxnSpPr>
          <p:cNvPr id="235" name="直线箭头连接符 26"/>
          <p:cNvCxnSpPr>
            <a:stCxn id="236" idx="3"/>
            <a:endCxn id="237" idx="1"/>
          </p:cNvCxnSpPr>
          <p:nvPr/>
        </p:nvCxnSpPr>
        <p:spPr bwMode="auto">
          <a:xfrm>
            <a:off x="1088504" y="3734960"/>
            <a:ext cx="1512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6" name="文本框 235"/>
          <p:cNvSpPr txBox="1"/>
          <p:nvPr/>
        </p:nvSpPr>
        <p:spPr>
          <a:xfrm>
            <a:off x="194310" y="3565683"/>
            <a:ext cx="894194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IO Loop</a:t>
            </a:r>
            <a:endParaRPr kumimoji="1" lang="zh-CN" altLang="en-US" sz="1600" dirty="0"/>
          </a:p>
        </p:txBody>
      </p:sp>
      <p:sp>
        <p:nvSpPr>
          <p:cNvPr id="237" name="文本框 236"/>
          <p:cNvSpPr txBox="1"/>
          <p:nvPr/>
        </p:nvSpPr>
        <p:spPr>
          <a:xfrm>
            <a:off x="1239785" y="3565683"/>
            <a:ext cx="833692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Topic 1</a:t>
            </a:r>
            <a:endParaRPr kumimoji="1" lang="zh-CN" altLang="en-US" sz="1600" dirty="0"/>
          </a:p>
        </p:txBody>
      </p:sp>
      <p:sp>
        <p:nvSpPr>
          <p:cNvPr id="238" name="文本框 237"/>
          <p:cNvSpPr txBox="1"/>
          <p:nvPr/>
        </p:nvSpPr>
        <p:spPr>
          <a:xfrm>
            <a:off x="1762434" y="3108362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1-A</a:t>
            </a:r>
            <a:endParaRPr kumimoji="1" lang="zh-CN" altLang="en-US" sz="1600" dirty="0"/>
          </a:p>
        </p:txBody>
      </p:sp>
      <p:cxnSp>
        <p:nvCxnSpPr>
          <p:cNvPr id="239" name="直线箭头连接符 26"/>
          <p:cNvCxnSpPr>
            <a:stCxn id="237" idx="3"/>
            <a:endCxn id="238" idx="2"/>
          </p:cNvCxnSpPr>
          <p:nvPr/>
        </p:nvCxnSpPr>
        <p:spPr bwMode="auto">
          <a:xfrm flipV="1">
            <a:off x="2073477" y="3446916"/>
            <a:ext cx="304759" cy="2880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0" name="文本框 239"/>
          <p:cNvSpPr txBox="1"/>
          <p:nvPr/>
        </p:nvSpPr>
        <p:spPr>
          <a:xfrm>
            <a:off x="1763909" y="3990265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1-B</a:t>
            </a:r>
            <a:endParaRPr kumimoji="1" lang="zh-CN" altLang="en-US" sz="1600" dirty="0"/>
          </a:p>
        </p:txBody>
      </p:sp>
      <p:cxnSp>
        <p:nvCxnSpPr>
          <p:cNvPr id="241" name="直线箭头连接符 26"/>
          <p:cNvCxnSpPr>
            <a:stCxn id="237" idx="3"/>
            <a:endCxn id="240" idx="0"/>
          </p:cNvCxnSpPr>
          <p:nvPr/>
        </p:nvCxnSpPr>
        <p:spPr bwMode="auto">
          <a:xfrm>
            <a:off x="2073477" y="3734960"/>
            <a:ext cx="306234" cy="2553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3" name="直线箭头连接符 26"/>
          <p:cNvCxnSpPr>
            <a:stCxn id="244" idx="3"/>
            <a:endCxn id="245" idx="1"/>
          </p:cNvCxnSpPr>
          <p:nvPr/>
        </p:nvCxnSpPr>
        <p:spPr bwMode="auto">
          <a:xfrm>
            <a:off x="4042106" y="3713919"/>
            <a:ext cx="15128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4" name="文本框 243"/>
          <p:cNvSpPr txBox="1"/>
          <p:nvPr/>
        </p:nvSpPr>
        <p:spPr>
          <a:xfrm>
            <a:off x="3147912" y="3544642"/>
            <a:ext cx="894194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IO Loop</a:t>
            </a:r>
            <a:endParaRPr kumimoji="1" lang="zh-CN" altLang="en-US" sz="1600" dirty="0"/>
          </a:p>
        </p:txBody>
      </p:sp>
      <p:sp>
        <p:nvSpPr>
          <p:cNvPr id="245" name="文本框 244"/>
          <p:cNvSpPr txBox="1"/>
          <p:nvPr/>
        </p:nvSpPr>
        <p:spPr>
          <a:xfrm>
            <a:off x="4193387" y="3544642"/>
            <a:ext cx="833692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Topic 2</a:t>
            </a:r>
            <a:endParaRPr kumimoji="1" lang="zh-CN" altLang="en-US" sz="1600" dirty="0"/>
          </a:p>
        </p:txBody>
      </p:sp>
      <p:sp>
        <p:nvSpPr>
          <p:cNvPr id="246" name="文本框 245"/>
          <p:cNvSpPr txBox="1"/>
          <p:nvPr/>
        </p:nvSpPr>
        <p:spPr>
          <a:xfrm>
            <a:off x="4716036" y="3087321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2-A</a:t>
            </a:r>
            <a:endParaRPr kumimoji="1" lang="zh-CN" altLang="en-US" sz="1600" dirty="0"/>
          </a:p>
        </p:txBody>
      </p:sp>
      <p:cxnSp>
        <p:nvCxnSpPr>
          <p:cNvPr id="247" name="直线箭头连接符 26"/>
          <p:cNvCxnSpPr>
            <a:stCxn id="245" idx="3"/>
            <a:endCxn id="246" idx="2"/>
          </p:cNvCxnSpPr>
          <p:nvPr/>
        </p:nvCxnSpPr>
        <p:spPr bwMode="auto">
          <a:xfrm flipV="1">
            <a:off x="5027079" y="3425875"/>
            <a:ext cx="304759" cy="2880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8" name="文本框 247"/>
          <p:cNvSpPr txBox="1"/>
          <p:nvPr/>
        </p:nvSpPr>
        <p:spPr>
          <a:xfrm>
            <a:off x="4717511" y="3969224"/>
            <a:ext cx="1231603" cy="33855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Channel 2-B</a:t>
            </a:r>
            <a:endParaRPr kumimoji="1" lang="zh-CN" altLang="en-US" sz="1600" dirty="0"/>
          </a:p>
        </p:txBody>
      </p:sp>
      <p:cxnSp>
        <p:nvCxnSpPr>
          <p:cNvPr id="249" name="直线箭头连接符 26"/>
          <p:cNvCxnSpPr>
            <a:stCxn id="245" idx="3"/>
            <a:endCxn id="248" idx="0"/>
          </p:cNvCxnSpPr>
          <p:nvPr/>
        </p:nvCxnSpPr>
        <p:spPr bwMode="auto">
          <a:xfrm>
            <a:off x="5027079" y="3713919"/>
            <a:ext cx="306234" cy="2553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3021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Support latency </a:t>
            </a:r>
            <a:r>
              <a:rPr kumimoji="1" lang="en-US" altLang="zh-CN" dirty="0" err="1" smtClean="0"/>
              <a:t>QoS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Topics belong to different service classes with different latency latency requirements.</a:t>
            </a:r>
          </a:p>
          <a:p>
            <a:pPr lvl="1"/>
            <a:r>
              <a:rPr kumimoji="1" lang="en-US" altLang="zh-CN" dirty="0" smtClean="0"/>
              <a:t>API for RTM clients (to be implemented) to define service classes and to specify the service class that their topics belong to. Topics will be transparently forwarded to corresponding daemons.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Prototype with two service classes and daemons</a:t>
            </a:r>
          </a:p>
          <a:p>
            <a:pPr lvl="1"/>
            <a:r>
              <a:rPr kumimoji="1" lang="en-US" altLang="zh-CN" dirty="0" smtClean="0"/>
              <a:t>Daemon-1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 priority)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dedicated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latency-sensitive (high-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) topics</a:t>
            </a:r>
          </a:p>
          <a:p>
            <a:pPr lvl="1"/>
            <a:r>
              <a:rPr kumimoji="1" lang="en-US" altLang="zh-CN" dirty="0"/>
              <a:t>D</a:t>
            </a:r>
            <a:r>
              <a:rPr kumimoji="1" lang="en-US" altLang="zh-CN" dirty="0" smtClean="0"/>
              <a:t>aemon-2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 priority)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dedicated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non-latency-sensitive/data-intensive (low-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) topics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Queueing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Discline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Qdisc</a:t>
            </a:r>
            <a:r>
              <a:rPr kumimoji="1" lang="en-US" altLang="zh-CN" dirty="0" smtClean="0"/>
              <a:t>) (TC-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) in Linux kernel to prioritize network traffic.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9453-090B-7241-BDD2-F691CE47607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2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Explore existing configurations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in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NSQ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daemon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Key parameters: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Max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-In-Flight,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mem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-queue-size,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OutputBufferSize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OutputBufferTimeout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Large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impact on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latency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resource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consumption</a:t>
            </a:r>
          </a:p>
          <a:p>
            <a:endParaRPr kumimoji="1"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RTM: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architecture and implementation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Prioritized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daemons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Traffic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Differentiated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Buffers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dirty="0" smtClean="0">
              <a:solidFill>
                <a:srgbClr val="7F7F7F"/>
              </a:solidFill>
            </a:endParaRPr>
          </a:p>
          <a:p>
            <a:r>
              <a:rPr kumimoji="1" lang="en-US" altLang="zh-CN" dirty="0" smtClean="0"/>
              <a:t>RTM: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 evaluation</a:t>
            </a:r>
          </a:p>
          <a:p>
            <a:pPr lvl="1"/>
            <a:r>
              <a:rPr kumimoji="1" lang="en-US" altLang="zh-CN" dirty="0" smtClean="0"/>
              <a:t>Latency improvements</a:t>
            </a:r>
          </a:p>
          <a:p>
            <a:pPr lvl="1"/>
            <a:r>
              <a:rPr kumimoji="1" lang="en-US" altLang="zh-CN" dirty="0" smtClean="0"/>
              <a:t>Latency differentiation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7F7F7F"/>
              </a:solidFill>
            </a:endParaRPr>
          </a:p>
          <a:p>
            <a:r>
              <a:rPr kumimoji="1" lang="en-US" altLang="zh-CN" dirty="0" smtClean="0">
                <a:solidFill>
                  <a:srgbClr val="7F7F7F"/>
                </a:solidFill>
              </a:rPr>
              <a:t>RTM: overhead evaluation</a:t>
            </a:r>
          </a:p>
          <a:p>
            <a:pPr lvl="1"/>
            <a:r>
              <a:rPr kumimoji="1" lang="en-US" altLang="zh-CN" dirty="0" smtClean="0">
                <a:solidFill>
                  <a:srgbClr val="7F7F7F"/>
                </a:solidFill>
              </a:rPr>
              <a:t>Extra CPU and memory consumption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35D-2AF1-7B48-B2AC-44D06D7DDB39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4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Compare the latency performance of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NSQ</a:t>
            </a:r>
          </a:p>
          <a:p>
            <a:pPr lvl="1"/>
            <a:r>
              <a:rPr kumimoji="1" lang="en-US" altLang="zh-CN" dirty="0" smtClean="0"/>
              <a:t>The default </a:t>
            </a:r>
            <a:r>
              <a:rPr kumimoji="1" lang="en-US" altLang="zh-CN" dirty="0" err="1" smtClean="0"/>
              <a:t>OutputBufferSize</a:t>
            </a:r>
            <a:r>
              <a:rPr kumimoji="1" lang="en-US" altLang="zh-CN" dirty="0" smtClean="0"/>
              <a:t> in NSQ is 16 (</a:t>
            </a:r>
            <a:r>
              <a:rPr kumimoji="1" lang="en-US" altLang="zh-CN" dirty="0" err="1" smtClean="0"/>
              <a:t>msgs</a:t>
            </a:r>
            <a:r>
              <a:rPr kumimoji="1" lang="en-US" altLang="zh-CN" dirty="0" smtClean="0"/>
              <a:t>) for every topic. For latency-sensitive topic, this </a:t>
            </a:r>
            <a:r>
              <a:rPr kumimoji="1" lang="en-US" altLang="zh-CN" dirty="0" err="1" smtClean="0"/>
              <a:t>buffersize</a:t>
            </a:r>
            <a:r>
              <a:rPr kumimoji="1" lang="en-US" altLang="zh-CN" dirty="0" smtClean="0"/>
              <a:t> results in long delay. </a:t>
            </a:r>
          </a:p>
          <a:p>
            <a:pPr lvl="1"/>
            <a:r>
              <a:rPr kumimoji="1" lang="en-US" altLang="zh-CN" dirty="0" smtClean="0"/>
              <a:t>Because our previous evaluation showed that best-latency configuration has bad scalability, we use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differentiated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OutputBufferSize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aseline="30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 NSQ </a:t>
            </a:r>
            <a:r>
              <a:rPr kumimoji="1" lang="en-US" altLang="zh-CN" dirty="0" smtClean="0"/>
              <a:t>in all the following experiments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RTM</a:t>
            </a:r>
          </a:p>
          <a:p>
            <a:pPr lvl="1"/>
            <a:r>
              <a:rPr kumimoji="1" lang="en-US" altLang="zh-CN" dirty="0" smtClean="0"/>
              <a:t>Two prioritized daemons</a:t>
            </a:r>
          </a:p>
          <a:p>
            <a:pPr lvl="1"/>
            <a:r>
              <a:rPr kumimoji="1" lang="en-US" altLang="zh-CN" dirty="0" err="1" smtClean="0"/>
              <a:t>Qdisc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tc-prio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/>
              <a:t>Differentiated </a:t>
            </a:r>
            <a:r>
              <a:rPr kumimoji="1" lang="en-US" altLang="zh-CN" dirty="0" err="1"/>
              <a:t>OutputBufferSize</a:t>
            </a:r>
            <a:r>
              <a:rPr kumimoji="1" lang="en-US" altLang="zh-CN" baseline="30000" dirty="0"/>
              <a:t>[1]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AC8-F9D4-B949-BEA3-5BF727500C24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– CPU Contention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Experimental setup 1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/>
              <a:t>Publisher-1/subscriber-1: publish/subscribe to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latency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sensitive</a:t>
            </a:r>
            <a:r>
              <a:rPr kumimoji="1" lang="zh-CN" altLang="zh-CN" dirty="0"/>
              <a:t> </a:t>
            </a:r>
            <a:r>
              <a:rPr kumimoji="1" lang="en-US" altLang="zh-CN" dirty="0"/>
              <a:t>(high-</a:t>
            </a:r>
            <a:r>
              <a:rPr kumimoji="1" lang="en-US" altLang="zh-CN" dirty="0" err="1"/>
              <a:t>prio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non-latency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sensitive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(low-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topics, published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N/10 </a:t>
            </a:r>
            <a:r>
              <a:rPr kumimoji="1" lang="en-US" altLang="zh-CN" dirty="0" smtClean="0"/>
              <a:t>publishers</a:t>
            </a:r>
            <a:endParaRPr kumimoji="1" lang="en-US" altLang="zh-CN" baseline="30000" dirty="0"/>
          </a:p>
          <a:p>
            <a:pPr lvl="2"/>
            <a:r>
              <a:rPr kumimoji="1" lang="en-US" altLang="zh-CN" dirty="0"/>
              <a:t>Every publisher has 10 producers; each producer dedicated for one topic</a:t>
            </a:r>
          </a:p>
          <a:p>
            <a:pPr lvl="2"/>
            <a:r>
              <a:rPr kumimoji="1" lang="en-US" altLang="zh-CN" dirty="0"/>
              <a:t>N/10 subscribers; each subscriber has 10 consumers; each consumer subscribes to one unique topic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Gradually increase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N</a:t>
            </a:r>
          </a:p>
          <a:p>
            <a:pPr lvl="2"/>
            <a:r>
              <a:rPr kumimoji="1" lang="en-US" altLang="zh-CN" dirty="0"/>
              <a:t>The system </a:t>
            </a:r>
            <a:r>
              <a:rPr kumimoji="1" lang="en-US" altLang="zh-CN" dirty="0" smtClean="0"/>
              <a:t>will be </a:t>
            </a:r>
            <a:r>
              <a:rPr kumimoji="1" lang="en-US" altLang="zh-CN" dirty="0"/>
              <a:t>in </a:t>
            </a:r>
            <a:r>
              <a:rPr kumimoji="1" lang="en-US" altLang="zh-CN" dirty="0">
                <a:solidFill>
                  <a:srgbClr val="FF0000"/>
                </a:solidFill>
              </a:rPr>
              <a:t>CPU contention </a:t>
            </a:r>
            <a:r>
              <a:rPr kumimoji="1" lang="en-US" altLang="zh-CN" dirty="0" smtClean="0"/>
              <a:t>when N scales up</a:t>
            </a:r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/>
              <a:t>each producer, inter-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gap = 4ms, </a:t>
            </a:r>
            <a:r>
              <a:rPr kumimoji="1" lang="en-US" altLang="zh-CN" dirty="0" err="1"/>
              <a:t>msg_size</a:t>
            </a:r>
            <a:r>
              <a:rPr kumimoji="1" lang="en-US" altLang="zh-CN" dirty="0"/>
              <a:t> = 512 bytes</a:t>
            </a:r>
          </a:p>
          <a:p>
            <a:pPr lvl="1"/>
            <a:r>
              <a:rPr kumimoji="1" lang="en-US" altLang="zh-CN" dirty="0" smtClean="0"/>
              <a:t>Daemon</a:t>
            </a:r>
            <a:r>
              <a:rPr kumimoji="1" lang="en-US" altLang="zh-CN" dirty="0"/>
              <a:t>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co-locate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publishers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Compare the latency performance between:</a:t>
            </a:r>
          </a:p>
          <a:p>
            <a:pPr lvl="1"/>
            <a:r>
              <a:rPr kumimoji="1" lang="en-US" altLang="zh-CN" dirty="0" smtClean="0"/>
              <a:t>NSQ:</a:t>
            </a:r>
            <a:endParaRPr kumimoji="1" lang="en-US" altLang="zh-CN" dirty="0"/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daemon, publishers, subscribers) =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0, SCHED_NORMAL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In RTM:</a:t>
            </a:r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(publisher-1)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(subscriber-1) =95; 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(daemon-2)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(non latency-sensitive publishers)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(non latency-sensitive subscribers) = 94;</a:t>
            </a:r>
          </a:p>
          <a:p>
            <a:pPr lvl="2"/>
            <a:r>
              <a:rPr kumimoji="1" lang="en-US" altLang="zh-CN" dirty="0" smtClean="0"/>
              <a:t>Scheduling policy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SCHED_RR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C4E-2332-6D46-BB85-AFD281C7045F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1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of Topics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E20-B2A8-1146-9409-D16E2D213AD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056286"/>
            <a:ext cx="8106229" cy="2138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 the </a:t>
            </a:r>
            <a:r>
              <a:rPr kumimoji="1" lang="en-US" altLang="zh-CN" dirty="0" smtClean="0"/>
              <a:t>figures </a:t>
            </a:r>
            <a:r>
              <a:rPr kumimoji="1" lang="en-US" altLang="zh-CN" dirty="0"/>
              <a:t>below, every marker represents mean (average) latency, each bar represents the latency range between 5th to 95th </a:t>
            </a:r>
            <a:r>
              <a:rPr kumimoji="1" lang="en-US" altLang="zh-CN" dirty="0" smtClean="0"/>
              <a:t>percentile</a:t>
            </a:r>
          </a:p>
          <a:p>
            <a:pPr lvl="1"/>
            <a:r>
              <a:rPr kumimoji="1" lang="en-US" altLang="zh-CN" dirty="0" smtClean="0"/>
              <a:t>Two figures are from the same experiment, but the right figure focuses on the latency of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</a:t>
            </a:r>
            <a:endParaRPr kumimoji="1" lang="en-US" altLang="zh-CN" dirty="0"/>
          </a:p>
          <a:p>
            <a:r>
              <a:rPr kumimoji="1" lang="en-US" altLang="zh-CN" dirty="0" smtClean="0"/>
              <a:t>In the left figure, latency </a:t>
            </a:r>
            <a:r>
              <a:rPr kumimoji="1" lang="en-US" altLang="zh-CN" dirty="0"/>
              <a:t>of low-</a:t>
            </a:r>
            <a:r>
              <a:rPr kumimoji="1" lang="en-US" altLang="zh-CN" dirty="0" err="1"/>
              <a:t>prio</a:t>
            </a:r>
            <a:r>
              <a:rPr kumimoji="1" lang="en-US" altLang="zh-CN" dirty="0"/>
              <a:t> topic is consistent, decided by its corresponding </a:t>
            </a:r>
            <a:r>
              <a:rPr kumimoji="1" lang="en-US" altLang="zh-CN" dirty="0" err="1">
                <a:solidFill>
                  <a:srgbClr val="FF0000"/>
                </a:solidFill>
              </a:rPr>
              <a:t>OutputBufferSize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In the right figure, there </a:t>
            </a:r>
            <a:r>
              <a:rPr kumimoji="1" lang="en-US" altLang="zh-CN" dirty="0"/>
              <a:t>is still long delay for high-</a:t>
            </a:r>
            <a:r>
              <a:rPr kumimoji="1" lang="en-US" altLang="zh-CN" dirty="0" err="1"/>
              <a:t>prio</a:t>
            </a:r>
            <a:r>
              <a:rPr kumimoji="1" lang="en-US" altLang="zh-CN" dirty="0"/>
              <a:t> topic </a:t>
            </a:r>
            <a:r>
              <a:rPr kumimoji="1" lang="en-US" altLang="zh-CN" dirty="0" smtClean="0"/>
              <a:t>in NSQ when </a:t>
            </a:r>
            <a:r>
              <a:rPr kumimoji="1" lang="en-US" altLang="zh-CN" dirty="0"/>
              <a:t>the number of low-</a:t>
            </a:r>
            <a:r>
              <a:rPr kumimoji="1" lang="en-US" altLang="zh-CN" dirty="0" err="1"/>
              <a:t>prio</a:t>
            </a:r>
            <a:r>
              <a:rPr kumimoji="1" lang="en-US" altLang="zh-CN" dirty="0"/>
              <a:t> topics scales up, because of the priority </a:t>
            </a:r>
            <a:r>
              <a:rPr kumimoji="1" lang="en-US" altLang="zh-CN" dirty="0" smtClean="0"/>
              <a:t>inversion. While in </a:t>
            </a:r>
            <a:r>
              <a:rPr kumimoji="1" lang="en-US" altLang="zh-CN" dirty="0"/>
              <a:t>RTM, the latency of high-</a:t>
            </a:r>
            <a:r>
              <a:rPr kumimoji="1" lang="en-US" altLang="zh-CN" dirty="0" err="1"/>
              <a:t>prio</a:t>
            </a:r>
            <a:r>
              <a:rPr kumimoji="1" lang="en-US" altLang="zh-CN" dirty="0"/>
              <a:t> topic is </a:t>
            </a:r>
            <a:r>
              <a:rPr kumimoji="1" lang="en-US" altLang="zh-CN" dirty="0" smtClean="0"/>
              <a:t>reduced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(mean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0.3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), </a:t>
            </a:r>
            <a:r>
              <a:rPr kumimoji="1" lang="en-US" altLang="zh-CN" dirty="0"/>
              <a:t>because high-</a:t>
            </a:r>
            <a:r>
              <a:rPr kumimoji="1" lang="en-US" altLang="zh-CN" dirty="0" err="1"/>
              <a:t>prio</a:t>
            </a:r>
            <a:r>
              <a:rPr kumimoji="1" lang="en-US" altLang="zh-CN" dirty="0"/>
              <a:t> topic is handled by a (dedicated) high-priority </a:t>
            </a:r>
            <a:r>
              <a:rPr kumimoji="1" lang="en-US" altLang="zh-CN" dirty="0" smtClean="0"/>
              <a:t>daemon (priority </a:t>
            </a:r>
            <a:r>
              <a:rPr kumimoji="1" lang="en-US" altLang="zh-CN" dirty="0"/>
              <a:t>inversion is </a:t>
            </a:r>
            <a:r>
              <a:rPr kumimoji="1" lang="en-US" altLang="zh-CN" dirty="0" smtClean="0"/>
              <a:t>resolved)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2" name="内容占位符 11" descr="new-la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2459"/>
          <a:stretch>
            <a:fillRect/>
          </a:stretch>
        </p:blipFill>
        <p:spPr>
          <a:xfrm>
            <a:off x="-510419" y="2937399"/>
            <a:ext cx="5549760" cy="3418951"/>
          </a:xfrm>
        </p:spPr>
      </p:pic>
      <p:pic>
        <p:nvPicPr>
          <p:cNvPr id="13" name="图片 12" descr="new-lat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32" y="3195053"/>
            <a:ext cx="4241197" cy="31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7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– Network Congestion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Hypothesis: in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network congestion </a:t>
            </a:r>
            <a:r>
              <a:rPr kumimoji="1" lang="en-US" altLang="zh-CN" dirty="0" smtClean="0"/>
              <a:t>scenarios, </a:t>
            </a:r>
            <a:r>
              <a:rPr kumimoji="1" lang="en-US" altLang="zh-CN" dirty="0" err="1" smtClean="0"/>
              <a:t>Qdisc</a:t>
            </a:r>
            <a:r>
              <a:rPr kumimoji="1" lang="en-US" altLang="zh-CN" dirty="0" smtClean="0"/>
              <a:t> traffic control can prioritize and regulate traffic, so that we can guarantee low delay for high-priority topics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Experimental setup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Publisher-1/subscriber-1: publish/subscribe to topic-1 (</a:t>
            </a:r>
            <a:r>
              <a:rPr kumimoji="1" lang="en-US" altLang="zh-CN" dirty="0">
                <a:solidFill>
                  <a:srgbClr val="FF0000"/>
                </a:solidFill>
              </a:rPr>
              <a:t>latency-sensitive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 smtClean="0"/>
              <a:t>100 </a:t>
            </a:r>
            <a:r>
              <a:rPr kumimoji="1" lang="en-US" altLang="zh-CN" dirty="0"/>
              <a:t>non latency-sensitive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topics, published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</a:t>
            </a:r>
            <a:r>
              <a:rPr kumimoji="1" lang="en-US" altLang="zh-CN" dirty="0" smtClean="0"/>
              <a:t>10 </a:t>
            </a:r>
            <a:r>
              <a:rPr kumimoji="1" lang="en-US" altLang="zh-CN" dirty="0"/>
              <a:t>publishers</a:t>
            </a:r>
            <a:endParaRPr kumimoji="1" lang="en-US" altLang="zh-CN" baseline="30000" dirty="0"/>
          </a:p>
          <a:p>
            <a:pPr lvl="1"/>
            <a:r>
              <a:rPr kumimoji="1" lang="en-US" altLang="zh-CN" dirty="0" smtClean="0"/>
              <a:t>For publisher-1, </a:t>
            </a:r>
            <a:r>
              <a:rPr kumimoji="1" lang="en-US" altLang="zh-CN" dirty="0"/>
              <a:t>inter-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gap = 4ms, </a:t>
            </a:r>
            <a:r>
              <a:rPr kumimoji="1" lang="en-US" altLang="zh-CN" dirty="0" err="1"/>
              <a:t>msg_size</a:t>
            </a:r>
            <a:r>
              <a:rPr kumimoji="1" lang="en-US" altLang="zh-CN" dirty="0"/>
              <a:t> = 512 bytes</a:t>
            </a:r>
          </a:p>
          <a:p>
            <a:pPr lvl="1"/>
            <a:r>
              <a:rPr kumimoji="1" lang="en-US" altLang="zh-CN" dirty="0" smtClean="0"/>
              <a:t>For each non latency-sensitive topic: inter-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 gap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4 </a:t>
            </a:r>
            <a:r>
              <a:rPr kumimoji="1" lang="en-US" altLang="zh-CN" dirty="0" err="1" smtClean="0"/>
              <a:t>ms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msg_size</a:t>
            </a:r>
            <a:r>
              <a:rPr kumimoji="1" lang="en-US" altLang="zh-CN" dirty="0"/>
              <a:t> = </a:t>
            </a:r>
            <a:r>
              <a:rPr kumimoji="1" lang="en-US" altLang="zh-CN" dirty="0" smtClean="0"/>
              <a:t>70 kilo bytes</a:t>
            </a:r>
          </a:p>
          <a:p>
            <a:pPr lvl="2"/>
            <a:r>
              <a:rPr kumimoji="1" lang="en-US" altLang="zh-CN" dirty="0" smtClean="0">
                <a:solidFill>
                  <a:srgbClr val="FF0000"/>
                </a:solidFill>
              </a:rPr>
              <a:t>Network is saturated </a:t>
            </a:r>
            <a:r>
              <a:rPr kumimoji="1" lang="en-US" altLang="zh-CN" dirty="0" smtClean="0"/>
              <a:t>(9.24 Gb/s)</a:t>
            </a:r>
          </a:p>
          <a:p>
            <a:pPr lvl="2"/>
            <a:r>
              <a:rPr kumimoji="1" lang="en-US" altLang="zh-CN" dirty="0" smtClean="0"/>
              <a:t>No CPU contention: ~55% utilization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Daemon</a:t>
            </a:r>
            <a:r>
              <a:rPr kumimoji="1" lang="en-US" altLang="zh-CN" dirty="0"/>
              <a:t>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co-locate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publishers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Compare the latency performance between:</a:t>
            </a:r>
          </a:p>
          <a:p>
            <a:pPr lvl="1"/>
            <a:r>
              <a:rPr kumimoji="1" lang="en-US" altLang="zh-CN" dirty="0" smtClean="0"/>
              <a:t>NSQ:</a:t>
            </a:r>
            <a:endParaRPr kumimoji="1" lang="en-US" altLang="zh-CN" dirty="0"/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daemon, publishers, subscribers) = </a:t>
            </a:r>
            <a:r>
              <a:rPr kumimoji="1" lang="en-US" altLang="zh-CN" dirty="0" smtClean="0"/>
              <a:t>20, SCHED_NORMAL</a:t>
            </a:r>
          </a:p>
          <a:p>
            <a:pPr lvl="2"/>
            <a:r>
              <a:rPr kumimoji="1" lang="en-US" altLang="zh-CN" dirty="0" smtClean="0"/>
              <a:t>With and without </a:t>
            </a:r>
            <a:r>
              <a:rPr kumimoji="1" lang="en-US" altLang="zh-CN" dirty="0" err="1" smtClean="0"/>
              <a:t>Qdisc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tc-prio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In RTM:</a:t>
            </a:r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(publisher-1)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(subscriber-1) =95; </a:t>
            </a:r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/>
              <a:t>(daemon-2) = </a:t>
            </a:r>
            <a:r>
              <a:rPr kumimoji="1" lang="en-US" altLang="zh-CN" dirty="0" err="1"/>
              <a:t>Prio</a:t>
            </a:r>
            <a:r>
              <a:rPr kumimoji="1" lang="en-US" altLang="zh-CN" dirty="0"/>
              <a:t>(non latency-sensitive publishers) = </a:t>
            </a:r>
            <a:r>
              <a:rPr kumimoji="1" lang="en-US" altLang="zh-CN" dirty="0" err="1"/>
              <a:t>Prio</a:t>
            </a:r>
            <a:r>
              <a:rPr kumimoji="1" lang="en-US" altLang="zh-CN" dirty="0"/>
              <a:t> (non latency-sensitive subscribers) = 94</a:t>
            </a:r>
            <a:r>
              <a:rPr kumimoji="1" lang="en-US" altLang="zh-CN" dirty="0" smtClean="0"/>
              <a:t>;</a:t>
            </a:r>
          </a:p>
          <a:p>
            <a:pPr lvl="2"/>
            <a:r>
              <a:rPr kumimoji="1" lang="en-US" altLang="zh-CN" dirty="0" smtClean="0"/>
              <a:t>Scheduling policy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SCHED_RR</a:t>
            </a:r>
          </a:p>
          <a:p>
            <a:pPr lvl="2"/>
            <a:r>
              <a:rPr kumimoji="1" lang="en-US" altLang="zh-CN" dirty="0" smtClean="0"/>
              <a:t>With and without </a:t>
            </a:r>
            <a:r>
              <a:rPr kumimoji="1" lang="en-US" altLang="zh-CN" dirty="0" err="1" smtClean="0"/>
              <a:t>Qdisc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tc-prio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801C-C11E-6A46-A576-215A2AC27429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Latency of Topics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105" y="983716"/>
            <a:ext cx="8229600" cy="173639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In the figures below, every marker represents mean (average) latency, each bar represents the latency range between 5th to 95th percentile</a:t>
            </a:r>
          </a:p>
          <a:p>
            <a:r>
              <a:rPr kumimoji="1" lang="en-US" altLang="zh-CN" dirty="0" smtClean="0"/>
              <a:t>By comparing NSQ and (RTM, without TC), we find that (RTM, without TC) does not reduce the latency of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topic, because most of the delay is contributed by the congestion in NIC</a:t>
            </a:r>
          </a:p>
          <a:p>
            <a:r>
              <a:rPr kumimoji="1" lang="en-US" altLang="zh-CN" dirty="0" err="1" smtClean="0"/>
              <a:t>Qdisc</a:t>
            </a:r>
            <a:r>
              <a:rPr kumimoji="1" lang="en-US" altLang="zh-CN" dirty="0" smtClean="0"/>
              <a:t> traffic control (</a:t>
            </a:r>
            <a:r>
              <a:rPr kumimoji="1" lang="en-US" altLang="zh-CN" dirty="0" err="1" smtClean="0"/>
              <a:t>tc-prio</a:t>
            </a:r>
            <a:r>
              <a:rPr kumimoji="1" lang="en-US" altLang="zh-CN" dirty="0" smtClean="0"/>
              <a:t>) prioritizes traffic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 smtClean="0"/>
              <a:t>low delay for high-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topic</a:t>
            </a:r>
          </a:p>
          <a:p>
            <a:pPr lvl="1"/>
            <a:r>
              <a:rPr kumimoji="1" lang="en-US" altLang="zh-CN" dirty="0" smtClean="0"/>
              <a:t>Shown in (NSQ, with TC) and RTM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2BC6-6FBA-6C45-AFCD-DD2CA8512163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" name="图片 10" descr="new-tc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62" y="2641298"/>
            <a:ext cx="5755109" cy="37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Explore existing configurations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in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NSQ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daemon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Key parameters: </a:t>
            </a:r>
            <a:r>
              <a:rPr kumimoji="1" lang="en-US" altLang="zh-CN" dirty="0" smtClean="0">
                <a:solidFill>
                  <a:srgbClr val="000000"/>
                </a:solidFill>
              </a:rPr>
              <a:t>Max</a:t>
            </a:r>
            <a:r>
              <a:rPr kumimoji="1" lang="en-US" altLang="zh-CN" dirty="0">
                <a:solidFill>
                  <a:srgbClr val="000000"/>
                </a:solidFill>
              </a:rPr>
              <a:t>-In-Flight, </a:t>
            </a:r>
            <a:r>
              <a:rPr kumimoji="1" lang="en-US" altLang="zh-CN" dirty="0" err="1">
                <a:solidFill>
                  <a:srgbClr val="000000"/>
                </a:solidFill>
              </a:rPr>
              <a:t>mem</a:t>
            </a:r>
            <a:r>
              <a:rPr kumimoji="1" lang="en-US" altLang="zh-CN" dirty="0">
                <a:solidFill>
                  <a:srgbClr val="000000"/>
                </a:solidFill>
              </a:rPr>
              <a:t>-queue-size,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OutputBufferSize</a:t>
            </a:r>
            <a:r>
              <a:rPr kumimoji="1" lang="en-US" altLang="zh-CN" dirty="0">
                <a:solidFill>
                  <a:srgbClr val="000000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OutputBufferTimeout</a:t>
            </a:r>
            <a:r>
              <a:rPr kumimoji="1" lang="en-US" altLang="zh-CN" dirty="0" smtClean="0">
                <a:solidFill>
                  <a:srgbClr val="000000"/>
                </a:solidFill>
              </a:rPr>
              <a:t>.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Large </a:t>
            </a:r>
            <a:r>
              <a:rPr kumimoji="1" lang="en-US" altLang="zh-CN" dirty="0">
                <a:solidFill>
                  <a:srgbClr val="000000"/>
                </a:solidFill>
              </a:rPr>
              <a:t>impact on </a:t>
            </a:r>
            <a:r>
              <a:rPr kumimoji="1" lang="en-US" altLang="zh-CN" dirty="0" smtClean="0">
                <a:solidFill>
                  <a:srgbClr val="000000"/>
                </a:solidFill>
              </a:rPr>
              <a:t>latency </a:t>
            </a:r>
            <a:r>
              <a:rPr kumimoji="1" lang="en-US" altLang="zh-CN" dirty="0">
                <a:solidFill>
                  <a:srgbClr val="000000"/>
                </a:solidFill>
              </a:rPr>
              <a:t>and </a:t>
            </a:r>
            <a:r>
              <a:rPr kumimoji="1" lang="en-US" altLang="zh-CN" dirty="0" smtClean="0">
                <a:solidFill>
                  <a:srgbClr val="000000"/>
                </a:solidFill>
              </a:rPr>
              <a:t>resource </a:t>
            </a:r>
            <a:r>
              <a:rPr kumimoji="1" lang="en-US" altLang="zh-CN" dirty="0">
                <a:solidFill>
                  <a:srgbClr val="000000"/>
                </a:solidFill>
              </a:rPr>
              <a:t>consumption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RTM: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architecture and implementation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Prioritized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daemons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Traffic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Differentiated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Buffers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RTM: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latency evaluation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Latency improvements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Latency differentiation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RTM: overhead evaluation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</a:rPr>
              <a:t>Extra CPU and memory consumption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D35D-2AF1-7B48-B2AC-44D06D7DDB39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9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RTM: Real-Time Messaging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RTM achieves low latency for high-priority topics through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1800" dirty="0" smtClean="0"/>
          </a:p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Prioritized daemons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 smtClean="0"/>
              <a:t>dedicate separate, prioritized daemons for topics with different latency requirements </a:t>
            </a:r>
            <a:r>
              <a:rPr kumimoji="1" lang="en-US" altLang="zh-CN" sz="2000" dirty="0" smtClean="0">
                <a:sym typeface="Wingdings"/>
              </a:rPr>
              <a:t></a:t>
            </a:r>
            <a:r>
              <a:rPr kumimoji="1" lang="en-US" altLang="zh-CN" sz="2000" dirty="0" smtClean="0"/>
              <a:t> reduce priority inversion caused by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CPU contention.</a:t>
            </a:r>
          </a:p>
          <a:p>
            <a:endParaRPr kumimoji="1" lang="en-US" altLang="zh-CN" sz="2000" dirty="0" smtClean="0">
              <a:solidFill>
                <a:srgbClr val="FF0000"/>
              </a:solidFill>
            </a:endParaRPr>
          </a:p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Traffic control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 smtClean="0"/>
              <a:t>prioritize network traffic </a:t>
            </a:r>
            <a:r>
              <a:rPr kumimoji="1" lang="en-US" altLang="zh-CN" sz="2000" dirty="0" smtClean="0">
                <a:sym typeface="Wingdings"/>
              </a:rPr>
              <a:t></a:t>
            </a:r>
            <a:r>
              <a:rPr kumimoji="1" lang="en-US" altLang="zh-CN" sz="2000" dirty="0" smtClean="0"/>
              <a:t> reduce priority inversion caused by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network contention</a:t>
            </a:r>
          </a:p>
          <a:p>
            <a:pPr lvl="1"/>
            <a:endParaRPr kumimoji="1" lang="en-US" altLang="zh-CN" sz="2000" dirty="0" smtClean="0"/>
          </a:p>
          <a:p>
            <a:r>
              <a:rPr kumimoji="1" lang="en-US" altLang="zh-CN" sz="2000" b="1" dirty="0">
                <a:solidFill>
                  <a:srgbClr val="FF0000"/>
                </a:solidFill>
              </a:rPr>
              <a:t>Differentiated 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Buffers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 smtClean="0"/>
              <a:t>enhance </a:t>
            </a:r>
            <a:r>
              <a:rPr kumimoji="1" lang="en-US" altLang="zh-CN" sz="2000" dirty="0"/>
              <a:t>latency differentiation </a:t>
            </a:r>
            <a:r>
              <a:rPr kumimoji="1" lang="en-US" altLang="zh-CN" sz="2000" dirty="0" smtClean="0"/>
              <a:t>while reducing </a:t>
            </a:r>
            <a:r>
              <a:rPr kumimoji="1" lang="en-US" altLang="zh-CN" sz="2000" dirty="0"/>
              <a:t>CPU </a:t>
            </a:r>
            <a:r>
              <a:rPr kumimoji="1" lang="en-US" altLang="zh-CN" sz="2000" dirty="0" smtClean="0"/>
              <a:t>contention</a:t>
            </a:r>
            <a:endParaRPr kumimoji="1"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0132-DCE3-F245-AD24-DED14ED972C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1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Evaluate existing configurations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NSQ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daemon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Key parameters: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Max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-In-Flight, 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mem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-queue-size, </a:t>
            </a:r>
            <a:r>
              <a:rPr kumimoji="1"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OutputBufferSize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OutputBufferTimeout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, etc.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Large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impact on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latency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resource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consumption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RTM: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motivation, architecture and implementation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Resolve CPU or network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contention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Differentiated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OutputBufferSize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+ prioritized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daemons + </a:t>
            </a:r>
            <a:r>
              <a:rPr kumimoji="1"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QDisc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RTM:</a:t>
            </a:r>
            <a:r>
              <a:rPr kumimoji="1"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latency evaluation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kumimoji="1" lang="en-US" altLang="zh-CN" dirty="0" smtClean="0">
                <a:solidFill>
                  <a:schemeClr val="bg1">
                    <a:lumMod val="75000"/>
                  </a:schemeClr>
                </a:solidFill>
              </a:rPr>
              <a:t>ow RTM improves latency and implements latency differentiation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RTM: overhead evaluation</a:t>
            </a:r>
          </a:p>
          <a:p>
            <a:pPr lvl="1"/>
            <a:r>
              <a:rPr kumimoji="1" lang="en-US" altLang="zh-CN" dirty="0" smtClean="0"/>
              <a:t>Extra CPU and memory consumption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72F1-8699-B747-BFBE-BC86F55EC66C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1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Overhead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Hypothesis: RTM uses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multiple daemons </a:t>
            </a:r>
            <a:r>
              <a:rPr kumimoji="1" lang="en-US" altLang="zh-CN" dirty="0" smtClean="0"/>
              <a:t>and gives them different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real-time priorities, </a:t>
            </a:r>
            <a:r>
              <a:rPr kumimoji="1" lang="en-US" altLang="zh-CN" dirty="0" smtClean="0"/>
              <a:t>which may result in CPU or memory overhead</a:t>
            </a:r>
          </a:p>
          <a:p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Experimental setup (same as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Setup 1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Publisher-1/subscriber-1: publish/subscribe to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latency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sensitive</a:t>
            </a:r>
            <a:r>
              <a:rPr kumimoji="1" lang="zh-CN" altLang="zh-CN" dirty="0"/>
              <a:t> </a:t>
            </a:r>
            <a:r>
              <a:rPr kumimoji="1" lang="en-US" altLang="zh-CN" dirty="0"/>
              <a:t>(high-</a:t>
            </a:r>
            <a:r>
              <a:rPr kumimoji="1" lang="en-US" altLang="zh-CN" dirty="0" err="1"/>
              <a:t>prio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non-latency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sensitive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(low-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topics, published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N/10 </a:t>
            </a:r>
            <a:r>
              <a:rPr kumimoji="1" lang="en-US" altLang="zh-CN" dirty="0" smtClean="0"/>
              <a:t>publishers</a:t>
            </a:r>
            <a:endParaRPr kumimoji="1" lang="en-US" altLang="zh-CN" baseline="30000" dirty="0"/>
          </a:p>
          <a:p>
            <a:pPr lvl="2"/>
            <a:r>
              <a:rPr kumimoji="1" lang="en-US" altLang="zh-CN" dirty="0"/>
              <a:t>Every publisher has 10 producers; each producer dedicated for one topic</a:t>
            </a:r>
          </a:p>
          <a:p>
            <a:pPr lvl="2"/>
            <a:r>
              <a:rPr kumimoji="1" lang="en-US" altLang="zh-CN" dirty="0"/>
              <a:t>N/10 subscribers; each subscriber has 10 consumers; each consumer subscribes to one unique topic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Gradually increase N</a:t>
            </a:r>
          </a:p>
          <a:p>
            <a:pPr lvl="1"/>
            <a:r>
              <a:rPr kumimoji="1" lang="en-US" altLang="zh-CN" dirty="0"/>
              <a:t>For each producer, inter-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gap = 4ms, </a:t>
            </a:r>
            <a:r>
              <a:rPr kumimoji="1" lang="en-US" altLang="zh-CN" dirty="0" err="1"/>
              <a:t>msg_size</a:t>
            </a:r>
            <a:r>
              <a:rPr kumimoji="1" lang="en-US" altLang="zh-CN" dirty="0"/>
              <a:t> = 512 bytes</a:t>
            </a:r>
          </a:p>
          <a:p>
            <a:pPr lvl="1"/>
            <a:r>
              <a:rPr kumimoji="1" lang="en-US" altLang="zh-CN" dirty="0" smtClean="0"/>
              <a:t>Daemon</a:t>
            </a:r>
            <a:r>
              <a:rPr kumimoji="1" lang="en-US" altLang="zh-CN" dirty="0"/>
              <a:t>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co-locate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publishers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Compare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 and memory usage </a:t>
            </a:r>
            <a:r>
              <a:rPr kumimoji="1" lang="en-US" altLang="zh-CN" dirty="0" smtClean="0"/>
              <a:t>between:</a:t>
            </a:r>
          </a:p>
          <a:p>
            <a:pPr lvl="1"/>
            <a:r>
              <a:rPr kumimoji="1" lang="en-US" altLang="zh-CN" dirty="0" smtClean="0"/>
              <a:t>NSQ:</a:t>
            </a:r>
            <a:endParaRPr kumimoji="1" lang="en-US" altLang="zh-CN" dirty="0"/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daemon, publishers, subscribers) =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0, SCHED_NORMAL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In RTM:</a:t>
            </a:r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(publisher-1)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(subscriber-1) =95; 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(daemon-2)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(non latency-sensitive publishers)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(non latency-sensitive subscribers) = 94;</a:t>
            </a:r>
          </a:p>
          <a:p>
            <a:pPr lvl="2"/>
            <a:r>
              <a:rPr kumimoji="1" lang="en-US" altLang="zh-CN" dirty="0" smtClean="0"/>
              <a:t>Scheduling policy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SCHED_RR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D3F2-C0BC-5947-9F1B-455FF0D30DF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9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Utilization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0750-F3AD-E545-B45B-FD1106D8C9E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32096"/>
            <a:ext cx="7997231" cy="1966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The figures below show CPU utilization of the daemon(s) in NSQ and RTM</a:t>
            </a:r>
            <a:r>
              <a:rPr kumimoji="1" lang="en-US" altLang="zh-CN" baseline="30000" dirty="0" smtClean="0"/>
              <a:t>[1]</a:t>
            </a:r>
          </a:p>
          <a:p>
            <a:r>
              <a:rPr kumimoji="1" lang="en-US" altLang="zh-CN" dirty="0" smtClean="0"/>
              <a:t>In the left figure, RTM consumes more CPU than NSQ, because of the overhead of real-time scheduler (SCHED_RR). The right figure confirms this hypothesis: if we also use SCHED_RR in NSQ (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(daemon, publishers, subscribers) =94), the CPU utilization in NSQ and RTM is very close</a:t>
            </a:r>
          </a:p>
          <a:p>
            <a:r>
              <a:rPr kumimoji="1" lang="en-US" altLang="zh-CN" dirty="0" smtClean="0"/>
              <a:t>Compared to NSQ, NSQ introduces CPU overhead due to the adoption of a real-time scheduler (SCHED_RR) in Linux kernel.</a:t>
            </a:r>
          </a:p>
          <a:p>
            <a:endParaRPr kumimoji="1" lang="zh-CN" altLang="en-US" dirty="0"/>
          </a:p>
        </p:txBody>
      </p:sp>
      <p:pic>
        <p:nvPicPr>
          <p:cNvPr id="8" name="内容占位符 7" descr="new-cpu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3" r="-10063"/>
          <a:stretch>
            <a:fillRect/>
          </a:stretch>
        </p:blipFill>
        <p:spPr>
          <a:xfrm>
            <a:off x="-413657" y="3170863"/>
            <a:ext cx="5170792" cy="3185487"/>
          </a:xfrm>
        </p:spPr>
      </p:pic>
      <p:pic>
        <p:nvPicPr>
          <p:cNvPr id="10" name="图片 9" descr="new-cpu-r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56" y="2998407"/>
            <a:ext cx="4635216" cy="33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2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Usage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BDF9-D5E4-C64D-A8A6-2A2C11AF8DD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32096"/>
            <a:ext cx="7997231" cy="2138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figures below show </a:t>
            </a:r>
            <a:r>
              <a:rPr kumimoji="1" lang="en-US" altLang="zh-CN" dirty="0" smtClean="0"/>
              <a:t>memory usage of </a:t>
            </a:r>
            <a:r>
              <a:rPr kumimoji="1" lang="en-US" altLang="zh-CN" dirty="0"/>
              <a:t>the daemon(s) in NSQ and </a:t>
            </a:r>
            <a:r>
              <a:rPr kumimoji="1" lang="en-US" altLang="zh-CN" dirty="0" smtClean="0"/>
              <a:t>RTM</a:t>
            </a:r>
            <a:endParaRPr kumimoji="1" lang="en-US" altLang="zh-CN" baseline="30000" dirty="0"/>
          </a:p>
          <a:p>
            <a:r>
              <a:rPr kumimoji="1" lang="en-US" altLang="zh-CN" dirty="0" smtClean="0"/>
              <a:t>In the left figure, RTM consumes less memory than NSQ, which is still caused by the real-time scheduler (buffer in daemons is flushed more frequently). To verify this, in the right figure, if we also use NSQ with SCHED_RR, then there is no big difference between NSQ and RTM</a:t>
            </a:r>
            <a:endParaRPr kumimoji="1" lang="en-US" altLang="zh-CN" baseline="300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内容占位符 6" descr="new-m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5" r="-8825"/>
          <a:stretch>
            <a:fillRect/>
          </a:stretch>
        </p:blipFill>
        <p:spPr>
          <a:xfrm>
            <a:off x="-280609" y="3130922"/>
            <a:ext cx="5235626" cy="3225428"/>
          </a:xfrm>
        </p:spPr>
      </p:pic>
      <p:pic>
        <p:nvPicPr>
          <p:cNvPr id="10" name="图片 9" descr="new-mem-r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57" y="3170863"/>
            <a:ext cx="4184702" cy="32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More High Priority Topics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In RTM, there are multiple daemon processes</a:t>
            </a:r>
          </a:p>
          <a:p>
            <a:pPr lvl="1"/>
            <a:r>
              <a:rPr kumimoji="1" lang="en-US" altLang="zh-CN" dirty="0"/>
              <a:t>Context switch between daemons generates </a:t>
            </a:r>
            <a:r>
              <a:rPr kumimoji="1" lang="en-US" altLang="zh-CN" dirty="0" smtClean="0"/>
              <a:t>overhead</a:t>
            </a:r>
          </a:p>
          <a:p>
            <a:pPr lvl="1"/>
            <a:r>
              <a:rPr kumimoji="1" lang="en-US" altLang="zh-CN" dirty="0" smtClean="0"/>
              <a:t>In order to show the impact of context switch, we use following setup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Experimental setup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20/40/60/80/100 </a:t>
            </a:r>
            <a:r>
              <a:rPr kumimoji="1" lang="en-US" altLang="zh-CN" dirty="0"/>
              <a:t>latency-sensitive </a:t>
            </a:r>
            <a:r>
              <a:rPr kumimoji="1" lang="en-US" altLang="zh-CN" dirty="0" smtClean="0"/>
              <a:t>topics </a:t>
            </a:r>
            <a:r>
              <a:rPr kumimoji="1" lang="en-US" altLang="zh-CN" baseline="30000" dirty="0" smtClean="0"/>
              <a:t>[1]</a:t>
            </a:r>
            <a:endParaRPr kumimoji="1" lang="en-US" altLang="zh-CN" baseline="30000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160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non-latency</a:t>
            </a:r>
            <a:r>
              <a:rPr kumimoji="1" lang="en-US" altLang="zh-CN" dirty="0"/>
              <a:t>-sensitive </a:t>
            </a:r>
            <a:r>
              <a:rPr kumimoji="1" lang="en-US" altLang="zh-CN" dirty="0" smtClean="0"/>
              <a:t>topics</a:t>
            </a:r>
          </a:p>
          <a:p>
            <a:pPr lvl="1"/>
            <a:r>
              <a:rPr kumimoji="1" lang="en-US" altLang="zh-CN" dirty="0" smtClean="0"/>
              <a:t>Every publisher (subscriber) has 10 producers (consumers); every producer (consumer) is dedicated for one unique topic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For </a:t>
            </a:r>
            <a:r>
              <a:rPr kumimoji="1" lang="en-US" altLang="zh-CN" dirty="0"/>
              <a:t>each producer, inter-</a:t>
            </a:r>
            <a:r>
              <a:rPr kumimoji="1" lang="en-US" altLang="zh-CN" dirty="0" err="1"/>
              <a:t>msg</a:t>
            </a:r>
            <a:r>
              <a:rPr kumimoji="1" lang="en-US" altLang="zh-CN" dirty="0"/>
              <a:t> gap = 4ms, </a:t>
            </a:r>
            <a:r>
              <a:rPr kumimoji="1" lang="en-US" altLang="zh-CN" dirty="0" err="1"/>
              <a:t>msg_size</a:t>
            </a:r>
            <a:r>
              <a:rPr kumimoji="1" lang="en-US" altLang="zh-CN" dirty="0"/>
              <a:t> = 512 bytes</a:t>
            </a:r>
          </a:p>
          <a:p>
            <a:pPr lvl="1"/>
            <a:r>
              <a:rPr kumimoji="1" lang="en-US" altLang="zh-CN" dirty="0" smtClean="0"/>
              <a:t>Daemon</a:t>
            </a:r>
            <a:r>
              <a:rPr kumimoji="1" lang="en-US" altLang="zh-CN" dirty="0"/>
              <a:t>(s)</a:t>
            </a:r>
            <a:r>
              <a:rPr kumimoji="1" lang="zh-CN" altLang="en-US" dirty="0"/>
              <a:t> </a:t>
            </a:r>
            <a:r>
              <a:rPr kumimoji="1" lang="en-US" altLang="zh-CN" dirty="0"/>
              <a:t>co-locate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publishers</a:t>
            </a:r>
          </a:p>
          <a:p>
            <a:pPr lvl="1"/>
            <a:r>
              <a:rPr kumimoji="1" lang="en-US" altLang="zh-CN" dirty="0" smtClean="0"/>
              <a:t>System is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lightly loaded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Compare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 and memory usage </a:t>
            </a:r>
            <a:r>
              <a:rPr kumimoji="1" lang="en-US" altLang="zh-CN" dirty="0" smtClean="0"/>
              <a:t>between:</a:t>
            </a:r>
          </a:p>
          <a:p>
            <a:pPr lvl="1"/>
            <a:r>
              <a:rPr kumimoji="1" lang="en-US" altLang="zh-CN" dirty="0" smtClean="0"/>
              <a:t>NSQ:</a:t>
            </a:r>
            <a:endParaRPr kumimoji="1" lang="en-US" altLang="zh-CN" dirty="0"/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daemon, publishers, subscribers) =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0, SCHED_NORMAL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In RTM:</a:t>
            </a:r>
          </a:p>
          <a:p>
            <a:pPr lvl="2"/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(daemon-1)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(latency-sensitive publishers)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(latency-sensitive subscribers) =95; 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(daemon-2)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(non latency-sensitive publishers) = </a:t>
            </a:r>
            <a:r>
              <a:rPr kumimoji="1" lang="en-US" altLang="zh-CN" dirty="0" err="1" smtClean="0"/>
              <a:t>Prio</a:t>
            </a:r>
            <a:r>
              <a:rPr kumimoji="1" lang="en-US" altLang="zh-CN" dirty="0" smtClean="0"/>
              <a:t> (non latency-sensitive subscribers) = 94;</a:t>
            </a:r>
          </a:p>
          <a:p>
            <a:pPr lvl="2"/>
            <a:r>
              <a:rPr kumimoji="1" lang="en-US" altLang="zh-CN" dirty="0" smtClean="0"/>
              <a:t>Scheduling policy </a:t>
            </a:r>
            <a:r>
              <a:rPr kumimoji="1" lang="en-US" altLang="zh-CN" dirty="0"/>
              <a:t>= </a:t>
            </a:r>
            <a:r>
              <a:rPr kumimoji="1" lang="en-US" altLang="zh-CN" dirty="0" smtClean="0"/>
              <a:t>SCHED_RR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7BA8-935F-2246-B1A3-5805D235863D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0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Utilization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9B7C-1C05-3245-BDD4-0E63C7CD70E9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32097"/>
            <a:ext cx="7997231" cy="2081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figures below show CPU utilization of the daemon(s) in NSQ and </a:t>
            </a:r>
            <a:r>
              <a:rPr kumimoji="1" lang="en-US" altLang="zh-CN" dirty="0" smtClean="0"/>
              <a:t>RTM</a:t>
            </a:r>
            <a:endParaRPr kumimoji="1" lang="en-US" altLang="zh-CN" baseline="30000" dirty="0"/>
          </a:p>
          <a:p>
            <a:r>
              <a:rPr kumimoji="1" lang="en-US" altLang="zh-CN" dirty="0" smtClean="0"/>
              <a:t>Different from previous experiments, there is no severe CPU contention in this one (much lower concurrent connections)</a:t>
            </a:r>
          </a:p>
          <a:p>
            <a:r>
              <a:rPr kumimoji="1" lang="en-US" altLang="zh-CN" dirty="0" smtClean="0"/>
              <a:t>Due to the context switch between two daemons in RTM, there is higher CPU utilization in RTM than that in NSQ</a:t>
            </a:r>
          </a:p>
          <a:p>
            <a:pPr lvl="1"/>
            <a:r>
              <a:rPr kumimoji="1" lang="en-US" altLang="zh-CN" dirty="0" smtClean="0"/>
              <a:t>But the extra CPU utilization is moderate (less than 13.4%)</a:t>
            </a:r>
          </a:p>
          <a:p>
            <a:endParaRPr kumimoji="1" lang="zh-CN" altLang="en-US" dirty="0"/>
          </a:p>
        </p:txBody>
      </p:sp>
      <p:pic>
        <p:nvPicPr>
          <p:cNvPr id="11" name="内容占位符 10" descr="new-cpu0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71" r="-10871"/>
          <a:stretch>
            <a:fillRect/>
          </a:stretch>
        </p:blipFill>
        <p:spPr>
          <a:xfrm>
            <a:off x="1884439" y="3113537"/>
            <a:ext cx="5467182" cy="3242813"/>
          </a:xfrm>
        </p:spPr>
      </p:pic>
    </p:spTree>
    <p:extLst>
      <p:ext uri="{BB962C8B-B14F-4D97-AF65-F5344CB8AC3E}">
        <p14:creationId xmlns:p14="http://schemas.microsoft.com/office/powerpoint/2010/main" val="123589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Usage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BA1C-3C3A-F245-9B1B-7465E3D041F3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1032096"/>
            <a:ext cx="7997231" cy="1956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q"/>
              <a:defRPr sz="22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CC9933"/>
              </a:buClr>
              <a:buSzPct val="60000"/>
              <a:buFont typeface="Courier New"/>
              <a:buChar char="o"/>
              <a:defRPr sz="2000" kern="1200">
                <a:solidFill>
                  <a:schemeClr val="tx1"/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figures below show </a:t>
            </a:r>
            <a:r>
              <a:rPr kumimoji="1" lang="en-US" altLang="zh-CN" dirty="0" smtClean="0"/>
              <a:t>memory usage of </a:t>
            </a:r>
            <a:r>
              <a:rPr kumimoji="1" lang="en-US" altLang="zh-CN" dirty="0"/>
              <a:t>the daemon(s) in NSQ and </a:t>
            </a:r>
            <a:r>
              <a:rPr kumimoji="1" lang="en-US" altLang="zh-CN" dirty="0" smtClean="0"/>
              <a:t>RTM</a:t>
            </a:r>
            <a:endParaRPr kumimoji="1" lang="en-US" altLang="zh-CN" baseline="30000" dirty="0"/>
          </a:p>
          <a:p>
            <a:r>
              <a:rPr kumimoji="1" lang="en-US" altLang="zh-CN" dirty="0" smtClean="0"/>
              <a:t>The memory overhead of RTM is moderate, and it consumes even less memory than NSQ in some cases (because of the real-time scheduler)</a:t>
            </a:r>
            <a:endParaRPr kumimoji="1" lang="en-US" altLang="zh-CN" baseline="300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1" name="内容占位符 10" descr="new-mem-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35" r="-11135"/>
          <a:stretch>
            <a:fillRect/>
          </a:stretch>
        </p:blipFill>
        <p:spPr>
          <a:xfrm>
            <a:off x="1352249" y="2867643"/>
            <a:ext cx="5662990" cy="3488707"/>
          </a:xfrm>
        </p:spPr>
      </p:pic>
    </p:spTree>
    <p:extLst>
      <p:ext uri="{BB962C8B-B14F-4D97-AF65-F5344CB8AC3E}">
        <p14:creationId xmlns:p14="http://schemas.microsoft.com/office/powerpoint/2010/main" val="371977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Summary- Overhead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RTM, </a:t>
            </a:r>
            <a:r>
              <a:rPr kumimoji="1" lang="en-US" altLang="zh-CN" dirty="0" smtClean="0"/>
              <a:t>because of the real-time scheduler, CPU overhead does exist (cost for the latency improvement), but memory consumption benefits from the real-time scheduler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In RTM, the context switch between daemons generates CPU overhead. Multiple daemons also result in memory overhead. But all the overhead i</a:t>
            </a:r>
            <a:r>
              <a:rPr kumimoji="1" lang="en-US" altLang="zh-CN" dirty="0" smtClean="0">
                <a:solidFill>
                  <a:srgbClr val="000000"/>
                </a:solidFill>
              </a:rPr>
              <a:t>s moderate.</a:t>
            </a:r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696E-D3CF-F94B-B33D-BC71A07AD54A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5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RTM significantly improves scalability and latency differentiation</a:t>
            </a:r>
          </a:p>
          <a:p>
            <a:pPr lvl="1"/>
            <a:r>
              <a:rPr kumimoji="1" lang="en-US" altLang="zh-CN" sz="2000" b="1" dirty="0">
                <a:solidFill>
                  <a:srgbClr val="FF0000"/>
                </a:solidFill>
              </a:rPr>
              <a:t>Prioritized daemons</a:t>
            </a:r>
            <a:r>
              <a:rPr kumimoji="1" lang="en-US" altLang="zh-CN" sz="2000" dirty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/>
              <a:t>dedicate separate, prioritized daemons for topics with different latency requirements </a:t>
            </a:r>
            <a:r>
              <a:rPr kumimoji="1" lang="en-US" altLang="zh-CN" sz="2000" dirty="0">
                <a:sym typeface="Wingdings"/>
              </a:rPr>
              <a:t></a:t>
            </a:r>
            <a:r>
              <a:rPr kumimoji="1" lang="en-US" altLang="zh-CN" sz="2000" dirty="0"/>
              <a:t> reduce priority inversion caused by </a:t>
            </a:r>
            <a:r>
              <a:rPr kumimoji="1" lang="en-US" altLang="zh-CN" sz="2000" dirty="0">
                <a:solidFill>
                  <a:srgbClr val="FF0000"/>
                </a:solidFill>
              </a:rPr>
              <a:t>CPU contention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.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000" b="1" dirty="0">
                <a:solidFill>
                  <a:srgbClr val="FF0000"/>
                </a:solidFill>
              </a:rPr>
              <a:t>Traffic control</a:t>
            </a:r>
            <a:r>
              <a:rPr kumimoji="1" lang="en-US" altLang="zh-CN" sz="2000" dirty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/>
              <a:t>prioritize network traffic </a:t>
            </a:r>
            <a:r>
              <a:rPr kumimoji="1" lang="en-US" altLang="zh-CN" sz="2000" dirty="0">
                <a:sym typeface="Wingdings"/>
              </a:rPr>
              <a:t></a:t>
            </a:r>
            <a:r>
              <a:rPr kumimoji="1" lang="en-US" altLang="zh-CN" sz="2000" dirty="0"/>
              <a:t> reduce priority inversion caused by </a:t>
            </a:r>
            <a:r>
              <a:rPr kumimoji="1" lang="en-US" altLang="zh-CN" sz="2000" dirty="0">
                <a:solidFill>
                  <a:srgbClr val="FF0000"/>
                </a:solidFill>
              </a:rPr>
              <a:t>network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contention</a:t>
            </a:r>
            <a:endParaRPr kumimoji="1" lang="en-US" altLang="zh-CN" sz="2000" dirty="0"/>
          </a:p>
          <a:p>
            <a:pPr lvl="1"/>
            <a:r>
              <a:rPr kumimoji="1" lang="en-US" altLang="zh-CN" sz="2000" b="1" dirty="0">
                <a:solidFill>
                  <a:srgbClr val="FF0000"/>
                </a:solidFill>
              </a:rPr>
              <a:t>Differentiated Buffers</a:t>
            </a:r>
            <a:r>
              <a:rPr kumimoji="1" lang="en-US" altLang="zh-CN" sz="2000" dirty="0">
                <a:solidFill>
                  <a:srgbClr val="FF0000"/>
                </a:solidFill>
              </a:rPr>
              <a:t>: </a:t>
            </a:r>
            <a:r>
              <a:rPr kumimoji="1" lang="en-US" altLang="zh-CN" sz="2000" dirty="0"/>
              <a:t>enhance latency differentiation while reducing CPU contention</a:t>
            </a:r>
          </a:p>
          <a:p>
            <a:pPr lvl="2"/>
            <a:endParaRPr kumimoji="1" lang="en-US" altLang="zh-CN" dirty="0" smtClean="0"/>
          </a:p>
          <a:p>
            <a:r>
              <a:rPr kumimoji="1" lang="en-US" altLang="zh-CN" dirty="0" smtClean="0"/>
              <a:t>RTM incurs moderate CPU and memory overhead.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459-A4D4-FB46-A7E5-F58172E824E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0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Daemon Configuration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Key parameters (provided by NSQ) to be configured:</a:t>
            </a:r>
          </a:p>
          <a:p>
            <a:pPr lvl="1"/>
            <a:r>
              <a:rPr kumimoji="1" lang="en-US" altLang="zh-CN" dirty="0" smtClean="0"/>
              <a:t>Max-In-Flight</a:t>
            </a:r>
          </a:p>
          <a:p>
            <a:pPr lvl="1"/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em</a:t>
            </a:r>
            <a:r>
              <a:rPr kumimoji="1" lang="en-US" altLang="zh-CN" dirty="0" smtClean="0"/>
              <a:t>-queue-size</a:t>
            </a:r>
          </a:p>
          <a:p>
            <a:pPr lvl="1"/>
            <a:r>
              <a:rPr kumimoji="1" lang="en-US" altLang="zh-CN" dirty="0" err="1" smtClean="0"/>
              <a:t>OutputBufferSize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OutputBufferTimeout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Ephemeral Tag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Goal: </a:t>
            </a:r>
          </a:p>
          <a:p>
            <a:pPr lvl="1"/>
            <a:r>
              <a:rPr kumimoji="1" lang="en-US" altLang="zh-CN" dirty="0" smtClean="0"/>
              <a:t>Analyze the impact of these key parameters on latency </a:t>
            </a:r>
            <a:r>
              <a:rPr kumimoji="1" lang="en-US" altLang="zh-CN" dirty="0"/>
              <a:t>performance and resource </a:t>
            </a:r>
            <a:r>
              <a:rPr kumimoji="1" lang="en-US" altLang="zh-CN" dirty="0" smtClean="0"/>
              <a:t>consumption</a:t>
            </a:r>
          </a:p>
          <a:p>
            <a:pPr lvl="1"/>
            <a:r>
              <a:rPr kumimoji="1" lang="en-US" altLang="zh-CN" dirty="0" smtClean="0"/>
              <a:t>Optimize daemon configuration for real-time performance.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7B6A-B5C3-6047-9F63-B35330DAE0FF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8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Max-in-</a:t>
            </a:r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Per-connection (between daemon and consumer) parameter</a:t>
            </a:r>
          </a:p>
          <a:p>
            <a:endParaRPr lang="en-US" dirty="0" smtClean="0"/>
          </a:p>
          <a:p>
            <a:r>
              <a:rPr lang="en-US" dirty="0" smtClean="0"/>
              <a:t>Specifies how many messages daemon is allowed to send before receiving acknowledgement from consumer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Main </a:t>
            </a:r>
            <a:r>
              <a:rPr lang="en-US" altLang="zh-CN" dirty="0"/>
              <a:t>expected impact is on throughput, though there maybe a memory cost associated with it. Max-in-Flight acts as a maximum window size and therefore a throttle until it becomes large enough to exceed the bandwidth-delay product. It can therefore be used to give implicit priority by throttling lower-priority topics. This would, however, likely be at the cost of a </a:t>
            </a:r>
            <a:r>
              <a:rPr lang="en-US" altLang="zh-CN" dirty="0" smtClean="0"/>
              <a:t>drop </a:t>
            </a:r>
            <a:r>
              <a:rPr lang="en-US" altLang="zh-CN" dirty="0"/>
              <a:t>in throughput.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hy-A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1BB4-A57A-A243-A2D3-3054D5E7D2FF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7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Max-in-</a:t>
            </a:r>
            <a:r>
              <a:rPr lang="en-US" dirty="0" smtClean="0"/>
              <a:t>Flight Analysis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Hypothesis: We can provide low latency to high-priority messages by giving them a reasonably high Max-in-Flight value (larger than the bandwidth-delay product) and giving low-priority messages a low value, but only as long as the number of low-priority topics is not too large. Using this alone would, however, severely </a:t>
            </a:r>
            <a:r>
              <a:rPr lang="en-US" dirty="0"/>
              <a:t>h</a:t>
            </a:r>
            <a:r>
              <a:rPr lang="en-US" dirty="0" smtClean="0"/>
              <a:t>urt low-priority throughput.</a:t>
            </a:r>
          </a:p>
          <a:p>
            <a:r>
              <a:rPr lang="en-US" dirty="0" smtClean="0"/>
              <a:t>Questions: How does this perform as the number of low-priority topics increases? What is the impact on the low-priority throughput? How is the memory footprint affected as we increase the Max-in-Flight value of the high-priority topics?</a:t>
            </a:r>
          </a:p>
          <a:p>
            <a:r>
              <a:rPr lang="en-US" dirty="0" smtClean="0"/>
              <a:t>Experiments: Set Max-in-Flight for high-priority to a value above its expected bandwidth-delay product; vary the </a:t>
            </a:r>
            <a:r>
              <a:rPr lang="en-US" altLang="zh-CN" dirty="0"/>
              <a:t>Max-in-Flight </a:t>
            </a:r>
            <a:r>
              <a:rPr lang="en-US" altLang="zh-CN" dirty="0" smtClean="0"/>
              <a:t>value for low-priority topics with a high message rate and vary the number of low-priority topics. We expect this to show that when the number of low-priority topics is low enough, we can protect the high-priority topics using this mechanism, but at the cost of an unnecessarily low low-priority throughput.</a:t>
            </a:r>
          </a:p>
          <a:p>
            <a:r>
              <a:rPr lang="en-US" dirty="0" smtClean="0"/>
              <a:t>Recommendation: Set </a:t>
            </a:r>
            <a:r>
              <a:rPr lang="en-US" altLang="zh-CN" dirty="0"/>
              <a:t>Max-in-Flight </a:t>
            </a:r>
            <a:r>
              <a:rPr lang="en-US" altLang="zh-CN" dirty="0" smtClean="0"/>
              <a:t>value above bandwidth-delay product for both high and low-priority, as we will </a:t>
            </a:r>
            <a:r>
              <a:rPr lang="en-US" altLang="zh-CN" dirty="0" smtClean="0">
                <a:solidFill>
                  <a:srgbClr val="FF0000"/>
                </a:solidFill>
              </a:rPr>
              <a:t>use other configurations </a:t>
            </a:r>
            <a:r>
              <a:rPr lang="en-US" altLang="zh-CN" dirty="0" smtClean="0"/>
              <a:t>to protect high-priority and this avoids unnecessarily throttling throughput </a:t>
            </a:r>
            <a:r>
              <a:rPr lang="en-US" altLang="zh-CN" baseline="30000" dirty="0" smtClean="0"/>
              <a:t>[1]</a:t>
            </a:r>
            <a:endParaRPr lang="hy-AM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8AEE-74A7-E142-A3A8-8CDF4595A863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3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</a:t>
            </a:r>
            <a:r>
              <a:rPr lang="en-US" dirty="0"/>
              <a:t>-Queue-Size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The </a:t>
            </a:r>
            <a:r>
              <a:rPr lang="en-US" sz="2600" dirty="0"/>
              <a:t>size of the buffer for each </a:t>
            </a:r>
            <a:r>
              <a:rPr lang="en-US" sz="2600" dirty="0" smtClean="0"/>
              <a:t>topic and each channel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Setting </a:t>
            </a:r>
            <a:r>
              <a:rPr lang="en-US" sz="2600" dirty="0"/>
              <a:t>a really small Mem-Queue-Size would make daemon write messages to the disk as there is not enough room to hold incoming messages 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Setting </a:t>
            </a:r>
            <a:r>
              <a:rPr lang="en-US" sz="2600" dirty="0"/>
              <a:t>a really </a:t>
            </a:r>
            <a:r>
              <a:rPr lang="en-US" sz="2600" dirty="0" smtClean="0"/>
              <a:t>large </a:t>
            </a:r>
            <a:r>
              <a:rPr lang="en-US" sz="2600" dirty="0" err="1" smtClean="0"/>
              <a:t>Mem</a:t>
            </a:r>
            <a:r>
              <a:rPr lang="en-US" sz="2600" dirty="0"/>
              <a:t>-Queue-Size would cause huge memory footprint as daemon has to allocate large chunk of memory </a:t>
            </a:r>
            <a:endParaRPr lang="en-US" sz="2600" dirty="0" smtClean="0"/>
          </a:p>
          <a:p>
            <a:endParaRPr lang="en-US" altLang="zh-CN" sz="2600" dirty="0" smtClean="0"/>
          </a:p>
          <a:p>
            <a:r>
              <a:rPr lang="en-US" altLang="zh-CN" sz="2600" dirty="0" smtClean="0"/>
              <a:t>The </a:t>
            </a:r>
            <a:r>
              <a:rPr lang="en-US" altLang="zh-CN" sz="2600" dirty="0"/>
              <a:t>expected impact is in terms of the trade-off between latency and memory footprint, although this should only manifest itself in </a:t>
            </a:r>
            <a:r>
              <a:rPr lang="en-US" altLang="zh-CN" sz="2600" dirty="0" smtClean="0"/>
              <a:t>overload </a:t>
            </a:r>
            <a:r>
              <a:rPr lang="en-US" altLang="zh-CN" sz="2600" dirty="0"/>
              <a:t>scenarios, i.e., the queue size builds up.</a:t>
            </a:r>
          </a:p>
          <a:p>
            <a:pPr lvl="1"/>
            <a:endParaRPr lang="en-US" dirty="0" smtClean="0"/>
          </a:p>
          <a:p>
            <a:pPr lvl="2"/>
            <a:endParaRPr lang="hy-AM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9ED8-3AF0-764F-97EA-D284285A538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4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</a:t>
            </a:r>
            <a:r>
              <a:rPr lang="en-US" dirty="0"/>
              <a:t>-Queue-</a:t>
            </a:r>
            <a:r>
              <a:rPr lang="en-US" dirty="0" smtClean="0"/>
              <a:t>Size Analysis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Hypothesis: </a:t>
            </a:r>
            <a:r>
              <a:rPr lang="en-US" sz="2000" dirty="0" err="1" smtClean="0"/>
              <a:t>Me</a:t>
            </a:r>
            <a:r>
              <a:rPr lang="en-US" altLang="zh-CN" sz="2000" dirty="0" err="1" smtClean="0"/>
              <a:t>m</a:t>
            </a:r>
            <a:r>
              <a:rPr lang="en-US" altLang="zh-CN" sz="2000" dirty="0"/>
              <a:t>-Queue-Size </a:t>
            </a:r>
            <a:r>
              <a:rPr lang="en-US" sz="2000" dirty="0" smtClean="0"/>
              <a:t>of high-priority topics should be large enough to accommodate worst case bursts to avoid latency impact of writing to disk. </a:t>
            </a:r>
            <a:r>
              <a:rPr lang="en-US" sz="2000" dirty="0" err="1" smtClean="0"/>
              <a:t>Me</a:t>
            </a:r>
            <a:r>
              <a:rPr lang="en-US" altLang="zh-CN" sz="2000" dirty="0" err="1" smtClean="0"/>
              <a:t>m</a:t>
            </a:r>
            <a:r>
              <a:rPr lang="en-US" altLang="zh-CN" sz="2000" dirty="0"/>
              <a:t>-Queue-Size </a:t>
            </a:r>
            <a:r>
              <a:rPr lang="en-US" sz="2000" dirty="0" smtClean="0"/>
              <a:t>of low-priority topics should also be large enough to enable reasonable throughput.</a:t>
            </a:r>
          </a:p>
          <a:p>
            <a:endParaRPr lang="en-US" sz="2000" dirty="0" smtClean="0"/>
          </a:p>
          <a:p>
            <a:r>
              <a:rPr lang="en-US" sz="2000" dirty="0" smtClean="0"/>
              <a:t>Questions: what happens when the number of low-priority topics grow large? How should </a:t>
            </a:r>
            <a:r>
              <a:rPr lang="en-US" sz="2000" dirty="0" err="1" smtClean="0"/>
              <a:t>Me</a:t>
            </a:r>
            <a:r>
              <a:rPr lang="en-US" altLang="zh-CN" sz="2000" dirty="0" err="1" smtClean="0"/>
              <a:t>m</a:t>
            </a:r>
            <a:r>
              <a:rPr lang="en-US" altLang="zh-CN" sz="2000" dirty="0"/>
              <a:t>-Queue-Size </a:t>
            </a:r>
            <a:r>
              <a:rPr lang="en-US" sz="2000" dirty="0" smtClean="0"/>
              <a:t>be set to realize a reasonable trade-off between throughput and memory footprint?</a:t>
            </a:r>
          </a:p>
          <a:p>
            <a:endParaRPr lang="en-US" sz="2000" dirty="0"/>
          </a:p>
          <a:p>
            <a:r>
              <a:rPr lang="en-US" sz="2000" dirty="0" smtClean="0"/>
              <a:t>Experiment: Increase the number of low-priority topics and explore how to set </a:t>
            </a:r>
            <a:r>
              <a:rPr lang="en-US" sz="2000" dirty="0" err="1" smtClean="0"/>
              <a:t>Me</a:t>
            </a:r>
            <a:r>
              <a:rPr lang="en-US" altLang="zh-CN" sz="2000" dirty="0" err="1" smtClean="0"/>
              <a:t>m</a:t>
            </a:r>
            <a:r>
              <a:rPr lang="en-US" altLang="zh-CN" sz="2000" dirty="0"/>
              <a:t>-Queue-Size </a:t>
            </a:r>
            <a:r>
              <a:rPr lang="en-US" altLang="zh-CN" sz="2000" dirty="0" smtClean="0"/>
              <a:t> </a:t>
            </a:r>
            <a:r>
              <a:rPr lang="en-US" sz="2000" dirty="0" smtClean="0"/>
              <a:t>to maintain throughput without blowing up memory footprint.</a:t>
            </a:r>
          </a:p>
          <a:p>
            <a:endParaRPr lang="en-US" sz="1800" dirty="0" smtClean="0"/>
          </a:p>
          <a:p>
            <a:pPr lvl="2"/>
            <a:endParaRPr lang="hy-AM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DE8B-6883-B347-8666-3EAEB0626D12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0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OutputBufferSize</a:t>
            </a:r>
            <a:endParaRPr lang="hy-A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286"/>
            <a:ext cx="8229600" cy="53000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size of the buffer for each TCP connection between daemon and consumer. Messages that are passed to the TCP handler are stored in this buffer. </a:t>
            </a:r>
            <a:r>
              <a:rPr lang="en-US" dirty="0" err="1"/>
              <a:t>OutputBufferSize</a:t>
            </a:r>
            <a:r>
              <a:rPr lang="en-US" dirty="0"/>
              <a:t> sets the size of the buffer. When the buffer is full, messages </a:t>
            </a:r>
            <a:r>
              <a:rPr lang="en-US" dirty="0" smtClean="0"/>
              <a:t>are </a:t>
            </a:r>
            <a:r>
              <a:rPr lang="en-US" dirty="0"/>
              <a:t>flushed to the TCP </a:t>
            </a:r>
            <a:r>
              <a:rPr lang="en-US" dirty="0" smtClean="0"/>
              <a:t>stack.</a:t>
            </a:r>
            <a:endParaRPr lang="en-US" dirty="0"/>
          </a:p>
          <a:p>
            <a:pPr lvl="1"/>
            <a:r>
              <a:rPr lang="en-US" dirty="0"/>
              <a:t>The default size is 16 * 1024 bytes</a:t>
            </a:r>
          </a:p>
          <a:p>
            <a:pPr lvl="1"/>
            <a:r>
              <a:rPr lang="en-US" dirty="0"/>
              <a:t>The max size is 128 * 1024 bytes</a:t>
            </a:r>
          </a:p>
          <a:p>
            <a:pPr lvl="1"/>
            <a:r>
              <a:rPr lang="en-US" dirty="0"/>
              <a:t>Set to -1 or 0 to disable buffering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expected impact of this parameter is the tradeoff between CPU utilization and latency. Setting a large size would facilitate batching, thus increasing latency as messages spend more time in the buffer before they are flushed. Setting a small size would lower latency, </a:t>
            </a:r>
            <a:r>
              <a:rPr lang="en-US" dirty="0" smtClean="0"/>
              <a:t>but it </a:t>
            </a:r>
            <a:r>
              <a:rPr lang="en-US" dirty="0"/>
              <a:t>would increase CPU utilizations because more </a:t>
            </a:r>
            <a:r>
              <a:rPr lang="en-US" dirty="0" smtClean="0"/>
              <a:t>system write operations </a:t>
            </a:r>
            <a:r>
              <a:rPr lang="en-US" dirty="0"/>
              <a:t>are executed.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0A42-4E2A-DE45-9912-1C044DC4F0DE}" type="datetime1">
              <a:rPr lang="en-US" smtClean="0"/>
              <a:t>10/13/16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FC0C-25CF-334A-B910-44A385CE0D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391434</TotalTime>
  <Words>4632</Words>
  <Application>Microsoft Macintosh PowerPoint</Application>
  <PresentationFormat>全屏显示(4:3)</PresentationFormat>
  <Paragraphs>506</Paragraphs>
  <Slides>39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Theme</vt:lpstr>
      <vt:lpstr>RTM A New Real-Time Messaging Middleware</vt:lpstr>
      <vt:lpstr>RTM: Real-Time Messaging</vt:lpstr>
      <vt:lpstr>Outline</vt:lpstr>
      <vt:lpstr>Daemon Configuration</vt:lpstr>
      <vt:lpstr>Max-in-Flight</vt:lpstr>
      <vt:lpstr>Max-in-Flight Analysis</vt:lpstr>
      <vt:lpstr>Mem-Queue-Size</vt:lpstr>
      <vt:lpstr>Mem-Queue-Size Analysis</vt:lpstr>
      <vt:lpstr>OutputBufferSize</vt:lpstr>
      <vt:lpstr>OutputBufferSize Analysis</vt:lpstr>
      <vt:lpstr>OutputBufferTimeout</vt:lpstr>
      <vt:lpstr>OutputBufferTimeout Analysis</vt:lpstr>
      <vt:lpstr>Ephemeral Tag</vt:lpstr>
      <vt:lpstr>Experimental Analysis</vt:lpstr>
      <vt:lpstr>Comprehensive Experiment</vt:lpstr>
      <vt:lpstr>Best Latency vs. Diff. BufferSize</vt:lpstr>
      <vt:lpstr>CPU Utilization</vt:lpstr>
      <vt:lpstr>Priority Inversion</vt:lpstr>
      <vt:lpstr>Outline</vt:lpstr>
      <vt:lpstr>RTM Motivation</vt:lpstr>
      <vt:lpstr>RTM: Real-Time Messaging</vt:lpstr>
      <vt:lpstr>RTM: Per-Service-Class Daemon</vt:lpstr>
      <vt:lpstr>RTM Implementation</vt:lpstr>
      <vt:lpstr>Outline</vt:lpstr>
      <vt:lpstr>Latency Evaluation</vt:lpstr>
      <vt:lpstr>Evaluation – CPU Contention</vt:lpstr>
      <vt:lpstr>Latency of Topics</vt:lpstr>
      <vt:lpstr>Evaluation – Network Congestion</vt:lpstr>
      <vt:lpstr>Latency of Topics</vt:lpstr>
      <vt:lpstr>RTM: Real-Time Messaging</vt:lpstr>
      <vt:lpstr>Outline</vt:lpstr>
      <vt:lpstr>Overhead Evaluation</vt:lpstr>
      <vt:lpstr>CPU Utilization</vt:lpstr>
      <vt:lpstr>Memory Usage</vt:lpstr>
      <vt:lpstr>More High Priority Topics</vt:lpstr>
      <vt:lpstr>CPU Utilization</vt:lpstr>
      <vt:lpstr>Memory Usage</vt:lpstr>
      <vt:lpstr>Summary- Overhead</vt:lpstr>
      <vt:lpstr>Conclusions</vt:lpstr>
    </vt:vector>
  </TitlesOfParts>
  <Company>wustl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eit</dc:creator>
  <cp:lastModifiedBy>Chong Li</cp:lastModifiedBy>
  <cp:revision>6673</cp:revision>
  <dcterms:created xsi:type="dcterms:W3CDTF">2013-08-14T23:08:37Z</dcterms:created>
  <dcterms:modified xsi:type="dcterms:W3CDTF">2016-10-13T16:32:25Z</dcterms:modified>
</cp:coreProperties>
</file>