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4" r:id="rId2"/>
    <p:sldId id="543" r:id="rId3"/>
    <p:sldId id="549" r:id="rId4"/>
    <p:sldId id="547" r:id="rId5"/>
    <p:sldId id="540" r:id="rId6"/>
    <p:sldId id="545" r:id="rId7"/>
    <p:sldId id="546" r:id="rId8"/>
    <p:sldId id="553" r:id="rId9"/>
    <p:sldId id="541" r:id="rId10"/>
    <p:sldId id="548" r:id="rId11"/>
    <p:sldId id="551" r:id="rId12"/>
    <p:sldId id="55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ch" initials="RG" lastIdx="17" clrIdx="0"/>
  <p:cmAuthor id="1" name="Chong L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DF1"/>
    <a:srgbClr val="6700FB"/>
    <a:srgbClr val="FA00DC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2775" autoAdjust="0"/>
    <p:restoredTop sz="84601" autoAdjust="0"/>
  </p:normalViewPr>
  <p:slideViewPr>
    <p:cSldViewPr snapToGrid="0" snapToObjects="1">
      <p:cViewPr varScale="1">
        <p:scale>
          <a:sx n="98" d="100"/>
          <a:sy n="98" d="100"/>
        </p:scale>
        <p:origin x="-11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B52D-9E9E-964F-B121-47C75C5952B7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982A-8F9E-984C-964E-D271B8F39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6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A60F-742A-BD40-B669-5141DB800E88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A1D7-31B2-5340-9591-9BBEA2C37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the last </a:t>
            </a:r>
            <a:r>
              <a:rPr kumimoji="1" lang="en-US" altLang="zh-CN" dirty="0" err="1" smtClean="0"/>
              <a:t>telecon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5412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957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Name:</a:t>
            </a:r>
          </a:p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075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6286"/>
            <a:ext cx="8229600" cy="5069877"/>
          </a:xfrm>
        </p:spPr>
        <p:txBody>
          <a:bodyPr/>
          <a:lstStyle>
            <a:lvl1pPr marL="342900" indent="-342900">
              <a:buClr>
                <a:srgbClr val="CC9933"/>
              </a:buClr>
              <a:buFont typeface="Wingdings" charset="2"/>
              <a:buChar char="Ø"/>
              <a:defRPr sz="2400">
                <a:latin typeface="Palatino"/>
                <a:cs typeface="Palatino"/>
              </a:defRPr>
            </a:lvl1pPr>
            <a:lvl2pPr marL="742950" indent="-28575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>
                <a:latin typeface="Palatino"/>
                <a:cs typeface="Palatino"/>
              </a:defRPr>
            </a:lvl2pPr>
            <a:lvl3pPr>
              <a:buClr>
                <a:srgbClr val="CC9933"/>
              </a:buClr>
              <a:buSzPct val="120000"/>
              <a:defRPr sz="2000">
                <a:latin typeface="Palatino"/>
                <a:cs typeface="Palatino"/>
              </a:defRPr>
            </a:lvl3pPr>
            <a:lvl4pPr marL="1600200" indent="-22860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>
                <a:latin typeface="Palatino"/>
                <a:cs typeface="Palatino"/>
              </a:defRPr>
            </a:lvl4pPr>
            <a:lvl5pPr marL="2057400" indent="-228600">
              <a:buClr>
                <a:srgbClr val="CC9933"/>
              </a:buClr>
              <a:buSzPct val="60000"/>
              <a:buFont typeface="Courier New"/>
              <a:buChar char="o"/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AF81-2836-1841-8C1D-2DCC72636AA7}" type="datetime1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3417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Gill Sans"/>
                <a:cs typeface="Gill Sans"/>
              </a:rPr>
              <a:t>RTM</a:t>
            </a:r>
            <a:r>
              <a:rPr lang="en-US" dirty="0" smtClean="0">
                <a:latin typeface="Gill Sans"/>
                <a:cs typeface="Gill Sans"/>
              </a:rPr>
              <a:t/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sz="3100" i="1" dirty="0" smtClean="0">
                <a:latin typeface="Gill Sans"/>
                <a:cs typeface="Gill Sans"/>
              </a:rPr>
              <a:t>A New Real-Time Messaging Middleware</a:t>
            </a:r>
            <a:endParaRPr lang="en-US" sz="3100" i="1" dirty="0">
              <a:solidFill>
                <a:srgbClr val="000090"/>
              </a:solidFill>
              <a:latin typeface="Gill Sans"/>
              <a:cs typeface="Gill San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Washington University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Project </a:t>
            </a: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Report</a:t>
            </a:r>
            <a:endParaRPr lang="en-US" sz="2400" dirty="0" smtClean="0">
              <a:solidFill>
                <a:srgbClr val="000000"/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Sept. 26, 2016</a:t>
            </a:r>
            <a:endParaRPr lang="en-US" sz="24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91523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Insights of Rate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Enforce the SLA of any topic</a:t>
            </a:r>
          </a:p>
          <a:p>
            <a:pPr lvl="1"/>
            <a:r>
              <a:rPr kumimoji="1" lang="en-US" altLang="zh-CN" dirty="0" smtClean="0"/>
              <a:t>Prevent from high CPU/bandwidth consumption caused by SLA violation</a:t>
            </a:r>
          </a:p>
          <a:p>
            <a:pPr lvl="2"/>
            <a:r>
              <a:rPr kumimoji="1" lang="en-US" altLang="zh-CN" dirty="0" smtClean="0"/>
              <a:t>Mitigate the starvation of low-priority daemon due to the misbehave of high-priority daemon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Mitigate intra-topic interference</a:t>
            </a:r>
          </a:p>
          <a:p>
            <a:pPr lvl="1"/>
            <a:r>
              <a:rPr kumimoji="1" lang="en-US" altLang="zh-CN" dirty="0" smtClean="0"/>
              <a:t>In NSQ, one misbehave producer is likely to starve other producers of the same topic</a:t>
            </a:r>
          </a:p>
          <a:p>
            <a:pPr lvl="2"/>
            <a:r>
              <a:rPr kumimoji="1" lang="en-US" altLang="zh-CN" dirty="0" smtClean="0"/>
              <a:t>Reason: producers of a common topic share a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queue inside daemon. If the queue is over-used by one producer,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from other producers have to be either stored into disk or dropped immediately</a:t>
            </a:r>
          </a:p>
          <a:p>
            <a:pPr lvl="1"/>
            <a:r>
              <a:rPr kumimoji="1" lang="en-US" altLang="zh-CN" dirty="0" smtClean="0"/>
              <a:t>In RTM, our rate control provides fair sharing among producers of a common topic, protecting any producer from the intra-topic interference 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Publisher 0: </a:t>
            </a:r>
          </a:p>
          <a:p>
            <a:pPr lvl="1"/>
            <a:r>
              <a:rPr kumimoji="1" lang="en-US" altLang="zh-CN" dirty="0" smtClean="0"/>
              <a:t>Publish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topic 0</a:t>
            </a:r>
          </a:p>
          <a:p>
            <a:pPr lvl="1"/>
            <a:r>
              <a:rPr kumimoji="1" lang="en-US" altLang="zh-CN" dirty="0" smtClean="0"/>
              <a:t>sends 1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per 2 </a:t>
            </a:r>
            <a:r>
              <a:rPr kumimoji="1" lang="en-US" altLang="zh-CN" dirty="0" err="1" smtClean="0"/>
              <a:t>ms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Collect 10k latency results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Publisher 1</a:t>
            </a:r>
          </a:p>
          <a:p>
            <a:pPr lvl="1"/>
            <a:r>
              <a:rPr kumimoji="1" lang="en-US" altLang="zh-CN" dirty="0" smtClean="0"/>
              <a:t>Publish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topic 1</a:t>
            </a:r>
          </a:p>
          <a:p>
            <a:pPr lvl="2"/>
            <a:r>
              <a:rPr kumimoji="1" lang="en-US" altLang="zh-CN" dirty="0" smtClean="0"/>
              <a:t>Rate limit is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25k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msgs</a:t>
            </a:r>
            <a:r>
              <a:rPr kumimoji="1" lang="en-US" altLang="zh-CN" dirty="0" smtClean="0">
                <a:solidFill>
                  <a:srgbClr val="FF0000"/>
                </a:solidFill>
              </a:rPr>
              <a:t>/s</a:t>
            </a:r>
          </a:p>
          <a:p>
            <a:pPr lvl="1"/>
            <a:r>
              <a:rPr kumimoji="1" lang="en-US" altLang="zh-CN" dirty="0" smtClean="0"/>
              <a:t>Create 3 producers; each producer sends 25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per 1 </a:t>
            </a:r>
            <a:r>
              <a:rPr kumimoji="1" lang="en-US" altLang="zh-CN" dirty="0" err="1" smtClean="0"/>
              <a:t>ms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Total sending rate is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75k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msgs</a:t>
            </a:r>
            <a:r>
              <a:rPr kumimoji="1" lang="en-US" altLang="zh-CN" dirty="0" smtClean="0">
                <a:solidFill>
                  <a:srgbClr val="FF0000"/>
                </a:solidFill>
              </a:rPr>
              <a:t>/s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Publisher 2</a:t>
            </a:r>
          </a:p>
          <a:p>
            <a:pPr lvl="1"/>
            <a:r>
              <a:rPr kumimoji="1" lang="en-US" altLang="zh-CN" dirty="0" smtClean="0"/>
              <a:t>Publish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topic 2</a:t>
            </a:r>
            <a:r>
              <a:rPr kumimoji="1" lang="en-US" altLang="zh-CN" dirty="0" smtClean="0"/>
              <a:t>; other setup same as Publisher 1</a:t>
            </a:r>
          </a:p>
          <a:p>
            <a:r>
              <a:rPr kumimoji="1" lang="en-US" altLang="zh-CN" dirty="0" smtClean="0"/>
              <a:t>Publisher 3</a:t>
            </a:r>
          </a:p>
          <a:p>
            <a:pPr lvl="1"/>
            <a:r>
              <a:rPr kumimoji="1" lang="en-US" altLang="zh-CN" dirty="0" smtClean="0"/>
              <a:t>Publish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topic 3</a:t>
            </a:r>
            <a:r>
              <a:rPr kumimoji="1" lang="en-US" altLang="zh-CN" dirty="0" smtClean="0"/>
              <a:t>; other setup same as Publisher 1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Evaluation</a:t>
            </a:r>
            <a:endParaRPr kumimoji="1" lang="zh-CN" altLang="en-US" dirty="0"/>
          </a:p>
        </p:txBody>
      </p:sp>
      <p:pic>
        <p:nvPicPr>
          <p:cNvPr id="7" name="内容占位符 6" descr="rtm-la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0" r="-9500"/>
          <a:stretch>
            <a:fillRect/>
          </a:stretch>
        </p:blipFill>
        <p:spPr>
          <a:xfrm>
            <a:off x="1780021" y="3190487"/>
            <a:ext cx="5138333" cy="316586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6"/>
            <a:ext cx="8229600" cy="2134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In NSQ 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dirty="0" smtClean="0"/>
              <a:t>hroughput (at receiver host) </a:t>
            </a:r>
            <a:r>
              <a:rPr kumimoji="1" lang="en-US" altLang="zh-CN" dirty="0"/>
              <a:t>=</a:t>
            </a:r>
            <a:r>
              <a:rPr kumimoji="1" lang="en-US" altLang="zh-CN" dirty="0" smtClean="0"/>
              <a:t> 530 Mb/s (out of 1 Gb/s)</a:t>
            </a:r>
          </a:p>
          <a:p>
            <a:pPr lvl="1"/>
            <a:r>
              <a:rPr kumimoji="1" lang="en-US" altLang="zh-CN" dirty="0" smtClean="0"/>
              <a:t>CPU (at sender host) = 98.3% (out of 100%)</a:t>
            </a:r>
          </a:p>
          <a:p>
            <a:r>
              <a:rPr kumimoji="1" lang="en-US" altLang="zh-CN" dirty="0" smtClean="0"/>
              <a:t>In RTM, the token bucket for every topic is: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(25k, 500)</a:t>
            </a:r>
          </a:p>
          <a:p>
            <a:pPr lvl="1"/>
            <a:r>
              <a:rPr kumimoji="1" lang="en-US" altLang="zh-CN" dirty="0" smtClean="0"/>
              <a:t>Throughput (at receiver host) = 316 Mb/s</a:t>
            </a:r>
          </a:p>
          <a:p>
            <a:pPr lvl="1"/>
            <a:r>
              <a:rPr kumimoji="1" lang="en-US" altLang="zh-CN" dirty="0" smtClean="0"/>
              <a:t>CPU (at sender host) = 49.2%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10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To-do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QoS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APIs for service class definition and SLA specification</a:t>
            </a:r>
          </a:p>
          <a:p>
            <a:pPr lvl="1"/>
            <a:r>
              <a:rPr kumimoji="1" lang="en-US" altLang="zh-CN" dirty="0" smtClean="0"/>
              <a:t>Rate control: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prevent SLA violation</a:t>
            </a:r>
          </a:p>
          <a:p>
            <a:pPr lvl="2"/>
            <a:endParaRPr kumimoji="1" lang="en-US" altLang="zh-CN" dirty="0" smtClean="0"/>
          </a:p>
          <a:p>
            <a:r>
              <a:rPr kumimoji="1" lang="en-US" altLang="zh-CN" dirty="0" smtClean="0"/>
              <a:t>Advanced transport protocol</a:t>
            </a:r>
          </a:p>
          <a:p>
            <a:pPr lvl="1"/>
            <a:r>
              <a:rPr kumimoji="1" lang="en-US" altLang="zh-CN" dirty="0" smtClean="0"/>
              <a:t>Shared-memory, reliable UDP, multicast</a:t>
            </a:r>
          </a:p>
          <a:p>
            <a:pPr lvl="1"/>
            <a:r>
              <a:rPr kumimoji="1" lang="en-US" altLang="zh-CN" dirty="0" smtClean="0"/>
              <a:t>Run-time adaptation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Optimize CPU scheduling efficiency, scalability and persistency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1DE3-A898-AC47-9303-CB7C2BAE5434}" type="datetime1">
              <a:rPr lang="en-US" smtClean="0"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2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QoS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Prioritization architecture</a:t>
            </a:r>
          </a:p>
          <a:p>
            <a:pPr lvl="1"/>
            <a:r>
              <a:rPr kumimoji="1" lang="en-US" altLang="zh-CN" dirty="0" smtClean="0"/>
              <a:t>Direct topics with different </a:t>
            </a:r>
            <a:r>
              <a:rPr kumimoji="1" lang="en-US" altLang="zh-CN" dirty="0" err="1" smtClean="0"/>
              <a:t>QoS</a:t>
            </a:r>
            <a:r>
              <a:rPr kumimoji="1" lang="en-US" altLang="zh-CN" dirty="0" smtClean="0"/>
              <a:t> requirements to different daemons</a:t>
            </a:r>
          </a:p>
          <a:p>
            <a:pPr lvl="1"/>
            <a:r>
              <a:rPr kumimoji="1" lang="en-US" altLang="zh-CN" dirty="0" smtClean="0"/>
              <a:t>Daemons are assigned with different scheduling priority</a:t>
            </a:r>
          </a:p>
          <a:p>
            <a:pPr lvl="1"/>
            <a:r>
              <a:rPr kumimoji="1" lang="en-US" altLang="zh-CN" dirty="0" smtClean="0"/>
              <a:t>Guarantee low-latency for latency-sensitive (with higher </a:t>
            </a:r>
            <a:r>
              <a:rPr kumimoji="1" lang="en-US" altLang="zh-CN" dirty="0" err="1" smtClean="0"/>
              <a:t>QoS</a:t>
            </a:r>
            <a:r>
              <a:rPr kumimoji="1" lang="en-US" altLang="zh-CN" dirty="0" smtClean="0"/>
              <a:t> requirement) topics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Rate Control</a:t>
            </a:r>
          </a:p>
          <a:p>
            <a:pPr lvl="1"/>
            <a:r>
              <a:rPr kumimoji="1" lang="en-US" altLang="zh-CN" dirty="0" smtClean="0"/>
              <a:t>Enforce SLA of any topic</a:t>
            </a:r>
          </a:p>
          <a:p>
            <a:pPr lvl="1"/>
            <a:r>
              <a:rPr kumimoji="1" lang="en-US" altLang="zh-CN" dirty="0" smtClean="0"/>
              <a:t>Prevent from the starvation of low-priority topics due to the SLA violation of high-priority topics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7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QoS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Lookup-daemon is used for directory service</a:t>
            </a:r>
          </a:p>
          <a:p>
            <a:r>
              <a:rPr kumimoji="1" lang="en-US" altLang="zh-CN" dirty="0" smtClean="0"/>
              <a:t>During initiation, every RTM daemon has to register itself as high-priority/low-priority daemon at the lookup-daemon</a:t>
            </a:r>
          </a:p>
          <a:p>
            <a:r>
              <a:rPr kumimoji="1" lang="en-US" altLang="zh-CN" dirty="0" smtClean="0"/>
              <a:t>During initiation, every producer has to specify its own priority, and visit lookup-daemon for the address of the RTM daemon with corresponding priority</a:t>
            </a:r>
          </a:p>
          <a:p>
            <a:pPr lvl="1"/>
            <a:r>
              <a:rPr kumimoji="1" lang="en-US" altLang="zh-CN" dirty="0" smtClean="0"/>
              <a:t>Then create a TCP connection between producer and a corresponding RTM daemon</a:t>
            </a:r>
          </a:p>
          <a:p>
            <a:pPr lvl="1"/>
            <a:r>
              <a:rPr kumimoji="1" lang="en-US" altLang="zh-CN" dirty="0" smtClean="0"/>
              <a:t>A high-priority producer can only publish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of high-priority topics</a:t>
            </a:r>
          </a:p>
          <a:p>
            <a:r>
              <a:rPr kumimoji="1" lang="en-US" altLang="zh-CN" dirty="0" smtClean="0"/>
              <a:t>During initiation, every consumer queries the lookup-daemon for the address of the RTM daemon that handles the topic of interest. Then create a connection to that daemon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5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Rate Control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9" name="直线箭头连接符 26"/>
          <p:cNvCxnSpPr>
            <a:endCxn id="186" idx="2"/>
          </p:cNvCxnSpPr>
          <p:nvPr/>
        </p:nvCxnSpPr>
        <p:spPr bwMode="auto">
          <a:xfrm flipV="1">
            <a:off x="3815258" y="3378710"/>
            <a:ext cx="309723" cy="2794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3" name="内容占位符 2"/>
          <p:cNvSpPr txBox="1">
            <a:spLocks/>
          </p:cNvSpPr>
          <p:nvPr/>
        </p:nvSpPr>
        <p:spPr>
          <a:xfrm>
            <a:off x="245540" y="999452"/>
            <a:ext cx="8792116" cy="1006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 smtClean="0">
              <a:latin typeface="Palatino"/>
              <a:cs typeface="Palatino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078" y="2818750"/>
            <a:ext cx="1032469" cy="83099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  </a:t>
            </a:r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endParaRPr kumimoji="1" lang="en-US" altLang="zh-CN" sz="1200" dirty="0" smtClean="0"/>
          </a:p>
          <a:p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r>
              <a:rPr kumimoji="1" lang="en-US" altLang="zh-CN" sz="1200" dirty="0" smtClean="0"/>
              <a:t>Producer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224" y="2350173"/>
            <a:ext cx="977656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User Code</a:t>
            </a:r>
            <a:endParaRPr kumimoji="1" lang="zh-CN" altLang="en-US" sz="1200" dirty="0"/>
          </a:p>
        </p:txBody>
      </p:sp>
      <p:cxnSp>
        <p:nvCxnSpPr>
          <p:cNvPr id="10" name="直线箭头连接符 26"/>
          <p:cNvCxnSpPr>
            <a:stCxn id="9" idx="2"/>
            <a:endCxn id="8" idx="0"/>
          </p:cNvCxnSpPr>
          <p:nvPr/>
        </p:nvCxnSpPr>
        <p:spPr bwMode="auto">
          <a:xfrm>
            <a:off x="992052" y="2627172"/>
            <a:ext cx="2261" cy="1915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矩形 6"/>
          <p:cNvSpPr/>
          <p:nvPr/>
        </p:nvSpPr>
        <p:spPr>
          <a:xfrm>
            <a:off x="249416" y="2063021"/>
            <a:ext cx="1439652" cy="165157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2670" y="2002880"/>
            <a:ext cx="125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Publisher 1</a:t>
            </a:r>
            <a:endParaRPr kumimoji="1"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2703278" y="2006061"/>
            <a:ext cx="6334378" cy="412018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5638033" y="2859007"/>
            <a:ext cx="2050063" cy="1015663"/>
          </a:xfrm>
          <a:prstGeom prst="rect">
            <a:avLst/>
          </a:prstGeom>
          <a:noFill/>
          <a:ln w="1905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en-US" altLang="zh-CN" sz="1200" dirty="0" smtClean="0"/>
              <a:t>                      </a:t>
            </a:r>
            <a:r>
              <a:rPr kumimoji="1" lang="en-US" altLang="zh-CN" sz="1200" dirty="0" smtClean="0">
                <a:solidFill>
                  <a:schemeClr val="accent2">
                    <a:lumMod val="50000"/>
                  </a:schemeClr>
                </a:solidFill>
              </a:rPr>
              <a:t>             Topic 1</a:t>
            </a:r>
            <a:endParaRPr kumimoji="1"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3" name="直线箭头连接符 26"/>
          <p:cNvCxnSpPr>
            <a:endCxn id="180" idx="2"/>
          </p:cNvCxnSpPr>
          <p:nvPr/>
        </p:nvCxnSpPr>
        <p:spPr bwMode="auto">
          <a:xfrm>
            <a:off x="3815258" y="3658152"/>
            <a:ext cx="309722" cy="214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直线箭头连接符 26"/>
          <p:cNvCxnSpPr>
            <a:endCxn id="202" idx="2"/>
          </p:cNvCxnSpPr>
          <p:nvPr/>
        </p:nvCxnSpPr>
        <p:spPr bwMode="auto">
          <a:xfrm flipV="1">
            <a:off x="3845953" y="4410506"/>
            <a:ext cx="316902" cy="2663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直线箭头连接符 26"/>
          <p:cNvCxnSpPr>
            <a:endCxn id="206" idx="2"/>
          </p:cNvCxnSpPr>
          <p:nvPr/>
        </p:nvCxnSpPr>
        <p:spPr bwMode="auto">
          <a:xfrm>
            <a:off x="3845953" y="4676853"/>
            <a:ext cx="316901" cy="2786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文本框 152"/>
          <p:cNvSpPr txBox="1"/>
          <p:nvPr/>
        </p:nvSpPr>
        <p:spPr>
          <a:xfrm>
            <a:off x="4967009" y="2006061"/>
            <a:ext cx="21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RTM Daemon</a:t>
            </a:r>
            <a:endParaRPr kumimoji="1" lang="zh-CN" altLang="en-US" sz="1400" dirty="0"/>
          </a:p>
        </p:txBody>
      </p:sp>
      <p:sp>
        <p:nvSpPr>
          <p:cNvPr id="158" name="文本框 157"/>
          <p:cNvSpPr txBox="1"/>
          <p:nvPr/>
        </p:nvSpPr>
        <p:spPr>
          <a:xfrm>
            <a:off x="7898021" y="2931768"/>
            <a:ext cx="1066507" cy="27699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Channel 1-A</a:t>
            </a:r>
            <a:endParaRPr kumimoji="1" lang="zh-CN" altLang="en-US" sz="1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898021" y="4811309"/>
            <a:ext cx="1066507" cy="27699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Channel 2-A</a:t>
            </a:r>
            <a:endParaRPr kumimoji="1" lang="zh-CN" altLang="en-US" sz="1200" dirty="0"/>
          </a:p>
        </p:txBody>
      </p:sp>
      <p:cxnSp>
        <p:nvCxnSpPr>
          <p:cNvPr id="188" name="直线箭头连接符 26"/>
          <p:cNvCxnSpPr>
            <a:stCxn id="141" idx="3"/>
            <a:endCxn id="158" idx="1"/>
          </p:cNvCxnSpPr>
          <p:nvPr/>
        </p:nvCxnSpPr>
        <p:spPr bwMode="auto">
          <a:xfrm flipV="1">
            <a:off x="7688096" y="3070268"/>
            <a:ext cx="209925" cy="2965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直线箭头连接符 26"/>
          <p:cNvCxnSpPr>
            <a:stCxn id="207" idx="3"/>
            <a:endCxn id="159" idx="1"/>
          </p:cNvCxnSpPr>
          <p:nvPr/>
        </p:nvCxnSpPr>
        <p:spPr bwMode="auto">
          <a:xfrm>
            <a:off x="7739551" y="4948287"/>
            <a:ext cx="158470" cy="15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文本框 102"/>
          <p:cNvSpPr txBox="1"/>
          <p:nvPr/>
        </p:nvSpPr>
        <p:spPr>
          <a:xfrm>
            <a:off x="7921539" y="3534203"/>
            <a:ext cx="1066507" cy="27699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Channel 1-B</a:t>
            </a:r>
            <a:endParaRPr kumimoji="1" lang="zh-CN" altLang="en-US" sz="1200" dirty="0"/>
          </a:p>
        </p:txBody>
      </p:sp>
      <p:cxnSp>
        <p:nvCxnSpPr>
          <p:cNvPr id="104" name="直线箭头连接符 26"/>
          <p:cNvCxnSpPr>
            <a:stCxn id="141" idx="3"/>
          </p:cNvCxnSpPr>
          <p:nvPr/>
        </p:nvCxnSpPr>
        <p:spPr bwMode="auto">
          <a:xfrm>
            <a:off x="7688096" y="3366839"/>
            <a:ext cx="233443" cy="390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直线箭头连接符 26"/>
          <p:cNvCxnSpPr>
            <a:stCxn id="8" idx="3"/>
          </p:cNvCxnSpPr>
          <p:nvPr/>
        </p:nvCxnSpPr>
        <p:spPr bwMode="auto">
          <a:xfrm>
            <a:off x="1510547" y="3234249"/>
            <a:ext cx="1192731" cy="12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/>
          </a:ln>
          <a:effectLst/>
        </p:spPr>
      </p:cxnSp>
      <p:grpSp>
        <p:nvGrpSpPr>
          <p:cNvPr id="83" name="组 82"/>
          <p:cNvGrpSpPr/>
          <p:nvPr/>
        </p:nvGrpSpPr>
        <p:grpSpPr>
          <a:xfrm>
            <a:off x="662073" y="2913508"/>
            <a:ext cx="152867" cy="392392"/>
            <a:chOff x="1728555" y="2786248"/>
            <a:chExt cx="376984" cy="564396"/>
          </a:xfrm>
        </p:grpSpPr>
        <p:sp>
          <p:nvSpPr>
            <p:cNvPr id="84" name="矩形 83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073132" y="2913508"/>
            <a:ext cx="159096" cy="392392"/>
            <a:chOff x="1728555" y="2786248"/>
            <a:chExt cx="376984" cy="564396"/>
          </a:xfrm>
        </p:grpSpPr>
        <p:sp>
          <p:nvSpPr>
            <p:cNvPr id="89" name="矩形 88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91953" y="4888667"/>
            <a:ext cx="1032469" cy="83099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dirty="0" smtClean="0"/>
              <a:t>  </a:t>
            </a:r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endParaRPr kumimoji="1" lang="en-US" altLang="zh-CN" sz="1200" dirty="0" smtClean="0"/>
          </a:p>
          <a:p>
            <a:r>
              <a:rPr kumimoji="1" lang="zh-CN" altLang="zh-CN" sz="1200" dirty="0"/>
              <a:t> </a:t>
            </a:r>
            <a:r>
              <a:rPr kumimoji="1" lang="zh-CN" altLang="en-US" sz="1200" dirty="0" smtClean="0"/>
              <a:t>  </a:t>
            </a:r>
            <a:r>
              <a:rPr kumimoji="1" lang="en-US" altLang="zh-CN" sz="1200" dirty="0" smtClean="0"/>
              <a:t>Producer</a:t>
            </a:r>
            <a:endParaRPr kumimoji="1"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17099" y="4420090"/>
            <a:ext cx="977656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User Code</a:t>
            </a:r>
            <a:endParaRPr kumimoji="1" lang="zh-CN" altLang="en-US" sz="1200" dirty="0"/>
          </a:p>
        </p:txBody>
      </p:sp>
      <p:cxnSp>
        <p:nvCxnSpPr>
          <p:cNvPr id="109" name="直线箭头连接符 26"/>
          <p:cNvCxnSpPr>
            <a:stCxn id="108" idx="2"/>
            <a:endCxn id="107" idx="0"/>
          </p:cNvCxnSpPr>
          <p:nvPr/>
        </p:nvCxnSpPr>
        <p:spPr bwMode="auto">
          <a:xfrm>
            <a:off x="1005927" y="4697089"/>
            <a:ext cx="2261" cy="1915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263290" y="4120363"/>
            <a:ext cx="1425777" cy="165157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46545" y="4072797"/>
            <a:ext cx="125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Publisher 2</a:t>
            </a:r>
            <a:endParaRPr kumimoji="1" lang="zh-CN" altLang="en-US" sz="1200" dirty="0"/>
          </a:p>
        </p:txBody>
      </p:sp>
      <p:grpSp>
        <p:nvGrpSpPr>
          <p:cNvPr id="117" name="组 116"/>
          <p:cNvGrpSpPr/>
          <p:nvPr/>
        </p:nvGrpSpPr>
        <p:grpSpPr>
          <a:xfrm>
            <a:off x="675948" y="4983425"/>
            <a:ext cx="152867" cy="392392"/>
            <a:chOff x="1728555" y="2786248"/>
            <a:chExt cx="376984" cy="564396"/>
          </a:xfrm>
        </p:grpSpPr>
        <p:sp>
          <p:nvSpPr>
            <p:cNvPr id="120" name="矩形 119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1087007" y="4983425"/>
            <a:ext cx="159096" cy="392392"/>
            <a:chOff x="1728555" y="2786248"/>
            <a:chExt cx="376984" cy="564396"/>
          </a:xfrm>
        </p:grpSpPr>
        <p:sp>
          <p:nvSpPr>
            <p:cNvPr id="127" name="矩形 126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Verdana" pitchFamily="-107" charset="0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 rot="5400000">
            <a:off x="4241628" y="3676863"/>
            <a:ext cx="159096" cy="392392"/>
            <a:chOff x="1728555" y="2786248"/>
            <a:chExt cx="376984" cy="564396"/>
          </a:xfrm>
        </p:grpSpPr>
        <p:sp>
          <p:nvSpPr>
            <p:cNvPr id="165" name="矩形 164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80" name="矩形 179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Verdana" pitchFamily="-107" charset="0"/>
              </a:endParaRPr>
            </a:p>
          </p:txBody>
        </p:sp>
      </p:grpSp>
      <p:grpSp>
        <p:nvGrpSpPr>
          <p:cNvPr id="181" name="组 180"/>
          <p:cNvGrpSpPr/>
          <p:nvPr/>
        </p:nvGrpSpPr>
        <p:grpSpPr>
          <a:xfrm rot="5400000">
            <a:off x="4244743" y="3182513"/>
            <a:ext cx="152867" cy="392392"/>
            <a:chOff x="1728555" y="2786248"/>
            <a:chExt cx="376984" cy="564396"/>
          </a:xfrm>
        </p:grpSpPr>
        <p:sp>
          <p:nvSpPr>
            <p:cNvPr id="183" name="矩形 182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</p:grpSp>
      <p:sp>
        <p:nvSpPr>
          <p:cNvPr id="47" name="罐形 46"/>
          <p:cNvSpPr/>
          <p:nvPr/>
        </p:nvSpPr>
        <p:spPr>
          <a:xfrm>
            <a:off x="7170546" y="3072886"/>
            <a:ext cx="386754" cy="409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688900" y="3351578"/>
            <a:ext cx="104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Congestion</a:t>
            </a:r>
            <a:endParaRPr kumimoji="1" lang="en-US" altLang="zh-CN" sz="1000" dirty="0"/>
          </a:p>
          <a:p>
            <a:r>
              <a:rPr kumimoji="1" lang="en-US" altLang="zh-CN" sz="1000" dirty="0" smtClean="0"/>
              <a:t>Signal</a:t>
            </a:r>
            <a:endParaRPr kumimoji="1" lang="zh-CN" altLang="en-US" sz="1000" dirty="0"/>
          </a:p>
        </p:txBody>
      </p:sp>
      <p:grpSp>
        <p:nvGrpSpPr>
          <p:cNvPr id="197" name="组 196"/>
          <p:cNvGrpSpPr/>
          <p:nvPr/>
        </p:nvGrpSpPr>
        <p:grpSpPr>
          <a:xfrm rot="5400000">
            <a:off x="4279502" y="4759318"/>
            <a:ext cx="159096" cy="392392"/>
            <a:chOff x="1728555" y="2786248"/>
            <a:chExt cx="376984" cy="564396"/>
          </a:xfrm>
        </p:grpSpPr>
        <p:sp>
          <p:nvSpPr>
            <p:cNvPr id="203" name="矩形 202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4" name="矩形 203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5" name="矩形 204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6" name="矩形 205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4"/>
                </a:solidFill>
                <a:effectLst/>
                <a:latin typeface="Verdana" pitchFamily="-107" charset="0"/>
              </a:endParaRPr>
            </a:p>
          </p:txBody>
        </p:sp>
      </p:grpSp>
      <p:grpSp>
        <p:nvGrpSpPr>
          <p:cNvPr id="198" name="组 197"/>
          <p:cNvGrpSpPr/>
          <p:nvPr/>
        </p:nvGrpSpPr>
        <p:grpSpPr>
          <a:xfrm rot="5400000">
            <a:off x="4282617" y="4214309"/>
            <a:ext cx="152867" cy="392392"/>
            <a:chOff x="1728555" y="2786248"/>
            <a:chExt cx="376984" cy="564396"/>
          </a:xfrm>
        </p:grpSpPr>
        <p:sp>
          <p:nvSpPr>
            <p:cNvPr id="199" name="矩形 198"/>
            <p:cNvSpPr/>
            <p:nvPr/>
          </p:nvSpPr>
          <p:spPr bwMode="auto">
            <a:xfrm>
              <a:off x="1728555" y="2786248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0" name="矩形 199"/>
            <p:cNvSpPr/>
            <p:nvPr/>
          </p:nvSpPr>
          <p:spPr bwMode="auto">
            <a:xfrm>
              <a:off x="1728555" y="2927347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1" name="矩形 200"/>
            <p:cNvSpPr/>
            <p:nvPr/>
          </p:nvSpPr>
          <p:spPr bwMode="auto">
            <a:xfrm>
              <a:off x="1728555" y="3068446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  <p:sp>
          <p:nvSpPr>
            <p:cNvPr id="202" name="矩形 201"/>
            <p:cNvSpPr/>
            <p:nvPr/>
          </p:nvSpPr>
          <p:spPr bwMode="auto">
            <a:xfrm>
              <a:off x="1728555" y="3209545"/>
              <a:ext cx="376984" cy="141099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Verdana" pitchFamily="-107" charset="0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5638033" y="4440455"/>
            <a:ext cx="2101518" cy="1015663"/>
          </a:xfrm>
          <a:prstGeom prst="rect">
            <a:avLst/>
          </a:prstGeom>
          <a:noFill/>
          <a:ln w="19050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en-US" altLang="zh-CN" sz="1200" dirty="0" smtClean="0">
                <a:solidFill>
                  <a:schemeClr val="accent3"/>
                </a:solidFill>
              </a:rPr>
              <a:t>                                    Topic 2</a:t>
            </a:r>
            <a:endParaRPr kumimoji="1"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208" name="罐形 207"/>
          <p:cNvSpPr/>
          <p:nvPr/>
        </p:nvSpPr>
        <p:spPr>
          <a:xfrm>
            <a:off x="7245182" y="4703568"/>
            <a:ext cx="361775" cy="4374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箭头连接符 26"/>
          <p:cNvCxnSpPr>
            <a:stCxn id="183" idx="0"/>
            <a:endCxn id="141" idx="1"/>
          </p:cNvCxnSpPr>
          <p:nvPr/>
        </p:nvCxnSpPr>
        <p:spPr bwMode="auto">
          <a:xfrm flipV="1">
            <a:off x="4517373" y="3366839"/>
            <a:ext cx="1120660" cy="11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线箭头连接符 26"/>
          <p:cNvCxnSpPr>
            <a:stCxn id="203" idx="0"/>
            <a:endCxn id="207" idx="1"/>
          </p:cNvCxnSpPr>
          <p:nvPr/>
        </p:nvCxnSpPr>
        <p:spPr bwMode="auto">
          <a:xfrm flipV="1">
            <a:off x="4555246" y="4948287"/>
            <a:ext cx="1082787" cy="7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线箭头连接符 26"/>
          <p:cNvCxnSpPr>
            <a:stCxn id="165" idx="0"/>
            <a:endCxn id="207" idx="1"/>
          </p:cNvCxnSpPr>
          <p:nvPr/>
        </p:nvCxnSpPr>
        <p:spPr bwMode="auto">
          <a:xfrm>
            <a:off x="4517372" y="3873059"/>
            <a:ext cx="1120661" cy="10752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直线箭头连接符 26"/>
          <p:cNvCxnSpPr>
            <a:stCxn id="199" idx="0"/>
            <a:endCxn id="141" idx="1"/>
          </p:cNvCxnSpPr>
          <p:nvPr/>
        </p:nvCxnSpPr>
        <p:spPr bwMode="auto">
          <a:xfrm flipV="1">
            <a:off x="4555247" y="3366839"/>
            <a:ext cx="1082786" cy="10436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矩形 114"/>
          <p:cNvSpPr/>
          <p:nvPr/>
        </p:nvSpPr>
        <p:spPr>
          <a:xfrm>
            <a:off x="3000397" y="2313839"/>
            <a:ext cx="1842237" cy="180476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3943209" y="2313839"/>
            <a:ext cx="1256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Client 1</a:t>
            </a:r>
            <a:endParaRPr kumimoji="1"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3026919" y="4221847"/>
            <a:ext cx="1815715" cy="1813677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4010733" y="5693169"/>
            <a:ext cx="69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Client 2</a:t>
            </a:r>
            <a:endParaRPr kumimoji="1" lang="zh-CN" altLang="en-US" sz="1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1748250" y="5167583"/>
            <a:ext cx="104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De-Congestion</a:t>
            </a:r>
            <a:endParaRPr kumimoji="1" lang="en-US" altLang="zh-CN" sz="1000" dirty="0"/>
          </a:p>
          <a:p>
            <a:r>
              <a:rPr kumimoji="1" lang="zh-CN" altLang="zh-CN" sz="1000" dirty="0" smtClean="0"/>
              <a:t> 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Signal</a:t>
            </a:r>
            <a:endParaRPr kumimoji="1" lang="zh-CN" altLang="en-US" sz="1000" dirty="0"/>
          </a:p>
        </p:txBody>
      </p:sp>
      <p:grpSp>
        <p:nvGrpSpPr>
          <p:cNvPr id="38" name="组 37"/>
          <p:cNvGrpSpPr/>
          <p:nvPr/>
        </p:nvGrpSpPr>
        <p:grpSpPr>
          <a:xfrm>
            <a:off x="3119153" y="3455143"/>
            <a:ext cx="727322" cy="422857"/>
            <a:chOff x="3119153" y="3455143"/>
            <a:chExt cx="727322" cy="422857"/>
          </a:xfrm>
        </p:grpSpPr>
        <p:grpSp>
          <p:nvGrpSpPr>
            <p:cNvPr id="95" name="组 94"/>
            <p:cNvGrpSpPr/>
            <p:nvPr/>
          </p:nvGrpSpPr>
          <p:grpSpPr>
            <a:xfrm>
              <a:off x="3119153" y="3455143"/>
              <a:ext cx="727322" cy="422857"/>
              <a:chOff x="8195254" y="3821076"/>
              <a:chExt cx="915080" cy="914400"/>
            </a:xfrm>
          </p:grpSpPr>
          <p:sp>
            <p:nvSpPr>
              <p:cNvPr id="96" name="弧 95"/>
              <p:cNvSpPr/>
              <p:nvPr/>
            </p:nvSpPr>
            <p:spPr>
              <a:xfrm>
                <a:off x="8195934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7" name="弧 96"/>
              <p:cNvSpPr/>
              <p:nvPr/>
            </p:nvSpPr>
            <p:spPr>
              <a:xfrm rot="10800000">
                <a:off x="8195254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197844" y="3535964"/>
              <a:ext cx="558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err="1" smtClean="0"/>
                <a:t>IOLoop</a:t>
              </a:r>
              <a:endParaRPr kumimoji="1" lang="zh-CN" altLang="en-US" sz="10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894544" y="4611657"/>
            <a:ext cx="1131245" cy="639184"/>
            <a:chOff x="5895395" y="3274676"/>
            <a:chExt cx="1131245" cy="639184"/>
          </a:xfrm>
        </p:grpSpPr>
        <p:grpSp>
          <p:nvGrpSpPr>
            <p:cNvPr id="102" name="组 101"/>
            <p:cNvGrpSpPr/>
            <p:nvPr/>
          </p:nvGrpSpPr>
          <p:grpSpPr>
            <a:xfrm>
              <a:off x="5895395" y="3274676"/>
              <a:ext cx="1131245" cy="639184"/>
              <a:chOff x="8195252" y="3821076"/>
              <a:chExt cx="915088" cy="914400"/>
            </a:xfrm>
          </p:grpSpPr>
          <p:sp>
            <p:nvSpPr>
              <p:cNvPr id="116" name="弧 115"/>
              <p:cNvSpPr/>
              <p:nvPr/>
            </p:nvSpPr>
            <p:spPr>
              <a:xfrm>
                <a:off x="8195940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弧 117"/>
              <p:cNvSpPr/>
              <p:nvPr/>
            </p:nvSpPr>
            <p:spPr>
              <a:xfrm rot="10800000">
                <a:off x="8195252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926609" y="3446875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 smtClean="0"/>
                <a:t>MessagePump</a:t>
              </a:r>
              <a:endParaRPr kumimoji="1" lang="zh-CN" altLang="en-US" sz="12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024819" y="2625329"/>
            <a:ext cx="954697" cy="540321"/>
            <a:chOff x="2965469" y="2744029"/>
            <a:chExt cx="954697" cy="540321"/>
          </a:xfrm>
        </p:grpSpPr>
        <p:grpSp>
          <p:nvGrpSpPr>
            <p:cNvPr id="150" name="组 149"/>
            <p:cNvGrpSpPr/>
            <p:nvPr/>
          </p:nvGrpSpPr>
          <p:grpSpPr>
            <a:xfrm>
              <a:off x="2993605" y="2744029"/>
              <a:ext cx="926561" cy="540321"/>
              <a:chOff x="8195252" y="3821076"/>
              <a:chExt cx="915088" cy="914400"/>
            </a:xfrm>
          </p:grpSpPr>
          <p:sp>
            <p:nvSpPr>
              <p:cNvPr id="152" name="弧 151"/>
              <p:cNvSpPr/>
              <p:nvPr/>
            </p:nvSpPr>
            <p:spPr>
              <a:xfrm>
                <a:off x="8195940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弧 153"/>
              <p:cNvSpPr/>
              <p:nvPr/>
            </p:nvSpPr>
            <p:spPr>
              <a:xfrm rot="10800000">
                <a:off x="8195252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2965469" y="2876716"/>
              <a:ext cx="9474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err="1" smtClean="0"/>
                <a:t>MessagePump</a:t>
              </a:r>
              <a:endParaRPr kumimoji="1" lang="zh-CN" altLang="en-US" sz="1000" dirty="0"/>
            </a:p>
          </p:txBody>
        </p:sp>
      </p:grpSp>
      <p:grpSp>
        <p:nvGrpSpPr>
          <p:cNvPr id="163" name="组 162"/>
          <p:cNvGrpSpPr/>
          <p:nvPr/>
        </p:nvGrpSpPr>
        <p:grpSpPr>
          <a:xfrm>
            <a:off x="3078002" y="5332888"/>
            <a:ext cx="954697" cy="540321"/>
            <a:chOff x="2965469" y="2744029"/>
            <a:chExt cx="954697" cy="540321"/>
          </a:xfrm>
        </p:grpSpPr>
        <p:grpSp>
          <p:nvGrpSpPr>
            <p:cNvPr id="166" name="组 165"/>
            <p:cNvGrpSpPr/>
            <p:nvPr/>
          </p:nvGrpSpPr>
          <p:grpSpPr>
            <a:xfrm>
              <a:off x="2993605" y="2744029"/>
              <a:ext cx="926561" cy="540321"/>
              <a:chOff x="8195252" y="3821076"/>
              <a:chExt cx="915088" cy="914400"/>
            </a:xfrm>
          </p:grpSpPr>
          <p:sp>
            <p:nvSpPr>
              <p:cNvPr id="168" name="弧 167"/>
              <p:cNvSpPr/>
              <p:nvPr/>
            </p:nvSpPr>
            <p:spPr>
              <a:xfrm>
                <a:off x="8195940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弧 168"/>
              <p:cNvSpPr/>
              <p:nvPr/>
            </p:nvSpPr>
            <p:spPr>
              <a:xfrm rot="10800000">
                <a:off x="8195252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7" name="文本框 166"/>
            <p:cNvSpPr txBox="1"/>
            <p:nvPr/>
          </p:nvSpPr>
          <p:spPr>
            <a:xfrm>
              <a:off x="2965469" y="2876716"/>
              <a:ext cx="9474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err="1" smtClean="0"/>
                <a:t>MessagePump</a:t>
              </a:r>
              <a:endParaRPr kumimoji="1" lang="zh-CN" altLang="en-US" sz="1000" dirty="0"/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5893693" y="3032085"/>
            <a:ext cx="1131245" cy="639184"/>
            <a:chOff x="5895395" y="3274676"/>
            <a:chExt cx="1131245" cy="639184"/>
          </a:xfrm>
        </p:grpSpPr>
        <p:grpSp>
          <p:nvGrpSpPr>
            <p:cNvPr id="171" name="组 170"/>
            <p:cNvGrpSpPr/>
            <p:nvPr/>
          </p:nvGrpSpPr>
          <p:grpSpPr>
            <a:xfrm>
              <a:off x="5895395" y="3274676"/>
              <a:ext cx="1131245" cy="639184"/>
              <a:chOff x="8195252" y="3821076"/>
              <a:chExt cx="915088" cy="914400"/>
            </a:xfrm>
          </p:grpSpPr>
          <p:sp>
            <p:nvSpPr>
              <p:cNvPr id="175" name="弧 174"/>
              <p:cNvSpPr/>
              <p:nvPr/>
            </p:nvSpPr>
            <p:spPr>
              <a:xfrm>
                <a:off x="8195940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弧 175"/>
              <p:cNvSpPr/>
              <p:nvPr/>
            </p:nvSpPr>
            <p:spPr>
              <a:xfrm rot="10800000">
                <a:off x="8195252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2" name="文本框 171"/>
            <p:cNvSpPr txBox="1"/>
            <p:nvPr/>
          </p:nvSpPr>
          <p:spPr>
            <a:xfrm>
              <a:off x="5926609" y="3446875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 smtClean="0"/>
                <a:t>MessagePump</a:t>
              </a:r>
              <a:endParaRPr kumimoji="1" lang="zh-CN" altLang="en-US" sz="1200" dirty="0"/>
            </a:p>
          </p:txBody>
        </p:sp>
      </p:grpSp>
      <p:grpSp>
        <p:nvGrpSpPr>
          <p:cNvPr id="178" name="组 177"/>
          <p:cNvGrpSpPr/>
          <p:nvPr/>
        </p:nvGrpSpPr>
        <p:grpSpPr>
          <a:xfrm>
            <a:off x="3105405" y="4464814"/>
            <a:ext cx="727322" cy="422857"/>
            <a:chOff x="3119153" y="3455143"/>
            <a:chExt cx="727322" cy="422857"/>
          </a:xfrm>
        </p:grpSpPr>
        <p:grpSp>
          <p:nvGrpSpPr>
            <p:cNvPr id="179" name="组 178"/>
            <p:cNvGrpSpPr/>
            <p:nvPr/>
          </p:nvGrpSpPr>
          <p:grpSpPr>
            <a:xfrm>
              <a:off x="3119153" y="3455143"/>
              <a:ext cx="727322" cy="422857"/>
              <a:chOff x="8195254" y="3821076"/>
              <a:chExt cx="915080" cy="914400"/>
            </a:xfrm>
          </p:grpSpPr>
          <p:sp>
            <p:nvSpPr>
              <p:cNvPr id="187" name="弧 186"/>
              <p:cNvSpPr/>
              <p:nvPr/>
            </p:nvSpPr>
            <p:spPr>
              <a:xfrm>
                <a:off x="8195934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9" name="弧 188"/>
              <p:cNvSpPr/>
              <p:nvPr/>
            </p:nvSpPr>
            <p:spPr>
              <a:xfrm rot="10800000">
                <a:off x="8195254" y="3821076"/>
                <a:ext cx="914400" cy="914400"/>
              </a:xfrm>
              <a:prstGeom prst="arc">
                <a:avLst>
                  <a:gd name="adj1" fmla="val 16200000"/>
                  <a:gd name="adj2" fmla="val 5426503"/>
                </a:avLst>
              </a:prstGeom>
              <a:ln w="63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2" name="文本框 181"/>
            <p:cNvSpPr txBox="1"/>
            <p:nvPr/>
          </p:nvSpPr>
          <p:spPr>
            <a:xfrm>
              <a:off x="3174104" y="3500354"/>
              <a:ext cx="558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err="1" smtClean="0"/>
                <a:t>IOLoop</a:t>
              </a:r>
              <a:endParaRPr kumimoji="1" lang="zh-CN" altLang="en-US" sz="1000" dirty="0"/>
            </a:p>
          </p:txBody>
        </p:sp>
      </p:grpSp>
      <p:cxnSp>
        <p:nvCxnSpPr>
          <p:cNvPr id="192" name="直线箭头连接符 66"/>
          <p:cNvCxnSpPr>
            <a:stCxn id="151" idx="1"/>
          </p:cNvCxnSpPr>
          <p:nvPr/>
        </p:nvCxnSpPr>
        <p:spPr>
          <a:xfrm flipH="1">
            <a:off x="2703280" y="2881127"/>
            <a:ext cx="321539" cy="246844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66"/>
          <p:cNvCxnSpPr/>
          <p:nvPr/>
        </p:nvCxnSpPr>
        <p:spPr>
          <a:xfrm flipH="1" flipV="1">
            <a:off x="2703280" y="3366839"/>
            <a:ext cx="416421" cy="291314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1815960" y="4563774"/>
            <a:ext cx="104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Congestion</a:t>
            </a:r>
            <a:endParaRPr kumimoji="1" lang="en-US" altLang="zh-CN" sz="1000" dirty="0"/>
          </a:p>
          <a:p>
            <a:r>
              <a:rPr kumimoji="1" lang="en-US" altLang="zh-CN" sz="1000" dirty="0" smtClean="0"/>
              <a:t>Signal</a:t>
            </a:r>
            <a:endParaRPr kumimoji="1" lang="zh-CN" altLang="en-US" sz="1000" dirty="0"/>
          </a:p>
        </p:txBody>
      </p:sp>
      <p:sp>
        <p:nvSpPr>
          <p:cNvPr id="212" name="文本框 211"/>
          <p:cNvSpPr txBox="1"/>
          <p:nvPr/>
        </p:nvSpPr>
        <p:spPr>
          <a:xfrm>
            <a:off x="1692490" y="2731713"/>
            <a:ext cx="104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De-Congestion</a:t>
            </a:r>
            <a:endParaRPr kumimoji="1" lang="en-US" altLang="zh-CN" sz="1000" dirty="0"/>
          </a:p>
          <a:p>
            <a:r>
              <a:rPr kumimoji="1" lang="zh-CN" altLang="zh-CN" sz="1000" dirty="0" smtClean="0"/>
              <a:t> 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Signal</a:t>
            </a:r>
            <a:endParaRPr kumimoji="1" lang="zh-CN" altLang="en-US" sz="1000" dirty="0"/>
          </a:p>
        </p:txBody>
      </p:sp>
      <p:cxnSp>
        <p:nvCxnSpPr>
          <p:cNvPr id="214" name="直线箭头连接符 66"/>
          <p:cNvCxnSpPr/>
          <p:nvPr/>
        </p:nvCxnSpPr>
        <p:spPr>
          <a:xfrm flipH="1">
            <a:off x="1524422" y="3127971"/>
            <a:ext cx="1178857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线箭头连接符 66"/>
          <p:cNvCxnSpPr/>
          <p:nvPr/>
        </p:nvCxnSpPr>
        <p:spPr>
          <a:xfrm flipH="1">
            <a:off x="1510547" y="3378710"/>
            <a:ext cx="1178857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6"/>
          <p:cNvCxnSpPr/>
          <p:nvPr/>
        </p:nvCxnSpPr>
        <p:spPr bwMode="auto">
          <a:xfrm>
            <a:off x="2697918" y="3246949"/>
            <a:ext cx="476186" cy="2890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直线箭头连接符 26"/>
          <p:cNvCxnSpPr/>
          <p:nvPr/>
        </p:nvCxnSpPr>
        <p:spPr bwMode="auto">
          <a:xfrm flipV="1">
            <a:off x="1689067" y="5060209"/>
            <a:ext cx="1068044" cy="43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/>
          </a:ln>
          <a:effectLst/>
        </p:spPr>
      </p:cxnSp>
      <p:cxnSp>
        <p:nvCxnSpPr>
          <p:cNvPr id="221" name="直线箭头连接符 66"/>
          <p:cNvCxnSpPr/>
          <p:nvPr/>
        </p:nvCxnSpPr>
        <p:spPr>
          <a:xfrm flipH="1">
            <a:off x="2757114" y="4694387"/>
            <a:ext cx="348290" cy="246844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66"/>
          <p:cNvCxnSpPr/>
          <p:nvPr/>
        </p:nvCxnSpPr>
        <p:spPr>
          <a:xfrm flipH="1" flipV="1">
            <a:off x="2703280" y="5191970"/>
            <a:ext cx="470255" cy="279443"/>
          </a:xfrm>
          <a:prstGeom prst="straightConnector1">
            <a:avLst/>
          </a:prstGeom>
          <a:ln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66"/>
          <p:cNvCxnSpPr>
            <a:endCxn id="110" idx="3"/>
          </p:cNvCxnSpPr>
          <p:nvPr/>
        </p:nvCxnSpPr>
        <p:spPr>
          <a:xfrm flipH="1">
            <a:off x="1689067" y="4941231"/>
            <a:ext cx="1068046" cy="491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6"/>
          <p:cNvCxnSpPr/>
          <p:nvPr/>
        </p:nvCxnSpPr>
        <p:spPr>
          <a:xfrm flipH="1">
            <a:off x="1689067" y="5191970"/>
            <a:ext cx="1014214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6"/>
          <p:cNvCxnSpPr/>
          <p:nvPr/>
        </p:nvCxnSpPr>
        <p:spPr bwMode="auto">
          <a:xfrm flipV="1">
            <a:off x="2751751" y="4783856"/>
            <a:ext cx="446093" cy="2763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内容占位符 2"/>
          <p:cNvSpPr>
            <a:spLocks noGrp="1"/>
          </p:cNvSpPr>
          <p:nvPr>
            <p:ph idx="1"/>
          </p:nvPr>
        </p:nvSpPr>
        <p:spPr>
          <a:xfrm>
            <a:off x="457200" y="1056287"/>
            <a:ext cx="8229600" cy="815292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zh-CN" dirty="0" smtClean="0"/>
              <a:t>Enforce topic-level rate limit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dirty="0" smtClean="0"/>
              <a:t>oken bucket for each Topic</a:t>
            </a:r>
          </a:p>
          <a:p>
            <a:r>
              <a:rPr kumimoji="1" lang="en-US" altLang="zh-CN" dirty="0" smtClean="0"/>
              <a:t>Fair sharing among producers of a common topic</a:t>
            </a:r>
          </a:p>
          <a:p>
            <a:r>
              <a:rPr kumimoji="1" lang="en-US" altLang="zh-CN" dirty="0" smtClean="0"/>
              <a:t>Congestion/De-Congestion signal mechanism to backpressure congestion (to producers)</a:t>
            </a:r>
          </a:p>
          <a:p>
            <a:pPr lvl="1"/>
            <a:r>
              <a:rPr kumimoji="1" lang="en-US" altLang="zh-CN" dirty="0" smtClean="0"/>
              <a:t>Per-topic signal to mitigate HOL (Head of Line) blocking in producer</a:t>
            </a:r>
          </a:p>
        </p:txBody>
      </p:sp>
    </p:spTree>
    <p:extLst>
      <p:ext uri="{BB962C8B-B14F-4D97-AF65-F5344CB8AC3E}">
        <p14:creationId xmlns:p14="http://schemas.microsoft.com/office/powerpoint/2010/main" val="286771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Rate Control in Daemon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内容占位符 8" descr="Rate Control-Final (1)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71" r="-10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465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Rate Control in Producer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内容占位符 8" descr="Rate Control in Library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6" b="-2416"/>
          <a:stretch>
            <a:fillRect/>
          </a:stretch>
        </p:blipFill>
        <p:spPr>
          <a:xfrm>
            <a:off x="457200" y="1393421"/>
            <a:ext cx="8229600" cy="5069877"/>
          </a:xfrm>
        </p:spPr>
      </p:pic>
    </p:spTree>
    <p:extLst>
      <p:ext uri="{BB962C8B-B14F-4D97-AF65-F5344CB8AC3E}">
        <p14:creationId xmlns:p14="http://schemas.microsoft.com/office/powerpoint/2010/main" val="31721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Advanced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Decide batch size for the Topic in congestion mode</a:t>
            </a:r>
          </a:p>
          <a:p>
            <a:pPr lvl="1"/>
            <a:r>
              <a:rPr kumimoji="1" lang="en-US" altLang="zh-CN" dirty="0" smtClean="0"/>
              <a:t>Batch size &lt;= </a:t>
            </a:r>
            <a:r>
              <a:rPr kumimoji="1" lang="en-US" altLang="zh-CN" dirty="0" err="1" smtClean="0"/>
              <a:t>Topic.Bucket.Cap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Small batch size reduces worst-case latency</a:t>
            </a:r>
          </a:p>
          <a:p>
            <a:pPr lvl="2"/>
            <a:r>
              <a:rPr kumimoji="1" lang="en-US" altLang="zh-CN" dirty="0" smtClean="0"/>
              <a:t>May increase CPU overhead</a:t>
            </a:r>
          </a:p>
          <a:p>
            <a:r>
              <a:rPr kumimoji="1" lang="en-US" altLang="zh-CN" dirty="0" smtClean="0"/>
              <a:t>Ensure 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client.queue.cap-high_watermark</a:t>
            </a:r>
            <a:r>
              <a:rPr kumimoji="1" lang="en-US" altLang="zh-CN" dirty="0" smtClean="0"/>
              <a:t>) &gt; </a:t>
            </a:r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 buffer size</a:t>
            </a:r>
          </a:p>
          <a:p>
            <a:pPr lvl="2"/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 buffer size: 4kB~ 16*4kB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high_watermark</a:t>
            </a:r>
            <a:r>
              <a:rPr kumimoji="1" lang="en-US" altLang="zh-CN" dirty="0" smtClean="0"/>
              <a:t> – </a:t>
            </a:r>
            <a:r>
              <a:rPr kumimoji="1" lang="en-US" altLang="zh-CN" dirty="0" err="1" smtClean="0"/>
              <a:t>low_watermark</a:t>
            </a:r>
            <a:r>
              <a:rPr kumimoji="1" lang="en-US" altLang="zh-CN" dirty="0" smtClean="0"/>
              <a:t>) &gt; </a:t>
            </a:r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 buffer size</a:t>
            </a:r>
          </a:p>
          <a:p>
            <a:pPr lvl="1"/>
            <a:r>
              <a:rPr kumimoji="1" lang="en-US" altLang="zh-CN" dirty="0" err="1" smtClean="0"/>
              <a:t>Low_watermark</a:t>
            </a:r>
            <a:r>
              <a:rPr kumimoji="1" lang="en-US" altLang="zh-CN" dirty="0" smtClean="0"/>
              <a:t> &gt; </a:t>
            </a:r>
            <a:r>
              <a:rPr kumimoji="1" lang="en-US" altLang="zh-CN" dirty="0" err="1" smtClean="0"/>
              <a:t>Topic.batch</a:t>
            </a:r>
            <a:r>
              <a:rPr kumimoji="1" lang="en-US" altLang="zh-CN" dirty="0" err="1"/>
              <a:t>_</a:t>
            </a:r>
            <a:r>
              <a:rPr kumimoji="1" lang="en-US" altLang="zh-CN" dirty="0" err="1" smtClean="0"/>
              <a:t>size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Dynamically-allocated multi-queue structure</a:t>
            </a:r>
          </a:p>
          <a:p>
            <a:pPr lvl="1"/>
            <a:r>
              <a:rPr kumimoji="1" lang="en-US" altLang="zh-CN" dirty="0" smtClean="0"/>
              <a:t>Improve memory efficiency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9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Rate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647212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zh-CN" dirty="0" smtClean="0"/>
              <a:t>Cap(</a:t>
            </a:r>
            <a:r>
              <a:rPr kumimoji="1" lang="en-US" altLang="zh-CN" dirty="0" err="1" smtClean="0"/>
              <a:t>client.queue</a:t>
            </a:r>
            <a:r>
              <a:rPr kumimoji="1" lang="en-US" altLang="zh-CN" dirty="0" smtClean="0"/>
              <a:t>)=10k, high-watermark=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0.6</a:t>
            </a:r>
            <a:r>
              <a:rPr kumimoji="1" lang="en-US" altLang="zh-CN" dirty="0" smtClean="0"/>
              <a:t>*cap, low-water-mark=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0.3</a:t>
            </a:r>
            <a:r>
              <a:rPr kumimoji="1" lang="en-US" altLang="zh-CN" dirty="0" smtClean="0"/>
              <a:t>*cap</a:t>
            </a:r>
          </a:p>
          <a:p>
            <a:r>
              <a:rPr kumimoji="1" lang="en-US" altLang="zh-CN" dirty="0" smtClean="0"/>
              <a:t>Producer1/2/3 all publish Topic1</a:t>
            </a:r>
          </a:p>
          <a:p>
            <a:pPr lvl="1"/>
            <a:r>
              <a:rPr kumimoji="1" lang="en-US" altLang="zh-CN" dirty="0" smtClean="0"/>
              <a:t>Assume the SLA of Topic1 bounds the throughput at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4k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msgs</a:t>
            </a:r>
            <a:r>
              <a:rPr kumimoji="1" lang="en-US" altLang="zh-CN" dirty="0" smtClean="0">
                <a:solidFill>
                  <a:srgbClr val="FF0000"/>
                </a:solidFill>
              </a:rPr>
              <a:t>/s</a:t>
            </a:r>
          </a:p>
          <a:p>
            <a:r>
              <a:rPr kumimoji="1" lang="en-US" altLang="zh-CN" dirty="0" smtClean="0"/>
              <a:t>Producer1/2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3: send 1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in every 1 </a:t>
            </a:r>
            <a:r>
              <a:rPr kumimoji="1" lang="en-US" altLang="zh-CN" dirty="0" err="1" smtClean="0"/>
              <a:t>ms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Producer1: there is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 burst sending</a:t>
            </a:r>
          </a:p>
          <a:p>
            <a:pPr lvl="2"/>
            <a:r>
              <a:rPr kumimoji="1" lang="en-US" altLang="zh-CN" dirty="0" smtClean="0"/>
              <a:t>Last for 20 seconds</a:t>
            </a:r>
          </a:p>
          <a:p>
            <a:pPr lvl="2"/>
            <a:r>
              <a:rPr kumimoji="1" lang="en-US" altLang="zh-CN" dirty="0" smtClean="0"/>
              <a:t>During this duration, producer1 sends 3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in every 1ms</a:t>
            </a:r>
          </a:p>
          <a:p>
            <a:r>
              <a:rPr kumimoji="1" lang="en-US" altLang="zh-CN" dirty="0" smtClean="0"/>
              <a:t>In NSQ (bottom left): during “burst duration”, total throughput is 5k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, violating the rate limit of Topic1</a:t>
            </a:r>
          </a:p>
          <a:p>
            <a:r>
              <a:rPr kumimoji="1" lang="en-US" altLang="zh-CN" dirty="0" smtClean="0"/>
              <a:t>In RTM (bottom right, token bucket setup of topic1 is (rate=4000, burst=100)): rate limiting is guaranteed throughout the timeline</a:t>
            </a:r>
          </a:p>
          <a:p>
            <a:pPr lvl="1"/>
            <a:r>
              <a:rPr kumimoji="1" lang="en-US" altLang="zh-CN" dirty="0" smtClean="0"/>
              <a:t>After the 20s burst-sending, there are large amount of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 pending in the </a:t>
            </a:r>
            <a:r>
              <a:rPr kumimoji="1" lang="en-US" altLang="zh-CN" dirty="0" err="1" smtClean="0"/>
              <a:t>IOLoop</a:t>
            </a:r>
            <a:r>
              <a:rPr kumimoji="1" lang="en-US" altLang="zh-CN" dirty="0" smtClean="0"/>
              <a:t> (corresponding to producer1). In order to drain the pending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, Topic1 keeps working at its best rate (4k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/s). That’s why the “burst duration” in RTM is longer than 20s</a:t>
            </a:r>
          </a:p>
          <a:p>
            <a:pPr lvl="1"/>
            <a:r>
              <a:rPr kumimoji="1" lang="en-US" altLang="zh-CN" dirty="0" smtClean="0"/>
              <a:t>Congestion and De-congestion occur 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en-US" altLang="zh-CN" dirty="0" smtClean="0">
                <a:solidFill>
                  <a:srgbClr val="FF0000"/>
                </a:solidFill>
              </a:rPr>
              <a:t> times </a:t>
            </a:r>
            <a:r>
              <a:rPr kumimoji="1" lang="en-US" altLang="zh-CN" dirty="0" smtClean="0"/>
              <a:t>during “burst sending”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AF81-2836-1841-8C1D-2DCC72636AA7}" type="datetime1">
              <a:rPr lang="en-US" smtClean="0"/>
              <a:pPr/>
              <a:t>10/16/16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 descr="nsq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5" y="3703498"/>
            <a:ext cx="4206012" cy="2563892"/>
          </a:xfrm>
          <a:prstGeom prst="rect">
            <a:avLst/>
          </a:prstGeom>
        </p:spPr>
      </p:pic>
      <p:pic>
        <p:nvPicPr>
          <p:cNvPr id="10" name="图片 9" descr="rtm-rea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57" y="3544109"/>
            <a:ext cx="3993954" cy="27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430664</TotalTime>
  <Words>928</Words>
  <Application>Microsoft Macintosh PowerPoint</Application>
  <PresentationFormat>全屏显示(4:3)</PresentationFormat>
  <Paragraphs>166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RTM A New Real-Time Messaging Middleware</vt:lpstr>
      <vt:lpstr>To-do List</vt:lpstr>
      <vt:lpstr>QoS Model</vt:lpstr>
      <vt:lpstr>QoS API</vt:lpstr>
      <vt:lpstr>Rate Control</vt:lpstr>
      <vt:lpstr>Rate Control in Daemon</vt:lpstr>
      <vt:lpstr>Rate Control in Producer</vt:lpstr>
      <vt:lpstr>Advanced Design</vt:lpstr>
      <vt:lpstr>Rate Control</vt:lpstr>
      <vt:lpstr>Insights of Rate Control</vt:lpstr>
      <vt:lpstr>Latency Evaluation</vt:lpstr>
      <vt:lpstr>Latency Evaluation</vt:lpstr>
    </vt:vector>
  </TitlesOfParts>
  <Company>wustl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eit</dc:creator>
  <cp:lastModifiedBy>Chong Li</cp:lastModifiedBy>
  <cp:revision>6152</cp:revision>
  <dcterms:created xsi:type="dcterms:W3CDTF">2013-08-14T23:08:37Z</dcterms:created>
  <dcterms:modified xsi:type="dcterms:W3CDTF">2016-10-17T21:03:23Z</dcterms:modified>
</cp:coreProperties>
</file>