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86" r:id="rId5"/>
    <p:sldId id="297" r:id="rId6"/>
    <p:sldId id="294" r:id="rId7"/>
    <p:sldId id="295" r:id="rId8"/>
    <p:sldId id="296" r:id="rId9"/>
    <p:sldId id="300" r:id="rId10"/>
    <p:sldId id="301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928"/>
  </p:normalViewPr>
  <p:slideViewPr>
    <p:cSldViewPr snapToGrid="0" snapToObjects="1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334B5-2E8C-954C-980B-69A3EB1E435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1F065-AC69-4042-9546-E1D07691A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8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1F065-AC69-4042-9546-E1D07691AA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D2B2-56E4-5F4D-8496-8D2783E4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595" y="1089096"/>
            <a:ext cx="9878797" cy="253481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FCADC-B9AD-4B4C-8DE9-D81685390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8353" y="3954819"/>
            <a:ext cx="7775283" cy="1304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32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D2B2-56E4-5F4D-8496-8D2783E4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9367" y="1070645"/>
            <a:ext cx="7094482" cy="2534818"/>
          </a:xfrm>
        </p:spPr>
        <p:txBody>
          <a:bodyPr anchor="b">
            <a:normAutofit/>
          </a:bodyPr>
          <a:lstStyle>
            <a:lvl1pPr algn="r">
              <a:defRPr sz="6000"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FCADC-B9AD-4B4C-8DE9-D81685390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9367" y="4039015"/>
            <a:ext cx="7094483" cy="1757855"/>
          </a:xfrm>
        </p:spPr>
        <p:txBody>
          <a:bodyPr/>
          <a:lstStyle>
            <a:lvl1pPr marL="0" indent="0" algn="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2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Slide Option #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D4E3-EA94-FC49-B64D-3E40269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28" y="1827212"/>
            <a:ext cx="7968343" cy="1325563"/>
          </a:xfrm>
        </p:spPr>
        <p:txBody>
          <a:bodyPr/>
          <a:lstStyle>
            <a:lvl1pPr algn="ctr">
              <a:defRPr b="1">
                <a:solidFill>
                  <a:srgbClr val="5C068C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17D5-604B-F548-A8E8-832203F61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513" y="3429000"/>
            <a:ext cx="8098972" cy="2511425"/>
          </a:xfrm>
        </p:spPr>
        <p:txBody>
          <a:bodyPr/>
          <a:lstStyle>
            <a:lvl1pPr marL="0" indent="0" algn="ctr">
              <a:buNone/>
              <a:defRPr>
                <a:latin typeface="Century Gothic" panose="020B0502020202020204" pitchFamily="34" charset="0"/>
              </a:defRPr>
            </a:lvl1pPr>
            <a:lvl2pPr marL="457200" indent="0">
              <a:buNone/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5B8ABF8-7814-C447-84C7-FF3E6BC9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365125"/>
            <a:ext cx="565484" cy="308643"/>
          </a:xfrm>
        </p:spPr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fld id="{B3F2A98C-0443-9140-82EB-86755F3532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9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imary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D4E3-EA94-FC49-B64D-3E402692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C068C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17D5-604B-F548-A8E8-832203F61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877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D2211D1-24FF-3242-BC29-3B257158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365125"/>
            <a:ext cx="565484" cy="308643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fld id="{B3F2A98C-0443-9140-82EB-86755F3532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8943250-DF9F-6B40-B031-24CD0CCEE824}"/>
              </a:ext>
            </a:extLst>
          </p:cNvPr>
          <p:cNvSpPr txBox="1">
            <a:spLocks/>
          </p:cNvSpPr>
          <p:nvPr userDrawn="1"/>
        </p:nvSpPr>
        <p:spPr>
          <a:xfrm>
            <a:off x="11353800" y="365124"/>
            <a:ext cx="565484" cy="308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F2A98C-0443-9140-82EB-86755F3532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ption #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E5A7CF3-FACC-7C4A-BEA0-6C2A6F716E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9402" y="1100666"/>
            <a:ext cx="3429265" cy="336973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9820356-3FB2-134B-B645-C824B6F9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0" y="905932"/>
            <a:ext cx="3666067" cy="1325563"/>
          </a:xfrm>
        </p:spPr>
        <p:txBody>
          <a:bodyPr/>
          <a:lstStyle>
            <a:lvl1pPr>
              <a:defRPr>
                <a:solidFill>
                  <a:srgbClr val="5C068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F1561A-106C-CD44-814F-976A374473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3000" y="2852738"/>
            <a:ext cx="3683000" cy="3514725"/>
          </a:xfrm>
        </p:spPr>
        <p:txBody>
          <a:bodyPr/>
          <a:lstStyle>
            <a:lvl1pPr marL="0" indent="0">
              <a:buNone/>
              <a:defRPr>
                <a:solidFill>
                  <a:sysClr val="windowText" lastClr="000000"/>
                </a:solidFill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  <a:lvl3pPr>
              <a:defRPr>
                <a:solidFill>
                  <a:sysClr val="windowText" lastClr="000000"/>
                </a:solidFill>
              </a:defRPr>
            </a:lvl3pPr>
            <a:lvl4pPr>
              <a:defRPr>
                <a:solidFill>
                  <a:sysClr val="windowText" lastClr="000000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9FF8A35-D241-D149-A8B2-577D8D8BF7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984368" y="2785533"/>
            <a:ext cx="3429265" cy="336973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9C1879-969A-E544-9632-FC42807DA150}"/>
              </a:ext>
            </a:extLst>
          </p:cNvPr>
          <p:cNvSpPr txBox="1">
            <a:spLocks/>
          </p:cNvSpPr>
          <p:nvPr userDrawn="1"/>
        </p:nvSpPr>
        <p:spPr>
          <a:xfrm>
            <a:off x="11353800" y="365125"/>
            <a:ext cx="565484" cy="308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2A98C-0443-9140-82EB-86755F353243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5C068C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C068C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188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ption #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D4E3-EA94-FC49-B64D-3E402692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325563"/>
          </a:xfrm>
        </p:spPr>
        <p:txBody>
          <a:bodyPr/>
          <a:lstStyle>
            <a:lvl1pPr>
              <a:defRPr b="1">
                <a:solidFill>
                  <a:srgbClr val="5C068C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17D5-604B-F548-A8E8-832203F61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168775"/>
          </a:xfrm>
        </p:spPr>
        <p:txBody>
          <a:bodyPr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4355EA27-8A27-1F46-A1D0-D4EE4E44455F}"/>
              </a:ext>
            </a:extLst>
          </p:cNvPr>
          <p:cNvSpPr>
            <a:spLocks noChangeAspect="1"/>
          </p:cNvSpPr>
          <p:nvPr userDrawn="1"/>
        </p:nvSpPr>
        <p:spPr>
          <a:xfrm>
            <a:off x="8879034" y="0"/>
            <a:ext cx="6678940" cy="6858000"/>
          </a:xfrm>
          <a:prstGeom prst="pie">
            <a:avLst>
              <a:gd name="adj1" fmla="val 5402829"/>
              <a:gd name="adj2" fmla="val 16199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C4F469-C6D7-734B-BC9D-487BC959C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6200000">
            <a:off x="8940232" y="2820020"/>
            <a:ext cx="5338587" cy="1217958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76EEDD1-45AB-114E-BEBD-6A56A36C60E2}"/>
              </a:ext>
            </a:extLst>
          </p:cNvPr>
          <p:cNvSpPr txBox="1">
            <a:spLocks/>
          </p:cNvSpPr>
          <p:nvPr userDrawn="1"/>
        </p:nvSpPr>
        <p:spPr>
          <a:xfrm>
            <a:off x="11353800" y="365125"/>
            <a:ext cx="565484" cy="3086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F2A98C-0443-9140-82EB-86755F353243}" type="slidenum">
              <a:rPr lang="en-US" smtClean="0">
                <a:solidFill>
                  <a:schemeClr val="accent3"/>
                </a:solidFill>
              </a:rPr>
              <a:pPr/>
              <a:t>‹#›</a:t>
            </a:fld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17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787D1-9039-F143-8FB3-707392AF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E1709-7B23-F940-9C91-396FEDEBC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0CA6-1A57-4646-99FA-92BEB9146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0745E-2527-B042-9B0E-617650643DA7}" type="datetime1">
              <a:rPr lang="en-SG" smtClean="0"/>
              <a:t>13/05/2024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5D9AF-F4E0-2C4E-ACC1-EDFE20577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3F23B-4E04-EB4A-8684-5E49204DA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2A98C-0443-9140-82EB-86755F353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4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4" r:id="rId3"/>
    <p:sldLayoutId id="2147483663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B9BE5-3AA4-9548-8052-B856D933D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SAFEX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D1A40CE-E8C2-7B47-855E-E2945D03C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Video Analytics System (VAS) for Marine Systems, Platform Systems Sustainment Centre, HTX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May Intern Brief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5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0DB8-0565-1658-9773-9E40346C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B3AB-10F8-31E3-F606-0AB6B756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3 places of interest</a:t>
            </a:r>
          </a:p>
          <a:p>
            <a:r>
              <a:rPr lang="en-SG" sz="3200" dirty="0"/>
              <a:t>Camera Locations:</a:t>
            </a:r>
          </a:p>
          <a:p>
            <a:pPr lvl="1"/>
            <a:r>
              <a:rPr lang="en-SG" sz="2800" b="1" dirty="0"/>
              <a:t>Hangar</a:t>
            </a:r>
          </a:p>
          <a:p>
            <a:pPr lvl="1"/>
            <a:r>
              <a:rPr lang="en-SG" sz="2800" b="1" dirty="0"/>
              <a:t>Outside Hangar/Bay Area</a:t>
            </a:r>
          </a:p>
          <a:p>
            <a:pPr lvl="1"/>
            <a:r>
              <a:rPr lang="en-SG" sz="2800" b="1" dirty="0"/>
              <a:t>Oil Storage Area</a:t>
            </a:r>
          </a:p>
          <a:p>
            <a:r>
              <a:rPr lang="en-SG" sz="3200" dirty="0"/>
              <a:t>Cameras at different locations will run different VAs</a:t>
            </a:r>
          </a:p>
          <a:p>
            <a:r>
              <a:rPr lang="en-SG" sz="3200" dirty="0"/>
              <a:t>System Deployment – Office Area</a:t>
            </a:r>
          </a:p>
          <a:p>
            <a:r>
              <a:rPr lang="en-SG" sz="3200" dirty="0"/>
              <a:t>Arrange for site visit this week*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6705A-4542-E466-AB6D-88CB5E56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A98C-0443-9140-82EB-86755F3532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6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2BBB65-4713-720C-B66F-EE7202FF6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74656"/>
              </p:ext>
            </p:extLst>
          </p:nvPr>
        </p:nvGraphicFramePr>
        <p:xfrm>
          <a:off x="449512" y="890671"/>
          <a:ext cx="11428164" cy="5663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0133">
                  <a:extLst>
                    <a:ext uri="{9D8B030D-6E8A-4147-A177-3AD203B41FA5}">
                      <a16:colId xmlns:a16="http://schemas.microsoft.com/office/drawing/2014/main" val="3473322116"/>
                    </a:ext>
                  </a:extLst>
                </a:gridCol>
                <a:gridCol w="2080927">
                  <a:extLst>
                    <a:ext uri="{9D8B030D-6E8A-4147-A177-3AD203B41FA5}">
                      <a16:colId xmlns:a16="http://schemas.microsoft.com/office/drawing/2014/main" val="3029741523"/>
                    </a:ext>
                  </a:extLst>
                </a:gridCol>
                <a:gridCol w="2080927">
                  <a:extLst>
                    <a:ext uri="{9D8B030D-6E8A-4147-A177-3AD203B41FA5}">
                      <a16:colId xmlns:a16="http://schemas.microsoft.com/office/drawing/2014/main" val="1942362011"/>
                    </a:ext>
                  </a:extLst>
                </a:gridCol>
                <a:gridCol w="1609883">
                  <a:extLst>
                    <a:ext uri="{9D8B030D-6E8A-4147-A177-3AD203B41FA5}">
                      <a16:colId xmlns:a16="http://schemas.microsoft.com/office/drawing/2014/main" val="1448592223"/>
                    </a:ext>
                  </a:extLst>
                </a:gridCol>
                <a:gridCol w="2148147">
                  <a:extLst>
                    <a:ext uri="{9D8B030D-6E8A-4147-A177-3AD203B41FA5}">
                      <a16:colId xmlns:a16="http://schemas.microsoft.com/office/drawing/2014/main" val="1554943487"/>
                    </a:ext>
                  </a:extLst>
                </a:gridCol>
                <a:gridCol w="2148147">
                  <a:extLst>
                    <a:ext uri="{9D8B030D-6E8A-4147-A177-3AD203B41FA5}">
                      <a16:colId xmlns:a16="http://schemas.microsoft.com/office/drawing/2014/main" val="4164265998"/>
                    </a:ext>
                  </a:extLst>
                </a:gridCol>
              </a:tblGrid>
              <a:tr h="412835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POC Stage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Feature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Details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Alert Type</a:t>
                      </a:r>
                      <a:endParaRPr lang="en-SG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POC location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Notes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extLst>
                  <a:ext uri="{0D108BD9-81ED-4DB2-BD59-A6C34878D82A}">
                    <a16:rowId xmlns:a16="http://schemas.microsoft.com/office/drawing/2014/main" val="847467491"/>
                  </a:ext>
                </a:extLst>
              </a:tr>
              <a:tr h="1089466">
                <a:tc rowSpan="5"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SafeX</a:t>
                      </a:r>
                      <a:r>
                        <a:rPr lang="en-US" sz="1600" dirty="0">
                          <a:effectLst/>
                        </a:rPr>
                        <a:t> 1.0</a:t>
                      </a:r>
                      <a:endParaRPr lang="en-SG" sz="1600" dirty="0">
                        <a:effectLst/>
                      </a:endParaRPr>
                    </a:p>
                    <a:p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SG" sz="1600" dirty="0">
                        <a:effectLst/>
                      </a:endParaRPr>
                    </a:p>
                    <a:p>
                      <a:r>
                        <a:rPr lang="en-US" sz="1600" dirty="0">
                          <a:effectLst/>
                        </a:rPr>
                        <a:t>Target start :Early Feb 2024</a:t>
                      </a:r>
                    </a:p>
                    <a:p>
                      <a:endParaRPr lang="en-US" sz="1600" dirty="0">
                        <a:effectLst/>
                      </a:endParaRPr>
                    </a:p>
                    <a:p>
                      <a:r>
                        <a:rPr lang="en-US" sz="1600" dirty="0">
                          <a:effectLst/>
                        </a:rPr>
                        <a:t>Target completion: July 2024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Detection of proper donning of PPE within PPE restricted zones.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Detection if workers are wearing proper PPE in PPE restricted zone (i.e. hanger </a:t>
                      </a:r>
                      <a:r>
                        <a:rPr lang="en-US" sz="1600" dirty="0" err="1">
                          <a:effectLst/>
                          <a:latin typeface="+mj-lt"/>
                        </a:rPr>
                        <a:t>etc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)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Immediate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Hanger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 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extLst>
                  <a:ext uri="{0D108BD9-81ED-4DB2-BD59-A6C34878D82A}">
                    <a16:rowId xmlns:a16="http://schemas.microsoft.com/office/drawing/2014/main" val="374207815"/>
                  </a:ext>
                </a:extLst>
              </a:tr>
              <a:tr h="83031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Detection of Forklift operation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j-lt"/>
                        </a:rPr>
                        <a:t>When forklift is in operation, send an alert to everyone.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j-lt"/>
                        </a:rPr>
                        <a:t>Immediate</a:t>
                      </a:r>
                      <a:endParaRPr lang="en-SG" sz="16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Hanger, walkways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j-lt"/>
                        </a:rPr>
                        <a:t> </a:t>
                      </a:r>
                      <a:endParaRPr lang="en-SG" sz="16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extLst>
                  <a:ext uri="{0D108BD9-81ED-4DB2-BD59-A6C34878D82A}">
                    <a16:rowId xmlns:a16="http://schemas.microsoft.com/office/drawing/2014/main" val="1899475506"/>
                  </a:ext>
                </a:extLst>
              </a:tr>
              <a:tr h="108946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j-lt"/>
                        </a:rPr>
                        <a:t>Unauthorised access during operation of crane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j-lt"/>
                        </a:rPr>
                        <a:t>Check if human and vehicle (forklift) enter hanger during operation</a:t>
                      </a:r>
                      <a:endParaRPr lang="en-SG" sz="16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j-lt"/>
                        </a:rPr>
                        <a:t>Immediate</a:t>
                      </a:r>
                      <a:endParaRPr lang="en-SG" sz="160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Hanger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 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extLst>
                  <a:ext uri="{0D108BD9-81ED-4DB2-BD59-A6C34878D82A}">
                    <a16:rowId xmlns:a16="http://schemas.microsoft.com/office/drawing/2014/main" val="1547351559"/>
                  </a:ext>
                </a:extLst>
              </a:tr>
              <a:tr h="108946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Counting of oil drums and detection of oil drum movements and oil drum leaks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</a:rPr>
                        <a:t>Alert on changes of oil drums count and the person moving the drum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j-lt"/>
                          <a:ea typeface="Calibri" panose="020F0502020204030204" pitchFamily="34" charset="0"/>
                        </a:rPr>
                        <a:t>Immediate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Oil storage area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This will be a security feature to ensure that all oil drums are accounted for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24630"/>
                  </a:ext>
                </a:extLst>
              </a:tr>
              <a:tr h="83031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Illegal Parking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Alert if vehicle is stationary near the hanger for too long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Immediate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Outside Hanger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j-lt"/>
                        </a:rPr>
                        <a:t> 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extLst>
                  <a:ext uri="{0D108BD9-81ED-4DB2-BD59-A6C34878D82A}">
                    <a16:rowId xmlns:a16="http://schemas.microsoft.com/office/drawing/2014/main" val="12589520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22F3DA-3850-0920-705A-869E83DBCA2D}"/>
              </a:ext>
            </a:extLst>
          </p:cNvPr>
          <p:cNvSpPr txBox="1"/>
          <p:nvPr/>
        </p:nvSpPr>
        <p:spPr>
          <a:xfrm>
            <a:off x="1426494" y="115149"/>
            <a:ext cx="947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latin typeface="+mj-lt"/>
              </a:rPr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283243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2BBB65-4713-720C-B66F-EE7202FF6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96593"/>
              </p:ext>
            </p:extLst>
          </p:nvPr>
        </p:nvGraphicFramePr>
        <p:xfrm>
          <a:off x="293018" y="751870"/>
          <a:ext cx="11428164" cy="5984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0133">
                  <a:extLst>
                    <a:ext uri="{9D8B030D-6E8A-4147-A177-3AD203B41FA5}">
                      <a16:colId xmlns:a16="http://schemas.microsoft.com/office/drawing/2014/main" val="3473322116"/>
                    </a:ext>
                  </a:extLst>
                </a:gridCol>
                <a:gridCol w="2080927">
                  <a:extLst>
                    <a:ext uri="{9D8B030D-6E8A-4147-A177-3AD203B41FA5}">
                      <a16:colId xmlns:a16="http://schemas.microsoft.com/office/drawing/2014/main" val="3029741523"/>
                    </a:ext>
                  </a:extLst>
                </a:gridCol>
                <a:gridCol w="3784322">
                  <a:extLst>
                    <a:ext uri="{9D8B030D-6E8A-4147-A177-3AD203B41FA5}">
                      <a16:colId xmlns:a16="http://schemas.microsoft.com/office/drawing/2014/main" val="194236201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448592223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554943487"/>
                    </a:ext>
                  </a:extLst>
                </a:gridCol>
                <a:gridCol w="1256382">
                  <a:extLst>
                    <a:ext uri="{9D8B030D-6E8A-4147-A177-3AD203B41FA5}">
                      <a16:colId xmlns:a16="http://schemas.microsoft.com/office/drawing/2014/main" val="4164265998"/>
                    </a:ext>
                  </a:extLst>
                </a:gridCol>
              </a:tblGrid>
              <a:tr h="412835">
                <a:tc rowSpan="5"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SafeX</a:t>
                      </a:r>
                      <a:r>
                        <a:rPr lang="en-US" sz="1600" dirty="0">
                          <a:effectLst/>
                        </a:rPr>
                        <a:t> 2.0</a:t>
                      </a:r>
                      <a:endParaRPr lang="en-SG" sz="1600" dirty="0">
                        <a:effectLst/>
                      </a:endParaRPr>
                    </a:p>
                    <a:p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SG" sz="1600" dirty="0">
                        <a:effectLst/>
                      </a:endParaRPr>
                    </a:p>
                    <a:p>
                      <a:r>
                        <a:rPr lang="en-US" sz="1600" dirty="0">
                          <a:effectLst/>
                        </a:rPr>
                        <a:t>Target start :July 2024</a:t>
                      </a:r>
                    </a:p>
                    <a:p>
                      <a:endParaRPr lang="en-US" sz="1600" dirty="0">
                        <a:effectLst/>
                      </a:endParaRPr>
                    </a:p>
                    <a:p>
                      <a:r>
                        <a:rPr lang="en-US" sz="1600" dirty="0">
                          <a:effectLst/>
                        </a:rPr>
                        <a:t>Target completion: Jan 2025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Feature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Description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Alert Type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POC Location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extLst>
                  <a:ext uri="{0D108BD9-81ED-4DB2-BD59-A6C34878D82A}">
                    <a16:rowId xmlns:a16="http://schemas.microsoft.com/office/drawing/2014/main" val="847467491"/>
                  </a:ext>
                </a:extLst>
              </a:tr>
              <a:tr h="108946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Stacking of objects in a hazardous manner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Alert if object is stacked beyond safe height threshold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Immediate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Hanger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extLst>
                  <a:ext uri="{0D108BD9-81ED-4DB2-BD59-A6C34878D82A}">
                    <a16:rowId xmlns:a16="http://schemas.microsoft.com/office/drawing/2014/main" val="374207815"/>
                  </a:ext>
                </a:extLst>
              </a:tr>
              <a:tr h="83031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Obstruction of walkway or any other unsafe conditions such as oil/ water puddles </a:t>
                      </a:r>
                      <a:r>
                        <a:rPr lang="en-US" sz="1600" dirty="0" err="1">
                          <a:effectLst/>
                        </a:rPr>
                        <a:t>etc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To detect and notify of any unsafe conditions that may arise within the workshop/ walkways and  hangers 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Immediate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hanger, walkways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extLst>
                  <a:ext uri="{0D108BD9-81ED-4DB2-BD59-A6C34878D82A}">
                    <a16:rowId xmlns:a16="http://schemas.microsoft.com/office/drawing/2014/main" val="1899475506"/>
                  </a:ext>
                </a:extLst>
              </a:tr>
              <a:tr h="108946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Safe operation of crane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Check if </a:t>
                      </a:r>
                      <a:endParaRPr lang="en-SG" sz="1600" dirty="0">
                        <a:effectLst/>
                      </a:endParaRP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Load hung for too long</a:t>
                      </a:r>
                      <a:endParaRPr lang="en-SG" sz="1600" dirty="0">
                        <a:effectLst/>
                      </a:endParaRP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Load is unbalanced</a:t>
                      </a:r>
                      <a:endParaRPr lang="en-SG" sz="1600" dirty="0">
                        <a:effectLst/>
                      </a:endParaRP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en-US" sz="1600" dirty="0">
                          <a:effectLst/>
                        </a:rPr>
                        <a:t>Shaky movement (both vertical and horizontal)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Immediate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Hanger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extLst>
                  <a:ext uri="{0D108BD9-81ED-4DB2-BD59-A6C34878D82A}">
                    <a16:rowId xmlns:a16="http://schemas.microsoft.com/office/drawing/2014/main" val="15473515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Detection of any human horseplaying/ object left at hanger/ service bay area (Housekeeping)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Human detection such as: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Running, skipping, cycling, using of machines etc.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Leaving materials, tools, other items within 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Immediate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Hanger, Work shed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4246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22F3DA-3850-0920-705A-869E83DBCA2D}"/>
              </a:ext>
            </a:extLst>
          </p:cNvPr>
          <p:cNvSpPr txBox="1"/>
          <p:nvPr/>
        </p:nvSpPr>
        <p:spPr>
          <a:xfrm>
            <a:off x="1426494" y="115149"/>
            <a:ext cx="947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latin typeface="+mj-lt"/>
              </a:rPr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329958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2BBB65-4713-720C-B66F-EE7202FF6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34278"/>
              </p:ext>
            </p:extLst>
          </p:nvPr>
        </p:nvGraphicFramePr>
        <p:xfrm>
          <a:off x="381918" y="2074370"/>
          <a:ext cx="11428164" cy="2332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0133">
                  <a:extLst>
                    <a:ext uri="{9D8B030D-6E8A-4147-A177-3AD203B41FA5}">
                      <a16:colId xmlns:a16="http://schemas.microsoft.com/office/drawing/2014/main" val="3473322116"/>
                    </a:ext>
                  </a:extLst>
                </a:gridCol>
                <a:gridCol w="2080927">
                  <a:extLst>
                    <a:ext uri="{9D8B030D-6E8A-4147-A177-3AD203B41FA5}">
                      <a16:colId xmlns:a16="http://schemas.microsoft.com/office/drawing/2014/main" val="3029741523"/>
                    </a:ext>
                  </a:extLst>
                </a:gridCol>
                <a:gridCol w="3784322">
                  <a:extLst>
                    <a:ext uri="{9D8B030D-6E8A-4147-A177-3AD203B41FA5}">
                      <a16:colId xmlns:a16="http://schemas.microsoft.com/office/drawing/2014/main" val="194236201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448592223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554943487"/>
                    </a:ext>
                  </a:extLst>
                </a:gridCol>
                <a:gridCol w="1256382">
                  <a:extLst>
                    <a:ext uri="{9D8B030D-6E8A-4147-A177-3AD203B41FA5}">
                      <a16:colId xmlns:a16="http://schemas.microsoft.com/office/drawing/2014/main" val="4164265998"/>
                    </a:ext>
                  </a:extLst>
                </a:gridCol>
              </a:tblGrid>
              <a:tr h="412835">
                <a:tc rowSpan="3"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SafeX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3.0 (additional features)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Feature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Description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Alert Type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POC Location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extLst>
                  <a:ext uri="{0D108BD9-81ED-4DB2-BD59-A6C34878D82A}">
                    <a16:rowId xmlns:a16="http://schemas.microsoft.com/office/drawing/2014/main" val="847467491"/>
                  </a:ext>
                </a:extLst>
              </a:tr>
              <a:tr h="1089466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Detection of diving operations 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Detection of diving operations and training activities within service bay area.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Immediate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Service Bay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extLst>
                  <a:ext uri="{0D108BD9-81ED-4DB2-BD59-A6C34878D82A}">
                    <a16:rowId xmlns:a16="http://schemas.microsoft.com/office/drawing/2014/main" val="374207815"/>
                  </a:ext>
                </a:extLst>
              </a:tr>
              <a:tr h="83031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Facial Recognition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To detect the person entering/ moving around a restricted area/ unauthorized access.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Immediate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Hanger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SG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613" marR="46613" marT="0" marB="31075" anchor="ctr"/>
                </a:tc>
                <a:extLst>
                  <a:ext uri="{0D108BD9-81ED-4DB2-BD59-A6C34878D82A}">
                    <a16:rowId xmlns:a16="http://schemas.microsoft.com/office/drawing/2014/main" val="1899475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22F3DA-3850-0920-705A-869E83DBCA2D}"/>
              </a:ext>
            </a:extLst>
          </p:cNvPr>
          <p:cNvSpPr txBox="1"/>
          <p:nvPr/>
        </p:nvSpPr>
        <p:spPr>
          <a:xfrm>
            <a:off x="1426494" y="115149"/>
            <a:ext cx="947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latin typeface="+mj-lt"/>
              </a:rPr>
              <a:t>Phase 3</a:t>
            </a:r>
          </a:p>
        </p:txBody>
      </p:sp>
    </p:spTree>
    <p:extLst>
      <p:ext uri="{BB962C8B-B14F-4D97-AF65-F5344CB8AC3E}">
        <p14:creationId xmlns:p14="http://schemas.microsoft.com/office/powerpoint/2010/main" val="371091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0DB8-0565-1658-9773-9E40346C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Infrastructural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B3AB-10F8-31E3-F606-0AB6B756B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b="1" dirty="0"/>
              <a:t>Platform:</a:t>
            </a:r>
            <a:r>
              <a:rPr lang="en-SG" sz="3200" dirty="0"/>
              <a:t> GPU-enabled Laptop</a:t>
            </a:r>
            <a:endParaRPr lang="en-SG" sz="3200" b="1" dirty="0"/>
          </a:p>
          <a:p>
            <a:r>
              <a:rPr lang="en-SG" sz="3200" b="1" dirty="0"/>
              <a:t>Streaming Method: </a:t>
            </a:r>
            <a:r>
              <a:rPr lang="en-SG" sz="3200" dirty="0"/>
              <a:t>RTSP Stream</a:t>
            </a:r>
          </a:p>
          <a:p>
            <a:r>
              <a:rPr lang="en-SG" sz="3200" b="1" dirty="0"/>
              <a:t>Network: </a:t>
            </a:r>
            <a:r>
              <a:rPr lang="en-SG" sz="3200" dirty="0"/>
              <a:t>LAN Network using Router</a:t>
            </a:r>
          </a:p>
          <a:p>
            <a:r>
              <a:rPr lang="en-SG" sz="3200" b="1" dirty="0"/>
              <a:t>Range: </a:t>
            </a:r>
            <a:r>
              <a:rPr lang="en-SG" sz="3200" dirty="0"/>
              <a:t>~100m from furthest camera to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6705A-4542-E466-AB6D-88CB5E56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A98C-0443-9140-82EB-86755F3532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9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AAFA-5905-E779-F127-995F63F7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Useful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46E1-08F3-68A8-0A4A-B224D1EB0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Docker Image</a:t>
            </a:r>
          </a:p>
          <a:p>
            <a:r>
              <a:rPr lang="en-SG" dirty="0"/>
              <a:t>Python with OpenCV</a:t>
            </a:r>
          </a:p>
          <a:p>
            <a:r>
              <a:rPr lang="en-SG" dirty="0" err="1"/>
              <a:t>PyTorch</a:t>
            </a:r>
            <a:r>
              <a:rPr lang="en-SG" dirty="0"/>
              <a:t> and </a:t>
            </a:r>
            <a:r>
              <a:rPr lang="en-SG" dirty="0" err="1"/>
              <a:t>CUDAToolKit</a:t>
            </a:r>
            <a:endParaRPr lang="en-SG" dirty="0"/>
          </a:p>
          <a:p>
            <a:r>
              <a:rPr lang="en-SG" dirty="0"/>
              <a:t>YOLOv8 or other object detection models</a:t>
            </a:r>
          </a:p>
          <a:p>
            <a:r>
              <a:rPr lang="en-SG" dirty="0"/>
              <a:t>SORT based tracking algorithms</a:t>
            </a:r>
          </a:p>
          <a:p>
            <a:r>
              <a:rPr lang="en-SG" dirty="0" err="1"/>
              <a:t>ResNet</a:t>
            </a:r>
            <a:r>
              <a:rPr lang="en-SG" dirty="0"/>
              <a:t> or other object classification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1C328-F070-4971-59EB-DADF796E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A98C-0443-9140-82EB-86755F3532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9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6C02-1F52-3F08-8E22-595ACCFE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Milestones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79898-E37B-90AE-D6AE-E22EEE25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5675"/>
          </a:xfrm>
        </p:spPr>
        <p:txBody>
          <a:bodyPr>
            <a:normAutofit/>
          </a:bodyPr>
          <a:lstStyle/>
          <a:p>
            <a:r>
              <a:rPr lang="en-SG" sz="3200" b="1" dirty="0"/>
              <a:t>Milestone 1: 5</a:t>
            </a:r>
            <a:r>
              <a:rPr lang="en-SG" sz="3200" b="1" baseline="30000" dirty="0"/>
              <a:t>th</a:t>
            </a:r>
            <a:r>
              <a:rPr lang="en-SG" sz="3200" b="1" dirty="0"/>
              <a:t> June</a:t>
            </a:r>
          </a:p>
          <a:p>
            <a:pPr lvl="1"/>
            <a:r>
              <a:rPr lang="en-SG" sz="2800" dirty="0"/>
              <a:t>Implement </a:t>
            </a:r>
            <a:r>
              <a:rPr lang="en-SG" sz="2800" u="sng" dirty="0"/>
              <a:t>PPE Detection </a:t>
            </a:r>
            <a:r>
              <a:rPr lang="en-SG" sz="2800" dirty="0"/>
              <a:t>with extensive testing</a:t>
            </a:r>
          </a:p>
          <a:p>
            <a:pPr lvl="1"/>
            <a:r>
              <a:rPr lang="en-SG" sz="2800" dirty="0"/>
              <a:t>Implement </a:t>
            </a:r>
            <a:r>
              <a:rPr lang="en-SG" sz="2800" u="sng" dirty="0"/>
              <a:t>Unauthorized Access </a:t>
            </a:r>
            <a:r>
              <a:rPr lang="en-SG" sz="2800" dirty="0"/>
              <a:t>with extensive testing</a:t>
            </a:r>
          </a:p>
          <a:p>
            <a:pPr lvl="1"/>
            <a:r>
              <a:rPr lang="en-SG" sz="2800" dirty="0"/>
              <a:t>Implement Simple User Interface to integrate above</a:t>
            </a:r>
          </a:p>
          <a:p>
            <a:pPr lvl="1"/>
            <a:r>
              <a:rPr lang="en-SG" sz="2800" dirty="0" err="1"/>
              <a:t>Dockerize</a:t>
            </a:r>
            <a:r>
              <a:rPr lang="en-SG" sz="2800" dirty="0"/>
              <a:t> above solution</a:t>
            </a:r>
          </a:p>
          <a:p>
            <a:pPr lvl="1"/>
            <a:r>
              <a:rPr lang="en-SG" sz="2800" dirty="0"/>
              <a:t>Testing with CCTV Camera on LAN</a:t>
            </a:r>
          </a:p>
          <a:p>
            <a:pPr lvl="1"/>
            <a:endParaRPr lang="en-SG" sz="2800" dirty="0"/>
          </a:p>
          <a:p>
            <a:r>
              <a:rPr lang="en-SG" sz="3200" b="1" dirty="0"/>
              <a:t>Milestone 2: 28</a:t>
            </a:r>
            <a:r>
              <a:rPr lang="en-SG" sz="3200" b="1" baseline="30000" dirty="0"/>
              <a:t>th</a:t>
            </a:r>
            <a:r>
              <a:rPr lang="en-SG" sz="3200" b="1" dirty="0"/>
              <a:t> June </a:t>
            </a:r>
          </a:p>
          <a:p>
            <a:pPr lvl="1"/>
            <a:r>
              <a:rPr lang="en-SG" sz="2800" dirty="0"/>
              <a:t>Combine the remaining phase 1 functions</a:t>
            </a:r>
          </a:p>
          <a:p>
            <a:pPr lvl="1"/>
            <a:r>
              <a:rPr lang="en-SG" sz="2800" dirty="0"/>
              <a:t>Extensive testing on all functions</a:t>
            </a:r>
          </a:p>
          <a:p>
            <a:pPr lvl="1"/>
            <a:endParaRPr lang="en-SG" sz="2800" dirty="0"/>
          </a:p>
          <a:p>
            <a:pPr lvl="1"/>
            <a:endParaRPr lang="en-SG" sz="2800" dirty="0"/>
          </a:p>
          <a:p>
            <a:pPr lvl="1"/>
            <a:endParaRPr lang="en-SG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55A2C-24DF-7929-138A-CE3DCEF3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A98C-0443-9140-82EB-86755F3532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5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C068C"/>
      </a:dk2>
      <a:lt2>
        <a:srgbClr val="E7E6E6"/>
      </a:lt2>
      <a:accent1>
        <a:srgbClr val="5C068C"/>
      </a:accent1>
      <a:accent2>
        <a:srgbClr val="00CCFF"/>
      </a:accent2>
      <a:accent3>
        <a:srgbClr val="FF00FF"/>
      </a:accent3>
      <a:accent4>
        <a:srgbClr val="A3E0FF"/>
      </a:accent4>
      <a:accent5>
        <a:srgbClr val="A7A8AA"/>
      </a:accent5>
      <a:accent6>
        <a:srgbClr val="D783FF"/>
      </a:accent6>
      <a:hlink>
        <a:srgbClr val="00CCFF"/>
      </a:hlink>
      <a:folHlink>
        <a:srgbClr val="D783F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24" id="{02A79FF0-DDF3-5540-96A4-DA130C6AD54C}" vid="{B4FBEE41-F080-DC41-B052-68437303E8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43961B27AAB24B9A3210B6B295716B" ma:contentTypeVersion="2" ma:contentTypeDescription="Create a new document." ma:contentTypeScope="" ma:versionID="82fb4a402b69aab0834a2a134b706119">
  <xsd:schema xmlns:xsd="http://www.w3.org/2001/XMLSchema" xmlns:xs="http://www.w3.org/2001/XMLSchema" xmlns:p="http://schemas.microsoft.com/office/2006/metadata/properties" xmlns:ns2="ce74fcc1-e12d-4703-9e63-e20542eb2a6b" targetNamespace="http://schemas.microsoft.com/office/2006/metadata/properties" ma:root="true" ma:fieldsID="119cef3424493cca25e012c662d17c12" ns2:_="">
    <xsd:import namespace="ce74fcc1-e12d-4703-9e63-e20542eb2a6b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74fcc1-e12d-4703-9e63-e20542eb2a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1D40F7-E3E5-4D86-BD38-5FE9A39C9F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43E7F9-997A-4AFD-9619-939583B19A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74fcc1-e12d-4703-9e63-e20542eb2a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A6FF3B-0C53-4251-BAC8-5510B8C977B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HTX Powerpoint Template 2 (Widescreen)</Template>
  <TotalTime>34</TotalTime>
  <Words>538</Words>
  <Application>Microsoft Office PowerPoint</Application>
  <PresentationFormat>Widescreen</PresentationFormat>
  <Paragraphs>131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Symbol</vt:lpstr>
      <vt:lpstr>Office Theme</vt:lpstr>
      <vt:lpstr>SAFEX</vt:lpstr>
      <vt:lpstr>Base Layout</vt:lpstr>
      <vt:lpstr>PowerPoint Presentation</vt:lpstr>
      <vt:lpstr>PowerPoint Presentation</vt:lpstr>
      <vt:lpstr>PowerPoint Presentation</vt:lpstr>
      <vt:lpstr>Infrastructural Info</vt:lpstr>
      <vt:lpstr>Useful Tools</vt:lpstr>
      <vt:lpstr>Milestones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HTX PowerPoint Template</dc:title>
  <dc:creator>Zixing LIN (HTX)</dc:creator>
  <cp:lastModifiedBy>Zixing LIN (HTX)</cp:lastModifiedBy>
  <cp:revision>18</cp:revision>
  <dcterms:created xsi:type="dcterms:W3CDTF">2024-05-10T08:22:47Z</dcterms:created>
  <dcterms:modified xsi:type="dcterms:W3CDTF">2024-05-13T06:34:10Z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0x0101008843961B27AAB24B9A3210B6B295716B</vt:lpwstr>
  </property>
  <property fmtid="{D5CDD505-2E9C-101B-9397-08002B2CF9AE}" pid="3" name="MSIP_Label_4aaa7e78-45b1-4890-b8a3-003d1d728a3e_Enabled">
    <vt:lpwstr>true</vt:lpwstr>
  </property>
  <property fmtid="{D5CDD505-2E9C-101B-9397-08002B2CF9AE}" pid="4" name="MSIP_Label_4aaa7e78-45b1-4890-b8a3-003d1d728a3e_SetDate">
    <vt:lpwstr>2024-05-13T06:34:09Z</vt:lpwstr>
  </property>
  <property fmtid="{D5CDD505-2E9C-101B-9397-08002B2CF9AE}" pid="5" name="MSIP_Label_4aaa7e78-45b1-4890-b8a3-003d1d728a3e_Method">
    <vt:lpwstr>Privileged</vt:lpwstr>
  </property>
  <property fmtid="{D5CDD505-2E9C-101B-9397-08002B2CF9AE}" pid="6" name="MSIP_Label_4aaa7e78-45b1-4890-b8a3-003d1d728a3e_Name">
    <vt:lpwstr>Non Sensitive</vt:lpwstr>
  </property>
  <property fmtid="{D5CDD505-2E9C-101B-9397-08002B2CF9AE}" pid="7" name="MSIP_Label_4aaa7e78-45b1-4890-b8a3-003d1d728a3e_SiteId">
    <vt:lpwstr>0b11c524-9a1c-4e1b-84cb-6336aefc2243</vt:lpwstr>
  </property>
  <property fmtid="{D5CDD505-2E9C-101B-9397-08002B2CF9AE}" pid="8" name="MSIP_Label_4aaa7e78-45b1-4890-b8a3-003d1d728a3e_ActionId">
    <vt:lpwstr>83422ee8-d308-4f7c-9ada-dd629b2bf25c</vt:lpwstr>
  </property>
  <property fmtid="{D5CDD505-2E9C-101B-9397-08002B2CF9AE}" pid="9" name="MSIP_Label_4aaa7e78-45b1-4890-b8a3-003d1d728a3e_ContentBits">
    <vt:lpwstr>0</vt:lpwstr>
  </property>
</Properties>
</file>