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Lst>
  <p:sldSz cy="36576000" cx="27432000"/>
  <p:notesSz cx="7772400" cy="10058400"/>
  <p:embeddedFontLst>
    <p:embeddedFont>
      <p:font typeface="Cabin"/>
      <p:regular r:id="rId7"/>
      <p:bold r:id="rId8"/>
      <p:italic r:id="rId9"/>
      <p:boldItalic r:id="rId10"/>
    </p:embeddedFont>
    <p:embeddedFont>
      <p:font typeface="Roboto Mono"/>
      <p:regular r:id="rId11"/>
      <p:bold r:id="rId12"/>
      <p:italic r:id="rId13"/>
      <p:boldItalic r:id="rId14"/>
    </p:embeddedFont>
    <p:embeddedFont>
      <p:font typeface="Gill Sans"/>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520">
          <p15:clr>
            <a:srgbClr val="000000"/>
          </p15:clr>
        </p15:guide>
        <p15:guide id="2" pos="8640">
          <p15:clr>
            <a:srgbClr val="000000"/>
          </p15:clr>
        </p15:guide>
      </p15:sldGuideLst>
    </p:ext>
    <p:ext uri="http://customooxmlschemas.google.com/">
      <go:slidesCustomData xmlns:go="http://customooxmlschemas.google.com/" r:id="rId17" roundtripDataSignature="AMtx7mhm7sQznKCUqFTL6sekbgtqeW62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1520" orient="horz"/>
        <p:guide pos="86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Mono-regular.fntdata"/><Relationship Id="rId10" Type="http://schemas.openxmlformats.org/officeDocument/2006/relationships/font" Target="fonts/Cabin-boldItalic.fntdata"/><Relationship Id="rId13" Type="http://schemas.openxmlformats.org/officeDocument/2006/relationships/font" Target="fonts/RobotoMono-italic.fntdata"/><Relationship Id="rId12"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Cabin-italic.fntdata"/><Relationship Id="rId15" Type="http://schemas.openxmlformats.org/officeDocument/2006/relationships/font" Target="fonts/GillSans-regular.fntdata"/><Relationship Id="rId14" Type="http://schemas.openxmlformats.org/officeDocument/2006/relationships/font" Target="fonts/RobotoMono-boldItalic.fntdata"/><Relationship Id="rId17" Type="http://customschemas.google.com/relationships/presentationmetadata" Target="metadata"/><Relationship Id="rId16" Type="http://schemas.openxmlformats.org/officeDocument/2006/relationships/font" Target="fonts/Gill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Cabin-regular.fntdata"/><Relationship Id="rId8" Type="http://schemas.openxmlformats.org/officeDocument/2006/relationships/font" Target="fonts/Cabin-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1pPr>
            <a:lvl2pPr indent="-298450" lvl="1" marL="9144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298450" lvl="2" marL="13716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298450" lvl="3" marL="18288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98450" lvl="5" marL="27432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298450" lvl="6" marL="32004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7pPr>
            <a:lvl8pPr indent="-298450" lvl="7" marL="36576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8pPr>
            <a:lvl9pPr indent="-298450" lvl="8" marL="41148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777225" y="4777725"/>
            <a:ext cx="6217900" cy="45262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56" name="Google Shape;56;p1:notes"/>
          <p:cNvSpPr/>
          <p:nvPr>
            <p:ph idx="2" type="sldImg"/>
          </p:nvPr>
        </p:nvSpPr>
        <p:spPr>
          <a:xfrm>
            <a:off x="2471738" y="754063"/>
            <a:ext cx="2828925"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 name="Shape 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36" name="Shape 36"/>
        <p:cNvGrpSpPr/>
        <p:nvPr/>
      </p:nvGrpSpPr>
      <p:grpSpPr>
        <a:xfrm>
          <a:off x="0" y="0"/>
          <a:ext cx="0" cy="0"/>
          <a:chOff x="0" y="0"/>
          <a:chExt cx="0" cy="0"/>
        </a:xfrm>
      </p:grpSpPr>
      <p:sp>
        <p:nvSpPr>
          <p:cNvPr id="37" name="Google Shape;37;p12"/>
          <p:cNvSpPr txBox="1"/>
          <p:nvPr>
            <p:ph type="title"/>
          </p:nvPr>
        </p:nvSpPr>
        <p:spPr>
          <a:xfrm>
            <a:off x="1371600" y="1459080"/>
            <a:ext cx="24688439" cy="610776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38" name="Google Shape;38;p12"/>
          <p:cNvSpPr txBox="1"/>
          <p:nvPr>
            <p:ph idx="1" type="body"/>
          </p:nvPr>
        </p:nvSpPr>
        <p:spPr>
          <a:xfrm>
            <a:off x="1371600" y="8558640"/>
            <a:ext cx="24688439" cy="1011852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
        <p:nvSpPr>
          <p:cNvPr id="39" name="Google Shape;39;p12"/>
          <p:cNvSpPr txBox="1"/>
          <p:nvPr>
            <p:ph idx="2" type="body"/>
          </p:nvPr>
        </p:nvSpPr>
        <p:spPr>
          <a:xfrm>
            <a:off x="1371600" y="19638720"/>
            <a:ext cx="24688439" cy="1011852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0" name="Shape 40"/>
        <p:cNvGrpSpPr/>
        <p:nvPr/>
      </p:nvGrpSpPr>
      <p:grpSpPr>
        <a:xfrm>
          <a:off x="0" y="0"/>
          <a:ext cx="0" cy="0"/>
          <a:chOff x="0" y="0"/>
          <a:chExt cx="0" cy="0"/>
        </a:xfrm>
      </p:grpSpPr>
      <p:sp>
        <p:nvSpPr>
          <p:cNvPr id="41" name="Google Shape;41;p13"/>
          <p:cNvSpPr txBox="1"/>
          <p:nvPr>
            <p:ph type="title"/>
          </p:nvPr>
        </p:nvSpPr>
        <p:spPr>
          <a:xfrm>
            <a:off x="1371600" y="1459080"/>
            <a:ext cx="24688439" cy="610776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42" name="Google Shape;42;p13"/>
          <p:cNvSpPr txBox="1"/>
          <p:nvPr>
            <p:ph idx="1" type="body"/>
          </p:nvPr>
        </p:nvSpPr>
        <p:spPr>
          <a:xfrm>
            <a:off x="1371600" y="8558640"/>
            <a:ext cx="12047760" cy="1011852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
        <p:nvSpPr>
          <p:cNvPr id="43" name="Google Shape;43;p13"/>
          <p:cNvSpPr txBox="1"/>
          <p:nvPr>
            <p:ph idx="2" type="body"/>
          </p:nvPr>
        </p:nvSpPr>
        <p:spPr>
          <a:xfrm>
            <a:off x="14022000" y="8558640"/>
            <a:ext cx="12047760" cy="1011852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
        <p:nvSpPr>
          <p:cNvPr id="44" name="Google Shape;44;p13"/>
          <p:cNvSpPr txBox="1"/>
          <p:nvPr>
            <p:ph idx="3" type="body"/>
          </p:nvPr>
        </p:nvSpPr>
        <p:spPr>
          <a:xfrm>
            <a:off x="14022000" y="19638720"/>
            <a:ext cx="12047760" cy="1011852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
        <p:nvSpPr>
          <p:cNvPr id="45" name="Google Shape;45;p13"/>
          <p:cNvSpPr txBox="1"/>
          <p:nvPr>
            <p:ph idx="4" type="body"/>
          </p:nvPr>
        </p:nvSpPr>
        <p:spPr>
          <a:xfrm>
            <a:off x="1371600" y="19638720"/>
            <a:ext cx="12047760" cy="1011852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46" name="Shape 46"/>
        <p:cNvGrpSpPr/>
        <p:nvPr/>
      </p:nvGrpSpPr>
      <p:grpSpPr>
        <a:xfrm>
          <a:off x="0" y="0"/>
          <a:ext cx="0" cy="0"/>
          <a:chOff x="0" y="0"/>
          <a:chExt cx="0" cy="0"/>
        </a:xfrm>
      </p:grpSpPr>
      <p:sp>
        <p:nvSpPr>
          <p:cNvPr id="47" name="Google Shape;47;p14"/>
          <p:cNvSpPr txBox="1"/>
          <p:nvPr>
            <p:ph type="title"/>
          </p:nvPr>
        </p:nvSpPr>
        <p:spPr>
          <a:xfrm>
            <a:off x="1371600" y="1459080"/>
            <a:ext cx="24688439" cy="610776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48" name="Google Shape;48;p14"/>
          <p:cNvSpPr txBox="1"/>
          <p:nvPr>
            <p:ph idx="1" type="body"/>
          </p:nvPr>
        </p:nvSpPr>
        <p:spPr>
          <a:xfrm>
            <a:off x="1371600" y="8558640"/>
            <a:ext cx="7949520" cy="1011852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
        <p:nvSpPr>
          <p:cNvPr id="49" name="Google Shape;49;p14"/>
          <p:cNvSpPr txBox="1"/>
          <p:nvPr>
            <p:ph idx="2" type="body"/>
          </p:nvPr>
        </p:nvSpPr>
        <p:spPr>
          <a:xfrm>
            <a:off x="9718920" y="8558640"/>
            <a:ext cx="7949520" cy="1011852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
        <p:nvSpPr>
          <p:cNvPr id="50" name="Google Shape;50;p14"/>
          <p:cNvSpPr txBox="1"/>
          <p:nvPr>
            <p:ph idx="3" type="body"/>
          </p:nvPr>
        </p:nvSpPr>
        <p:spPr>
          <a:xfrm>
            <a:off x="18066241" y="8558640"/>
            <a:ext cx="7949520" cy="1011852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
        <p:nvSpPr>
          <p:cNvPr id="51" name="Google Shape;51;p14"/>
          <p:cNvSpPr txBox="1"/>
          <p:nvPr>
            <p:ph idx="4" type="body"/>
          </p:nvPr>
        </p:nvSpPr>
        <p:spPr>
          <a:xfrm>
            <a:off x="18066241" y="19638720"/>
            <a:ext cx="7949520" cy="1011852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
        <p:nvSpPr>
          <p:cNvPr id="52" name="Google Shape;52;p14"/>
          <p:cNvSpPr txBox="1"/>
          <p:nvPr>
            <p:ph idx="5" type="body"/>
          </p:nvPr>
        </p:nvSpPr>
        <p:spPr>
          <a:xfrm>
            <a:off x="9718920" y="19638720"/>
            <a:ext cx="7949520" cy="1011852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
        <p:nvSpPr>
          <p:cNvPr id="53" name="Google Shape;53;p14"/>
          <p:cNvSpPr txBox="1"/>
          <p:nvPr>
            <p:ph idx="6" type="body"/>
          </p:nvPr>
        </p:nvSpPr>
        <p:spPr>
          <a:xfrm>
            <a:off x="1371600" y="19638720"/>
            <a:ext cx="7949520" cy="1011852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7" name="Shape 7"/>
        <p:cNvGrpSpPr/>
        <p:nvPr/>
      </p:nvGrpSpPr>
      <p:grpSpPr>
        <a:xfrm>
          <a:off x="0" y="0"/>
          <a:ext cx="0" cy="0"/>
          <a:chOff x="0" y="0"/>
          <a:chExt cx="0" cy="0"/>
        </a:xfrm>
      </p:grpSpPr>
      <p:sp>
        <p:nvSpPr>
          <p:cNvPr id="8" name="Google Shape;8;p4"/>
          <p:cNvSpPr txBox="1"/>
          <p:nvPr>
            <p:ph type="title"/>
          </p:nvPr>
        </p:nvSpPr>
        <p:spPr>
          <a:xfrm>
            <a:off x="1371600" y="1459080"/>
            <a:ext cx="24688439" cy="610776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9" name="Google Shape;9;p4"/>
          <p:cNvSpPr txBox="1"/>
          <p:nvPr>
            <p:ph idx="1" type="subTitle"/>
          </p:nvPr>
        </p:nvSpPr>
        <p:spPr>
          <a:xfrm>
            <a:off x="1371600" y="8558640"/>
            <a:ext cx="24688439" cy="21213359"/>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0" name="Shape 10"/>
        <p:cNvGrpSpPr/>
        <p:nvPr/>
      </p:nvGrpSpPr>
      <p:grpSpPr>
        <a:xfrm>
          <a:off x="0" y="0"/>
          <a:ext cx="0" cy="0"/>
          <a:chOff x="0" y="0"/>
          <a:chExt cx="0" cy="0"/>
        </a:xfrm>
      </p:grpSpPr>
      <p:sp>
        <p:nvSpPr>
          <p:cNvPr id="11" name="Google Shape;11;p5"/>
          <p:cNvSpPr txBox="1"/>
          <p:nvPr>
            <p:ph type="title"/>
          </p:nvPr>
        </p:nvSpPr>
        <p:spPr>
          <a:xfrm>
            <a:off x="1371600" y="1459080"/>
            <a:ext cx="24688439" cy="610776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12" name="Google Shape;12;p5"/>
          <p:cNvSpPr txBox="1"/>
          <p:nvPr>
            <p:ph idx="1" type="body"/>
          </p:nvPr>
        </p:nvSpPr>
        <p:spPr>
          <a:xfrm>
            <a:off x="1371600" y="8558640"/>
            <a:ext cx="24688439" cy="21213359"/>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3" name="Shape 13"/>
        <p:cNvGrpSpPr/>
        <p:nvPr/>
      </p:nvGrpSpPr>
      <p:grpSpPr>
        <a:xfrm>
          <a:off x="0" y="0"/>
          <a:ext cx="0" cy="0"/>
          <a:chOff x="0" y="0"/>
          <a:chExt cx="0" cy="0"/>
        </a:xfrm>
      </p:grpSpPr>
      <p:sp>
        <p:nvSpPr>
          <p:cNvPr id="14" name="Google Shape;14;p6"/>
          <p:cNvSpPr txBox="1"/>
          <p:nvPr>
            <p:ph type="title"/>
          </p:nvPr>
        </p:nvSpPr>
        <p:spPr>
          <a:xfrm>
            <a:off x="1371600" y="1459080"/>
            <a:ext cx="24688439" cy="610776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15" name="Google Shape;15;p6"/>
          <p:cNvSpPr txBox="1"/>
          <p:nvPr>
            <p:ph idx="1" type="body"/>
          </p:nvPr>
        </p:nvSpPr>
        <p:spPr>
          <a:xfrm>
            <a:off x="1371600" y="8558640"/>
            <a:ext cx="12047760" cy="21213359"/>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
        <p:nvSpPr>
          <p:cNvPr id="16" name="Google Shape;16;p6"/>
          <p:cNvSpPr txBox="1"/>
          <p:nvPr>
            <p:ph idx="2" type="body"/>
          </p:nvPr>
        </p:nvSpPr>
        <p:spPr>
          <a:xfrm>
            <a:off x="14022000" y="8558640"/>
            <a:ext cx="12047760" cy="21213359"/>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7" name="Shape 17"/>
        <p:cNvGrpSpPr/>
        <p:nvPr/>
      </p:nvGrpSpPr>
      <p:grpSpPr>
        <a:xfrm>
          <a:off x="0" y="0"/>
          <a:ext cx="0" cy="0"/>
          <a:chOff x="0" y="0"/>
          <a:chExt cx="0" cy="0"/>
        </a:xfrm>
      </p:grpSpPr>
      <p:sp>
        <p:nvSpPr>
          <p:cNvPr id="18" name="Google Shape;18;p7"/>
          <p:cNvSpPr txBox="1"/>
          <p:nvPr>
            <p:ph type="title"/>
          </p:nvPr>
        </p:nvSpPr>
        <p:spPr>
          <a:xfrm>
            <a:off x="1371600" y="1459080"/>
            <a:ext cx="24688439" cy="610776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19" name="Shape 19"/>
        <p:cNvGrpSpPr/>
        <p:nvPr/>
      </p:nvGrpSpPr>
      <p:grpSpPr>
        <a:xfrm>
          <a:off x="0" y="0"/>
          <a:ext cx="0" cy="0"/>
          <a:chOff x="0" y="0"/>
          <a:chExt cx="0" cy="0"/>
        </a:xfrm>
      </p:grpSpPr>
      <p:sp>
        <p:nvSpPr>
          <p:cNvPr id="20" name="Google Shape;20;p8"/>
          <p:cNvSpPr txBox="1"/>
          <p:nvPr>
            <p:ph idx="1" type="subTitle"/>
          </p:nvPr>
        </p:nvSpPr>
        <p:spPr>
          <a:xfrm>
            <a:off x="1371600" y="1459080"/>
            <a:ext cx="24688439" cy="28313281"/>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1" name="Shape 21"/>
        <p:cNvGrpSpPr/>
        <p:nvPr/>
      </p:nvGrpSpPr>
      <p:grpSpPr>
        <a:xfrm>
          <a:off x="0" y="0"/>
          <a:ext cx="0" cy="0"/>
          <a:chOff x="0" y="0"/>
          <a:chExt cx="0" cy="0"/>
        </a:xfrm>
      </p:grpSpPr>
      <p:sp>
        <p:nvSpPr>
          <p:cNvPr id="22" name="Google Shape;22;p9"/>
          <p:cNvSpPr txBox="1"/>
          <p:nvPr>
            <p:ph type="title"/>
          </p:nvPr>
        </p:nvSpPr>
        <p:spPr>
          <a:xfrm>
            <a:off x="1371600" y="1459080"/>
            <a:ext cx="24688439" cy="610776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23" name="Google Shape;23;p9"/>
          <p:cNvSpPr txBox="1"/>
          <p:nvPr>
            <p:ph idx="1" type="body"/>
          </p:nvPr>
        </p:nvSpPr>
        <p:spPr>
          <a:xfrm>
            <a:off x="1371600" y="8558640"/>
            <a:ext cx="12047760" cy="1011852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
        <p:nvSpPr>
          <p:cNvPr id="24" name="Google Shape;24;p9"/>
          <p:cNvSpPr txBox="1"/>
          <p:nvPr>
            <p:ph idx="2" type="body"/>
          </p:nvPr>
        </p:nvSpPr>
        <p:spPr>
          <a:xfrm>
            <a:off x="1371600" y="19638720"/>
            <a:ext cx="12047760" cy="1011852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
        <p:nvSpPr>
          <p:cNvPr id="25" name="Google Shape;25;p9"/>
          <p:cNvSpPr txBox="1"/>
          <p:nvPr>
            <p:ph idx="3" type="body"/>
          </p:nvPr>
        </p:nvSpPr>
        <p:spPr>
          <a:xfrm>
            <a:off x="14022000" y="8558640"/>
            <a:ext cx="12047760" cy="21213359"/>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6" name="Shape 26"/>
        <p:cNvGrpSpPr/>
        <p:nvPr/>
      </p:nvGrpSpPr>
      <p:grpSpPr>
        <a:xfrm>
          <a:off x="0" y="0"/>
          <a:ext cx="0" cy="0"/>
          <a:chOff x="0" y="0"/>
          <a:chExt cx="0" cy="0"/>
        </a:xfrm>
      </p:grpSpPr>
      <p:sp>
        <p:nvSpPr>
          <p:cNvPr id="27" name="Google Shape;27;p10"/>
          <p:cNvSpPr txBox="1"/>
          <p:nvPr>
            <p:ph type="title"/>
          </p:nvPr>
        </p:nvSpPr>
        <p:spPr>
          <a:xfrm>
            <a:off x="1371600" y="1459080"/>
            <a:ext cx="24688439" cy="610776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28" name="Google Shape;28;p10"/>
          <p:cNvSpPr txBox="1"/>
          <p:nvPr>
            <p:ph idx="1" type="body"/>
          </p:nvPr>
        </p:nvSpPr>
        <p:spPr>
          <a:xfrm>
            <a:off x="1371600" y="8558640"/>
            <a:ext cx="12047760" cy="21213359"/>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
        <p:nvSpPr>
          <p:cNvPr id="29" name="Google Shape;29;p10"/>
          <p:cNvSpPr txBox="1"/>
          <p:nvPr>
            <p:ph idx="2" type="body"/>
          </p:nvPr>
        </p:nvSpPr>
        <p:spPr>
          <a:xfrm>
            <a:off x="14022000" y="8558640"/>
            <a:ext cx="12047760" cy="1011852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
        <p:nvSpPr>
          <p:cNvPr id="30" name="Google Shape;30;p10"/>
          <p:cNvSpPr txBox="1"/>
          <p:nvPr>
            <p:ph idx="3" type="body"/>
          </p:nvPr>
        </p:nvSpPr>
        <p:spPr>
          <a:xfrm>
            <a:off x="14022000" y="19638720"/>
            <a:ext cx="12047760" cy="1011852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1" name="Shape 31"/>
        <p:cNvGrpSpPr/>
        <p:nvPr/>
      </p:nvGrpSpPr>
      <p:grpSpPr>
        <a:xfrm>
          <a:off x="0" y="0"/>
          <a:ext cx="0" cy="0"/>
          <a:chOff x="0" y="0"/>
          <a:chExt cx="0" cy="0"/>
        </a:xfrm>
      </p:grpSpPr>
      <p:sp>
        <p:nvSpPr>
          <p:cNvPr id="32" name="Google Shape;32;p11"/>
          <p:cNvSpPr txBox="1"/>
          <p:nvPr>
            <p:ph type="title"/>
          </p:nvPr>
        </p:nvSpPr>
        <p:spPr>
          <a:xfrm>
            <a:off x="1371600" y="1459080"/>
            <a:ext cx="24688439" cy="610776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33" name="Google Shape;33;p11"/>
          <p:cNvSpPr txBox="1"/>
          <p:nvPr>
            <p:ph idx="1" type="body"/>
          </p:nvPr>
        </p:nvSpPr>
        <p:spPr>
          <a:xfrm>
            <a:off x="1371600" y="8558640"/>
            <a:ext cx="12047760" cy="1011852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
        <p:nvSpPr>
          <p:cNvPr id="34" name="Google Shape;34;p11"/>
          <p:cNvSpPr txBox="1"/>
          <p:nvPr>
            <p:ph idx="2" type="body"/>
          </p:nvPr>
        </p:nvSpPr>
        <p:spPr>
          <a:xfrm>
            <a:off x="14022000" y="8558640"/>
            <a:ext cx="12047760" cy="1011852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
        <p:nvSpPr>
          <p:cNvPr id="35" name="Google Shape;35;p11"/>
          <p:cNvSpPr txBox="1"/>
          <p:nvPr>
            <p:ph idx="3" type="body"/>
          </p:nvPr>
        </p:nvSpPr>
        <p:spPr>
          <a:xfrm>
            <a:off x="1371600" y="19638720"/>
            <a:ext cx="24688439" cy="1011852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jpg"/><Relationship Id="rId10" Type="http://schemas.openxmlformats.org/officeDocument/2006/relationships/image" Target="../media/image4.jpg"/><Relationship Id="rId13" Type="http://schemas.openxmlformats.org/officeDocument/2006/relationships/image" Target="../media/image13.jpg"/><Relationship Id="rId12" Type="http://schemas.openxmlformats.org/officeDocument/2006/relationships/image" Target="../media/image9.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14.png"/><Relationship Id="rId9" Type="http://schemas.openxmlformats.org/officeDocument/2006/relationships/image" Target="../media/image6.jpg"/><Relationship Id="rId15" Type="http://schemas.openxmlformats.org/officeDocument/2006/relationships/image" Target="../media/image10.jpg"/><Relationship Id="rId14" Type="http://schemas.openxmlformats.org/officeDocument/2006/relationships/image" Target="../media/image12.jpg"/><Relationship Id="rId16" Type="http://schemas.openxmlformats.org/officeDocument/2006/relationships/image" Target="../media/image11.png"/><Relationship Id="rId5" Type="http://schemas.openxmlformats.org/officeDocument/2006/relationships/image" Target="../media/image5.jpg"/><Relationship Id="rId6" Type="http://schemas.openxmlformats.org/officeDocument/2006/relationships/image" Target="../media/image3.jpg"/><Relationship Id="rId7" Type="http://schemas.openxmlformats.org/officeDocument/2006/relationships/image" Target="../media/image7.jpg"/><Relationship Id="rId8"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pic>
        <p:nvPicPr>
          <p:cNvPr id="58" name="Google Shape;58;p1"/>
          <p:cNvPicPr preferRelativeResize="0"/>
          <p:nvPr/>
        </p:nvPicPr>
        <p:blipFill>
          <a:blip r:embed="rId3">
            <a:alphaModFix/>
          </a:blip>
          <a:stretch>
            <a:fillRect/>
          </a:stretch>
        </p:blipFill>
        <p:spPr>
          <a:xfrm>
            <a:off x="24711562" y="245833"/>
            <a:ext cx="2177525" cy="2192143"/>
          </a:xfrm>
          <a:prstGeom prst="rect">
            <a:avLst/>
          </a:prstGeom>
          <a:noFill/>
          <a:ln>
            <a:noFill/>
          </a:ln>
        </p:spPr>
      </p:pic>
      <p:pic>
        <p:nvPicPr>
          <p:cNvPr id="59" name="Google Shape;59;p1"/>
          <p:cNvPicPr preferRelativeResize="0"/>
          <p:nvPr/>
        </p:nvPicPr>
        <p:blipFill>
          <a:blip r:embed="rId4">
            <a:alphaModFix/>
          </a:blip>
          <a:stretch>
            <a:fillRect/>
          </a:stretch>
        </p:blipFill>
        <p:spPr>
          <a:xfrm>
            <a:off x="0" y="326250"/>
            <a:ext cx="3884420" cy="2031300"/>
          </a:xfrm>
          <a:prstGeom prst="rect">
            <a:avLst/>
          </a:prstGeom>
          <a:noFill/>
          <a:ln>
            <a:noFill/>
          </a:ln>
        </p:spPr>
      </p:pic>
      <p:sp>
        <p:nvSpPr>
          <p:cNvPr id="60" name="Google Shape;60;p1"/>
          <p:cNvSpPr/>
          <p:nvPr/>
        </p:nvSpPr>
        <p:spPr>
          <a:xfrm flipH="1" rot="10800000">
            <a:off x="18440400" y="21513750"/>
            <a:ext cx="1981200" cy="790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
          <p:cNvSpPr/>
          <p:nvPr/>
        </p:nvSpPr>
        <p:spPr>
          <a:xfrm>
            <a:off x="4876800" y="935850"/>
            <a:ext cx="17256000" cy="7596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100"/>
              <a:buFont typeface="Cabin"/>
              <a:buNone/>
            </a:pPr>
            <a:r>
              <a:rPr b="1" i="0" lang="en-US" sz="4400" u="none" cap="none" strike="noStrike">
                <a:solidFill>
                  <a:srgbClr val="000000"/>
                </a:solidFill>
                <a:latin typeface="Cabin"/>
                <a:ea typeface="Cabin"/>
                <a:cs typeface="Cabin"/>
                <a:sym typeface="Cabin"/>
              </a:rPr>
              <a:t>Software Defined Networking Security</a:t>
            </a:r>
            <a:endParaRPr b="1" i="0" sz="4400" u="none" cap="none" strike="noStrike">
              <a:solidFill>
                <a:srgbClr val="000000"/>
              </a:solidFill>
              <a:latin typeface="Cabin"/>
              <a:ea typeface="Cabin"/>
              <a:cs typeface="Cabin"/>
              <a:sym typeface="Cabin"/>
            </a:endParaRPr>
          </a:p>
        </p:txBody>
      </p:sp>
      <p:sp>
        <p:nvSpPr>
          <p:cNvPr id="62" name="Google Shape;62;p1"/>
          <p:cNvSpPr/>
          <p:nvPr/>
        </p:nvSpPr>
        <p:spPr>
          <a:xfrm>
            <a:off x="3046450" y="2172975"/>
            <a:ext cx="21665100" cy="13236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675"/>
              <a:buFont typeface="Cabin"/>
              <a:buNone/>
            </a:pPr>
            <a:r>
              <a:rPr b="0" i="0" lang="en-US" sz="3000" u="none" cap="none" strike="noStrike">
                <a:solidFill>
                  <a:srgbClr val="000000"/>
                </a:solidFill>
                <a:latin typeface="Cabin"/>
                <a:ea typeface="Cabin"/>
                <a:cs typeface="Cabin"/>
                <a:sym typeface="Cabin"/>
              </a:rPr>
              <a:t>Chong Yu, </a:t>
            </a:r>
            <a:r>
              <a:rPr lang="en-US" sz="3000">
                <a:latin typeface="Cabin"/>
                <a:ea typeface="Cabin"/>
                <a:cs typeface="Cabin"/>
                <a:sym typeface="Cabin"/>
              </a:rPr>
              <a:t>Sovatha Sang, </a:t>
            </a:r>
            <a:r>
              <a:rPr lang="en-US" sz="3000">
                <a:latin typeface="Cabin"/>
                <a:ea typeface="Cabin"/>
                <a:cs typeface="Cabin"/>
                <a:sym typeface="Cabin"/>
              </a:rPr>
              <a:t>Damien Piris , Marc Suda, John Jay College of Criminal Justice, </a:t>
            </a:r>
            <a:r>
              <a:rPr b="0" i="0" lang="en-US" sz="3000" u="none" cap="none" strike="noStrike">
                <a:solidFill>
                  <a:srgbClr val="000000"/>
                </a:solidFill>
                <a:latin typeface="Cabin"/>
                <a:ea typeface="Cabin"/>
                <a:cs typeface="Cabin"/>
                <a:sym typeface="Cabin"/>
              </a:rPr>
              <a:t> </a:t>
            </a:r>
            <a:r>
              <a:rPr lang="en-US" sz="3000">
                <a:latin typeface="Cabin"/>
                <a:ea typeface="Cabin"/>
                <a:cs typeface="Cabin"/>
                <a:sym typeface="Cabin"/>
              </a:rPr>
              <a:t>Manhattan</a:t>
            </a:r>
            <a:r>
              <a:rPr b="0" i="0" lang="en-US" sz="3000" u="none" cap="none" strike="noStrike">
                <a:solidFill>
                  <a:srgbClr val="000000"/>
                </a:solidFill>
                <a:latin typeface="Cabin"/>
                <a:ea typeface="Cabin"/>
                <a:cs typeface="Cabin"/>
                <a:sym typeface="Cabin"/>
              </a:rPr>
              <a:t>, NY 1</a:t>
            </a:r>
            <a:r>
              <a:rPr lang="en-US" sz="3000">
                <a:latin typeface="Cabin"/>
                <a:ea typeface="Cabin"/>
                <a:cs typeface="Cabin"/>
                <a:sym typeface="Cabin"/>
              </a:rPr>
              <a:t>0019</a:t>
            </a:r>
            <a:endParaRPr b="0" i="0" sz="3000" u="none" cap="none" strike="noStrike">
              <a:solidFill>
                <a:schemeClr val="dk1"/>
              </a:solidFill>
              <a:latin typeface="Cabin"/>
              <a:ea typeface="Cabin"/>
              <a:cs typeface="Cabin"/>
              <a:sym typeface="Cabin"/>
            </a:endParaRPr>
          </a:p>
          <a:p>
            <a:pPr indent="0" lvl="0" marL="0" marR="0" rtl="0" algn="ctr">
              <a:lnSpc>
                <a:spcPct val="100000"/>
              </a:lnSpc>
              <a:spcBef>
                <a:spcPts val="0"/>
              </a:spcBef>
              <a:spcAft>
                <a:spcPts val="0"/>
              </a:spcAft>
              <a:buClr>
                <a:srgbClr val="000000"/>
              </a:buClr>
              <a:buSzPts val="675"/>
              <a:buFont typeface="Cabin"/>
              <a:buNone/>
            </a:pPr>
            <a:r>
              <a:rPr lang="en-US" sz="2800">
                <a:latin typeface="Cabin"/>
                <a:ea typeface="Cabin"/>
                <a:cs typeface="Cabin"/>
                <a:sym typeface="Cabin"/>
              </a:rPr>
              <a:t>Sven Dietrich</a:t>
            </a:r>
            <a:r>
              <a:rPr b="0" i="0" lang="en-US" sz="2800" u="none" cap="none" strike="noStrike">
                <a:solidFill>
                  <a:srgbClr val="000000"/>
                </a:solidFill>
                <a:latin typeface="Cabin"/>
                <a:ea typeface="Cabin"/>
                <a:cs typeface="Cabin"/>
                <a:sym typeface="Cabin"/>
              </a:rPr>
              <a:t>, </a:t>
            </a:r>
            <a:r>
              <a:rPr lang="en-US" sz="2800">
                <a:latin typeface="Cabin"/>
                <a:ea typeface="Cabin"/>
                <a:cs typeface="Cabin"/>
                <a:sym typeface="Cabin"/>
              </a:rPr>
              <a:t>Associate Professor</a:t>
            </a:r>
            <a:r>
              <a:rPr b="0" i="0" lang="en-US" sz="2800" u="none" cap="none" strike="noStrike">
                <a:solidFill>
                  <a:srgbClr val="000000"/>
                </a:solidFill>
                <a:latin typeface="Cabin"/>
                <a:ea typeface="Cabin"/>
                <a:cs typeface="Cabin"/>
                <a:sym typeface="Cabin"/>
              </a:rPr>
              <a:t>, </a:t>
            </a:r>
            <a:r>
              <a:rPr lang="en-US" sz="2800">
                <a:latin typeface="Cabin"/>
                <a:ea typeface="Cabin"/>
                <a:cs typeface="Cabin"/>
                <a:sym typeface="Cabin"/>
              </a:rPr>
              <a:t>M</a:t>
            </a:r>
            <a:r>
              <a:rPr b="0" i="0" lang="en-US" sz="2800" u="none" cap="none" strike="noStrike">
                <a:solidFill>
                  <a:srgbClr val="000000"/>
                </a:solidFill>
                <a:latin typeface="Cabin"/>
                <a:ea typeface="Cabin"/>
                <a:cs typeface="Cabin"/>
                <a:sym typeface="Cabin"/>
              </a:rPr>
              <a:t>athematics and </a:t>
            </a:r>
            <a:r>
              <a:rPr lang="en-US" sz="2800">
                <a:latin typeface="Cabin"/>
                <a:ea typeface="Cabin"/>
                <a:cs typeface="Cabin"/>
                <a:sym typeface="Cabin"/>
              </a:rPr>
              <a:t>C</a:t>
            </a:r>
            <a:r>
              <a:rPr b="0" i="0" lang="en-US" sz="2800" u="none" cap="none" strike="noStrike">
                <a:solidFill>
                  <a:srgbClr val="000000"/>
                </a:solidFill>
                <a:latin typeface="Cabin"/>
                <a:ea typeface="Cabin"/>
                <a:cs typeface="Cabin"/>
                <a:sym typeface="Cabin"/>
              </a:rPr>
              <a:t>omputer </a:t>
            </a:r>
            <a:r>
              <a:rPr lang="en-US" sz="2800">
                <a:latin typeface="Cabin"/>
                <a:ea typeface="Cabin"/>
                <a:cs typeface="Cabin"/>
                <a:sym typeface="Cabin"/>
              </a:rPr>
              <a:t>S</a:t>
            </a:r>
            <a:r>
              <a:rPr b="0" i="0" lang="en-US" sz="2800" u="none" cap="none" strike="noStrike">
                <a:solidFill>
                  <a:srgbClr val="000000"/>
                </a:solidFill>
                <a:latin typeface="Cabin"/>
                <a:ea typeface="Cabin"/>
                <a:cs typeface="Cabin"/>
                <a:sym typeface="Cabin"/>
              </a:rPr>
              <a:t>c</a:t>
            </a:r>
            <a:r>
              <a:rPr b="0" i="0" lang="en-US" sz="2800" u="none" cap="none" strike="noStrike">
                <a:solidFill>
                  <a:srgbClr val="000000"/>
                </a:solidFill>
                <a:latin typeface="Cabin"/>
                <a:ea typeface="Cabin"/>
                <a:cs typeface="Cabin"/>
                <a:sym typeface="Cabin"/>
              </a:rPr>
              <a:t>ience </a:t>
            </a:r>
            <a:r>
              <a:rPr lang="en-US" sz="2800">
                <a:latin typeface="Cabin"/>
                <a:ea typeface="Cabin"/>
                <a:cs typeface="Cabin"/>
                <a:sym typeface="Cabin"/>
              </a:rPr>
              <a:t>D</a:t>
            </a:r>
            <a:r>
              <a:rPr b="0" i="0" lang="en-US" sz="2800" u="none" cap="none" strike="noStrike">
                <a:solidFill>
                  <a:srgbClr val="000000"/>
                </a:solidFill>
                <a:latin typeface="Cabin"/>
                <a:ea typeface="Cabin"/>
                <a:cs typeface="Cabin"/>
                <a:sym typeface="Cabin"/>
              </a:rPr>
              <a:t>epartment </a:t>
            </a:r>
            <a:r>
              <a:rPr lang="en-US" sz="2800">
                <a:solidFill>
                  <a:schemeClr val="dk1"/>
                </a:solidFill>
                <a:latin typeface="Cabin"/>
                <a:ea typeface="Cabin"/>
                <a:cs typeface="Cabin"/>
                <a:sym typeface="Cabin"/>
              </a:rPr>
              <a:t>John Jay College of Criminal Justice,  Manhattan, NY 10019</a:t>
            </a:r>
            <a:endParaRPr sz="2800"/>
          </a:p>
        </p:txBody>
      </p:sp>
      <p:sp>
        <p:nvSpPr>
          <p:cNvPr id="63" name="Google Shape;63;p1"/>
          <p:cNvSpPr/>
          <p:nvPr/>
        </p:nvSpPr>
        <p:spPr>
          <a:xfrm>
            <a:off x="-36964147" y="15758977"/>
            <a:ext cx="3857100" cy="3857100"/>
          </a:xfrm>
          <a:custGeom>
            <a:rect b="b" l="l" r="r" t="t"/>
            <a:pathLst>
              <a:path extrusionOk="0" h="120000" w="120000">
                <a:moveTo>
                  <a:pt x="120000" y="3072"/>
                </a:moveTo>
              </a:path>
            </a:pathLst>
          </a:custGeom>
          <a:noFill/>
          <a:ln cap="flat" cmpd="sng" w="9525">
            <a:solidFill>
              <a:srgbClr val="70AD47"/>
            </a:solidFill>
            <a:prstDash val="solid"/>
            <a:miter lim="8000"/>
            <a:headEnd len="sm" w="sm" type="none"/>
            <a:tailEnd len="sm" w="sm" type="none"/>
          </a:ln>
        </p:spPr>
      </p:sp>
      <p:sp>
        <p:nvSpPr>
          <p:cNvPr id="64" name="Google Shape;64;p1"/>
          <p:cNvSpPr/>
          <p:nvPr/>
        </p:nvSpPr>
        <p:spPr>
          <a:xfrm>
            <a:off x="-36964147" y="15758977"/>
            <a:ext cx="3857100" cy="3857100"/>
          </a:xfrm>
          <a:custGeom>
            <a:rect b="b" l="l" r="r" t="t"/>
            <a:pathLst>
              <a:path extrusionOk="0" h="120000" w="120000">
                <a:moveTo>
                  <a:pt x="120000" y="52882"/>
                </a:moveTo>
              </a:path>
            </a:pathLst>
          </a:custGeom>
          <a:noFill/>
          <a:ln cap="flat" cmpd="sng" w="9525">
            <a:solidFill>
              <a:srgbClr val="70AD47"/>
            </a:solidFill>
            <a:prstDash val="solid"/>
            <a:miter lim="8000"/>
            <a:headEnd len="sm" w="sm" type="none"/>
            <a:tailEnd len="sm" w="sm" type="none"/>
          </a:ln>
        </p:spPr>
      </p:sp>
      <p:sp>
        <p:nvSpPr>
          <p:cNvPr id="65" name="Google Shape;65;p1"/>
          <p:cNvSpPr/>
          <p:nvPr/>
        </p:nvSpPr>
        <p:spPr>
          <a:xfrm>
            <a:off x="-36964147" y="15758977"/>
            <a:ext cx="3857100" cy="3857100"/>
          </a:xfrm>
          <a:custGeom>
            <a:rect b="b" l="l" r="r" t="t"/>
            <a:pathLst>
              <a:path extrusionOk="0" h="120000" w="120000">
                <a:moveTo>
                  <a:pt x="119999" y="120000"/>
                </a:moveTo>
              </a:path>
            </a:pathLst>
          </a:custGeom>
          <a:noFill/>
          <a:ln cap="flat" cmpd="sng" w="9525">
            <a:solidFill>
              <a:srgbClr val="70AD47"/>
            </a:solidFill>
            <a:prstDash val="solid"/>
            <a:miter lim="8000"/>
            <a:headEnd len="sm" w="sm" type="none"/>
            <a:tailEnd len="sm" w="sm" type="none"/>
          </a:ln>
        </p:spPr>
      </p:sp>
      <p:sp>
        <p:nvSpPr>
          <p:cNvPr id="66" name="Google Shape;66;p1"/>
          <p:cNvSpPr/>
          <p:nvPr/>
        </p:nvSpPr>
        <p:spPr>
          <a:xfrm>
            <a:off x="-36964147" y="15758977"/>
            <a:ext cx="3857100" cy="3857100"/>
          </a:xfrm>
          <a:custGeom>
            <a:rect b="b" l="l" r="r" t="t"/>
            <a:pathLst>
              <a:path extrusionOk="0" h="120000" w="120000">
                <a:moveTo>
                  <a:pt x="119999" y="120000"/>
                </a:moveTo>
              </a:path>
            </a:pathLst>
          </a:custGeom>
          <a:noFill/>
          <a:ln cap="flat" cmpd="sng" w="9525">
            <a:solidFill>
              <a:srgbClr val="70AD47"/>
            </a:solidFill>
            <a:prstDash val="solid"/>
            <a:miter lim="8000"/>
            <a:headEnd len="sm" w="sm" type="none"/>
            <a:tailEnd len="sm" w="sm" type="none"/>
          </a:ln>
        </p:spPr>
      </p:sp>
      <p:sp>
        <p:nvSpPr>
          <p:cNvPr id="67" name="Google Shape;67;p1"/>
          <p:cNvSpPr/>
          <p:nvPr/>
        </p:nvSpPr>
        <p:spPr>
          <a:xfrm>
            <a:off x="-36964147" y="15758977"/>
            <a:ext cx="3857100" cy="3857100"/>
          </a:xfrm>
          <a:custGeom>
            <a:rect b="b" l="l" r="r" t="t"/>
            <a:pathLst>
              <a:path extrusionOk="0" h="120000" w="120000">
                <a:moveTo>
                  <a:pt x="93019" y="120000"/>
                </a:moveTo>
              </a:path>
            </a:pathLst>
          </a:custGeom>
          <a:noFill/>
          <a:ln cap="flat" cmpd="sng" w="9525">
            <a:solidFill>
              <a:srgbClr val="70AD47"/>
            </a:solidFill>
            <a:prstDash val="solid"/>
            <a:miter lim="8000"/>
            <a:headEnd len="sm" w="sm" type="none"/>
            <a:tailEnd len="sm" w="sm" type="none"/>
          </a:ln>
        </p:spPr>
      </p:sp>
      <p:sp>
        <p:nvSpPr>
          <p:cNvPr id="68" name="Google Shape;68;p1"/>
          <p:cNvSpPr/>
          <p:nvPr/>
        </p:nvSpPr>
        <p:spPr>
          <a:xfrm>
            <a:off x="-36964147" y="15758977"/>
            <a:ext cx="3857100" cy="3857100"/>
          </a:xfrm>
          <a:custGeom>
            <a:rect b="b" l="l" r="r" t="t"/>
            <a:pathLst>
              <a:path extrusionOk="0" h="120000" w="120000">
                <a:moveTo>
                  <a:pt x="20525" y="120000"/>
                </a:moveTo>
              </a:path>
            </a:pathLst>
          </a:custGeom>
          <a:noFill/>
          <a:ln cap="flat" cmpd="sng" w="9525">
            <a:solidFill>
              <a:srgbClr val="70AD47"/>
            </a:solidFill>
            <a:prstDash val="solid"/>
            <a:miter lim="8000"/>
            <a:headEnd len="sm" w="sm" type="none"/>
            <a:tailEnd len="sm" w="sm" type="none"/>
          </a:ln>
        </p:spPr>
      </p:sp>
      <p:sp>
        <p:nvSpPr>
          <p:cNvPr id="69" name="Google Shape;69;p1"/>
          <p:cNvSpPr/>
          <p:nvPr/>
        </p:nvSpPr>
        <p:spPr>
          <a:xfrm>
            <a:off x="-36964147" y="15758977"/>
            <a:ext cx="3857100" cy="3857100"/>
          </a:xfrm>
          <a:custGeom>
            <a:rect b="b" l="l" r="r" t="t"/>
            <a:pathLst>
              <a:path extrusionOk="0" h="120000" w="120000">
                <a:moveTo>
                  <a:pt x="1330" y="102178"/>
                </a:moveTo>
              </a:path>
            </a:pathLst>
          </a:custGeom>
          <a:noFill/>
          <a:ln cap="flat" cmpd="sng" w="9525">
            <a:solidFill>
              <a:srgbClr val="70AD47"/>
            </a:solidFill>
            <a:prstDash val="solid"/>
            <a:miter lim="8000"/>
            <a:headEnd len="sm" w="sm" type="none"/>
            <a:tailEnd len="sm" w="sm" type="none"/>
          </a:ln>
        </p:spPr>
      </p:sp>
      <p:sp>
        <p:nvSpPr>
          <p:cNvPr id="70" name="Google Shape;70;p1"/>
          <p:cNvSpPr/>
          <p:nvPr/>
        </p:nvSpPr>
        <p:spPr>
          <a:xfrm>
            <a:off x="-36964147" y="15758977"/>
            <a:ext cx="3857100" cy="3857100"/>
          </a:xfrm>
          <a:custGeom>
            <a:rect b="b" l="l" r="r" t="t"/>
            <a:pathLst>
              <a:path extrusionOk="0" h="120000" w="120000">
                <a:moveTo>
                  <a:pt x="57349" y="17653"/>
                </a:moveTo>
              </a:path>
            </a:pathLst>
          </a:custGeom>
          <a:noFill/>
          <a:ln cap="flat" cmpd="sng" w="9525">
            <a:solidFill>
              <a:srgbClr val="70AD47"/>
            </a:solidFill>
            <a:prstDash val="solid"/>
            <a:miter lim="8000"/>
            <a:headEnd len="sm" w="sm" type="none"/>
            <a:tailEnd len="sm" w="sm" type="none"/>
          </a:ln>
        </p:spPr>
      </p:sp>
      <p:sp>
        <p:nvSpPr>
          <p:cNvPr id="71" name="Google Shape;71;p1"/>
          <p:cNvSpPr/>
          <p:nvPr/>
        </p:nvSpPr>
        <p:spPr>
          <a:xfrm>
            <a:off x="-56903469" y="16244256"/>
            <a:ext cx="16093500" cy="347460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Clr>
                <a:schemeClr val="dk1"/>
              </a:buClr>
              <a:buSzPts val="600"/>
              <a:buFont typeface="Arial"/>
              <a:buNone/>
            </a:pPr>
            <a:r>
              <a:rPr b="0" i="0" lang="en-US" sz="2400" u="none" cap="none" strike="noStrike">
                <a:solidFill>
                  <a:schemeClr val="dk1"/>
                </a:solidFill>
                <a:latin typeface="Arial"/>
                <a:ea typeface="Arial"/>
                <a:cs typeface="Arial"/>
                <a:sym typeface="Arial"/>
              </a:rPr>
              <a:t>Libpcap is a portable C/C++ library for network traffic packet capturing. Libpcap addresses these concerns by providing a common high-level application programming interface (API) into the packet-capturing frame-work of many operating systems (OS). Network analysis revolves around the Ethernet data-link layer. Packet capture is to get access to the underlying facility provided by the operating system so the program can grab packets in their raw form. The ether card picks up a packet from the network. Once the packet is handed off to the OS, the OS must determine what type of packet it is, to do so it strips off the Ethernet header of the packet and looks at the next layer. If it is an IP packet, the OS must now strip off the IP header and determine which type of IP packet it is. If the packet is determined a UDP packet, the UDP header is stripped off and the packet payload is handed over to the application that the packet is sent for. Packet capture allows us to intercept any packet that is seen by the network device.</a:t>
            </a:r>
            <a:endParaRPr/>
          </a:p>
        </p:txBody>
      </p:sp>
      <p:sp>
        <p:nvSpPr>
          <p:cNvPr id="72" name="Google Shape;72;p1"/>
          <p:cNvSpPr txBox="1"/>
          <p:nvPr/>
        </p:nvSpPr>
        <p:spPr>
          <a:xfrm>
            <a:off x="-56812025" y="20642377"/>
            <a:ext cx="16093500" cy="382860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Clr>
                <a:schemeClr val="dk1"/>
              </a:buClr>
              <a:buSzPts val="600"/>
              <a:buFont typeface="Arial"/>
              <a:buNone/>
            </a:pPr>
            <a:r>
              <a:rPr b="0" i="0" lang="en-US" sz="2400" u="none" cap="none" strike="noStrike">
                <a:solidFill>
                  <a:schemeClr val="dk1"/>
                </a:solidFill>
                <a:latin typeface="Arial"/>
                <a:ea typeface="Arial"/>
                <a:cs typeface="Arial"/>
                <a:sym typeface="Arial"/>
              </a:rPr>
              <a:t>Packet analysis, also referred to as packet sniffing or protocol analysis is an ever evolving algorithmic function. The network complications all start within the core of the packets. Because of this, packet sniffing is a useful tool to understand the information traveling through a network. Packet sniffing is used to better understand the data flow within a network. By mapping out the flow of the network, it could possibly close the case on where bottlenecks are present and how to increase network efficiency. Packet sniffing can also be used as diagnostic process for troubleshooting problems and solving them quickly and cost-effectively. This can be done by testing the network to see if information can get through an interface and ensure that firewalls, routers and switches are all working correctly. Packet sniffing is essentially a network intrusion detection system, discovering faulty networking hardware, and for educational purposes. </a:t>
            </a:r>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3" name="Google Shape;73;p1"/>
          <p:cNvSpPr txBox="1"/>
          <p:nvPr/>
        </p:nvSpPr>
        <p:spPr>
          <a:xfrm>
            <a:off x="-50411228" y="19876656"/>
            <a:ext cx="2826600" cy="482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700"/>
              <a:buFont typeface="Times New Roman"/>
              <a:buNone/>
            </a:pPr>
            <a:r>
              <a:rPr b="1" i="0" lang="en-US" sz="2800" u="none" cap="none" strike="noStrike">
                <a:solidFill>
                  <a:srgbClr val="000000"/>
                </a:solidFill>
                <a:latin typeface="Times New Roman"/>
                <a:ea typeface="Times New Roman"/>
                <a:cs typeface="Times New Roman"/>
                <a:sym typeface="Times New Roman"/>
              </a:rPr>
              <a:t> Packet Sniffer</a:t>
            </a:r>
            <a:endParaRPr/>
          </a:p>
        </p:txBody>
      </p:sp>
      <p:pic>
        <p:nvPicPr>
          <p:cNvPr descr="C:\Users\chongyu\Desktop\01.JPG" id="74" name="Google Shape;74;p1"/>
          <p:cNvPicPr preferRelativeResize="0"/>
          <p:nvPr/>
        </p:nvPicPr>
        <p:blipFill rotWithShape="1">
          <a:blip r:embed="rId5">
            <a:alphaModFix/>
          </a:blip>
          <a:srcRect b="0" l="0" r="0" t="0"/>
          <a:stretch/>
        </p:blipFill>
        <p:spPr>
          <a:xfrm>
            <a:off x="-56812025" y="24295295"/>
            <a:ext cx="6731342" cy="10742860"/>
          </a:xfrm>
          <a:prstGeom prst="rect">
            <a:avLst/>
          </a:prstGeom>
          <a:noFill/>
          <a:ln>
            <a:noFill/>
          </a:ln>
        </p:spPr>
      </p:pic>
      <p:pic>
        <p:nvPicPr>
          <p:cNvPr descr="C:\Users\chongyu\Desktop\02.JPG" id="75" name="Google Shape;75;p1"/>
          <p:cNvPicPr preferRelativeResize="0"/>
          <p:nvPr/>
        </p:nvPicPr>
        <p:blipFill rotWithShape="1">
          <a:blip r:embed="rId6">
            <a:alphaModFix/>
          </a:blip>
          <a:srcRect b="0" l="0" r="0" t="0"/>
          <a:stretch/>
        </p:blipFill>
        <p:spPr>
          <a:xfrm>
            <a:off x="-58931744" y="36548091"/>
            <a:ext cx="6678063" cy="5365415"/>
          </a:xfrm>
          <a:prstGeom prst="rect">
            <a:avLst/>
          </a:prstGeom>
          <a:noFill/>
          <a:ln>
            <a:noFill/>
          </a:ln>
        </p:spPr>
      </p:pic>
      <p:pic>
        <p:nvPicPr>
          <p:cNvPr descr="C:\Users\chongyu\Desktop\03.JPG" id="76" name="Google Shape;76;p1"/>
          <p:cNvPicPr preferRelativeResize="0"/>
          <p:nvPr/>
        </p:nvPicPr>
        <p:blipFill rotWithShape="1">
          <a:blip r:embed="rId7">
            <a:alphaModFix/>
          </a:blip>
          <a:srcRect b="0" l="0" r="0" t="0"/>
          <a:stretch/>
        </p:blipFill>
        <p:spPr>
          <a:xfrm>
            <a:off x="-50030228" y="24307995"/>
            <a:ext cx="6680684" cy="10717640"/>
          </a:xfrm>
          <a:prstGeom prst="rect">
            <a:avLst/>
          </a:prstGeom>
          <a:noFill/>
          <a:ln>
            <a:noFill/>
          </a:ln>
        </p:spPr>
      </p:pic>
      <p:pic>
        <p:nvPicPr>
          <p:cNvPr descr="C:\Users\chongyu\Desktop\04.JPG" id="77" name="Google Shape;77;p1"/>
          <p:cNvPicPr preferRelativeResize="0"/>
          <p:nvPr/>
        </p:nvPicPr>
        <p:blipFill rotWithShape="1">
          <a:blip r:embed="rId8">
            <a:alphaModFix/>
          </a:blip>
          <a:srcRect b="0" l="0" r="0" t="0"/>
          <a:stretch/>
        </p:blipFill>
        <p:spPr>
          <a:xfrm>
            <a:off x="-50030228" y="35075816"/>
            <a:ext cx="6693325" cy="1952736"/>
          </a:xfrm>
          <a:prstGeom prst="rect">
            <a:avLst/>
          </a:prstGeom>
          <a:noFill/>
          <a:ln>
            <a:noFill/>
          </a:ln>
        </p:spPr>
      </p:pic>
      <p:sp>
        <p:nvSpPr>
          <p:cNvPr id="78" name="Google Shape;78;p1"/>
          <p:cNvSpPr/>
          <p:nvPr/>
        </p:nvSpPr>
        <p:spPr>
          <a:xfrm>
            <a:off x="174900" y="10691300"/>
            <a:ext cx="7292700" cy="14943600"/>
          </a:xfrm>
          <a:prstGeom prst="roundRect">
            <a:avLst>
              <a:gd fmla="val 16667" name="adj"/>
            </a:avLst>
          </a:prstGeom>
          <a:solidFill>
            <a:srgbClr val="B6DDE7">
              <a:alpha val="49803"/>
            </a:srgbClr>
          </a:solidFill>
          <a:ln cap="flat" cmpd="sng" w="25400">
            <a:solidFill>
              <a:srgbClr val="0C0C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9" name="Google Shape;79;p1"/>
          <p:cNvSpPr/>
          <p:nvPr/>
        </p:nvSpPr>
        <p:spPr>
          <a:xfrm>
            <a:off x="7678867" y="10883338"/>
            <a:ext cx="19532400" cy="6989700"/>
          </a:xfrm>
          <a:prstGeom prst="roundRect">
            <a:avLst>
              <a:gd fmla="val 16667" name="adj"/>
            </a:avLst>
          </a:prstGeom>
          <a:solidFill>
            <a:srgbClr val="D9D9D9"/>
          </a:solidFill>
          <a:ln cap="flat" cmpd="sng" w="25400">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0" name="Google Shape;80;p1"/>
          <p:cNvSpPr txBox="1"/>
          <p:nvPr/>
        </p:nvSpPr>
        <p:spPr>
          <a:xfrm>
            <a:off x="423200" y="14597525"/>
            <a:ext cx="6593400" cy="8438700"/>
          </a:xfrm>
          <a:prstGeom prst="rect">
            <a:avLst/>
          </a:prstGeom>
          <a:noFill/>
          <a:ln>
            <a:noFill/>
          </a:ln>
        </p:spPr>
        <p:txBody>
          <a:bodyPr anchorCtr="0" anchor="t" bIns="45700" lIns="91425" spcFirstLastPara="1" rIns="91425" wrap="square" tIns="45700">
            <a:noAutofit/>
          </a:bodyPr>
          <a:lstStyle/>
          <a:p>
            <a:pPr indent="-403225" lvl="0" marL="457200" rtl="0" algn="just">
              <a:spcBef>
                <a:spcPts val="0"/>
              </a:spcBef>
              <a:spcAft>
                <a:spcPts val="0"/>
              </a:spcAft>
              <a:buClr>
                <a:schemeClr val="dk1"/>
              </a:buClr>
              <a:buSzPts val="2750"/>
              <a:buFont typeface="Gill Sans"/>
              <a:buChar char="❏"/>
            </a:pPr>
            <a:r>
              <a:rPr lang="en-US" sz="2750">
                <a:solidFill>
                  <a:schemeClr val="dk1"/>
                </a:solidFill>
                <a:latin typeface="Gill Sans"/>
                <a:ea typeface="Gill Sans"/>
                <a:cs typeface="Gill Sans"/>
                <a:sym typeface="Gill Sans"/>
              </a:rPr>
              <a:t>In a month from now,</a:t>
            </a:r>
            <a:r>
              <a:rPr lang="en-US" sz="2750">
                <a:solidFill>
                  <a:schemeClr val="dk1"/>
                </a:solidFill>
                <a:latin typeface="Gill Sans"/>
                <a:ea typeface="Gill Sans"/>
                <a:cs typeface="Gill Sans"/>
                <a:sym typeface="Gill Sans"/>
              </a:rPr>
              <a:t> there will be over 50 billion devices connected to the internet because of this our network will need to be scaled at a much larger rate. </a:t>
            </a:r>
            <a:endParaRPr sz="2750">
              <a:solidFill>
                <a:schemeClr val="dk1"/>
              </a:solidFill>
              <a:latin typeface="Gill Sans"/>
              <a:ea typeface="Gill Sans"/>
              <a:cs typeface="Gill Sans"/>
              <a:sym typeface="Gill Sans"/>
            </a:endParaRPr>
          </a:p>
          <a:p>
            <a:pPr indent="0" lvl="0" marL="0" rtl="0" algn="just">
              <a:spcBef>
                <a:spcPts val="0"/>
              </a:spcBef>
              <a:spcAft>
                <a:spcPts val="0"/>
              </a:spcAft>
              <a:buNone/>
            </a:pPr>
            <a:r>
              <a:t/>
            </a:r>
            <a:endParaRPr sz="2750">
              <a:solidFill>
                <a:schemeClr val="dk1"/>
              </a:solidFill>
              <a:latin typeface="Gill Sans"/>
              <a:ea typeface="Gill Sans"/>
              <a:cs typeface="Gill Sans"/>
              <a:sym typeface="Gill Sans"/>
            </a:endParaRPr>
          </a:p>
          <a:p>
            <a:pPr indent="0" lvl="0" marL="0" rtl="0" algn="just">
              <a:spcBef>
                <a:spcPts val="0"/>
              </a:spcBef>
              <a:spcAft>
                <a:spcPts val="0"/>
              </a:spcAft>
              <a:buNone/>
            </a:pPr>
            <a:r>
              <a:t/>
            </a:r>
            <a:endParaRPr sz="2750">
              <a:solidFill>
                <a:schemeClr val="dk1"/>
              </a:solidFill>
              <a:latin typeface="Gill Sans"/>
              <a:ea typeface="Gill Sans"/>
              <a:cs typeface="Gill Sans"/>
              <a:sym typeface="Gill Sans"/>
            </a:endParaRPr>
          </a:p>
          <a:p>
            <a:pPr indent="0" lvl="0" marL="0" rtl="0" algn="just">
              <a:spcBef>
                <a:spcPts val="0"/>
              </a:spcBef>
              <a:spcAft>
                <a:spcPts val="0"/>
              </a:spcAft>
              <a:buNone/>
            </a:pPr>
            <a:r>
              <a:t/>
            </a:r>
            <a:endParaRPr sz="2750">
              <a:solidFill>
                <a:schemeClr val="dk1"/>
              </a:solidFill>
              <a:latin typeface="Gill Sans"/>
              <a:ea typeface="Gill Sans"/>
              <a:cs typeface="Gill Sans"/>
              <a:sym typeface="Gill Sans"/>
            </a:endParaRPr>
          </a:p>
          <a:p>
            <a:pPr indent="0" lvl="0" marL="0" rtl="0" algn="just">
              <a:spcBef>
                <a:spcPts val="0"/>
              </a:spcBef>
              <a:spcAft>
                <a:spcPts val="0"/>
              </a:spcAft>
              <a:buNone/>
            </a:pPr>
            <a:r>
              <a:t/>
            </a:r>
            <a:endParaRPr sz="2750">
              <a:solidFill>
                <a:schemeClr val="dk1"/>
              </a:solidFill>
              <a:latin typeface="Gill Sans"/>
              <a:ea typeface="Gill Sans"/>
              <a:cs typeface="Gill Sans"/>
              <a:sym typeface="Gill Sans"/>
            </a:endParaRPr>
          </a:p>
          <a:p>
            <a:pPr indent="0" lvl="0" marL="0" rtl="0" algn="just">
              <a:spcBef>
                <a:spcPts val="0"/>
              </a:spcBef>
              <a:spcAft>
                <a:spcPts val="0"/>
              </a:spcAft>
              <a:buNone/>
            </a:pPr>
            <a:r>
              <a:t/>
            </a:r>
            <a:endParaRPr sz="2750">
              <a:solidFill>
                <a:schemeClr val="dk1"/>
              </a:solidFill>
              <a:latin typeface="Gill Sans"/>
              <a:ea typeface="Gill Sans"/>
              <a:cs typeface="Gill Sans"/>
              <a:sym typeface="Gill Sans"/>
            </a:endParaRPr>
          </a:p>
          <a:p>
            <a:pPr indent="0" lvl="0" marL="0" rtl="0" algn="just">
              <a:spcBef>
                <a:spcPts val="0"/>
              </a:spcBef>
              <a:spcAft>
                <a:spcPts val="0"/>
              </a:spcAft>
              <a:buNone/>
            </a:pPr>
            <a:r>
              <a:t/>
            </a:r>
            <a:endParaRPr sz="2750">
              <a:solidFill>
                <a:schemeClr val="dk1"/>
              </a:solidFill>
              <a:latin typeface="Gill Sans"/>
              <a:ea typeface="Gill Sans"/>
              <a:cs typeface="Gill Sans"/>
              <a:sym typeface="Gill Sans"/>
            </a:endParaRPr>
          </a:p>
          <a:p>
            <a:pPr indent="0" lvl="0" marL="0" rtl="0" algn="just">
              <a:spcBef>
                <a:spcPts val="0"/>
              </a:spcBef>
              <a:spcAft>
                <a:spcPts val="0"/>
              </a:spcAft>
              <a:buNone/>
            </a:pPr>
            <a:r>
              <a:t/>
            </a:r>
            <a:endParaRPr sz="2750">
              <a:solidFill>
                <a:schemeClr val="dk1"/>
              </a:solidFill>
              <a:latin typeface="Gill Sans"/>
              <a:ea typeface="Gill Sans"/>
              <a:cs typeface="Gill Sans"/>
              <a:sym typeface="Gill Sans"/>
            </a:endParaRPr>
          </a:p>
          <a:p>
            <a:pPr indent="0" lvl="0" marL="0" rtl="0" algn="just">
              <a:spcBef>
                <a:spcPts val="0"/>
              </a:spcBef>
              <a:spcAft>
                <a:spcPts val="0"/>
              </a:spcAft>
              <a:buNone/>
            </a:pPr>
            <a:r>
              <a:t/>
            </a:r>
            <a:endParaRPr sz="2750">
              <a:solidFill>
                <a:schemeClr val="dk1"/>
              </a:solidFill>
              <a:latin typeface="Gill Sans"/>
              <a:ea typeface="Gill Sans"/>
              <a:cs typeface="Gill Sans"/>
              <a:sym typeface="Gill Sans"/>
            </a:endParaRPr>
          </a:p>
          <a:p>
            <a:pPr indent="-403225" lvl="0" marL="457200" rtl="0" algn="just">
              <a:spcBef>
                <a:spcPts val="0"/>
              </a:spcBef>
              <a:spcAft>
                <a:spcPts val="0"/>
              </a:spcAft>
              <a:buClr>
                <a:schemeClr val="dk1"/>
              </a:buClr>
              <a:buSzPts val="2750"/>
              <a:buFont typeface="Gill Sans"/>
              <a:buChar char="❏"/>
            </a:pPr>
            <a:r>
              <a:rPr lang="en-US" sz="2750">
                <a:solidFill>
                  <a:schemeClr val="dk1"/>
                </a:solidFill>
                <a:latin typeface="Gill Sans"/>
                <a:ea typeface="Gill Sans"/>
                <a:cs typeface="Gill Sans"/>
                <a:sym typeface="Gill Sans"/>
              </a:rPr>
              <a:t>SDN grants the ability to manage a network from a centralized perspective. </a:t>
            </a:r>
            <a:endParaRPr sz="2750">
              <a:solidFill>
                <a:schemeClr val="dk1"/>
              </a:solidFill>
              <a:latin typeface="Gill Sans"/>
              <a:ea typeface="Gill Sans"/>
              <a:cs typeface="Gill Sans"/>
              <a:sym typeface="Gill Sans"/>
            </a:endParaRPr>
          </a:p>
          <a:p>
            <a:pPr indent="0" lvl="0" marL="457200" rtl="0" algn="just">
              <a:spcBef>
                <a:spcPts val="0"/>
              </a:spcBef>
              <a:spcAft>
                <a:spcPts val="0"/>
              </a:spcAft>
              <a:buNone/>
            </a:pPr>
            <a:r>
              <a:t/>
            </a:r>
            <a:endParaRPr sz="2750">
              <a:solidFill>
                <a:schemeClr val="dk1"/>
              </a:solidFill>
              <a:latin typeface="Gill Sans"/>
              <a:ea typeface="Gill Sans"/>
              <a:cs typeface="Gill Sans"/>
              <a:sym typeface="Gill Sans"/>
            </a:endParaRPr>
          </a:p>
          <a:p>
            <a:pPr indent="-403225" lvl="0" marL="457200" rtl="0" algn="just">
              <a:spcBef>
                <a:spcPts val="0"/>
              </a:spcBef>
              <a:spcAft>
                <a:spcPts val="0"/>
              </a:spcAft>
              <a:buClr>
                <a:schemeClr val="dk1"/>
              </a:buClr>
              <a:buSzPts val="2750"/>
              <a:buFont typeface="Gill Sans"/>
              <a:buChar char="❏"/>
            </a:pPr>
            <a:r>
              <a:rPr lang="en-US" sz="2750">
                <a:solidFill>
                  <a:schemeClr val="dk1"/>
                </a:solidFill>
                <a:latin typeface="Gill Sans"/>
                <a:ea typeface="Gill Sans"/>
                <a:cs typeface="Gill Sans"/>
                <a:sym typeface="Gill Sans"/>
              </a:rPr>
              <a:t>SDN virtualizes both the data and control planes allowing the user to provision physical and virtual elements from one location. </a:t>
            </a:r>
            <a:endParaRPr sz="2750">
              <a:solidFill>
                <a:schemeClr val="dk1"/>
              </a:solidFill>
              <a:latin typeface="Gill Sans"/>
              <a:ea typeface="Gill Sans"/>
              <a:cs typeface="Gill Sans"/>
              <a:sym typeface="Gill Sans"/>
            </a:endParaRPr>
          </a:p>
          <a:p>
            <a:pPr indent="0" lvl="0" marL="457200" rtl="0" algn="just">
              <a:spcBef>
                <a:spcPts val="0"/>
              </a:spcBef>
              <a:spcAft>
                <a:spcPts val="0"/>
              </a:spcAft>
              <a:buNone/>
            </a:pPr>
            <a:r>
              <a:t/>
            </a:r>
            <a:endParaRPr sz="2750">
              <a:solidFill>
                <a:schemeClr val="dk1"/>
              </a:solidFill>
              <a:latin typeface="Gill Sans"/>
              <a:ea typeface="Gill Sans"/>
              <a:cs typeface="Gill Sans"/>
              <a:sym typeface="Gill Sans"/>
            </a:endParaRPr>
          </a:p>
          <a:p>
            <a:pPr indent="-403225" lvl="0" marL="457200" rtl="0" algn="just">
              <a:spcBef>
                <a:spcPts val="0"/>
              </a:spcBef>
              <a:spcAft>
                <a:spcPts val="0"/>
              </a:spcAft>
              <a:buClr>
                <a:schemeClr val="dk1"/>
              </a:buClr>
              <a:buSzPts val="2750"/>
              <a:buFont typeface="Gill Sans"/>
              <a:buChar char="❏"/>
            </a:pPr>
            <a:r>
              <a:rPr lang="en-US" sz="2750">
                <a:solidFill>
                  <a:schemeClr val="dk1"/>
                </a:solidFill>
                <a:latin typeface="Gill Sans"/>
                <a:ea typeface="Gill Sans"/>
                <a:cs typeface="Gill Sans"/>
                <a:sym typeface="Gill Sans"/>
              </a:rPr>
              <a:t>SDN gives the user more scalability providing the ability to provision resources at will you can change your network infrastructure at a moment’s notice.</a:t>
            </a:r>
            <a:endParaRPr sz="2750">
              <a:solidFill>
                <a:schemeClr val="dk1"/>
              </a:solidFill>
              <a:latin typeface="Gill Sans"/>
              <a:ea typeface="Gill Sans"/>
              <a:cs typeface="Gill Sans"/>
              <a:sym typeface="Gill Sans"/>
            </a:endParaRPr>
          </a:p>
          <a:p>
            <a:pPr indent="0" lvl="0" marL="457200" rtl="0" algn="just">
              <a:spcBef>
                <a:spcPts val="0"/>
              </a:spcBef>
              <a:spcAft>
                <a:spcPts val="0"/>
              </a:spcAft>
              <a:buNone/>
            </a:pPr>
            <a:r>
              <a:t/>
            </a:r>
            <a:endParaRPr sz="2750">
              <a:solidFill>
                <a:schemeClr val="dk1"/>
              </a:solidFill>
              <a:latin typeface="Gill Sans"/>
              <a:ea typeface="Gill Sans"/>
              <a:cs typeface="Gill Sans"/>
              <a:sym typeface="Gill Sans"/>
            </a:endParaRPr>
          </a:p>
          <a:p>
            <a:pPr indent="0" lvl="0" marL="0" rtl="0" algn="just">
              <a:spcBef>
                <a:spcPts val="0"/>
              </a:spcBef>
              <a:spcAft>
                <a:spcPts val="0"/>
              </a:spcAft>
              <a:buNone/>
            </a:pPr>
            <a:r>
              <a:t/>
            </a:r>
            <a:endParaRPr sz="2750">
              <a:solidFill>
                <a:schemeClr val="dk1"/>
              </a:solidFill>
              <a:latin typeface="Gill Sans"/>
              <a:ea typeface="Gill Sans"/>
              <a:cs typeface="Gill Sans"/>
              <a:sym typeface="Gill Sans"/>
            </a:endParaRPr>
          </a:p>
          <a:p>
            <a:pPr indent="0" lvl="0" marL="0" rtl="0" algn="just">
              <a:spcBef>
                <a:spcPts val="0"/>
              </a:spcBef>
              <a:spcAft>
                <a:spcPts val="0"/>
              </a:spcAft>
              <a:buClr>
                <a:schemeClr val="dk1"/>
              </a:buClr>
              <a:buSzPts val="688"/>
              <a:buFont typeface="Gill Sans"/>
              <a:buNone/>
            </a:pPr>
            <a:r>
              <a:t/>
            </a:r>
            <a:endParaRPr sz="2750">
              <a:solidFill>
                <a:schemeClr val="dk1"/>
              </a:solidFill>
              <a:latin typeface="Gill Sans"/>
              <a:ea typeface="Gill Sans"/>
              <a:cs typeface="Gill Sans"/>
              <a:sym typeface="Gill Sans"/>
            </a:endParaRPr>
          </a:p>
          <a:p>
            <a:pPr indent="0" lvl="0" marL="0" rtl="0" algn="just">
              <a:spcBef>
                <a:spcPts val="0"/>
              </a:spcBef>
              <a:spcAft>
                <a:spcPts val="0"/>
              </a:spcAft>
              <a:buClr>
                <a:schemeClr val="dk1"/>
              </a:buClr>
              <a:buSzPts val="688"/>
              <a:buFont typeface="Gill Sans"/>
              <a:buNone/>
            </a:pPr>
            <a:r>
              <a:rPr lang="en-US" sz="2750">
                <a:solidFill>
                  <a:schemeClr val="dk1"/>
                </a:solidFill>
                <a:latin typeface="Gill Sans"/>
                <a:ea typeface="Gill Sans"/>
                <a:cs typeface="Gill Sans"/>
                <a:sym typeface="Gill Sans"/>
              </a:rPr>
              <a:t> </a:t>
            </a:r>
            <a:endParaRPr sz="2750">
              <a:solidFill>
                <a:schemeClr val="dk1"/>
              </a:solidFill>
              <a:latin typeface="Gill Sans"/>
              <a:ea typeface="Gill Sans"/>
              <a:cs typeface="Gill Sans"/>
              <a:sym typeface="Gill Sans"/>
            </a:endParaRPr>
          </a:p>
          <a:p>
            <a:pPr indent="0" lvl="0" marL="0" marR="0" rtl="0" algn="just">
              <a:lnSpc>
                <a:spcPct val="100000"/>
              </a:lnSpc>
              <a:spcBef>
                <a:spcPts val="0"/>
              </a:spcBef>
              <a:spcAft>
                <a:spcPts val="0"/>
              </a:spcAft>
              <a:buClr>
                <a:schemeClr val="dk1"/>
              </a:buClr>
              <a:buSzPts val="700"/>
              <a:buFont typeface="Gill Sans"/>
              <a:buNone/>
            </a:pPr>
            <a:r>
              <a:t/>
            </a:r>
            <a:endParaRPr sz="2750">
              <a:solidFill>
                <a:schemeClr val="dk1"/>
              </a:solidFill>
              <a:latin typeface="Gill Sans"/>
              <a:ea typeface="Gill Sans"/>
              <a:cs typeface="Gill Sans"/>
              <a:sym typeface="Gill Sans"/>
            </a:endParaRPr>
          </a:p>
          <a:p>
            <a:pPr indent="0" lvl="0" marL="0" marR="0" rtl="0" algn="just">
              <a:lnSpc>
                <a:spcPct val="100000"/>
              </a:lnSpc>
              <a:spcBef>
                <a:spcPts val="0"/>
              </a:spcBef>
              <a:spcAft>
                <a:spcPts val="0"/>
              </a:spcAft>
              <a:buClr>
                <a:srgbClr val="000000"/>
              </a:buClr>
              <a:buSzPts val="2800"/>
              <a:buFont typeface="Arial"/>
              <a:buNone/>
            </a:pPr>
            <a:r>
              <a:t/>
            </a:r>
            <a:endParaRPr i="0" sz="2750" u="none" cap="none" strike="noStrike">
              <a:solidFill>
                <a:schemeClr val="dk1"/>
              </a:solidFill>
              <a:latin typeface="Gill Sans"/>
              <a:ea typeface="Gill Sans"/>
              <a:cs typeface="Gill Sans"/>
              <a:sym typeface="Gill Sans"/>
            </a:endParaRPr>
          </a:p>
        </p:txBody>
      </p:sp>
      <p:sp>
        <p:nvSpPr>
          <p:cNvPr id="81" name="Google Shape;81;p1"/>
          <p:cNvSpPr/>
          <p:nvPr/>
        </p:nvSpPr>
        <p:spPr>
          <a:xfrm>
            <a:off x="176550" y="32141325"/>
            <a:ext cx="7292700" cy="4309500"/>
          </a:xfrm>
          <a:prstGeom prst="roundRect">
            <a:avLst>
              <a:gd fmla="val 16667" name="adj"/>
            </a:avLst>
          </a:prstGeom>
          <a:solidFill>
            <a:srgbClr val="E5B8B7">
              <a:alpha val="49803"/>
            </a:srgbClr>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700"/>
              <a:buFont typeface="Gill Sans"/>
              <a:buNone/>
            </a:pPr>
            <a:r>
              <a:t/>
            </a:r>
            <a:endParaRPr sz="2800">
              <a:solidFill>
                <a:schemeClr val="dk1"/>
              </a:solidFill>
              <a:latin typeface="Gill Sans"/>
              <a:ea typeface="Gill Sans"/>
              <a:cs typeface="Gill Sans"/>
              <a:sym typeface="Gill Sans"/>
            </a:endParaRPr>
          </a:p>
        </p:txBody>
      </p:sp>
      <p:pic>
        <p:nvPicPr>
          <p:cNvPr descr="C:\Users\chongyu\Desktop\SDNConcept.JPG" id="82" name="Google Shape;82;p1"/>
          <p:cNvPicPr preferRelativeResize="0"/>
          <p:nvPr/>
        </p:nvPicPr>
        <p:blipFill rotWithShape="1">
          <a:blip r:embed="rId9">
            <a:alphaModFix/>
          </a:blip>
          <a:srcRect b="0" l="0" r="0" t="0"/>
          <a:stretch/>
        </p:blipFill>
        <p:spPr>
          <a:xfrm>
            <a:off x="272089" y="3926450"/>
            <a:ext cx="13443923" cy="6411163"/>
          </a:xfrm>
          <a:prstGeom prst="rect">
            <a:avLst/>
          </a:prstGeom>
          <a:noFill/>
          <a:ln>
            <a:noFill/>
          </a:ln>
        </p:spPr>
      </p:pic>
      <p:sp>
        <p:nvSpPr>
          <p:cNvPr id="83" name="Google Shape;83;p1"/>
          <p:cNvSpPr/>
          <p:nvPr/>
        </p:nvSpPr>
        <p:spPr>
          <a:xfrm>
            <a:off x="8780412" y="27087166"/>
            <a:ext cx="118500" cy="1209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1"/>
          <p:cNvSpPr/>
          <p:nvPr/>
        </p:nvSpPr>
        <p:spPr>
          <a:xfrm>
            <a:off x="18195395" y="21794609"/>
            <a:ext cx="2912100" cy="3225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
          <p:cNvSpPr/>
          <p:nvPr/>
        </p:nvSpPr>
        <p:spPr>
          <a:xfrm>
            <a:off x="7678875" y="18349675"/>
            <a:ext cx="19532400" cy="10978200"/>
          </a:xfrm>
          <a:prstGeom prst="roundRect">
            <a:avLst>
              <a:gd fmla="val 16667" name="adj"/>
            </a:avLst>
          </a:prstGeom>
          <a:solidFill>
            <a:srgbClr val="B6F9BB"/>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lt1"/>
                </a:solidFill>
              </a:rPr>
              <a:t>             </a:t>
            </a:r>
            <a:endParaRPr b="0" i="0" sz="1800" u="none" cap="none" strike="noStrike">
              <a:solidFill>
                <a:schemeClr val="lt1"/>
              </a:solidFill>
              <a:latin typeface="Arial"/>
              <a:ea typeface="Arial"/>
              <a:cs typeface="Arial"/>
              <a:sym typeface="Arial"/>
            </a:endParaRPr>
          </a:p>
        </p:txBody>
      </p:sp>
      <p:sp>
        <p:nvSpPr>
          <p:cNvPr id="86" name="Google Shape;86;p1"/>
          <p:cNvSpPr/>
          <p:nvPr/>
        </p:nvSpPr>
        <p:spPr>
          <a:xfrm>
            <a:off x="4608000" y="9041398"/>
            <a:ext cx="4772100" cy="1143000"/>
          </a:xfrm>
          <a:prstGeom prst="roundRect">
            <a:avLst>
              <a:gd fmla="val 16667" name="adj"/>
            </a:avLst>
          </a:prstGeom>
          <a:solidFill>
            <a:schemeClr val="accent1"/>
          </a:solidFill>
          <a:ln cap="flat" cmpd="sng" w="857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750"/>
              <a:buFont typeface="Cabin"/>
              <a:buNone/>
            </a:pPr>
            <a:r>
              <a:rPr b="1" i="0" lang="en-US" sz="3000" u="none" cap="none" strike="noStrike">
                <a:solidFill>
                  <a:schemeClr val="lt1"/>
                </a:solidFill>
                <a:latin typeface="Cabin"/>
                <a:ea typeface="Cabin"/>
                <a:cs typeface="Cabin"/>
                <a:sym typeface="Cabin"/>
              </a:rPr>
              <a:t>SDN ENVIRONMENT</a:t>
            </a:r>
            <a:endParaRPr/>
          </a:p>
        </p:txBody>
      </p:sp>
      <p:sp>
        <p:nvSpPr>
          <p:cNvPr id="87" name="Google Shape;87;p1"/>
          <p:cNvSpPr/>
          <p:nvPr/>
        </p:nvSpPr>
        <p:spPr>
          <a:xfrm>
            <a:off x="7678875" y="29821725"/>
            <a:ext cx="11771100" cy="6629100"/>
          </a:xfrm>
          <a:prstGeom prst="roundRect">
            <a:avLst>
              <a:gd fmla="val 16667" name="adj"/>
            </a:avLst>
          </a:prstGeom>
          <a:solidFill>
            <a:srgbClr val="D6E3BC">
              <a:alpha val="49800"/>
            </a:srgbClr>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sp>
        <p:nvSpPr>
          <p:cNvPr id="88" name="Google Shape;88;p1"/>
          <p:cNvSpPr/>
          <p:nvPr/>
        </p:nvSpPr>
        <p:spPr>
          <a:xfrm>
            <a:off x="19659600" y="29821725"/>
            <a:ext cx="7620000" cy="6629100"/>
          </a:xfrm>
          <a:prstGeom prst="roundRect">
            <a:avLst>
              <a:gd fmla="val 16667" name="adj"/>
            </a:avLst>
          </a:prstGeom>
          <a:solidFill>
            <a:srgbClr val="FBD4B4">
              <a:alpha val="49803"/>
            </a:srgbClr>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9" name="Google Shape;89;p1"/>
          <p:cNvSpPr/>
          <p:nvPr/>
        </p:nvSpPr>
        <p:spPr>
          <a:xfrm>
            <a:off x="981500" y="10839450"/>
            <a:ext cx="5958900" cy="584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800"/>
              <a:buFont typeface="Gill Sans"/>
              <a:buNone/>
            </a:pPr>
            <a:r>
              <a:rPr b="1" lang="en-US" sz="3200">
                <a:solidFill>
                  <a:schemeClr val="dk1"/>
                </a:solidFill>
                <a:latin typeface="Gill Sans"/>
                <a:ea typeface="Gill Sans"/>
                <a:cs typeface="Gill Sans"/>
                <a:sym typeface="Gill Sans"/>
              </a:rPr>
              <a:t>Advantages of SDN</a:t>
            </a:r>
            <a:endParaRPr b="1" sz="3200">
              <a:solidFill>
                <a:schemeClr val="dk1"/>
              </a:solidFill>
              <a:latin typeface="Gill Sans"/>
              <a:ea typeface="Gill Sans"/>
              <a:cs typeface="Gill Sans"/>
              <a:sym typeface="Gill Sans"/>
            </a:endParaRPr>
          </a:p>
        </p:txBody>
      </p:sp>
      <p:sp>
        <p:nvSpPr>
          <p:cNvPr id="90" name="Google Shape;90;p1"/>
          <p:cNvSpPr txBox="1"/>
          <p:nvPr/>
        </p:nvSpPr>
        <p:spPr>
          <a:xfrm>
            <a:off x="12186524" y="30085575"/>
            <a:ext cx="2685900" cy="38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50"/>
              <a:buFont typeface="Gill Sans"/>
              <a:buNone/>
            </a:pPr>
            <a:r>
              <a:rPr b="1" i="0" lang="en-US" sz="3000" u="none" cap="none" strike="noStrike">
                <a:solidFill>
                  <a:schemeClr val="dk1"/>
                </a:solidFill>
                <a:latin typeface="Gill Sans"/>
                <a:ea typeface="Gill Sans"/>
                <a:cs typeface="Gill Sans"/>
                <a:sym typeface="Gill Sans"/>
              </a:rPr>
              <a:t>Future work</a:t>
            </a:r>
            <a:endParaRPr b="1" i="0" sz="3000" u="none" cap="none" strike="noStrike">
              <a:solidFill>
                <a:schemeClr val="dk1"/>
              </a:solidFill>
              <a:latin typeface="Gill Sans"/>
              <a:ea typeface="Gill Sans"/>
              <a:cs typeface="Gill Sans"/>
              <a:sym typeface="Gill Sans"/>
            </a:endParaRPr>
          </a:p>
        </p:txBody>
      </p:sp>
      <p:sp>
        <p:nvSpPr>
          <p:cNvPr id="91" name="Google Shape;91;p1"/>
          <p:cNvSpPr txBox="1"/>
          <p:nvPr/>
        </p:nvSpPr>
        <p:spPr>
          <a:xfrm>
            <a:off x="11487600" y="32632650"/>
            <a:ext cx="3884400" cy="38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50"/>
              <a:buFont typeface="Gill Sans"/>
              <a:buNone/>
            </a:pPr>
            <a:r>
              <a:rPr b="1" i="0" lang="en-US" sz="3000" u="none" cap="none" strike="noStrike">
                <a:solidFill>
                  <a:schemeClr val="dk1"/>
                </a:solidFill>
                <a:latin typeface="Gill Sans"/>
                <a:ea typeface="Gill Sans"/>
                <a:cs typeface="Gill Sans"/>
                <a:sym typeface="Gill Sans"/>
              </a:rPr>
              <a:t>Acknowledgements</a:t>
            </a:r>
            <a:endParaRPr b="1" i="0" sz="3000" u="none" cap="none" strike="noStrike">
              <a:solidFill>
                <a:schemeClr val="dk1"/>
              </a:solidFill>
              <a:latin typeface="Gill Sans"/>
              <a:ea typeface="Gill Sans"/>
              <a:cs typeface="Gill Sans"/>
              <a:sym typeface="Gill Sans"/>
            </a:endParaRPr>
          </a:p>
        </p:txBody>
      </p:sp>
      <p:sp>
        <p:nvSpPr>
          <p:cNvPr id="92" name="Google Shape;92;p1"/>
          <p:cNvSpPr txBox="1"/>
          <p:nvPr/>
        </p:nvSpPr>
        <p:spPr>
          <a:xfrm>
            <a:off x="22249041" y="29962297"/>
            <a:ext cx="2441100" cy="38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50"/>
              <a:buFont typeface="Gill Sans"/>
              <a:buNone/>
            </a:pPr>
            <a:r>
              <a:rPr b="1" i="0" lang="en-US" sz="1800" u="none" cap="none" strike="noStrike">
                <a:solidFill>
                  <a:schemeClr val="dk1"/>
                </a:solidFill>
                <a:latin typeface="Gill Sans"/>
                <a:ea typeface="Gill Sans"/>
                <a:cs typeface="Gill Sans"/>
                <a:sym typeface="Gill Sans"/>
              </a:rPr>
              <a:t>References</a:t>
            </a:r>
            <a:endParaRPr b="1" i="0" sz="1800" u="none" cap="none" strike="noStrike">
              <a:solidFill>
                <a:schemeClr val="dk1"/>
              </a:solidFill>
              <a:latin typeface="Gill Sans"/>
              <a:ea typeface="Gill Sans"/>
              <a:cs typeface="Gill Sans"/>
              <a:sym typeface="Gill Sans"/>
            </a:endParaRPr>
          </a:p>
        </p:txBody>
      </p:sp>
      <p:sp>
        <p:nvSpPr>
          <p:cNvPr id="93" name="Google Shape;93;p1"/>
          <p:cNvSpPr/>
          <p:nvPr/>
        </p:nvSpPr>
        <p:spPr>
          <a:xfrm>
            <a:off x="8099875" y="33394675"/>
            <a:ext cx="10923000" cy="2031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50"/>
              <a:buFont typeface="Arial"/>
              <a:buNone/>
            </a:pPr>
            <a:r>
              <a:rPr lang="en-US" sz="2600">
                <a:solidFill>
                  <a:schemeClr val="dk1"/>
                </a:solidFill>
                <a:latin typeface="Gill Sans"/>
                <a:ea typeface="Gill Sans"/>
                <a:cs typeface="Gill Sans"/>
                <a:sym typeface="Gill Sans"/>
              </a:rPr>
              <a:t>This material is based upon work supported in part by the SUCCESS (Secure Communication and Computer Systems) Lab at TAMU. We thank </a:t>
            </a:r>
            <a:r>
              <a:rPr lang="en-US" sz="2600">
                <a:solidFill>
                  <a:schemeClr val="dk1"/>
                </a:solidFill>
                <a:latin typeface="Cabin"/>
                <a:ea typeface="Cabin"/>
                <a:cs typeface="Cabin"/>
                <a:sym typeface="Cabin"/>
              </a:rPr>
              <a:t>Professor </a:t>
            </a:r>
            <a:r>
              <a:rPr lang="en-US" sz="2600">
                <a:solidFill>
                  <a:schemeClr val="dk1"/>
                </a:solidFill>
                <a:latin typeface="Cabin"/>
                <a:ea typeface="Cabin"/>
                <a:cs typeface="Cabin"/>
                <a:sym typeface="Cabin"/>
              </a:rPr>
              <a:t>Dietrich for his guidance and motivation for our research and we  also thank </a:t>
            </a:r>
            <a:r>
              <a:rPr lang="en-US" sz="2600">
                <a:solidFill>
                  <a:schemeClr val="dk1"/>
                </a:solidFill>
                <a:latin typeface="Gill Sans"/>
                <a:ea typeface="Gill Sans"/>
                <a:cs typeface="Gill Sans"/>
                <a:sym typeface="Gill Sans"/>
              </a:rPr>
              <a:t>Professor Gu for his assistance with the Forenguard Tool, and Haopei Wang for the comments that greatly improved the implemen</a:t>
            </a:r>
            <a:r>
              <a:rPr lang="en-US" sz="2600">
                <a:solidFill>
                  <a:schemeClr val="dk1"/>
                </a:solidFill>
                <a:latin typeface="Gill Sans"/>
                <a:ea typeface="Gill Sans"/>
                <a:cs typeface="Gill Sans"/>
                <a:sym typeface="Gill Sans"/>
              </a:rPr>
              <a:t>tation and understanding the concept of how Forenguard works with ODL Controller</a:t>
            </a:r>
            <a:r>
              <a:rPr lang="en-US" sz="2600">
                <a:solidFill>
                  <a:schemeClr val="dk1"/>
                </a:solidFill>
                <a:latin typeface="Gill Sans"/>
                <a:ea typeface="Gill Sans"/>
                <a:cs typeface="Gill Sans"/>
                <a:sym typeface="Gill Sans"/>
              </a:rPr>
              <a:t>.</a:t>
            </a:r>
            <a:endParaRPr b="0" i="0" sz="2600" u="none" cap="none" strike="noStrike">
              <a:solidFill>
                <a:schemeClr val="dk1"/>
              </a:solidFill>
              <a:latin typeface="Gill Sans"/>
              <a:ea typeface="Gill Sans"/>
              <a:cs typeface="Gill Sans"/>
              <a:sym typeface="Gill Sans"/>
            </a:endParaRPr>
          </a:p>
        </p:txBody>
      </p:sp>
      <p:sp>
        <p:nvSpPr>
          <p:cNvPr id="94" name="Google Shape;94;p1"/>
          <p:cNvSpPr txBox="1"/>
          <p:nvPr/>
        </p:nvSpPr>
        <p:spPr>
          <a:xfrm>
            <a:off x="8203200" y="30732725"/>
            <a:ext cx="10714200" cy="2031300"/>
          </a:xfrm>
          <a:prstGeom prst="rect">
            <a:avLst/>
          </a:prstGeom>
          <a:noFill/>
          <a:ln>
            <a:noFill/>
          </a:ln>
        </p:spPr>
        <p:txBody>
          <a:bodyPr anchorCtr="0" anchor="t" bIns="45700" lIns="91425" spcFirstLastPara="1" rIns="91425" wrap="square" tIns="45700">
            <a:spAutoFit/>
          </a:bodyPr>
          <a:lstStyle/>
          <a:p>
            <a:pPr indent="-403225" lvl="0" marL="457200" marR="0" rtl="0" algn="just">
              <a:lnSpc>
                <a:spcPct val="100000"/>
              </a:lnSpc>
              <a:spcBef>
                <a:spcPts val="0"/>
              </a:spcBef>
              <a:spcAft>
                <a:spcPts val="0"/>
              </a:spcAft>
              <a:buSzPts val="2750"/>
              <a:buChar char="❏"/>
            </a:pPr>
            <a:r>
              <a:rPr lang="en-US" sz="2750">
                <a:solidFill>
                  <a:schemeClr val="dk1"/>
                </a:solidFill>
                <a:latin typeface="Gill Sans"/>
                <a:ea typeface="Gill Sans"/>
                <a:cs typeface="Gill Sans"/>
                <a:sym typeface="Gill Sans"/>
              </a:rPr>
              <a:t>Try to install malicious applications on the SDN controller to gain control of the network.</a:t>
            </a:r>
            <a:endParaRPr sz="2750">
              <a:solidFill>
                <a:schemeClr val="dk1"/>
              </a:solidFill>
              <a:latin typeface="Gill Sans"/>
              <a:ea typeface="Gill Sans"/>
              <a:cs typeface="Gill Sans"/>
              <a:sym typeface="Gill Sans"/>
            </a:endParaRPr>
          </a:p>
          <a:p>
            <a:pPr indent="0" lvl="0" marL="457200" marR="0" rtl="0" algn="just">
              <a:lnSpc>
                <a:spcPct val="100000"/>
              </a:lnSpc>
              <a:spcBef>
                <a:spcPts val="0"/>
              </a:spcBef>
              <a:spcAft>
                <a:spcPts val="0"/>
              </a:spcAft>
              <a:buNone/>
            </a:pPr>
            <a:r>
              <a:t/>
            </a:r>
            <a:endParaRPr sz="2750">
              <a:solidFill>
                <a:schemeClr val="dk1"/>
              </a:solidFill>
              <a:latin typeface="Gill Sans"/>
              <a:ea typeface="Gill Sans"/>
              <a:cs typeface="Gill Sans"/>
              <a:sym typeface="Gill Sans"/>
            </a:endParaRPr>
          </a:p>
          <a:p>
            <a:pPr indent="-403225" lvl="0" marL="457200" marR="0" rtl="0" algn="just">
              <a:lnSpc>
                <a:spcPct val="100000"/>
              </a:lnSpc>
              <a:spcBef>
                <a:spcPts val="0"/>
              </a:spcBef>
              <a:spcAft>
                <a:spcPts val="0"/>
              </a:spcAft>
              <a:buClr>
                <a:schemeClr val="dk1"/>
              </a:buClr>
              <a:buSzPts val="2750"/>
              <a:buFont typeface="Gill Sans"/>
              <a:buChar char="❏"/>
            </a:pPr>
            <a:r>
              <a:rPr lang="en-US" sz="2750">
                <a:solidFill>
                  <a:schemeClr val="dk1"/>
                </a:solidFill>
                <a:latin typeface="Gill Sans"/>
                <a:ea typeface="Gill Sans"/>
                <a:cs typeface="Gill Sans"/>
                <a:sym typeface="Gill Sans"/>
              </a:rPr>
              <a:t>Find ways to defend against incoming attacks (ex: using DELTA).</a:t>
            </a:r>
            <a:endParaRPr sz="2750">
              <a:solidFill>
                <a:schemeClr val="dk1"/>
              </a:solidFill>
              <a:latin typeface="Gill Sans"/>
              <a:ea typeface="Gill Sans"/>
              <a:cs typeface="Gill Sans"/>
              <a:sym typeface="Gill Sans"/>
            </a:endParaRPr>
          </a:p>
          <a:p>
            <a:pPr indent="0" lvl="0" marL="457200" marR="0" rtl="0" algn="just">
              <a:lnSpc>
                <a:spcPct val="100000"/>
              </a:lnSpc>
              <a:spcBef>
                <a:spcPts val="0"/>
              </a:spcBef>
              <a:spcAft>
                <a:spcPts val="0"/>
              </a:spcAft>
              <a:buNone/>
            </a:pPr>
            <a:r>
              <a:t/>
            </a:r>
            <a:endParaRPr sz="2750">
              <a:solidFill>
                <a:schemeClr val="dk1"/>
              </a:solidFill>
              <a:latin typeface="Gill Sans"/>
              <a:ea typeface="Gill Sans"/>
              <a:cs typeface="Gill Sans"/>
              <a:sym typeface="Gill Sans"/>
            </a:endParaRPr>
          </a:p>
        </p:txBody>
      </p:sp>
      <p:sp>
        <p:nvSpPr>
          <p:cNvPr id="95" name="Google Shape;95;p1"/>
          <p:cNvSpPr txBox="1"/>
          <p:nvPr/>
        </p:nvSpPr>
        <p:spPr>
          <a:xfrm>
            <a:off x="20375100" y="30343300"/>
            <a:ext cx="6189000" cy="5810400"/>
          </a:xfrm>
          <a:prstGeom prst="rect">
            <a:avLst/>
          </a:prstGeom>
          <a:noFill/>
          <a:ln>
            <a:noFill/>
          </a:ln>
        </p:spPr>
        <p:txBody>
          <a:bodyPr anchorCtr="0" anchor="t" bIns="45700" lIns="91425" spcFirstLastPara="1" rIns="91425" wrap="square" tIns="45700">
            <a:spAutoFit/>
          </a:bodyPr>
          <a:lstStyle/>
          <a:p>
            <a:pPr indent="-342900" lvl="0" marL="457200" rtl="0" algn="l">
              <a:lnSpc>
                <a:spcPct val="115000"/>
              </a:lnSpc>
              <a:spcBef>
                <a:spcPts val="0"/>
              </a:spcBef>
              <a:spcAft>
                <a:spcPts val="0"/>
              </a:spcAft>
              <a:buClr>
                <a:schemeClr val="dk1"/>
              </a:buClr>
              <a:buSzPts val="1800"/>
              <a:buFont typeface="Times New Roman"/>
              <a:buAutoNum type="arabicPeriod"/>
            </a:pPr>
            <a:r>
              <a:rPr lang="en-US" sz="1800">
                <a:latin typeface="Gill Sans"/>
                <a:ea typeface="Gill Sans"/>
                <a:cs typeface="Gill Sans"/>
                <a:sym typeface="Gill Sans"/>
              </a:rPr>
              <a:t>M. Dacier, H. Konig, R. Cwalinski, F. Kargl and S. Dietrich, "Security Challenges and Opportunities of Software-Defined Networking", IEEE Security &amp; Privacy, vol. 15, no. 2, pp. 96-100, 2017. Available: 10.1109/msp.2017.46</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J. Cao, Q. Li, R. Xie, H. Sun, G. Gu, M. Xu, and Y. Yang, “The CrossPath Attack: Disrupting the SDN Control Channel via Shared Links”</a:t>
            </a:r>
            <a:endParaRPr sz="1800">
              <a:solidFill>
                <a:schemeClr val="dk1"/>
              </a:solidFill>
              <a:latin typeface="Gill Sans"/>
              <a:ea typeface="Gill Sans"/>
              <a:cs typeface="Gill Sans"/>
              <a:sym typeface="Gill Sans"/>
            </a:endParaRPr>
          </a:p>
          <a:p>
            <a:pPr indent="-342900" lvl="0" marL="457200" rtl="0" algn="l">
              <a:lnSpc>
                <a:spcPct val="115000"/>
              </a:lnSpc>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H. Wang, G. Yang, p, Chinprutthiwong, L. Xu, Y. Zhang, and G. Gu, “Towards Fine-grained Network Security Forensics and Diagnosis in the SDN Era”, 2018 ACM SIGSAC Conference on Computer and Communications Security (CCS ’18), Available: 10.1145/3243734.3243749</a:t>
            </a:r>
            <a:endParaRPr sz="1800">
              <a:solidFill>
                <a:schemeClr val="dk1"/>
              </a:solidFill>
              <a:latin typeface="Gill Sans"/>
              <a:ea typeface="Gill Sans"/>
              <a:cs typeface="Gill Sans"/>
              <a:sym typeface="Gill Sans"/>
            </a:endParaRPr>
          </a:p>
          <a:p>
            <a:pPr indent="-342900" lvl="0" marL="457200" rtl="0" algn="l">
              <a:lnSpc>
                <a:spcPct val="115000"/>
              </a:lnSpc>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S. M. Mousavi and M. St-Hilaire, “Early detection of DDoS attacks against SDN controllers,” 2015 International Conference on Computing, Networking and Communications (ICNC), 2015. Available: 10.1109/iccnc.2015.7069319</a:t>
            </a:r>
            <a:endParaRPr sz="1800">
              <a:solidFill>
                <a:schemeClr val="dk1"/>
              </a:solidFill>
              <a:latin typeface="Gill Sans"/>
              <a:ea typeface="Gill Sans"/>
              <a:cs typeface="Gill Sans"/>
              <a:sym typeface="Gill Sans"/>
            </a:endParaRPr>
          </a:p>
          <a:p>
            <a:pPr indent="0" lvl="0" marL="0" rtl="0" algn="l">
              <a:lnSpc>
                <a:spcPct val="115000"/>
              </a:lnSpc>
              <a:spcBef>
                <a:spcPts val="0"/>
              </a:spcBef>
              <a:spcAft>
                <a:spcPts val="0"/>
              </a:spcAft>
              <a:buNone/>
            </a:pPr>
            <a:r>
              <a:t/>
            </a:r>
            <a:endParaRPr sz="1800">
              <a:solidFill>
                <a:schemeClr val="dk1"/>
              </a:solidFill>
            </a:endParaRPr>
          </a:p>
          <a:p>
            <a:pPr indent="0" lvl="0" marL="457200" marR="0" rtl="0" algn="l">
              <a:lnSpc>
                <a:spcPct val="100000"/>
              </a:lnSpc>
              <a:spcBef>
                <a:spcPts val="0"/>
              </a:spcBef>
              <a:spcAft>
                <a:spcPts val="0"/>
              </a:spcAft>
              <a:buNone/>
            </a:pPr>
            <a:r>
              <a:t/>
            </a:r>
            <a:endParaRPr sz="1800">
              <a:latin typeface="Gill Sans"/>
              <a:ea typeface="Gill Sans"/>
              <a:cs typeface="Gill Sans"/>
              <a:sym typeface="Gill Sans"/>
            </a:endParaRPr>
          </a:p>
          <a:p>
            <a:pPr indent="-247650" lvl="0" marL="342900" marR="0" rtl="0" algn="l">
              <a:lnSpc>
                <a:spcPct val="100000"/>
              </a:lnSpc>
              <a:spcBef>
                <a:spcPts val="0"/>
              </a:spcBef>
              <a:spcAft>
                <a:spcPts val="0"/>
              </a:spcAft>
              <a:buClr>
                <a:srgbClr val="000000"/>
              </a:buClr>
              <a:buSzPts val="1500"/>
              <a:buFont typeface="Arial"/>
              <a:buNone/>
            </a:pPr>
            <a:r>
              <a:t/>
            </a:r>
            <a:endParaRPr b="0" i="0" sz="1800" u="none" cap="none" strike="noStrike">
              <a:solidFill>
                <a:srgbClr val="000000"/>
              </a:solidFill>
              <a:latin typeface="Gill Sans"/>
              <a:ea typeface="Gill Sans"/>
              <a:cs typeface="Gill Sans"/>
              <a:sym typeface="Gill Sans"/>
            </a:endParaRPr>
          </a:p>
        </p:txBody>
      </p:sp>
      <p:sp>
        <p:nvSpPr>
          <p:cNvPr id="96" name="Google Shape;96;p1"/>
          <p:cNvSpPr/>
          <p:nvPr/>
        </p:nvSpPr>
        <p:spPr>
          <a:xfrm>
            <a:off x="3856950" y="3982425"/>
            <a:ext cx="6731400" cy="1143000"/>
          </a:xfrm>
          <a:prstGeom prst="roundRect">
            <a:avLst>
              <a:gd fmla="val 16667" name="adj"/>
            </a:avLst>
          </a:prstGeom>
          <a:solidFill>
            <a:srgbClr val="EA9999"/>
          </a:solidFill>
          <a:ln cap="flat" cmpd="sng" w="85725">
            <a:solidFill>
              <a:srgbClr val="00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750"/>
              <a:buFont typeface="Cabin"/>
              <a:buNone/>
            </a:pPr>
            <a:r>
              <a:rPr b="1" lang="en-US" sz="3600">
                <a:solidFill>
                  <a:schemeClr val="lt1"/>
                </a:solidFill>
                <a:latin typeface="Cabin"/>
                <a:ea typeface="Cabin"/>
                <a:cs typeface="Cabin"/>
                <a:sym typeface="Cabin"/>
              </a:rPr>
              <a:t>Forenguard</a:t>
            </a:r>
            <a:endParaRPr sz="3600"/>
          </a:p>
        </p:txBody>
      </p:sp>
      <p:sp>
        <p:nvSpPr>
          <p:cNvPr id="97" name="Google Shape;97;p1"/>
          <p:cNvSpPr txBox="1"/>
          <p:nvPr/>
        </p:nvSpPr>
        <p:spPr>
          <a:xfrm>
            <a:off x="12712876" y="11075850"/>
            <a:ext cx="94644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50"/>
              <a:buFont typeface="Gill Sans"/>
              <a:buNone/>
            </a:pPr>
            <a:r>
              <a:rPr b="1" lang="en-US" sz="3400">
                <a:solidFill>
                  <a:schemeClr val="dk1"/>
                </a:solidFill>
                <a:latin typeface="Gill Sans"/>
                <a:ea typeface="Gill Sans"/>
                <a:cs typeface="Gill Sans"/>
                <a:sym typeface="Gill Sans"/>
              </a:rPr>
              <a:t>Environment</a:t>
            </a:r>
            <a:r>
              <a:rPr b="1" lang="en-US" sz="3400">
                <a:solidFill>
                  <a:schemeClr val="dk1"/>
                </a:solidFill>
                <a:latin typeface="Gill Sans"/>
                <a:ea typeface="Gill Sans"/>
                <a:cs typeface="Gill Sans"/>
                <a:sym typeface="Gill Sans"/>
              </a:rPr>
              <a:t> Setup </a:t>
            </a:r>
            <a:endParaRPr/>
          </a:p>
        </p:txBody>
      </p:sp>
      <p:pic>
        <p:nvPicPr>
          <p:cNvPr id="98" name="Google Shape;98;p1"/>
          <p:cNvPicPr preferRelativeResize="0"/>
          <p:nvPr/>
        </p:nvPicPr>
        <p:blipFill>
          <a:blip r:embed="rId10">
            <a:alphaModFix/>
          </a:blip>
          <a:stretch>
            <a:fillRect/>
          </a:stretch>
        </p:blipFill>
        <p:spPr>
          <a:xfrm>
            <a:off x="17549650" y="11968850"/>
            <a:ext cx="9120351" cy="5365400"/>
          </a:xfrm>
          <a:prstGeom prst="rect">
            <a:avLst/>
          </a:prstGeom>
          <a:noFill/>
          <a:ln cap="flat" cmpd="sng" w="25400">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
        <p:nvSpPr>
          <p:cNvPr id="99" name="Google Shape;99;p1"/>
          <p:cNvSpPr txBox="1"/>
          <p:nvPr/>
        </p:nvSpPr>
        <p:spPr>
          <a:xfrm>
            <a:off x="12612001" y="18534263"/>
            <a:ext cx="94644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50"/>
              <a:buFont typeface="Gill Sans"/>
              <a:buNone/>
            </a:pPr>
            <a:r>
              <a:rPr b="1" lang="en-US" sz="3400">
                <a:solidFill>
                  <a:schemeClr val="dk1"/>
                </a:solidFill>
                <a:latin typeface="Gill Sans"/>
                <a:ea typeface="Gill Sans"/>
                <a:cs typeface="Gill Sans"/>
                <a:sym typeface="Gill Sans"/>
              </a:rPr>
              <a:t>Implementation</a:t>
            </a:r>
            <a:endParaRPr/>
          </a:p>
        </p:txBody>
      </p:sp>
      <p:pic>
        <p:nvPicPr>
          <p:cNvPr id="100" name="Google Shape;100;p1"/>
          <p:cNvPicPr preferRelativeResize="0"/>
          <p:nvPr/>
        </p:nvPicPr>
        <p:blipFill>
          <a:blip r:embed="rId11">
            <a:alphaModFix/>
          </a:blip>
          <a:stretch>
            <a:fillRect/>
          </a:stretch>
        </p:blipFill>
        <p:spPr>
          <a:xfrm>
            <a:off x="8194034" y="11996275"/>
            <a:ext cx="9203216" cy="5365400"/>
          </a:xfrm>
          <a:prstGeom prst="rect">
            <a:avLst/>
          </a:prstGeom>
          <a:noFill/>
          <a:ln cap="flat" cmpd="sng" w="25400">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
        <p:nvSpPr>
          <p:cNvPr id="101" name="Google Shape;101;p1"/>
          <p:cNvSpPr txBox="1"/>
          <p:nvPr/>
        </p:nvSpPr>
        <p:spPr>
          <a:xfrm>
            <a:off x="15100400" y="19471525"/>
            <a:ext cx="11771100" cy="4932300"/>
          </a:xfrm>
          <a:prstGeom prst="rect">
            <a:avLst/>
          </a:prstGeom>
          <a:noFill/>
          <a:ln>
            <a:noFill/>
          </a:ln>
        </p:spPr>
        <p:txBody>
          <a:bodyPr anchorCtr="0" anchor="t" bIns="91425" lIns="91425" spcFirstLastPara="1" rIns="91425" wrap="square" tIns="91425">
            <a:noAutofit/>
          </a:bodyPr>
          <a:lstStyle/>
          <a:p>
            <a:pPr indent="-400050" lvl="0" marL="457200" rtl="0" algn="just">
              <a:spcBef>
                <a:spcPts val="0"/>
              </a:spcBef>
              <a:spcAft>
                <a:spcPts val="0"/>
              </a:spcAft>
              <a:buSzPts val="2700"/>
              <a:buChar char="❏"/>
            </a:pPr>
            <a:r>
              <a:rPr lang="en-US" sz="2700"/>
              <a:t>S</a:t>
            </a:r>
            <a:r>
              <a:rPr lang="en-US" sz="2700"/>
              <a:t>etup the </a:t>
            </a:r>
            <a:r>
              <a:rPr lang="en-US" sz="2700"/>
              <a:t>environment</a:t>
            </a:r>
            <a:r>
              <a:rPr lang="en-US" sz="2700"/>
              <a:t> using OpenDayLight SDN Controller</a:t>
            </a:r>
            <a:endParaRPr sz="2700"/>
          </a:p>
          <a:p>
            <a:pPr indent="-400050" lvl="0" marL="457200" rtl="0" algn="just">
              <a:spcBef>
                <a:spcPts val="0"/>
              </a:spcBef>
              <a:spcAft>
                <a:spcPts val="0"/>
              </a:spcAft>
              <a:buSzPts val="2700"/>
              <a:buChar char="❏"/>
            </a:pPr>
            <a:r>
              <a:rPr lang="en-US" sz="2700"/>
              <a:t>Start mongodb to collect and store data from mininet</a:t>
            </a:r>
            <a:endParaRPr sz="2700"/>
          </a:p>
          <a:p>
            <a:pPr indent="-400050" lvl="0" marL="457200" rtl="0" algn="just">
              <a:spcBef>
                <a:spcPts val="0"/>
              </a:spcBef>
              <a:spcAft>
                <a:spcPts val="0"/>
              </a:spcAft>
              <a:buSzPts val="2700"/>
              <a:buChar char="❏"/>
            </a:pPr>
            <a:r>
              <a:rPr lang="en-US" sz="2700"/>
              <a:t>Create a three-switch topology using mininet and openflow protocol</a:t>
            </a:r>
            <a:endParaRPr sz="2700"/>
          </a:p>
          <a:p>
            <a:pPr indent="-400050" lvl="0" marL="457200" rtl="0" algn="just">
              <a:spcBef>
                <a:spcPts val="0"/>
              </a:spcBef>
              <a:spcAft>
                <a:spcPts val="0"/>
              </a:spcAft>
              <a:buSzPts val="2700"/>
              <a:buChar char="❏"/>
            </a:pPr>
            <a:r>
              <a:rPr lang="en-US" sz="2700"/>
              <a:t>Prepare for the MAC spoofing attack within node H1,H2, and H3</a:t>
            </a:r>
            <a:endParaRPr sz="2700"/>
          </a:p>
          <a:p>
            <a:pPr indent="-400050" lvl="0" marL="457200" rtl="0" algn="just">
              <a:spcBef>
                <a:spcPts val="0"/>
              </a:spcBef>
              <a:spcAft>
                <a:spcPts val="0"/>
              </a:spcAft>
              <a:buSzPts val="2700"/>
              <a:buChar char="❏"/>
            </a:pPr>
            <a:r>
              <a:rPr lang="en-US" sz="2700"/>
              <a:t>Check all three hosts network configuration</a:t>
            </a:r>
            <a:endParaRPr sz="2700"/>
          </a:p>
          <a:p>
            <a:pPr indent="-400050" lvl="0" marL="457200" rtl="0" algn="just">
              <a:spcBef>
                <a:spcPts val="0"/>
              </a:spcBef>
              <a:spcAft>
                <a:spcPts val="0"/>
              </a:spcAft>
              <a:buSzPts val="2700"/>
              <a:buChar char="❏"/>
            </a:pPr>
            <a:r>
              <a:rPr lang="en-US" sz="2700"/>
              <a:t>H2 is spoofing H3’s MAC address then pings to H1</a:t>
            </a:r>
            <a:endParaRPr sz="2700"/>
          </a:p>
          <a:p>
            <a:pPr indent="-400050" lvl="0" marL="457200" rtl="0" algn="just">
              <a:spcBef>
                <a:spcPts val="0"/>
              </a:spcBef>
              <a:spcAft>
                <a:spcPts val="0"/>
              </a:spcAft>
              <a:buSzPts val="2700"/>
              <a:buChar char="❏"/>
            </a:pPr>
            <a:r>
              <a:rPr lang="en-US" sz="2700"/>
              <a:t>At the same time, H3 cannot make the connection with H1 anymore</a:t>
            </a:r>
            <a:endParaRPr sz="2700"/>
          </a:p>
          <a:p>
            <a:pPr indent="-400050" lvl="0" marL="457200" rtl="0" algn="just">
              <a:spcBef>
                <a:spcPts val="0"/>
              </a:spcBef>
              <a:spcAft>
                <a:spcPts val="0"/>
              </a:spcAft>
              <a:buSzPts val="2700"/>
              <a:buChar char="❏"/>
            </a:pPr>
            <a:r>
              <a:rPr lang="en-US" sz="2700"/>
              <a:t>ForenGuard is able to diagnose why H3 lost connection with H1.</a:t>
            </a:r>
            <a:endParaRPr sz="2700"/>
          </a:p>
          <a:p>
            <a:pPr indent="-400050" lvl="0" marL="457200" rtl="0" algn="just">
              <a:spcBef>
                <a:spcPts val="0"/>
              </a:spcBef>
              <a:spcAft>
                <a:spcPts val="0"/>
              </a:spcAft>
              <a:buSzPts val="2700"/>
              <a:buChar char="❏"/>
            </a:pPr>
            <a:r>
              <a:rPr lang="en-US" sz="2700"/>
              <a:t>By checking the diagnosis results, there are four events that are the root causes which are triggered by H2’s spoofing. </a:t>
            </a:r>
            <a:endParaRPr sz="2700"/>
          </a:p>
          <a:p>
            <a:pPr indent="0" lvl="0" marL="0" rtl="0" algn="just">
              <a:spcBef>
                <a:spcPts val="0"/>
              </a:spcBef>
              <a:spcAft>
                <a:spcPts val="0"/>
              </a:spcAft>
              <a:buNone/>
            </a:pPr>
            <a:r>
              <a:t/>
            </a:r>
            <a:endParaRPr sz="2700"/>
          </a:p>
          <a:p>
            <a:pPr indent="0" lvl="0" marL="0" rtl="0" algn="just">
              <a:spcBef>
                <a:spcPts val="0"/>
              </a:spcBef>
              <a:spcAft>
                <a:spcPts val="0"/>
              </a:spcAft>
              <a:buNone/>
            </a:pPr>
            <a:r>
              <a:t/>
            </a:r>
            <a:endParaRPr sz="2700"/>
          </a:p>
          <a:p>
            <a:pPr indent="0" lvl="0" marL="0" rtl="0" algn="just">
              <a:spcBef>
                <a:spcPts val="0"/>
              </a:spcBef>
              <a:spcAft>
                <a:spcPts val="0"/>
              </a:spcAft>
              <a:buNone/>
            </a:pPr>
            <a:r>
              <a:t/>
            </a:r>
            <a:endParaRPr sz="2700"/>
          </a:p>
        </p:txBody>
      </p:sp>
      <p:sp>
        <p:nvSpPr>
          <p:cNvPr id="102" name="Google Shape;102;p1"/>
          <p:cNvSpPr/>
          <p:nvPr/>
        </p:nvSpPr>
        <p:spPr>
          <a:xfrm>
            <a:off x="13716000" y="3961825"/>
            <a:ext cx="13294500" cy="6411300"/>
          </a:xfrm>
          <a:prstGeom prst="roundRect">
            <a:avLst>
              <a:gd fmla="val 16667" name="adj"/>
            </a:avLst>
          </a:prstGeom>
          <a:solidFill>
            <a:srgbClr val="FBD4B4">
              <a:alpha val="49803"/>
            </a:srgbClr>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3" name="Google Shape;103;p1"/>
          <p:cNvSpPr txBox="1"/>
          <p:nvPr/>
        </p:nvSpPr>
        <p:spPr>
          <a:xfrm>
            <a:off x="13998300" y="5083700"/>
            <a:ext cx="12801600" cy="48321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1" lang="en-US" sz="2800">
                <a:solidFill>
                  <a:schemeClr val="dk1"/>
                </a:solidFill>
                <a:latin typeface="Gill Sans"/>
                <a:ea typeface="Gill Sans"/>
                <a:cs typeface="Gill Sans"/>
                <a:sym typeface="Gill Sans"/>
              </a:rPr>
              <a:t>What is SDN? 	</a:t>
            </a:r>
            <a:r>
              <a:rPr lang="en-US" sz="2800">
                <a:solidFill>
                  <a:schemeClr val="dk1"/>
                </a:solidFill>
                <a:latin typeface="Gill Sans"/>
                <a:ea typeface="Gill Sans"/>
                <a:cs typeface="Gill Sans"/>
                <a:sym typeface="Gill Sans"/>
              </a:rPr>
              <a:t>Software Defined Networking is an modern computer network architecture which  defines how a networking and computing system can be built using a combination of open, software-based technologies and commodity networking hardware that separate the SDN control plane and the SDN data plane of the networking stack.</a:t>
            </a:r>
            <a:endParaRPr sz="2800">
              <a:solidFill>
                <a:schemeClr val="dk1"/>
              </a:solidFill>
              <a:latin typeface="Gill Sans"/>
              <a:ea typeface="Gill Sans"/>
              <a:cs typeface="Gill Sans"/>
              <a:sym typeface="Gill Sans"/>
            </a:endParaRPr>
          </a:p>
          <a:p>
            <a:pPr indent="0" lvl="0" marL="0" marR="0" rtl="0" algn="just">
              <a:lnSpc>
                <a:spcPct val="100000"/>
              </a:lnSpc>
              <a:spcBef>
                <a:spcPts val="0"/>
              </a:spcBef>
              <a:spcAft>
                <a:spcPts val="0"/>
              </a:spcAft>
              <a:buNone/>
            </a:pPr>
            <a:r>
              <a:t/>
            </a:r>
            <a:endParaRPr sz="2800">
              <a:solidFill>
                <a:schemeClr val="dk1"/>
              </a:solidFill>
              <a:latin typeface="Gill Sans"/>
              <a:ea typeface="Gill Sans"/>
              <a:cs typeface="Gill Sans"/>
              <a:sym typeface="Gill Sans"/>
            </a:endParaRPr>
          </a:p>
          <a:p>
            <a:pPr indent="0" lvl="0" marL="0" marR="0" rtl="0" algn="just">
              <a:lnSpc>
                <a:spcPct val="100000"/>
              </a:lnSpc>
              <a:spcBef>
                <a:spcPts val="0"/>
              </a:spcBef>
              <a:spcAft>
                <a:spcPts val="0"/>
              </a:spcAft>
              <a:buNone/>
            </a:pPr>
            <a:r>
              <a:rPr b="1" lang="en-US" sz="2800">
                <a:solidFill>
                  <a:schemeClr val="dk1"/>
                </a:solidFill>
                <a:latin typeface="Gill Sans"/>
                <a:ea typeface="Gill Sans"/>
                <a:cs typeface="Gill Sans"/>
                <a:sym typeface="Gill Sans"/>
              </a:rPr>
              <a:t>Before SDN/Traditional Networking?	</a:t>
            </a:r>
            <a:r>
              <a:rPr lang="en-US" sz="2800">
                <a:solidFill>
                  <a:schemeClr val="dk1"/>
                </a:solidFill>
                <a:latin typeface="Gill Sans"/>
                <a:ea typeface="Gill Sans"/>
                <a:cs typeface="Gill Sans"/>
                <a:sym typeface="Gill Sans"/>
              </a:rPr>
              <a:t>In traditional networking, the switch does not have programmability, the rules cannot be changed dynamically. In SDN, the switch is connected to a controller, which controls the actions of the switch. The controller can be programmed dynamically to control the switch.</a:t>
            </a:r>
            <a:endParaRPr sz="2800">
              <a:solidFill>
                <a:schemeClr val="dk1"/>
              </a:solidFill>
              <a:latin typeface="Gill Sans"/>
              <a:ea typeface="Gill Sans"/>
              <a:cs typeface="Gill Sans"/>
              <a:sym typeface="Gill Sans"/>
            </a:endParaRPr>
          </a:p>
          <a:p>
            <a:pPr indent="0" lvl="0" marL="0" marR="0" rtl="0" algn="just">
              <a:lnSpc>
                <a:spcPct val="100000"/>
              </a:lnSpc>
              <a:spcBef>
                <a:spcPts val="0"/>
              </a:spcBef>
              <a:spcAft>
                <a:spcPts val="0"/>
              </a:spcAft>
              <a:buClr>
                <a:schemeClr val="dk1"/>
              </a:buClr>
              <a:buSzPts val="1100"/>
              <a:buFont typeface="Arial"/>
              <a:buNone/>
            </a:pPr>
            <a:r>
              <a:t/>
            </a:r>
            <a:endParaRPr sz="2800">
              <a:solidFill>
                <a:schemeClr val="dk1"/>
              </a:solidFill>
              <a:latin typeface="Gill Sans"/>
              <a:ea typeface="Gill Sans"/>
              <a:cs typeface="Gill Sans"/>
              <a:sym typeface="Gill Sans"/>
            </a:endParaRPr>
          </a:p>
          <a:p>
            <a:pPr indent="0" lvl="0" marL="0" marR="0" rtl="0" algn="just">
              <a:lnSpc>
                <a:spcPct val="100000"/>
              </a:lnSpc>
              <a:spcBef>
                <a:spcPts val="0"/>
              </a:spcBef>
              <a:spcAft>
                <a:spcPts val="0"/>
              </a:spcAft>
              <a:buClr>
                <a:srgbClr val="000000"/>
              </a:buClr>
              <a:buSzPts val="1100"/>
              <a:buFont typeface="Arial"/>
              <a:buNone/>
            </a:pPr>
            <a:r>
              <a:t/>
            </a:r>
            <a:endParaRPr b="1" sz="2800">
              <a:solidFill>
                <a:schemeClr val="dk1"/>
              </a:solidFill>
              <a:latin typeface="Gill Sans"/>
              <a:ea typeface="Gill Sans"/>
              <a:cs typeface="Gill Sans"/>
              <a:sym typeface="Gill Sans"/>
            </a:endParaRPr>
          </a:p>
          <a:p>
            <a:pPr indent="0" lvl="0" marL="0" marR="0" rtl="0" algn="just">
              <a:lnSpc>
                <a:spcPct val="100000"/>
              </a:lnSpc>
              <a:spcBef>
                <a:spcPts val="0"/>
              </a:spcBef>
              <a:spcAft>
                <a:spcPts val="0"/>
              </a:spcAft>
              <a:buNone/>
            </a:pPr>
            <a:r>
              <a:t/>
            </a:r>
            <a:endParaRPr sz="2800">
              <a:solidFill>
                <a:schemeClr val="dk1"/>
              </a:solidFill>
              <a:latin typeface="Gill Sans"/>
              <a:ea typeface="Gill Sans"/>
              <a:cs typeface="Gill Sans"/>
              <a:sym typeface="Gill Sans"/>
            </a:endParaRPr>
          </a:p>
          <a:p>
            <a:pPr indent="0" lvl="0" marL="0" marR="0" rtl="0" algn="just">
              <a:lnSpc>
                <a:spcPct val="100000"/>
              </a:lnSpc>
              <a:spcBef>
                <a:spcPts val="0"/>
              </a:spcBef>
              <a:spcAft>
                <a:spcPts val="0"/>
              </a:spcAft>
              <a:buClr>
                <a:schemeClr val="dk1"/>
              </a:buClr>
              <a:buSzPts val="700"/>
              <a:buFont typeface="Gill Sans"/>
              <a:buNone/>
            </a:pPr>
            <a:r>
              <a:t/>
            </a:r>
            <a:endParaRPr b="1" sz="2800">
              <a:solidFill>
                <a:schemeClr val="dk1"/>
              </a:solidFill>
              <a:latin typeface="Gill Sans"/>
              <a:ea typeface="Gill Sans"/>
              <a:cs typeface="Gill Sans"/>
              <a:sym typeface="Gill Sans"/>
            </a:endParaRPr>
          </a:p>
          <a:p>
            <a:pPr indent="0" lvl="0" marL="0" marR="0" rtl="0" algn="just">
              <a:lnSpc>
                <a:spcPct val="100000"/>
              </a:lnSpc>
              <a:spcBef>
                <a:spcPts val="0"/>
              </a:spcBef>
              <a:spcAft>
                <a:spcPts val="0"/>
              </a:spcAft>
              <a:buClr>
                <a:schemeClr val="dk1"/>
              </a:buClr>
              <a:buSzPts val="700"/>
              <a:buFont typeface="Gill Sans"/>
              <a:buNone/>
            </a:pPr>
            <a:r>
              <a:rPr lang="en-US" sz="2800">
                <a:solidFill>
                  <a:schemeClr val="dk1"/>
                </a:solidFill>
                <a:latin typeface="Gill Sans"/>
                <a:ea typeface="Gill Sans"/>
                <a:cs typeface="Gill Sans"/>
                <a:sym typeface="Gill Sans"/>
              </a:rPr>
              <a:t> </a:t>
            </a:r>
            <a:endParaRPr b="0" i="0" sz="2800" u="none" cap="none" strike="noStrike">
              <a:solidFill>
                <a:schemeClr val="dk1"/>
              </a:solidFill>
              <a:latin typeface="Gill Sans"/>
              <a:ea typeface="Gill Sans"/>
              <a:cs typeface="Gill Sans"/>
              <a:sym typeface="Gill Sans"/>
            </a:endParaRPr>
          </a:p>
        </p:txBody>
      </p:sp>
      <p:sp>
        <p:nvSpPr>
          <p:cNvPr id="104" name="Google Shape;104;p1"/>
          <p:cNvSpPr txBox="1"/>
          <p:nvPr/>
        </p:nvSpPr>
        <p:spPr>
          <a:xfrm>
            <a:off x="15631101" y="4225700"/>
            <a:ext cx="94644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50"/>
              <a:buFont typeface="Gill Sans"/>
              <a:buNone/>
            </a:pPr>
            <a:r>
              <a:rPr b="1" lang="en-US" sz="3400">
                <a:solidFill>
                  <a:schemeClr val="dk1"/>
                </a:solidFill>
                <a:latin typeface="Gill Sans"/>
                <a:ea typeface="Gill Sans"/>
                <a:cs typeface="Gill Sans"/>
                <a:sym typeface="Gill Sans"/>
              </a:rPr>
              <a:t>Introduction</a:t>
            </a:r>
            <a:endParaRPr/>
          </a:p>
        </p:txBody>
      </p:sp>
      <p:sp>
        <p:nvSpPr>
          <p:cNvPr id="105" name="Google Shape;105;p1"/>
          <p:cNvSpPr/>
          <p:nvPr/>
        </p:nvSpPr>
        <p:spPr>
          <a:xfrm>
            <a:off x="9664050" y="8563301"/>
            <a:ext cx="4693800" cy="3319500"/>
          </a:xfrm>
          <a:prstGeom prst="flowChartMagneticTape">
            <a:avLst/>
          </a:prstGeom>
          <a:solidFill>
            <a:srgbClr val="FFE79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p:txBody>
      </p:sp>
      <p:sp>
        <p:nvSpPr>
          <p:cNvPr id="106" name="Google Shape;106;p1"/>
          <p:cNvSpPr txBox="1"/>
          <p:nvPr/>
        </p:nvSpPr>
        <p:spPr>
          <a:xfrm>
            <a:off x="10668000" y="9229725"/>
            <a:ext cx="2685900" cy="20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
          <p:cNvSpPr txBox="1"/>
          <p:nvPr/>
        </p:nvSpPr>
        <p:spPr>
          <a:xfrm>
            <a:off x="10334725" y="9127875"/>
            <a:ext cx="4062300" cy="270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rPr>
              <a:t>Project</a:t>
            </a:r>
            <a:r>
              <a:rPr b="1" lang="en-US" sz="2000">
                <a:solidFill>
                  <a:schemeClr val="dk1"/>
                </a:solidFill>
              </a:rPr>
              <a:t> Setup:</a:t>
            </a:r>
            <a:endParaRPr b="1" sz="2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rPr>
              <a:t>OS: #57-Ubuntu SMP </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rPr>
              <a:t>Processor: 1.6 GHz Intel Core i5</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rPr>
              <a:t>Memory: 8 GB 1867 MHz DDR3 </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rPr>
              <a:t>Tools used: ForenGuard</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rPr>
              <a:t>			MongoDB</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rPr>
              <a:t>			ODL Controller</a:t>
            </a:r>
            <a:endParaRPr sz="2000">
              <a:solidFill>
                <a:schemeClr val="dk1"/>
              </a:solidFill>
            </a:endParaRPr>
          </a:p>
        </p:txBody>
      </p:sp>
      <p:pic>
        <p:nvPicPr>
          <p:cNvPr id="108" name="Google Shape;108;p1"/>
          <p:cNvPicPr preferRelativeResize="0"/>
          <p:nvPr/>
        </p:nvPicPr>
        <p:blipFill>
          <a:blip r:embed="rId12">
            <a:alphaModFix/>
          </a:blip>
          <a:stretch>
            <a:fillRect/>
          </a:stretch>
        </p:blipFill>
        <p:spPr>
          <a:xfrm>
            <a:off x="562999" y="11654225"/>
            <a:ext cx="6390388" cy="2664000"/>
          </a:xfrm>
          <a:prstGeom prst="rect">
            <a:avLst/>
          </a:prstGeom>
          <a:noFill/>
          <a:ln cap="flat" cmpd="sng" w="25400">
            <a:solidFill>
              <a:srgbClr val="0C0C0C"/>
            </a:solidFill>
            <a:prstDash val="solid"/>
            <a:round/>
            <a:headEnd len="sm" w="sm" type="none"/>
            <a:tailEnd len="sm" w="sm" type="none"/>
          </a:ln>
        </p:spPr>
      </p:pic>
      <p:sp>
        <p:nvSpPr>
          <p:cNvPr id="109" name="Google Shape;109;p1"/>
          <p:cNvSpPr/>
          <p:nvPr/>
        </p:nvSpPr>
        <p:spPr>
          <a:xfrm rot="-5400000">
            <a:off x="7159900" y="19630536"/>
            <a:ext cx="4869000" cy="3328200"/>
          </a:xfrm>
          <a:prstGeom prst="flowChartDelay">
            <a:avLst/>
          </a:prstGeom>
          <a:solidFill>
            <a:srgbClr val="D5A6BD"/>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
          <p:cNvSpPr txBox="1"/>
          <p:nvPr/>
        </p:nvSpPr>
        <p:spPr>
          <a:xfrm>
            <a:off x="8355600" y="19604825"/>
            <a:ext cx="2826600" cy="20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OFSwitchBase DPID[00:00:00:00:00:00:00:02]:</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Receive Event OFPacketInVer13</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Init Function processPacketInMessage</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Init Function addToPortMap</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Write Variable macVlanToSwitchPortMap -254649434</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Return Function addToPortMap</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Init Function getFromPortMap</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Read Variable macVlanToSwitchPortMap -517582621</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Return Function getFromPortMap</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Init Function pushPacket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Return Function pushPacket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Init Function writeFlowMod</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send Message FLOW_MOD</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Return Function writeFlowMod</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Init Function writeFlowMod</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send Message FLOW_MOD</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Return Function writeFlowMod</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Return Function processPacketInMessage</a:t>
            </a:r>
            <a:endParaRPr sz="1000">
              <a:latin typeface="Roboto Mono"/>
              <a:ea typeface="Roboto Mono"/>
              <a:cs typeface="Roboto Mono"/>
              <a:sym typeface="Roboto Mono"/>
            </a:endParaRPr>
          </a:p>
          <a:p>
            <a:pPr indent="0" lvl="0" marL="0" rtl="0" algn="l">
              <a:spcBef>
                <a:spcPts val="0"/>
              </a:spcBef>
              <a:spcAft>
                <a:spcPts val="0"/>
              </a:spcAft>
              <a:buNone/>
            </a:pPr>
            <a:r>
              <a:rPr lang="en-US" sz="1000">
                <a:latin typeface="Roboto Mono"/>
                <a:ea typeface="Roboto Mono"/>
                <a:cs typeface="Roboto Mono"/>
                <a:sym typeface="Roboto Mono"/>
              </a:rPr>
              <a:t>-&gt; Return Function receive</a:t>
            </a:r>
            <a:endParaRPr sz="1000">
              <a:latin typeface="Roboto Mono"/>
              <a:ea typeface="Roboto Mono"/>
              <a:cs typeface="Roboto Mono"/>
              <a:sym typeface="Roboto Mono"/>
            </a:endParaRPr>
          </a:p>
        </p:txBody>
      </p:sp>
      <p:sp>
        <p:nvSpPr>
          <p:cNvPr id="111" name="Google Shape;111;p1"/>
          <p:cNvSpPr/>
          <p:nvPr/>
        </p:nvSpPr>
        <p:spPr>
          <a:xfrm rot="-5400000">
            <a:off x="10682500" y="19630536"/>
            <a:ext cx="4869000" cy="3328200"/>
          </a:xfrm>
          <a:prstGeom prst="flowChartDelay">
            <a:avLst/>
          </a:prstGeom>
          <a:solidFill>
            <a:srgbClr val="A4C2F4"/>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
          <p:cNvSpPr/>
          <p:nvPr/>
        </p:nvSpPr>
        <p:spPr>
          <a:xfrm rot="5400000">
            <a:off x="7159900" y="24597211"/>
            <a:ext cx="4869000" cy="3328200"/>
          </a:xfrm>
          <a:prstGeom prst="flowChartDelay">
            <a:avLst/>
          </a:prstGeom>
          <a:solidFill>
            <a:srgbClr val="FFE599"/>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
          <p:cNvSpPr/>
          <p:nvPr/>
        </p:nvSpPr>
        <p:spPr>
          <a:xfrm rot="5400000">
            <a:off x="10650850" y="24637725"/>
            <a:ext cx="4932300" cy="3328200"/>
          </a:xfrm>
          <a:prstGeom prst="flowChartDelay">
            <a:avLst/>
          </a:prstGeom>
          <a:solidFill>
            <a:srgbClr val="F69592"/>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
          <p:cNvSpPr txBox="1"/>
          <p:nvPr/>
        </p:nvSpPr>
        <p:spPr>
          <a:xfrm>
            <a:off x="11842350" y="19644225"/>
            <a:ext cx="2826600" cy="20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latin typeface="Roboto Mono"/>
                <a:ea typeface="Roboto Mono"/>
                <a:cs typeface="Roboto Mono"/>
                <a:sym typeface="Roboto Mono"/>
              </a:rPr>
              <a:t>OFSwitchBase DPID[00:00:00:00:00:00:00:02]:</a:t>
            </a:r>
            <a:endParaRPr sz="11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100">
                <a:latin typeface="Roboto Mono"/>
                <a:ea typeface="Roboto Mono"/>
                <a:cs typeface="Roboto Mono"/>
                <a:sym typeface="Roboto Mono"/>
              </a:rPr>
              <a:t>-&gt; Receive Event OFPacketInVer13</a:t>
            </a:r>
            <a:endParaRPr sz="11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100">
                <a:latin typeface="Roboto Mono"/>
                <a:ea typeface="Roboto Mono"/>
                <a:cs typeface="Roboto Mono"/>
                <a:sym typeface="Roboto Mono"/>
              </a:rPr>
              <a:t>-&gt; Init Function processPacketInMessage</a:t>
            </a:r>
            <a:endParaRPr sz="11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100">
                <a:latin typeface="Roboto Mono"/>
                <a:ea typeface="Roboto Mono"/>
                <a:cs typeface="Roboto Mono"/>
                <a:sym typeface="Roboto Mono"/>
              </a:rPr>
              <a:t>-&gt; Init Function addToPortMap</a:t>
            </a:r>
            <a:endParaRPr sz="11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100">
                <a:latin typeface="Roboto Mono"/>
                <a:ea typeface="Roboto Mono"/>
                <a:cs typeface="Roboto Mono"/>
                <a:sym typeface="Roboto Mono"/>
              </a:rPr>
              <a:t>-&gt; Write Variable macVlanToSwitchPortMap -517582621</a:t>
            </a:r>
            <a:endParaRPr sz="11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100">
                <a:latin typeface="Roboto Mono"/>
                <a:ea typeface="Roboto Mono"/>
                <a:cs typeface="Roboto Mono"/>
                <a:sym typeface="Roboto Mono"/>
              </a:rPr>
              <a:t>-&gt; Return Function addToPortMap</a:t>
            </a:r>
            <a:endParaRPr sz="11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100">
                <a:latin typeface="Roboto Mono"/>
                <a:ea typeface="Roboto Mono"/>
                <a:cs typeface="Roboto Mono"/>
                <a:sym typeface="Roboto Mono"/>
              </a:rPr>
              <a:t>-&gt; Init Function getFromPortMap</a:t>
            </a:r>
            <a:endParaRPr sz="11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100">
                <a:latin typeface="Roboto Mono"/>
                <a:ea typeface="Roboto Mono"/>
                <a:cs typeface="Roboto Mono"/>
                <a:sym typeface="Roboto Mono"/>
              </a:rPr>
              <a:t>-&gt; Read Variable macVlanToSwitchPortMap null</a:t>
            </a:r>
            <a:endParaRPr sz="11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100">
                <a:latin typeface="Roboto Mono"/>
                <a:ea typeface="Roboto Mono"/>
                <a:cs typeface="Roboto Mono"/>
                <a:sym typeface="Roboto Mono"/>
              </a:rPr>
              <a:t>-&gt; Return Function getFromPortMap</a:t>
            </a:r>
            <a:endParaRPr sz="11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100">
                <a:latin typeface="Roboto Mono"/>
                <a:ea typeface="Roboto Mono"/>
                <a:cs typeface="Roboto Mono"/>
                <a:sym typeface="Roboto Mono"/>
              </a:rPr>
              <a:t>-&gt; Init Function writePacketOutForPacketIn</a:t>
            </a:r>
            <a:endParaRPr sz="11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100">
                <a:latin typeface="Roboto Mono"/>
                <a:ea typeface="Roboto Mono"/>
                <a:cs typeface="Roboto Mono"/>
                <a:sym typeface="Roboto Mono"/>
              </a:rPr>
              <a:t>-&gt; Return Function writePacketOutForPacketIn</a:t>
            </a:r>
            <a:endParaRPr sz="11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100">
                <a:latin typeface="Roboto Mono"/>
                <a:ea typeface="Roboto Mono"/>
                <a:cs typeface="Roboto Mono"/>
                <a:sym typeface="Roboto Mono"/>
              </a:rPr>
              <a:t>-&gt; Return Function processPacketInMessage</a:t>
            </a:r>
            <a:endParaRPr sz="1100">
              <a:latin typeface="Roboto Mono"/>
              <a:ea typeface="Roboto Mono"/>
              <a:cs typeface="Roboto Mono"/>
              <a:sym typeface="Roboto Mono"/>
            </a:endParaRPr>
          </a:p>
          <a:p>
            <a:pPr indent="0" lvl="0" marL="0" rtl="0" algn="l">
              <a:spcBef>
                <a:spcPts val="0"/>
              </a:spcBef>
              <a:spcAft>
                <a:spcPts val="0"/>
              </a:spcAft>
              <a:buNone/>
            </a:pPr>
            <a:r>
              <a:rPr lang="en-US" sz="1100">
                <a:latin typeface="Roboto Mono"/>
                <a:ea typeface="Roboto Mono"/>
                <a:cs typeface="Roboto Mono"/>
                <a:sym typeface="Roboto Mono"/>
              </a:rPr>
              <a:t>-&gt; Return Function receive</a:t>
            </a:r>
            <a:endParaRPr sz="1100">
              <a:latin typeface="Roboto Mono"/>
              <a:ea typeface="Roboto Mono"/>
              <a:cs typeface="Roboto Mono"/>
              <a:sym typeface="Roboto Mono"/>
            </a:endParaRPr>
          </a:p>
        </p:txBody>
      </p:sp>
      <p:sp>
        <p:nvSpPr>
          <p:cNvPr id="115" name="Google Shape;115;p1"/>
          <p:cNvSpPr txBox="1"/>
          <p:nvPr/>
        </p:nvSpPr>
        <p:spPr>
          <a:xfrm>
            <a:off x="8355600" y="24031700"/>
            <a:ext cx="2826600" cy="20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OFSwitchBase DPID[00:00:00:00:00:00:00:01]:</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Receive Event OFPacketInVer13</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Init Function processPacketInMessage</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Init Function addToPortMap</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Write Variable macVlanToSwitchPortMap -517582622</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Return Function addToPortMap</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Init Function getFromPortMap</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Read Variable macVlanToSwitchPortMap -254649433</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Return Function getFromPortMap</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Init Function pushPacket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Return Function pushPacket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Init Function writeFlowMod</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send Message FLOW_MOD</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Return Function writeFlowMod</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Init Function writeFlowMod</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send Message FLOW_MOD</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Return Function writeFlowMod</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000">
                <a:latin typeface="Roboto Mono"/>
                <a:ea typeface="Roboto Mono"/>
                <a:cs typeface="Roboto Mono"/>
                <a:sym typeface="Roboto Mono"/>
              </a:rPr>
              <a:t>-&gt; Return Function processPacketInMessage</a:t>
            </a:r>
            <a:endParaRPr sz="1000">
              <a:latin typeface="Roboto Mono"/>
              <a:ea typeface="Roboto Mono"/>
              <a:cs typeface="Roboto Mono"/>
              <a:sym typeface="Roboto Mono"/>
            </a:endParaRPr>
          </a:p>
          <a:p>
            <a:pPr indent="0" lvl="0" marL="0" rtl="0" algn="l">
              <a:spcBef>
                <a:spcPts val="0"/>
              </a:spcBef>
              <a:spcAft>
                <a:spcPts val="0"/>
              </a:spcAft>
              <a:buNone/>
            </a:pPr>
            <a:r>
              <a:rPr lang="en-US" sz="1000">
                <a:latin typeface="Roboto Mono"/>
                <a:ea typeface="Roboto Mono"/>
                <a:cs typeface="Roboto Mono"/>
                <a:sym typeface="Roboto Mono"/>
              </a:rPr>
              <a:t>-&gt; Return Function receive</a:t>
            </a:r>
            <a:endParaRPr sz="1000">
              <a:latin typeface="Roboto Mono"/>
              <a:ea typeface="Roboto Mono"/>
              <a:cs typeface="Roboto Mono"/>
              <a:sym typeface="Roboto Mono"/>
            </a:endParaRPr>
          </a:p>
        </p:txBody>
      </p:sp>
      <p:sp>
        <p:nvSpPr>
          <p:cNvPr id="116" name="Google Shape;116;p1"/>
          <p:cNvSpPr txBox="1"/>
          <p:nvPr/>
        </p:nvSpPr>
        <p:spPr>
          <a:xfrm>
            <a:off x="11856100" y="23955500"/>
            <a:ext cx="2826600" cy="20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latin typeface="Roboto Mono"/>
                <a:ea typeface="Roboto Mono"/>
                <a:cs typeface="Roboto Mono"/>
                <a:sym typeface="Roboto Mono"/>
              </a:rPr>
              <a:t>OFSwitchBase DPID[00:00:00:00:00:00:00:01]:</a:t>
            </a:r>
            <a:endParaRPr sz="11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100">
                <a:latin typeface="Roboto Mono"/>
                <a:ea typeface="Roboto Mono"/>
                <a:cs typeface="Roboto Mono"/>
                <a:sym typeface="Roboto Mono"/>
              </a:rPr>
              <a:t>-&gt; Receive Event OFPacketInVer13</a:t>
            </a:r>
            <a:endParaRPr sz="11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100">
                <a:latin typeface="Roboto Mono"/>
                <a:ea typeface="Roboto Mono"/>
                <a:cs typeface="Roboto Mono"/>
                <a:sym typeface="Roboto Mono"/>
              </a:rPr>
              <a:t>-&gt; Init Function processPacketInMessage</a:t>
            </a:r>
            <a:endParaRPr sz="11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100">
                <a:latin typeface="Roboto Mono"/>
                <a:ea typeface="Roboto Mono"/>
                <a:cs typeface="Roboto Mono"/>
                <a:sym typeface="Roboto Mono"/>
              </a:rPr>
              <a:t>-&gt; Init Function addToPortMap</a:t>
            </a:r>
            <a:endParaRPr sz="11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100">
                <a:latin typeface="Roboto Mono"/>
                <a:ea typeface="Roboto Mono"/>
                <a:cs typeface="Roboto Mono"/>
                <a:sym typeface="Roboto Mono"/>
              </a:rPr>
              <a:t>-&gt; Write Variable macVlanToSwitchPortMap -254649433</a:t>
            </a:r>
            <a:endParaRPr sz="11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100">
                <a:latin typeface="Roboto Mono"/>
                <a:ea typeface="Roboto Mono"/>
                <a:cs typeface="Roboto Mono"/>
                <a:sym typeface="Roboto Mono"/>
              </a:rPr>
              <a:t>-&gt; Return Function addToPortMap</a:t>
            </a:r>
            <a:endParaRPr sz="11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100">
                <a:latin typeface="Roboto Mono"/>
                <a:ea typeface="Roboto Mono"/>
                <a:cs typeface="Roboto Mono"/>
                <a:sym typeface="Roboto Mono"/>
              </a:rPr>
              <a:t>-&gt; Init Function getFromPortMap</a:t>
            </a:r>
            <a:endParaRPr sz="11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100">
                <a:latin typeface="Roboto Mono"/>
                <a:ea typeface="Roboto Mono"/>
                <a:cs typeface="Roboto Mono"/>
                <a:sym typeface="Roboto Mono"/>
              </a:rPr>
              <a:t>-&gt; Read Variable macVlanToSwitchPortMap null</a:t>
            </a:r>
            <a:endParaRPr sz="11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100">
                <a:latin typeface="Roboto Mono"/>
                <a:ea typeface="Roboto Mono"/>
                <a:cs typeface="Roboto Mono"/>
                <a:sym typeface="Roboto Mono"/>
              </a:rPr>
              <a:t>-&gt; Return Function getFromPortMap</a:t>
            </a:r>
            <a:endParaRPr sz="11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100">
                <a:latin typeface="Roboto Mono"/>
                <a:ea typeface="Roboto Mono"/>
                <a:cs typeface="Roboto Mono"/>
                <a:sym typeface="Roboto Mono"/>
              </a:rPr>
              <a:t>-&gt; Init Function writePacketOutForPacketIn</a:t>
            </a:r>
            <a:endParaRPr sz="11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100">
                <a:latin typeface="Roboto Mono"/>
                <a:ea typeface="Roboto Mono"/>
                <a:cs typeface="Roboto Mono"/>
                <a:sym typeface="Roboto Mono"/>
              </a:rPr>
              <a:t>-&gt; Return Function writePacketOutForPacketIn</a:t>
            </a:r>
            <a:endParaRPr sz="11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1100">
                <a:latin typeface="Roboto Mono"/>
                <a:ea typeface="Roboto Mono"/>
                <a:cs typeface="Roboto Mono"/>
                <a:sym typeface="Roboto Mono"/>
              </a:rPr>
              <a:t>-&gt; Return Function processPacketInMessage</a:t>
            </a:r>
            <a:endParaRPr sz="1100">
              <a:latin typeface="Roboto Mono"/>
              <a:ea typeface="Roboto Mono"/>
              <a:cs typeface="Roboto Mono"/>
              <a:sym typeface="Roboto Mono"/>
            </a:endParaRPr>
          </a:p>
          <a:p>
            <a:pPr indent="0" lvl="0" marL="0" rtl="0" algn="l">
              <a:spcBef>
                <a:spcPts val="0"/>
              </a:spcBef>
              <a:spcAft>
                <a:spcPts val="0"/>
              </a:spcAft>
              <a:buNone/>
            </a:pPr>
            <a:r>
              <a:rPr lang="en-US" sz="1100">
                <a:latin typeface="Roboto Mono"/>
                <a:ea typeface="Roboto Mono"/>
                <a:cs typeface="Roboto Mono"/>
                <a:sym typeface="Roboto Mono"/>
              </a:rPr>
              <a:t>-&gt; Return Function receive</a:t>
            </a:r>
            <a:endParaRPr sz="1100">
              <a:latin typeface="Roboto Mono"/>
              <a:ea typeface="Roboto Mono"/>
              <a:cs typeface="Roboto Mono"/>
              <a:sym typeface="Roboto Mono"/>
            </a:endParaRPr>
          </a:p>
        </p:txBody>
      </p:sp>
      <p:sp>
        <p:nvSpPr>
          <p:cNvPr id="117" name="Google Shape;117;p1"/>
          <p:cNvSpPr txBox="1"/>
          <p:nvPr/>
        </p:nvSpPr>
        <p:spPr>
          <a:xfrm>
            <a:off x="627750" y="33029650"/>
            <a:ext cx="6390300" cy="3124200"/>
          </a:xfrm>
          <a:prstGeom prst="rect">
            <a:avLst/>
          </a:prstGeom>
          <a:noFill/>
          <a:ln>
            <a:noFill/>
          </a:ln>
        </p:spPr>
        <p:txBody>
          <a:bodyPr anchorCtr="0" anchor="t" bIns="91425" lIns="91425" spcFirstLastPara="1" rIns="91425" wrap="square" tIns="91425">
            <a:noAutofit/>
          </a:bodyPr>
          <a:lstStyle/>
          <a:p>
            <a:pPr indent="-406400" lvl="0" marL="457200" rtl="0" algn="just">
              <a:spcBef>
                <a:spcPts val="0"/>
              </a:spcBef>
              <a:spcAft>
                <a:spcPts val="0"/>
              </a:spcAft>
              <a:buClr>
                <a:schemeClr val="dk1"/>
              </a:buClr>
              <a:buSzPts val="2800"/>
              <a:buFont typeface="Gill Sans"/>
              <a:buChar char="❏"/>
            </a:pPr>
            <a:r>
              <a:rPr lang="en-US" sz="2800">
                <a:solidFill>
                  <a:schemeClr val="dk1"/>
                </a:solidFill>
                <a:latin typeface="Gill Sans"/>
                <a:ea typeface="Gill Sans"/>
                <a:cs typeface="Gill Sans"/>
                <a:sym typeface="Gill Sans"/>
              </a:rPr>
              <a:t>Cisco Systems Inc.</a:t>
            </a:r>
            <a:endParaRPr sz="2800">
              <a:solidFill>
                <a:schemeClr val="dk1"/>
              </a:solidFill>
              <a:latin typeface="Gill Sans"/>
              <a:ea typeface="Gill Sans"/>
              <a:cs typeface="Gill Sans"/>
              <a:sym typeface="Gill Sans"/>
            </a:endParaRPr>
          </a:p>
          <a:p>
            <a:pPr indent="-406400" lvl="0" marL="457200" rtl="0" algn="just">
              <a:spcBef>
                <a:spcPts val="0"/>
              </a:spcBef>
              <a:spcAft>
                <a:spcPts val="0"/>
              </a:spcAft>
              <a:buClr>
                <a:schemeClr val="dk1"/>
              </a:buClr>
              <a:buSzPts val="2800"/>
              <a:buFont typeface="Gill Sans"/>
              <a:buChar char="❏"/>
            </a:pPr>
            <a:r>
              <a:rPr lang="en-US" sz="2800">
                <a:solidFill>
                  <a:schemeClr val="dk1"/>
                </a:solidFill>
                <a:latin typeface="Gill Sans"/>
                <a:ea typeface="Gill Sans"/>
                <a:cs typeface="Gill Sans"/>
                <a:sym typeface="Gill Sans"/>
              </a:rPr>
              <a:t>IBM Corporation</a:t>
            </a:r>
            <a:endParaRPr sz="2800">
              <a:solidFill>
                <a:schemeClr val="dk1"/>
              </a:solidFill>
              <a:latin typeface="Gill Sans"/>
              <a:ea typeface="Gill Sans"/>
              <a:cs typeface="Gill Sans"/>
              <a:sym typeface="Gill Sans"/>
            </a:endParaRPr>
          </a:p>
          <a:p>
            <a:pPr indent="-406400" lvl="0" marL="457200" rtl="0" algn="just">
              <a:spcBef>
                <a:spcPts val="0"/>
              </a:spcBef>
              <a:spcAft>
                <a:spcPts val="0"/>
              </a:spcAft>
              <a:buClr>
                <a:schemeClr val="dk1"/>
              </a:buClr>
              <a:buSzPts val="2800"/>
              <a:buFont typeface="Gill Sans"/>
              <a:buChar char="❏"/>
            </a:pPr>
            <a:r>
              <a:rPr lang="en-US" sz="2800">
                <a:solidFill>
                  <a:schemeClr val="dk1"/>
                </a:solidFill>
                <a:latin typeface="Gill Sans"/>
                <a:ea typeface="Gill Sans"/>
                <a:cs typeface="Gill Sans"/>
                <a:sym typeface="Gill Sans"/>
              </a:rPr>
              <a:t>Hewlett Packard Enterprise</a:t>
            </a:r>
            <a:endParaRPr sz="2800">
              <a:solidFill>
                <a:schemeClr val="dk1"/>
              </a:solidFill>
              <a:latin typeface="Gill Sans"/>
              <a:ea typeface="Gill Sans"/>
              <a:cs typeface="Gill Sans"/>
              <a:sym typeface="Gill Sans"/>
            </a:endParaRPr>
          </a:p>
          <a:p>
            <a:pPr indent="-406400" lvl="0" marL="457200" rtl="0" algn="just">
              <a:spcBef>
                <a:spcPts val="0"/>
              </a:spcBef>
              <a:spcAft>
                <a:spcPts val="0"/>
              </a:spcAft>
              <a:buClr>
                <a:schemeClr val="dk1"/>
              </a:buClr>
              <a:buSzPts val="2800"/>
              <a:buFont typeface="Gill Sans"/>
              <a:buChar char="❏"/>
            </a:pPr>
            <a:r>
              <a:rPr lang="en-US" sz="2800">
                <a:solidFill>
                  <a:schemeClr val="dk1"/>
                </a:solidFill>
                <a:latin typeface="Gill Sans"/>
                <a:ea typeface="Gill Sans"/>
                <a:cs typeface="Gill Sans"/>
                <a:sym typeface="Gill Sans"/>
              </a:rPr>
              <a:t>VMware</a:t>
            </a:r>
            <a:endParaRPr sz="2800">
              <a:solidFill>
                <a:schemeClr val="dk1"/>
              </a:solidFill>
              <a:latin typeface="Gill Sans"/>
              <a:ea typeface="Gill Sans"/>
              <a:cs typeface="Gill Sans"/>
              <a:sym typeface="Gill Sans"/>
            </a:endParaRPr>
          </a:p>
          <a:p>
            <a:pPr indent="-406400" lvl="0" marL="457200" rtl="0" algn="just">
              <a:spcBef>
                <a:spcPts val="0"/>
              </a:spcBef>
              <a:spcAft>
                <a:spcPts val="0"/>
              </a:spcAft>
              <a:buClr>
                <a:schemeClr val="dk1"/>
              </a:buClr>
              <a:buSzPts val="2800"/>
              <a:buFont typeface="Gill Sans"/>
              <a:buChar char="❏"/>
            </a:pPr>
            <a:r>
              <a:rPr lang="en-US" sz="2800">
                <a:solidFill>
                  <a:schemeClr val="dk1"/>
                </a:solidFill>
                <a:latin typeface="Gill Sans"/>
                <a:ea typeface="Gill Sans"/>
                <a:cs typeface="Gill Sans"/>
                <a:sym typeface="Gill Sans"/>
              </a:rPr>
              <a:t>Juniper Networks</a:t>
            </a:r>
            <a:endParaRPr sz="2800">
              <a:solidFill>
                <a:schemeClr val="dk1"/>
              </a:solidFill>
              <a:latin typeface="Gill Sans"/>
              <a:ea typeface="Gill Sans"/>
              <a:cs typeface="Gill Sans"/>
              <a:sym typeface="Gill Sans"/>
            </a:endParaRPr>
          </a:p>
          <a:p>
            <a:pPr indent="-406400" lvl="0" marL="457200" rtl="0" algn="just">
              <a:spcBef>
                <a:spcPts val="0"/>
              </a:spcBef>
              <a:spcAft>
                <a:spcPts val="0"/>
              </a:spcAft>
              <a:buClr>
                <a:schemeClr val="dk1"/>
              </a:buClr>
              <a:buSzPts val="2800"/>
              <a:buFont typeface="Gill Sans"/>
              <a:buChar char="❏"/>
            </a:pPr>
            <a:r>
              <a:rPr lang="en-US" sz="2800">
                <a:solidFill>
                  <a:schemeClr val="dk1"/>
                </a:solidFill>
                <a:latin typeface="Gill Sans"/>
                <a:ea typeface="Gill Sans"/>
                <a:cs typeface="Gill Sans"/>
                <a:sym typeface="Gill Sans"/>
              </a:rPr>
              <a:t>Huawei Technologies Co. Ltd.</a:t>
            </a:r>
            <a:endParaRPr sz="2800">
              <a:solidFill>
                <a:schemeClr val="dk1"/>
              </a:solidFill>
              <a:latin typeface="Gill Sans"/>
              <a:ea typeface="Gill Sans"/>
              <a:cs typeface="Gill Sans"/>
              <a:sym typeface="Gill Sans"/>
            </a:endParaRPr>
          </a:p>
          <a:p>
            <a:pPr indent="0" lvl="0" marL="0" rtl="0" algn="just">
              <a:spcBef>
                <a:spcPts val="0"/>
              </a:spcBef>
              <a:spcAft>
                <a:spcPts val="0"/>
              </a:spcAft>
              <a:buClr>
                <a:schemeClr val="dk1"/>
              </a:buClr>
              <a:buSzPts val="1100"/>
              <a:buFont typeface="Arial"/>
              <a:buNone/>
            </a:pPr>
            <a:r>
              <a:t/>
            </a:r>
            <a:endParaRPr sz="2800">
              <a:solidFill>
                <a:schemeClr val="dk1"/>
              </a:solidFill>
              <a:latin typeface="Gill Sans"/>
              <a:ea typeface="Gill Sans"/>
              <a:cs typeface="Gill Sans"/>
              <a:sym typeface="Gill Sans"/>
            </a:endParaRPr>
          </a:p>
          <a:p>
            <a:pPr indent="0" lvl="0" marL="0" rtl="0" algn="just">
              <a:spcBef>
                <a:spcPts val="0"/>
              </a:spcBef>
              <a:spcAft>
                <a:spcPts val="0"/>
              </a:spcAft>
              <a:buClr>
                <a:schemeClr val="dk1"/>
              </a:buClr>
              <a:buSzPts val="700"/>
              <a:buFont typeface="Gill Sans"/>
              <a:buNone/>
            </a:pPr>
            <a:r>
              <a:t/>
            </a:r>
            <a:endParaRPr sz="2800">
              <a:solidFill>
                <a:schemeClr val="dk1"/>
              </a:solidFill>
              <a:latin typeface="Gill Sans"/>
              <a:ea typeface="Gill Sans"/>
              <a:cs typeface="Gill Sans"/>
              <a:sym typeface="Gill Sans"/>
            </a:endParaRPr>
          </a:p>
          <a:p>
            <a:pPr indent="0" lvl="0" marL="0" rtl="0" algn="just">
              <a:spcBef>
                <a:spcPts val="0"/>
              </a:spcBef>
              <a:spcAft>
                <a:spcPts val="0"/>
              </a:spcAft>
              <a:buClr>
                <a:schemeClr val="dk1"/>
              </a:buClr>
              <a:buSzPts val="700"/>
              <a:buFont typeface="Gill Sans"/>
              <a:buNone/>
            </a:pPr>
            <a:r>
              <a:t/>
            </a:r>
            <a:endParaRPr sz="2800">
              <a:solidFill>
                <a:schemeClr val="dk1"/>
              </a:solidFill>
              <a:latin typeface="Gill Sans"/>
              <a:ea typeface="Gill Sans"/>
              <a:cs typeface="Gill Sans"/>
              <a:sym typeface="Gill Sans"/>
            </a:endParaRPr>
          </a:p>
          <a:p>
            <a:pPr indent="0" lvl="0" marL="0" rtl="0" algn="l">
              <a:spcBef>
                <a:spcPts val="0"/>
              </a:spcBef>
              <a:spcAft>
                <a:spcPts val="0"/>
              </a:spcAft>
              <a:buNone/>
            </a:pPr>
            <a:r>
              <a:t/>
            </a:r>
            <a:endParaRPr/>
          </a:p>
        </p:txBody>
      </p:sp>
      <p:sp>
        <p:nvSpPr>
          <p:cNvPr id="118" name="Google Shape;118;p1"/>
          <p:cNvSpPr txBox="1"/>
          <p:nvPr/>
        </p:nvSpPr>
        <p:spPr>
          <a:xfrm>
            <a:off x="1100600" y="32404050"/>
            <a:ext cx="5238600" cy="790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US" sz="2800">
                <a:solidFill>
                  <a:schemeClr val="dk1"/>
                </a:solidFill>
                <a:latin typeface="Gill Sans"/>
                <a:ea typeface="Gill Sans"/>
                <a:cs typeface="Gill Sans"/>
                <a:sym typeface="Gill Sans"/>
              </a:rPr>
              <a:t>Leading SDN Market Players</a:t>
            </a:r>
            <a:r>
              <a:rPr lang="en-US" sz="2800">
                <a:solidFill>
                  <a:schemeClr val="dk1"/>
                </a:solidFill>
                <a:latin typeface="Gill Sans"/>
                <a:ea typeface="Gill Sans"/>
                <a:cs typeface="Gill Sans"/>
                <a:sym typeface="Gill Sans"/>
              </a:rPr>
              <a:t>:</a:t>
            </a:r>
            <a:endParaRPr sz="2800">
              <a:solidFill>
                <a:schemeClr val="dk1"/>
              </a:solidFill>
              <a:latin typeface="Gill Sans"/>
              <a:ea typeface="Gill Sans"/>
              <a:cs typeface="Gill Sans"/>
              <a:sym typeface="Gill Sans"/>
            </a:endParaRPr>
          </a:p>
          <a:p>
            <a:pPr indent="0" lvl="0" marL="0" rtl="0" algn="l">
              <a:spcBef>
                <a:spcPts val="0"/>
              </a:spcBef>
              <a:spcAft>
                <a:spcPts val="0"/>
              </a:spcAft>
              <a:buNone/>
            </a:pPr>
            <a:r>
              <a:t/>
            </a:r>
            <a:endParaRPr/>
          </a:p>
        </p:txBody>
      </p:sp>
      <p:sp>
        <p:nvSpPr>
          <p:cNvPr id="119" name="Google Shape;119;p1"/>
          <p:cNvSpPr/>
          <p:nvPr/>
        </p:nvSpPr>
        <p:spPr>
          <a:xfrm>
            <a:off x="246450" y="25789075"/>
            <a:ext cx="7152900" cy="6084600"/>
          </a:xfrm>
          <a:prstGeom prst="roundRect">
            <a:avLst>
              <a:gd fmla="val 16667" name="adj"/>
            </a:avLst>
          </a:prstGeom>
          <a:solidFill>
            <a:srgbClr val="FFFF8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700"/>
              <a:buFont typeface="Gill Sans"/>
              <a:buNone/>
            </a:pPr>
            <a:r>
              <a:t/>
            </a:r>
            <a:endParaRPr sz="2800">
              <a:solidFill>
                <a:schemeClr val="dk1"/>
              </a:solidFill>
              <a:latin typeface="Gill Sans"/>
              <a:ea typeface="Gill Sans"/>
              <a:cs typeface="Gill Sans"/>
              <a:sym typeface="Gill Sans"/>
            </a:endParaRPr>
          </a:p>
        </p:txBody>
      </p:sp>
      <p:pic>
        <p:nvPicPr>
          <p:cNvPr id="120" name="Google Shape;120;p1"/>
          <p:cNvPicPr preferRelativeResize="0"/>
          <p:nvPr/>
        </p:nvPicPr>
        <p:blipFill>
          <a:blip r:embed="rId13">
            <a:alphaModFix/>
          </a:blip>
          <a:stretch>
            <a:fillRect/>
          </a:stretch>
        </p:blipFill>
        <p:spPr>
          <a:xfrm>
            <a:off x="22683225" y="23534850"/>
            <a:ext cx="3819525" cy="4583300"/>
          </a:xfrm>
          <a:prstGeom prst="rect">
            <a:avLst/>
          </a:prstGeom>
          <a:noFill/>
          <a:ln cap="flat" cmpd="sng" w="25400">
            <a:solidFill>
              <a:schemeClr val="dk1"/>
            </a:solidFill>
            <a:prstDash val="solid"/>
            <a:round/>
            <a:headEnd len="sm" w="sm" type="none"/>
            <a:tailEnd len="sm" w="sm" type="none"/>
          </a:ln>
        </p:spPr>
      </p:pic>
      <p:pic>
        <p:nvPicPr>
          <p:cNvPr id="121" name="Google Shape;121;p1"/>
          <p:cNvPicPr preferRelativeResize="0"/>
          <p:nvPr/>
        </p:nvPicPr>
        <p:blipFill>
          <a:blip r:embed="rId14">
            <a:alphaModFix/>
          </a:blip>
          <a:stretch>
            <a:fillRect/>
          </a:stretch>
        </p:blipFill>
        <p:spPr>
          <a:xfrm>
            <a:off x="18843013" y="24170775"/>
            <a:ext cx="3857625" cy="4583300"/>
          </a:xfrm>
          <a:prstGeom prst="rect">
            <a:avLst/>
          </a:prstGeom>
          <a:noFill/>
          <a:ln cap="flat" cmpd="sng" w="25400">
            <a:solidFill>
              <a:schemeClr val="dk1"/>
            </a:solidFill>
            <a:prstDash val="solid"/>
            <a:round/>
            <a:headEnd len="sm" w="sm" type="none"/>
            <a:tailEnd len="sm" w="sm" type="none"/>
          </a:ln>
        </p:spPr>
      </p:pic>
      <p:pic>
        <p:nvPicPr>
          <p:cNvPr id="122" name="Google Shape;122;p1"/>
          <p:cNvPicPr preferRelativeResize="0"/>
          <p:nvPr/>
        </p:nvPicPr>
        <p:blipFill>
          <a:blip r:embed="rId15">
            <a:alphaModFix/>
          </a:blip>
          <a:stretch>
            <a:fillRect/>
          </a:stretch>
        </p:blipFill>
        <p:spPr>
          <a:xfrm>
            <a:off x="15134288" y="25471725"/>
            <a:ext cx="3673150" cy="2286000"/>
          </a:xfrm>
          <a:prstGeom prst="rect">
            <a:avLst/>
          </a:prstGeom>
          <a:noFill/>
          <a:ln cap="flat" cmpd="sng" w="25400">
            <a:solidFill>
              <a:schemeClr val="dk1"/>
            </a:solidFill>
            <a:prstDash val="solid"/>
            <a:round/>
            <a:headEnd len="sm" w="sm" type="none"/>
            <a:tailEnd len="sm" w="sm" type="none"/>
          </a:ln>
        </p:spPr>
      </p:pic>
      <p:sp>
        <p:nvSpPr>
          <p:cNvPr id="123" name="Google Shape;123;p1"/>
          <p:cNvSpPr/>
          <p:nvPr/>
        </p:nvSpPr>
        <p:spPr>
          <a:xfrm>
            <a:off x="841800" y="26009475"/>
            <a:ext cx="59589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Gill Sans"/>
              <a:buNone/>
            </a:pPr>
            <a:r>
              <a:rPr b="1" lang="en-US" sz="3200">
                <a:solidFill>
                  <a:schemeClr val="dk1"/>
                </a:solidFill>
                <a:latin typeface="Gill Sans"/>
                <a:ea typeface="Gill Sans"/>
                <a:cs typeface="Gill Sans"/>
                <a:sym typeface="Gill Sans"/>
              </a:rPr>
              <a:t>Disa</a:t>
            </a:r>
            <a:r>
              <a:rPr b="1" lang="en-US" sz="3200">
                <a:solidFill>
                  <a:schemeClr val="dk1"/>
                </a:solidFill>
                <a:latin typeface="Gill Sans"/>
                <a:ea typeface="Gill Sans"/>
                <a:cs typeface="Gill Sans"/>
                <a:sym typeface="Gill Sans"/>
              </a:rPr>
              <a:t>dvantages of SDN</a:t>
            </a:r>
            <a:endParaRPr b="1" sz="3200">
              <a:solidFill>
                <a:schemeClr val="dk1"/>
              </a:solidFill>
              <a:latin typeface="Gill Sans"/>
              <a:ea typeface="Gill Sans"/>
              <a:cs typeface="Gill Sans"/>
              <a:sym typeface="Gill Sans"/>
            </a:endParaRPr>
          </a:p>
        </p:txBody>
      </p:sp>
      <p:sp>
        <p:nvSpPr>
          <p:cNvPr id="124" name="Google Shape;124;p1"/>
          <p:cNvSpPr txBox="1"/>
          <p:nvPr/>
        </p:nvSpPr>
        <p:spPr>
          <a:xfrm>
            <a:off x="524850" y="26737800"/>
            <a:ext cx="6593400" cy="4745100"/>
          </a:xfrm>
          <a:prstGeom prst="rect">
            <a:avLst/>
          </a:prstGeom>
          <a:noFill/>
          <a:ln>
            <a:noFill/>
          </a:ln>
        </p:spPr>
        <p:txBody>
          <a:bodyPr anchorCtr="0" anchor="t" bIns="45700" lIns="91425" spcFirstLastPara="1" rIns="91425" wrap="square" tIns="45700">
            <a:noAutofit/>
          </a:bodyPr>
          <a:lstStyle/>
          <a:p>
            <a:pPr indent="-403225" lvl="0" marL="457200" rtl="0" algn="just">
              <a:spcBef>
                <a:spcPts val="0"/>
              </a:spcBef>
              <a:spcAft>
                <a:spcPts val="0"/>
              </a:spcAft>
              <a:buClr>
                <a:schemeClr val="dk1"/>
              </a:buClr>
              <a:buSzPts val="2750"/>
              <a:buFont typeface="Gill Sans"/>
              <a:buChar char="❏"/>
            </a:pPr>
            <a:r>
              <a:rPr lang="en-US" sz="2750">
                <a:solidFill>
                  <a:schemeClr val="dk1"/>
                </a:solidFill>
                <a:latin typeface="Gill Sans"/>
                <a:ea typeface="Gill Sans"/>
                <a:cs typeface="Gill Sans"/>
                <a:sym typeface="Gill Sans"/>
              </a:rPr>
              <a:t>I</a:t>
            </a:r>
            <a:r>
              <a:rPr lang="en-US" sz="2750">
                <a:solidFill>
                  <a:schemeClr val="dk1"/>
                </a:solidFill>
                <a:latin typeface="Gill Sans"/>
                <a:ea typeface="Gill Sans"/>
                <a:cs typeface="Gill Sans"/>
                <a:sym typeface="Gill Sans"/>
              </a:rPr>
              <a:t>ncreased complexity which allows hackers to control network operations in arbitrary ways, confuse or blind the defenders, and create inconsistencies</a:t>
            </a:r>
            <a:endParaRPr sz="2750">
              <a:solidFill>
                <a:schemeClr val="dk1"/>
              </a:solidFill>
              <a:latin typeface="Gill Sans"/>
              <a:ea typeface="Gill Sans"/>
              <a:cs typeface="Gill Sans"/>
              <a:sym typeface="Gill Sans"/>
            </a:endParaRPr>
          </a:p>
          <a:p>
            <a:pPr indent="0" lvl="0" marL="457200" rtl="0" algn="just">
              <a:spcBef>
                <a:spcPts val="0"/>
              </a:spcBef>
              <a:spcAft>
                <a:spcPts val="0"/>
              </a:spcAft>
              <a:buNone/>
            </a:pPr>
            <a:r>
              <a:t/>
            </a:r>
            <a:endParaRPr sz="2750">
              <a:solidFill>
                <a:schemeClr val="dk1"/>
              </a:solidFill>
              <a:latin typeface="Gill Sans"/>
              <a:ea typeface="Gill Sans"/>
              <a:cs typeface="Gill Sans"/>
              <a:sym typeface="Gill Sans"/>
            </a:endParaRPr>
          </a:p>
          <a:p>
            <a:pPr indent="-403225" lvl="0" marL="457200" rtl="0" algn="just">
              <a:spcBef>
                <a:spcPts val="0"/>
              </a:spcBef>
              <a:spcAft>
                <a:spcPts val="0"/>
              </a:spcAft>
              <a:buClr>
                <a:schemeClr val="dk1"/>
              </a:buClr>
              <a:buSzPts val="2750"/>
              <a:buFont typeface="Gill Sans"/>
              <a:buChar char="❏"/>
            </a:pPr>
            <a:r>
              <a:rPr lang="en-US" sz="2750">
                <a:solidFill>
                  <a:schemeClr val="dk1"/>
                </a:solidFill>
                <a:latin typeface="Gill Sans"/>
                <a:ea typeface="Gill Sans"/>
                <a:cs typeface="Gill Sans"/>
                <a:sym typeface="Gill Sans"/>
              </a:rPr>
              <a:t>Inability to directly manage individual devices, leading to increased maintenance.</a:t>
            </a:r>
            <a:endParaRPr sz="2750">
              <a:solidFill>
                <a:schemeClr val="dk1"/>
              </a:solidFill>
              <a:latin typeface="Gill Sans"/>
              <a:ea typeface="Gill Sans"/>
              <a:cs typeface="Gill Sans"/>
              <a:sym typeface="Gill Sans"/>
            </a:endParaRPr>
          </a:p>
          <a:p>
            <a:pPr indent="0" lvl="0" marL="457200" rtl="0" algn="just">
              <a:spcBef>
                <a:spcPts val="0"/>
              </a:spcBef>
              <a:spcAft>
                <a:spcPts val="0"/>
              </a:spcAft>
              <a:buNone/>
            </a:pPr>
            <a:r>
              <a:t/>
            </a:r>
            <a:endParaRPr sz="2750">
              <a:solidFill>
                <a:schemeClr val="dk1"/>
              </a:solidFill>
              <a:latin typeface="Gill Sans"/>
              <a:ea typeface="Gill Sans"/>
              <a:cs typeface="Gill Sans"/>
              <a:sym typeface="Gill Sans"/>
            </a:endParaRPr>
          </a:p>
          <a:p>
            <a:pPr indent="-403225" lvl="0" marL="457200" rtl="0" algn="just">
              <a:spcBef>
                <a:spcPts val="0"/>
              </a:spcBef>
              <a:spcAft>
                <a:spcPts val="0"/>
              </a:spcAft>
              <a:buClr>
                <a:schemeClr val="dk1"/>
              </a:buClr>
              <a:buSzPts val="2750"/>
              <a:buFont typeface="Gill Sans"/>
              <a:buChar char="❏"/>
            </a:pPr>
            <a:r>
              <a:rPr lang="en-US" sz="2750">
                <a:solidFill>
                  <a:schemeClr val="dk1"/>
                </a:solidFill>
                <a:latin typeface="Gill Sans"/>
                <a:ea typeface="Gill Sans"/>
                <a:cs typeface="Gill Sans"/>
                <a:sym typeface="Gill Sans"/>
              </a:rPr>
              <a:t>Increased latency due to infrastructure being virtualized.</a:t>
            </a:r>
            <a:endParaRPr sz="2750">
              <a:solidFill>
                <a:schemeClr val="dk1"/>
              </a:solidFill>
              <a:latin typeface="Gill Sans"/>
              <a:ea typeface="Gill Sans"/>
              <a:cs typeface="Gill Sans"/>
              <a:sym typeface="Gill Sans"/>
            </a:endParaRPr>
          </a:p>
          <a:p>
            <a:pPr indent="0" lvl="0" marL="914400" rtl="0" algn="just">
              <a:spcBef>
                <a:spcPts val="0"/>
              </a:spcBef>
              <a:spcAft>
                <a:spcPts val="0"/>
              </a:spcAft>
              <a:buNone/>
            </a:pPr>
            <a:r>
              <a:t/>
            </a:r>
            <a:endParaRPr sz="2750">
              <a:solidFill>
                <a:schemeClr val="dk1"/>
              </a:solidFill>
              <a:latin typeface="Gill Sans"/>
              <a:ea typeface="Gill Sans"/>
              <a:cs typeface="Gill Sans"/>
              <a:sym typeface="Gill Sans"/>
            </a:endParaRPr>
          </a:p>
          <a:p>
            <a:pPr indent="0" lvl="0" marL="0" marR="0" rtl="0" algn="just">
              <a:lnSpc>
                <a:spcPct val="100000"/>
              </a:lnSpc>
              <a:spcBef>
                <a:spcPts val="0"/>
              </a:spcBef>
              <a:spcAft>
                <a:spcPts val="0"/>
              </a:spcAft>
              <a:buClr>
                <a:srgbClr val="000000"/>
              </a:buClr>
              <a:buSzPts val="2800"/>
              <a:buFont typeface="Arial"/>
              <a:buNone/>
            </a:pPr>
            <a:r>
              <a:t/>
            </a:r>
            <a:endParaRPr i="0" sz="2750" u="none" cap="none" strike="noStrike">
              <a:solidFill>
                <a:schemeClr val="dk1"/>
              </a:solidFill>
              <a:latin typeface="Gill Sans"/>
              <a:ea typeface="Gill Sans"/>
              <a:cs typeface="Gill Sans"/>
              <a:sym typeface="Gill Sans"/>
            </a:endParaRPr>
          </a:p>
        </p:txBody>
      </p:sp>
      <p:pic>
        <p:nvPicPr>
          <p:cNvPr id="125" name="Google Shape;125;p1"/>
          <p:cNvPicPr preferRelativeResize="0"/>
          <p:nvPr/>
        </p:nvPicPr>
        <p:blipFill>
          <a:blip r:embed="rId16">
            <a:alphaModFix/>
          </a:blip>
          <a:stretch>
            <a:fillRect/>
          </a:stretch>
        </p:blipFill>
        <p:spPr>
          <a:xfrm>
            <a:off x="524852" y="16771200"/>
            <a:ext cx="6390375" cy="2704921"/>
          </a:xfrm>
          <a:prstGeom prst="rect">
            <a:avLst/>
          </a:prstGeom>
          <a:noFill/>
          <a:ln>
            <a:noFill/>
          </a:ln>
        </p:spPr>
      </p:pic>
      <p:sp>
        <p:nvSpPr>
          <p:cNvPr id="126" name="Google Shape;126;p1"/>
          <p:cNvSpPr/>
          <p:nvPr/>
        </p:nvSpPr>
        <p:spPr>
          <a:xfrm>
            <a:off x="533125" y="16737350"/>
            <a:ext cx="6390300" cy="26640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