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739" r:id="rId2"/>
    <p:sldId id="366" r:id="rId3"/>
    <p:sldId id="680" r:id="rId4"/>
    <p:sldId id="681" r:id="rId5"/>
    <p:sldId id="731" r:id="rId6"/>
    <p:sldId id="730" r:id="rId7"/>
    <p:sldId id="741" r:id="rId8"/>
    <p:sldId id="682" r:id="rId9"/>
    <p:sldId id="683" r:id="rId10"/>
    <p:sldId id="742" r:id="rId11"/>
    <p:sldId id="743" r:id="rId12"/>
    <p:sldId id="737" r:id="rId13"/>
    <p:sldId id="732" r:id="rId14"/>
    <p:sldId id="684" r:id="rId15"/>
    <p:sldId id="685" r:id="rId16"/>
    <p:sldId id="686" r:id="rId17"/>
    <p:sldId id="687" r:id="rId18"/>
    <p:sldId id="688" r:id="rId19"/>
    <p:sldId id="734" r:id="rId20"/>
    <p:sldId id="733" r:id="rId21"/>
    <p:sldId id="735" r:id="rId22"/>
    <p:sldId id="740" r:id="rId23"/>
    <p:sldId id="744" r:id="rId24"/>
    <p:sldId id="736" r:id="rId25"/>
    <p:sldId id="746" r:id="rId26"/>
    <p:sldId id="745" r:id="rId27"/>
    <p:sldId id="747" r:id="rId2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we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B"/>
    <a:srgbClr val="009900"/>
    <a:srgbClr val="7F0A07"/>
    <a:srgbClr val="742012"/>
    <a:srgbClr val="92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6" d="100"/>
          <a:sy n="96" d="100"/>
        </p:scale>
        <p:origin x="82" y="3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3AC528-B7CF-43DF-A226-2F88EEC30678}" type="datetimeFigureOut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B595F2-53E1-4C39-8025-A8B8055565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3234CE-5F3A-4814-8066-BDEBC721B9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33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5E34-6262-41B0-B8FE-0A23B067EBDA}" type="datetime1">
              <a:rPr lang="zh-CN" altLang="en-US"/>
              <a:pPr>
                <a:defRPr/>
              </a:pPr>
              <a:t>2022/5/24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1688-7EDE-474B-83FB-6BC3A399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86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6C65-51E4-46E2-9D48-81ABCA3A218B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5F85-5DC9-4803-9829-780FC6C889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C6AD-80D4-472B-A8BC-59B978C63B5C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0ED6-676D-44C7-A3F5-B353F55AF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0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BE59-6882-4626-8F5D-97225F940EB9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CD57-866E-484B-ABC5-8426F65BE10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0328-749C-4FCA-A76B-5ECE191FF8DF}" type="datetime1">
              <a:rPr lang="zh-CN" altLang="en-US"/>
              <a:pPr>
                <a:defRPr/>
              </a:pPr>
              <a:t>2022/5/24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233B-3EC7-40CD-9FAD-6E5F081E9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2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52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8B8C-08E9-433A-8E3B-F8766796DCF3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C76-E6C3-4EFB-B628-08831D7269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30D-6B43-4479-9E1F-8F049AA6DECC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C53C-99B3-4290-AB99-0041D1158A8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0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CE323-B335-4C85-9349-1A9B289BFD06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0BF3-21BA-45DC-BD77-DC99088B45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5C216-A742-4158-ACFE-AA393DB29424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49A6-9537-40D1-B606-375BCCD614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D8D6-C7D1-480E-86E7-07B61ADFEF22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716C-E9BB-4744-B591-AEACE7D8CA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E244-4ED5-4F7D-AD0A-E4CD1A0BD8E5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2CF-9BA3-4227-B808-35F44726D8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295769-D2E8-4813-8576-326CBBE24878}" type="datetime1">
              <a:rPr lang="zh-CN" altLang="en-US"/>
              <a:pPr>
                <a:defRPr/>
              </a:pPr>
              <a:t>2022/5/24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815B70-FEFA-4A38-9A5A-C8F538E57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urier New" panose="020703090202050204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uoweiofpk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2268538" y="1347788"/>
            <a:ext cx="4464050" cy="1103312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数据结构和算法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2600" dirty="0" smtClean="0"/>
              <a:t>（</a:t>
            </a:r>
            <a:r>
              <a:rPr lang="en-US" altLang="zh-CN" sz="2600" dirty="0" smtClean="0"/>
              <a:t>Python</a:t>
            </a:r>
            <a:r>
              <a:rPr lang="zh-CN" altLang="en-US" sz="2600" dirty="0" smtClean="0"/>
              <a:t>描述）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D143E-9921-41F6-A017-6219DCBBA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0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 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http://weibo.com/guoweiofpku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学会程序和算法，走遍天下都不怕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讲义照片均为郭炜拍摄</a:t>
            </a:r>
          </a:p>
        </p:txBody>
      </p:sp>
      <p:pic>
        <p:nvPicPr>
          <p:cNvPr id="6151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321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矩形 7"/>
          <p:cNvSpPr>
            <a:spLocks noChangeArrowheads="1"/>
          </p:cNvSpPr>
          <p:nvPr/>
        </p:nvSpPr>
        <p:spPr bwMode="auto">
          <a:xfrm>
            <a:off x="971550" y="32829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微信公众号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0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发生了下述情况时：</a:t>
            </a: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20056" y="2715766"/>
            <a:ext cx="836778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母串匹配位置从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a0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跳到了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a3 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忽略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了母串匹配位置在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a1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a2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的情况，即忽略了母串分别从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a1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a2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开始与子串进行比较的情况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。</a:t>
            </a:r>
            <a:endParaRPr lang="en-US" altLang="zh-CN" sz="21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如果能证明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母串分别从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开始与子串进行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比较，都不会使得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...a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n-1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被匹配成功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则忽略是合理的。</a:t>
            </a:r>
            <a:endParaRPr lang="en-US" altLang="zh-CN" sz="2100" baseline="-25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31640" y="1389278"/>
            <a:ext cx="5886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母串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子串：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k-1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err="1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….a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n-1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n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 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1 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…b</a:t>
            </a:r>
            <a:r>
              <a:rPr lang="en-US" altLang="zh-CN" sz="2400" baseline="-25000" dirty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-1 </a:t>
            </a:r>
            <a:r>
              <a:rPr lang="en-US" altLang="zh-CN" sz="2400" dirty="0" err="1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err="1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匹配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上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4516586" y="1247842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3220442" y="1247842"/>
            <a:ext cx="398860" cy="0"/>
          </a:xfrm>
          <a:prstGeom prst="straightConnector1">
            <a:avLst/>
          </a:prstGeom>
          <a:ln w="28575">
            <a:solidFill>
              <a:srgbClr val="070C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反证法：</a:t>
            </a: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20056" y="2715766"/>
            <a:ext cx="8367786" cy="259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假设母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串分别从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开始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与子串进行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比较，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...a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n-1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...b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m-1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匹配成功，则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m-1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…a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n-1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的后缀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即是也是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子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串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…b</a:t>
            </a:r>
            <a:r>
              <a:rPr lang="en-US" altLang="zh-CN" sz="2000" b="1" baseline="-25000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n-1 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的后缀（因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n-1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，即为字符</a:t>
            </a:r>
            <a:r>
              <a:rPr lang="en-US" altLang="zh-CN" sz="21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前后缀。</a:t>
            </a:r>
            <a:r>
              <a:rPr lang="en-US" altLang="zh-CN" sz="2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…b</a:t>
            </a:r>
            <a:r>
              <a:rPr lang="en-US" altLang="zh-CN" sz="20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m-1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 &gt; 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00B050"/>
                </a:solidFill>
                <a:ea typeface="微软雅黑" panose="020B0503020204020204" pitchFamily="34" charset="-122"/>
              </a:rPr>
              <a:t>…b</a:t>
            </a:r>
            <a:r>
              <a:rPr lang="en-US" altLang="zh-CN" sz="2000" baseline="-25000" dirty="0">
                <a:solidFill>
                  <a:srgbClr val="00B050"/>
                </a:solidFill>
                <a:ea typeface="微软雅黑" panose="020B0503020204020204" pitchFamily="34" charset="-122"/>
              </a:rPr>
              <a:t>k-1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，这和</a:t>
            </a:r>
            <a:r>
              <a:rPr lang="en-US" altLang="zh-CN" sz="2000" dirty="0">
                <a:solidFill>
                  <a:srgbClr val="00B050"/>
                </a:solidFill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00B050"/>
                </a:solidFill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00B050"/>
                </a:solidFill>
                <a:ea typeface="微软雅黑" panose="020B0503020204020204" pitchFamily="34" charset="-122"/>
              </a:rPr>
              <a:t>…</a:t>
            </a:r>
            <a:r>
              <a:rPr lang="en-US" altLang="zh-CN" sz="200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ea typeface="微软雅黑" panose="020B0503020204020204" pitchFamily="34" charset="-122"/>
              </a:rPr>
              <a:t>k-1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是字符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的最长前后缀矛盾。</a:t>
            </a:r>
            <a:endParaRPr lang="en-US" altLang="zh-CN" sz="2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baseline="-25000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因此母串匹配位置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为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时不可能成功。</a:t>
            </a:r>
            <a:endParaRPr lang="en-US" altLang="zh-CN" sz="2100" baseline="-25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31640" y="1389278"/>
            <a:ext cx="5886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母串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b="1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子串：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 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m-1</a:t>
            </a:r>
            <a:r>
              <a:rPr lang="en-US" altLang="zh-CN" sz="2400" b="1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</a:t>
            </a:r>
            <a:r>
              <a:rPr lang="en-US" altLang="zh-CN" sz="2400" b="1" dirty="0" smtClean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….a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n-1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n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 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1 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…b</a:t>
            </a:r>
            <a:r>
              <a:rPr lang="en-US" altLang="zh-CN" sz="2400" baseline="-25000" dirty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-1 </a:t>
            </a:r>
            <a:r>
              <a:rPr lang="en-US" altLang="zh-CN" sz="2400" dirty="0" err="1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err="1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匹配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上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4660602" y="1247842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2716386" y="1247842"/>
            <a:ext cx="398860" cy="0"/>
          </a:xfrm>
          <a:prstGeom prst="straightConnector1">
            <a:avLst/>
          </a:prstGeom>
          <a:ln w="28575">
            <a:solidFill>
              <a:srgbClr val="070C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57158" y="1059582"/>
            <a:ext cx="836778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用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</a:t>
            </a:r>
            <a:r>
              <a:rPr lang="en-US" altLang="zh-CN" sz="21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表示字符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的最长前后缀的长度，则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字符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的次长前后缀的长度为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next[next[</a:t>
            </a:r>
            <a:r>
              <a:rPr lang="en-US" altLang="zh-CN" sz="21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]]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，第三长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前后缀的长度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为</a:t>
            </a:r>
            <a:endParaRPr lang="en-US" altLang="zh-CN" sz="21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next[next[next[</a:t>
            </a:r>
            <a:r>
              <a:rPr lang="en-US" altLang="zh-CN" sz="21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]]].....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baseline="-25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baseline="-25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设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最长前后缀长度为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，则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...b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k-1 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是最长前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后缀，和</a:t>
            </a:r>
            <a:endParaRPr lang="en-US" altLang="zh-CN" sz="21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i-k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...b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i-1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相同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。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次长前后缀就是</a:t>
            </a:r>
            <a:r>
              <a:rPr lang="en-US" altLang="zh-CN" sz="21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的最长前后缀</a:t>
            </a:r>
            <a:endParaRPr lang="en-US" altLang="zh-CN" sz="21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故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Len(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次长前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后缀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) = next[k] = next[next[</a:t>
            </a:r>
            <a:r>
              <a:rPr lang="en-US" altLang="zh-CN" sz="21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baseline="-25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8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100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算法核心思想</a:t>
            </a:r>
            <a:r>
              <a:rPr lang="en-US" altLang="zh-CN" sz="2100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:</a:t>
            </a:r>
            <a:endParaRPr lang="zh-CN" altLang="en-US" sz="15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95536" y="1282753"/>
            <a:ext cx="874846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设立列表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next[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就是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b[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的最长前后缀的长度。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</a:t>
            </a:r>
            <a:r>
              <a:rPr lang="en-US" altLang="zh-CN" sz="2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表示匹配到子串字符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b[</a:t>
            </a:r>
            <a:r>
              <a:rPr lang="en-US" altLang="zh-CN" sz="2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时，若发生了失配，则母串指针不动，子串指针应该变为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</a:t>
            </a:r>
            <a:r>
              <a:rPr lang="en-US" altLang="zh-CN" sz="2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，然后继续匹配，再失配，则子串指针变为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next[next[</a:t>
            </a:r>
            <a:r>
              <a:rPr lang="en-US" altLang="zh-CN" sz="2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]].....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显然，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只和子串有关，和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母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串无关，且有 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next[1]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记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next[0] = -1(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哨兵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，则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</a:t>
            </a:r>
            <a:r>
              <a:rPr lang="en-US" altLang="zh-CN" sz="2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 &gt;= 0 (</a:t>
            </a:r>
            <a:r>
              <a:rPr lang="en-US" altLang="zh-CN" sz="2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 = 1,2....)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若即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b[0]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失配，则母串指针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+1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，子串指针置为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6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485900" y="971550"/>
            <a:ext cx="62865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KMP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算法是如何避免母串指针回溯的？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7652" name="矩形 4"/>
          <p:cNvSpPr>
            <a:spLocks noChangeArrowheads="1"/>
          </p:cNvSpPr>
          <p:nvPr/>
        </p:nvSpPr>
        <p:spPr bwMode="auto">
          <a:xfrm>
            <a:off x="1485900" y="2514600"/>
            <a:ext cx="445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母串：  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acabaca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子串：  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acabaca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e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</a:t>
            </a: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868514" y="2315170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7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485900" y="971550"/>
            <a:ext cx="62865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KMP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算法是如何避免母串指针回溯的？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8676" name="矩形 4"/>
          <p:cNvSpPr>
            <a:spLocks noChangeArrowheads="1"/>
          </p:cNvSpPr>
          <p:nvPr/>
        </p:nvSpPr>
        <p:spPr bwMode="auto">
          <a:xfrm>
            <a:off x="1485900" y="2514600"/>
            <a:ext cx="73345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母串：</a:t>
            </a:r>
            <a:r>
              <a:rPr lang="zh-CN" altLang="en-US" sz="24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acabaca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子串：</a:t>
            </a:r>
            <a:r>
              <a:rPr lang="zh-CN" altLang="en-US" sz="2400" dirty="0">
                <a:latin typeface="+mj-lt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aca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acaef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</a:t>
            </a: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679626" y="2371130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4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485900" y="971550"/>
            <a:ext cx="62865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KMP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算法是如何避免母串指针回溯的？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9700" name="矩形 4"/>
          <p:cNvSpPr>
            <a:spLocks noChangeArrowheads="1"/>
          </p:cNvSpPr>
          <p:nvPr/>
        </p:nvSpPr>
        <p:spPr bwMode="auto">
          <a:xfrm>
            <a:off x="1485900" y="2514600"/>
            <a:ext cx="70465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母串：</a:t>
            </a:r>
            <a:r>
              <a:rPr lang="zh-CN" altLang="en-US" sz="24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acabaca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子串：</a:t>
            </a:r>
            <a:r>
              <a:rPr lang="zh-CN" altLang="en-US" sz="2400" dirty="0">
                <a:latin typeface="+mj-lt"/>
                <a:ea typeface="微软雅黑" panose="020B0503020204020204" pitchFamily="34" charset="-122"/>
              </a:rPr>
              <a:t>              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c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abacaef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</a:t>
            </a: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679626" y="2371130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5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85900" y="971550"/>
            <a:ext cx="62865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KMP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算法是如何避免母串指针回溯的？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30724" name="矩形 4"/>
          <p:cNvSpPr>
            <a:spLocks noChangeArrowheads="1"/>
          </p:cNvSpPr>
          <p:nvPr/>
        </p:nvSpPr>
        <p:spPr bwMode="auto">
          <a:xfrm>
            <a:off x="1485900" y="2514600"/>
            <a:ext cx="76226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母串：</a:t>
            </a:r>
            <a:r>
              <a:rPr lang="zh-CN" altLang="en-US" sz="24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acabaca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子串：</a:t>
            </a:r>
            <a:r>
              <a:rPr lang="zh-CN" altLang="en-US" sz="2400" dirty="0">
                <a:latin typeface="+mj-lt"/>
                <a:ea typeface="微软雅黑" panose="020B0503020204020204" pitchFamily="34" charset="-122"/>
              </a:rPr>
              <a:t>               </a:t>
            </a:r>
            <a:r>
              <a:rPr lang="zh-CN" altLang="en-US" sz="2400" dirty="0" smtClean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dirty="0" err="1" smtClean="0">
                <a:latin typeface="+mj-lt"/>
                <a:ea typeface="微软雅黑" panose="020B0503020204020204" pitchFamily="34" charset="-122"/>
              </a:rPr>
              <a:t>cabacaef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</a:t>
            </a: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679626" y="2371130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2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485900" y="971550"/>
            <a:ext cx="62865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KMP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算法是如何避免母串指针回溯的？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31748" name="矩形 4"/>
          <p:cNvSpPr>
            <a:spLocks noChangeArrowheads="1"/>
          </p:cNvSpPr>
          <p:nvPr/>
        </p:nvSpPr>
        <p:spPr bwMode="auto">
          <a:xfrm>
            <a:off x="1485900" y="2514600"/>
            <a:ext cx="72295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母串：</a:t>
            </a:r>
            <a:r>
              <a:rPr lang="zh-CN" altLang="en-US" sz="24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aabcdaakg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子串：</a:t>
            </a:r>
            <a:r>
              <a:rPr lang="zh-CN" altLang="en-US" sz="2400" dirty="0">
                <a:latin typeface="+mj-lt"/>
                <a:ea typeface="微软雅黑" panose="020B0503020204020204" pitchFamily="34" charset="-122"/>
              </a:rPr>
              <a:t>                  </a:t>
            </a:r>
            <a:r>
              <a:rPr lang="en-US" altLang="zh-CN" sz="2400" dirty="0" err="1">
                <a:latin typeface="+mj-lt"/>
                <a:ea typeface="微软雅黑" panose="020B0503020204020204" pitchFamily="34" charset="-122"/>
              </a:rPr>
              <a:t>acabacaef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</a:rPr>
              <a:t>…</a:t>
            </a: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869109" y="2348159"/>
            <a:ext cx="398860" cy="11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矩形 4"/>
          <p:cNvSpPr>
            <a:spLocks noChangeArrowheads="1"/>
          </p:cNvSpPr>
          <p:nvPr/>
        </p:nvSpPr>
        <p:spPr bwMode="auto">
          <a:xfrm>
            <a:off x="362063" y="1131590"/>
            <a:ext cx="72295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字符串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b: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acabacaef</a:t>
            </a:r>
            <a:endParaRPr lang="en-US" altLang="zh-CN" sz="24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next: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[-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1, 0, 0, 1, 0, 1, 2, 3, 0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next[</a:t>
            </a:r>
            <a:r>
              <a:rPr lang="en-US" altLang="zh-CN" sz="24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]: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字符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b[</a:t>
            </a:r>
            <a:r>
              <a:rPr lang="en-US" altLang="zh-CN" sz="24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的最长前后缀长度</a:t>
            </a:r>
            <a:endParaRPr lang="en-US" altLang="zh-CN" sz="24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1F497D"/>
                </a:solidFill>
              </a:rPr>
              <a:t>求</a:t>
            </a:r>
            <a:r>
              <a:rPr lang="en-US" altLang="zh-CN" sz="3200" dirty="0" smtClean="0">
                <a:solidFill>
                  <a:srgbClr val="1F497D"/>
                </a:solidFill>
              </a:rPr>
              <a:t>next</a:t>
            </a:r>
            <a:r>
              <a:rPr lang="zh-CN" altLang="en-US" sz="3200" dirty="0" smtClean="0">
                <a:solidFill>
                  <a:srgbClr val="1F497D"/>
                </a:solidFill>
              </a:rPr>
              <a:t>列表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3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805172" y="460352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法国勃朗峰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78645"/>
            <a:ext cx="6227762" cy="4124881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KMP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字符串匹配算法</a:t>
            </a:r>
            <a:endParaRPr lang="zh-CN" altLang="en-US" sz="24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</a:rPr>
              <a:t>求</a:t>
            </a:r>
            <a:r>
              <a:rPr lang="en-US" altLang="zh-CN" sz="3200" dirty="0">
                <a:solidFill>
                  <a:srgbClr val="1F497D"/>
                </a:solidFill>
              </a:rPr>
              <a:t>next</a:t>
            </a:r>
            <a:r>
              <a:rPr lang="zh-CN" altLang="en-US" sz="3200" dirty="0">
                <a:solidFill>
                  <a:srgbClr val="1F497D"/>
                </a:solidFill>
              </a:rPr>
              <a:t>列表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15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95536" y="869844"/>
            <a:ext cx="874846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kmp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a,b,Next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是母串，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是子串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La,Lb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(a),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pa =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母串指针和子串指针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 pa &lt; La and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-1 or a[pa] == b[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==-1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说明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b[0]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失配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因为只有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next[0]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才为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pa,pb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pa + 1,pb + 1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Next[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执行次数不会多于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ps+1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的执行次数，即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pa+1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次数</a:t>
            </a:r>
            <a:endParaRPr lang="en-US" altLang="zh-CN" sz="18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pa -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-1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</a:t>
            </a: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列表已经算出的情况下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kmp</a:t>
            </a: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复杂度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O(La)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</a:rPr>
              <a:t>求</a:t>
            </a:r>
            <a:r>
              <a:rPr lang="en-US" altLang="zh-CN" sz="3200" dirty="0">
                <a:solidFill>
                  <a:srgbClr val="1F497D"/>
                </a:solidFill>
              </a:rPr>
              <a:t>next</a:t>
            </a:r>
            <a:r>
              <a:rPr lang="zh-CN" altLang="en-US" sz="3200" dirty="0">
                <a:solidFill>
                  <a:srgbClr val="1F497D"/>
                </a:solidFill>
              </a:rPr>
              <a:t>列表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15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95536" y="869844"/>
            <a:ext cx="874846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marL="285750" indent="-285750" defTabSz="4320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关键：求子串</a:t>
            </a:r>
            <a:r>
              <a:rPr lang="en-US" altLang="zh-CN" sz="1800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sz="1800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</a:t>
            </a:r>
            <a:r>
              <a:rPr lang="zh-CN" alt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列表</a:t>
            </a:r>
            <a:endParaRPr lang="en-US" altLang="zh-CN" sz="1800" dirty="0" smtClean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递推：已知</a:t>
            </a:r>
            <a:r>
              <a:rPr lang="en-US" altLang="zh-CN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next[0],next[1]....next[</a:t>
            </a:r>
            <a:r>
              <a:rPr lang="en-US" altLang="zh-CN" sz="18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],</a:t>
            </a:r>
            <a:r>
              <a:rPr lang="zh-CN" altLang="en-US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如何求</a:t>
            </a:r>
            <a:r>
              <a:rPr lang="en-US" altLang="zh-CN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next[i+1]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设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k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b[k] 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next[i+1] = k + 1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9317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32000" eaLnBrk="1" hangingPunct="1"/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</a:t>
            </a:r>
            <a:r>
              <a:rPr lang="en-US" altLang="zh-CN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...b</a:t>
            </a:r>
            <a:r>
              <a:rPr lang="en-US" altLang="zh-CN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k-1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...b</a:t>
            </a:r>
            <a:r>
              <a:rPr lang="en-US" altLang="zh-CN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i-1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i+1</a:t>
            </a:r>
            <a:endParaRPr lang="en-US" altLang="zh-CN" b="1" baseline="-25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899592" y="3507854"/>
            <a:ext cx="87484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</a:t>
            </a:r>
            <a:r>
              <a:rPr lang="en-US" altLang="zh-CN" sz="18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k</a:t>
            </a:r>
            <a:r>
              <a:rPr lang="zh-CN" altLang="en-US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，说明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...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k-1  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 b</a:t>
            </a:r>
            <a:r>
              <a:rPr lang="en-US" altLang="zh-CN" sz="18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i-k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...b</a:t>
            </a:r>
            <a:r>
              <a:rPr lang="en-US" altLang="zh-CN" sz="18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i-1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此时若</a:t>
            </a:r>
            <a:r>
              <a:rPr lang="en-US" altLang="zh-CN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]=b[k]</a:t>
            </a:r>
            <a:r>
              <a:rPr lang="zh-CN" altLang="en-US" sz="18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，则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...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k-1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 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i-k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...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i-1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18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b="1" baseline="-25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即</a:t>
            </a:r>
            <a:r>
              <a:rPr lang="en-US" altLang="zh-CN" sz="1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next[i+1] = k+1</a:t>
            </a:r>
          </a:p>
        </p:txBody>
      </p:sp>
    </p:spTree>
    <p:extLst>
      <p:ext uri="{BB962C8B-B14F-4D97-AF65-F5344CB8AC3E}">
        <p14:creationId xmlns:p14="http://schemas.microsoft.com/office/powerpoint/2010/main" val="42529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</a:rPr>
              <a:t>求</a:t>
            </a:r>
            <a:r>
              <a:rPr lang="en-US" altLang="zh-CN" sz="3200" dirty="0">
                <a:solidFill>
                  <a:srgbClr val="1F497D"/>
                </a:solidFill>
              </a:rPr>
              <a:t>next</a:t>
            </a:r>
            <a:r>
              <a:rPr lang="zh-CN" altLang="en-US" sz="3200" dirty="0">
                <a:solidFill>
                  <a:srgbClr val="1F497D"/>
                </a:solidFill>
              </a:rPr>
              <a:t>列表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15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95536" y="869844"/>
            <a:ext cx="8748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设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k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!= b[k] 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 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57158" y="1512630"/>
            <a:ext cx="874846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b[i+1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的最长前后缀，必然是以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的某个前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后缀加上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构成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的最长前后缀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长度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k)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，加上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，不能构成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b[i+1]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的最长前后缀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则要考虑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的次长前后缀（长度为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next[k])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，能否加上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，构成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b[i+1]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的最长前</a:t>
            </a: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后缀，次长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的不行，则考虑次次长前后缀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长度为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next[next[k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]]......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最终看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b[0]</a:t>
            </a: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能否成为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b[i+1]</a:t>
            </a: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最长前后缀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</a:rPr>
              <a:t>求</a:t>
            </a:r>
            <a:r>
              <a:rPr lang="en-US" altLang="zh-CN" sz="3200" dirty="0">
                <a:solidFill>
                  <a:srgbClr val="1F497D"/>
                </a:solidFill>
              </a:rPr>
              <a:t>next</a:t>
            </a:r>
            <a:r>
              <a:rPr lang="zh-CN" altLang="en-US" sz="3200" dirty="0">
                <a:solidFill>
                  <a:srgbClr val="1F497D"/>
                </a:solidFill>
              </a:rPr>
              <a:t>列表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15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95536" y="869844"/>
            <a:ext cx="8748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设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k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!= b[k] </a:t>
            </a:r>
            <a:r>
              <a:rPr lang="zh-CN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 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57158" y="1512630"/>
            <a:ext cx="874846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countNext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i,k,Lb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0,-1,len(b)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Next = [-1 for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)]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- 1: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k == -1 or b[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== b[k]: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Next[i+1] = k + 1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i,k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+ 1,k + 1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k = Next[k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Next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复杂度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(b))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24414" y="2387084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click_box</a:t>
            </a:r>
            <a:r>
              <a:rPr lang="en-US" altLang="zh-CN" kern="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click_box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2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</a:rPr>
              <a:t>求</a:t>
            </a:r>
            <a:r>
              <a:rPr lang="en-US" altLang="zh-CN" sz="3200" dirty="0">
                <a:solidFill>
                  <a:srgbClr val="1F497D"/>
                </a:solidFill>
              </a:rPr>
              <a:t>next</a:t>
            </a:r>
            <a:r>
              <a:rPr lang="zh-CN" altLang="en-US" sz="3200" dirty="0" smtClean="0">
                <a:solidFill>
                  <a:srgbClr val="1F497D"/>
                </a:solidFill>
              </a:rPr>
              <a:t>列表</a:t>
            </a:r>
            <a:r>
              <a:rPr lang="en-US" altLang="zh-CN" sz="3200" dirty="0" smtClean="0">
                <a:solidFill>
                  <a:srgbClr val="1F497D"/>
                </a:solidFill>
              </a:rPr>
              <a:t>(</a:t>
            </a:r>
            <a:r>
              <a:rPr lang="zh-CN" altLang="en-US" sz="3200" dirty="0" smtClean="0">
                <a:solidFill>
                  <a:srgbClr val="1F497D"/>
                </a:solidFill>
              </a:rPr>
              <a:t>改进</a:t>
            </a:r>
            <a:r>
              <a:rPr lang="en-US" altLang="zh-CN" sz="3200" dirty="0" smtClean="0">
                <a:solidFill>
                  <a:srgbClr val="1F497D"/>
                </a:solidFill>
              </a:rPr>
              <a:t>)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15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95536" y="869844"/>
            <a:ext cx="87484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57158" y="1512630"/>
            <a:ext cx="874846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countNext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i,k,Lb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0,-1,len(b)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Next = [-1 for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)]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- 1: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k == -1 or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== b[k]: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Next[i+1] = k + 1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i,k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+ 1,k + 1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k = Next[k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Next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复杂度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(b))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6096" y="2715766"/>
            <a:ext cx="3168352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考虑</a:t>
            </a:r>
            <a:r>
              <a:rPr lang="en-US" altLang="zh-CN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b[k+1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]==b[i+1]</a:t>
            </a:r>
            <a:r>
              <a:rPr lang="zh-CN" altLang="zh-CN" dirty="0">
                <a:cs typeface="Times New Roman" panose="02020603050405020304" pitchFamily="18" charset="0"/>
              </a:rPr>
              <a:t>成立的情况</a:t>
            </a:r>
            <a:r>
              <a:rPr lang="zh-CN" altLang="zh-CN" dirty="0" smtClean="0"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cs typeface="Times New Roman" panose="02020603050405020304" pitchFamily="18" charset="0"/>
              </a:rPr>
              <a:t>若母串字符</a:t>
            </a:r>
            <a:r>
              <a:rPr lang="en-US" altLang="zh-CN" dirty="0" smtClean="0">
                <a:cs typeface="Times New Roman" panose="02020603050405020304" pitchFamily="18" charset="0"/>
              </a:rPr>
              <a:t>c</a:t>
            </a:r>
            <a:r>
              <a:rPr lang="zh-CN" altLang="zh-CN" dirty="0" smtClean="0"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cs typeface="Times New Roman" panose="02020603050405020304" pitchFamily="18" charset="0"/>
              </a:rPr>
              <a:t>b[i+1]</a:t>
            </a:r>
            <a:r>
              <a:rPr lang="zh-CN" altLang="zh-CN" dirty="0">
                <a:cs typeface="Times New Roman" panose="02020603050405020304" pitchFamily="18" charset="0"/>
              </a:rPr>
              <a:t>比较失配，也必然会和</a:t>
            </a:r>
            <a:r>
              <a:rPr lang="en-US" altLang="zh-CN" dirty="0">
                <a:cs typeface="Times New Roman" panose="02020603050405020304" pitchFamily="18" charset="0"/>
              </a:rPr>
              <a:t>b[k+1]</a:t>
            </a:r>
            <a:r>
              <a:rPr lang="zh-CN" altLang="zh-CN" dirty="0">
                <a:cs typeface="Times New Roman" panose="02020603050405020304" pitchFamily="18" charset="0"/>
              </a:rPr>
              <a:t>比较失配，和</a:t>
            </a:r>
            <a:r>
              <a:rPr lang="en-US" altLang="zh-CN" dirty="0">
                <a:cs typeface="Times New Roman" panose="02020603050405020304" pitchFamily="18" charset="0"/>
              </a:rPr>
              <a:t>b[k+1]</a:t>
            </a:r>
            <a:r>
              <a:rPr lang="zh-CN" altLang="zh-CN" dirty="0">
                <a:cs typeface="Times New Roman" panose="02020603050405020304" pitchFamily="18" charset="0"/>
              </a:rPr>
              <a:t>比较失配后，子串指针必然要回溯到</a:t>
            </a:r>
            <a:r>
              <a:rPr lang="en-US" altLang="zh-CN" dirty="0">
                <a:cs typeface="Times New Roman" panose="02020603050405020304" pitchFamily="18" charset="0"/>
              </a:rPr>
              <a:t>Next[k+1]</a:t>
            </a:r>
            <a:r>
              <a:rPr lang="zh-CN" altLang="zh-CN" dirty="0" smtClean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1"/>
          </p:cNvCxnSpPr>
          <p:nvPr/>
        </p:nvCxnSpPr>
        <p:spPr>
          <a:xfrm flipH="1" flipV="1">
            <a:off x="4211960" y="3075806"/>
            <a:ext cx="1224136" cy="517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</a:rPr>
              <a:t>求</a:t>
            </a:r>
            <a:r>
              <a:rPr lang="en-US" altLang="zh-CN" sz="3200" dirty="0">
                <a:solidFill>
                  <a:srgbClr val="1F497D"/>
                </a:solidFill>
              </a:rPr>
              <a:t>next</a:t>
            </a:r>
            <a:r>
              <a:rPr lang="zh-CN" altLang="en-US" sz="3200" dirty="0" smtClean="0">
                <a:solidFill>
                  <a:srgbClr val="1F497D"/>
                </a:solidFill>
              </a:rPr>
              <a:t>列表</a:t>
            </a:r>
            <a:r>
              <a:rPr lang="en-US" altLang="zh-CN" sz="3200" dirty="0" smtClean="0">
                <a:solidFill>
                  <a:srgbClr val="1F497D"/>
                </a:solidFill>
              </a:rPr>
              <a:t>(</a:t>
            </a:r>
            <a:r>
              <a:rPr lang="zh-CN" altLang="en-US" sz="3200" dirty="0" smtClean="0">
                <a:solidFill>
                  <a:srgbClr val="1F497D"/>
                </a:solidFill>
              </a:rPr>
              <a:t>改进</a:t>
            </a:r>
            <a:r>
              <a:rPr lang="en-US" altLang="zh-CN" sz="3200" dirty="0" smtClean="0">
                <a:solidFill>
                  <a:srgbClr val="1F497D"/>
                </a:solidFill>
              </a:rPr>
              <a:t>)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15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95536" y="869844"/>
            <a:ext cx="87484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57158" y="1512630"/>
            <a:ext cx="874846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countNext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i,k,Lb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0,-1,len(b)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Next = [-1 for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)]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Lb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- 1: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k == -1 or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b[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== b[k]: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Next[i+1] = k + 1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i,k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+ 1,k + 1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k = Next[k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复杂度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(b))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6096" y="2715766"/>
            <a:ext cx="3168352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既然如此</a:t>
            </a:r>
            <a:r>
              <a:rPr lang="zh-CN" altLang="en-US" dirty="0">
                <a:cs typeface="Times New Roman" panose="02020603050405020304" pitchFamily="18" charset="0"/>
              </a:rPr>
              <a:t>，当初就没有必要将子串指针回溯到</a:t>
            </a:r>
            <a:r>
              <a:rPr lang="en-US" altLang="zh-CN" dirty="0">
                <a:cs typeface="Times New Roman" panose="02020603050405020304" pitchFamily="18" charset="0"/>
              </a:rPr>
              <a:t>k+1</a:t>
            </a:r>
            <a:r>
              <a:rPr lang="zh-CN" altLang="en-US" dirty="0">
                <a:cs typeface="Times New Roman" panose="02020603050405020304" pitchFamily="18" charset="0"/>
              </a:rPr>
              <a:t>让</a:t>
            </a:r>
            <a:r>
              <a:rPr lang="en-US" altLang="zh-CN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cs typeface="Times New Roman" panose="02020603050405020304" pitchFamily="18" charset="0"/>
              </a:rPr>
              <a:t>b[k+1]</a:t>
            </a:r>
            <a:r>
              <a:rPr lang="zh-CN" altLang="en-US" dirty="0">
                <a:cs typeface="Times New Roman" panose="02020603050405020304" pitchFamily="18" charset="0"/>
              </a:rPr>
              <a:t>去做比较，应该在</a:t>
            </a:r>
            <a:r>
              <a:rPr lang="en-US" altLang="zh-CN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cs typeface="Times New Roman" panose="02020603050405020304" pitchFamily="18" charset="0"/>
              </a:rPr>
              <a:t>b[i+1]</a:t>
            </a:r>
            <a:r>
              <a:rPr lang="zh-CN" altLang="en-US" dirty="0">
                <a:cs typeface="Times New Roman" panose="02020603050405020304" pitchFamily="18" charset="0"/>
              </a:rPr>
              <a:t>失配时，直接将子串指针回溯到</a:t>
            </a:r>
            <a:r>
              <a:rPr lang="en-US" altLang="zh-CN" dirty="0">
                <a:cs typeface="Times New Roman" panose="02020603050405020304" pitchFamily="18" charset="0"/>
              </a:rPr>
              <a:t>Next[k+1]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>
            <a:stCxn id="3" idx="1"/>
          </p:cNvCxnSpPr>
          <p:nvPr/>
        </p:nvCxnSpPr>
        <p:spPr>
          <a:xfrm flipH="1" flipV="1">
            <a:off x="4211960" y="3075806"/>
            <a:ext cx="1224136" cy="517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</a:rPr>
              <a:t>求</a:t>
            </a:r>
            <a:r>
              <a:rPr lang="en-US" altLang="zh-CN" sz="3200" dirty="0">
                <a:solidFill>
                  <a:srgbClr val="1F497D"/>
                </a:solidFill>
              </a:rPr>
              <a:t>next</a:t>
            </a:r>
            <a:r>
              <a:rPr lang="zh-CN" altLang="en-US" sz="3200" dirty="0" smtClean="0">
                <a:solidFill>
                  <a:srgbClr val="1F497D"/>
                </a:solidFill>
              </a:rPr>
              <a:t>列表</a:t>
            </a:r>
            <a:r>
              <a:rPr lang="en-US" altLang="zh-CN" sz="3200" dirty="0" smtClean="0">
                <a:solidFill>
                  <a:srgbClr val="1F497D"/>
                </a:solidFill>
              </a:rPr>
              <a:t>(</a:t>
            </a:r>
            <a:r>
              <a:rPr lang="zh-CN" altLang="en-US" sz="3200" dirty="0" smtClean="0">
                <a:solidFill>
                  <a:srgbClr val="1F497D"/>
                </a:solidFill>
              </a:rPr>
              <a:t>改进</a:t>
            </a:r>
            <a:r>
              <a:rPr lang="en-US" altLang="zh-CN" sz="3200" dirty="0" smtClean="0">
                <a:solidFill>
                  <a:srgbClr val="1F497D"/>
                </a:solidFill>
              </a:rPr>
              <a:t>)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15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95536" y="869844"/>
            <a:ext cx="87484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62049" y="794737"/>
            <a:ext cx="874846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countNext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k, L = 0, -1,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 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就是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Next[0]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Next = [-1] * L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 L - 1: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k == -1 or b[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== b[k]: 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b[i+1] == b[k+1]:  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Next[i+1] = Next[k+1]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else: 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Next[i+1] = k+1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k =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+ 1, k + 1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else: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k = Next[k]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Next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countNext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abbcabcaabbcaa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"))</a:t>
            </a:r>
          </a:p>
          <a:p>
            <a:pPr defTabSz="4320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 [-1, 0, 0, 0, -1, 0, 2, -1, 1, 0, 0, 0, -1, 5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endParaRPr lang="en-US" altLang="zh-CN" sz="18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33543" y="2643758"/>
            <a:ext cx="316835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cs typeface="Times New Roman" panose="02020603050405020304" pitchFamily="18" charset="0"/>
              </a:rPr>
              <a:t>b[k+1] == b[i+1]</a:t>
            </a:r>
            <a:r>
              <a:rPr lang="zh-CN" altLang="zh-CN" dirty="0">
                <a:cs typeface="Times New Roman" panose="02020603050405020304" pitchFamily="18" charset="0"/>
              </a:rPr>
              <a:t>，则将</a:t>
            </a:r>
            <a:r>
              <a:rPr lang="en-US" altLang="zh-CN" dirty="0">
                <a:cs typeface="Times New Roman" panose="02020603050405020304" pitchFamily="18" charset="0"/>
              </a:rPr>
              <a:t>Next[i+1]</a:t>
            </a:r>
            <a:r>
              <a:rPr lang="zh-CN" altLang="zh-CN" dirty="0">
                <a:cs typeface="Times New Roman" panose="02020603050405020304" pitchFamily="18" charset="0"/>
              </a:rPr>
              <a:t>设置为</a:t>
            </a:r>
            <a:r>
              <a:rPr lang="en-US" altLang="zh-CN" dirty="0">
                <a:cs typeface="Times New Roman" panose="02020603050405020304" pitchFamily="18" charset="0"/>
              </a:rPr>
              <a:t> Next[k+1]</a:t>
            </a:r>
            <a:r>
              <a:rPr lang="zh-CN" altLang="zh-CN" dirty="0">
                <a:cs typeface="Times New Roman" panose="02020603050405020304" pitchFamily="18" charset="0"/>
              </a:rPr>
              <a:t>比设置为</a:t>
            </a:r>
            <a:r>
              <a:rPr lang="en-US" altLang="zh-CN" dirty="0">
                <a:cs typeface="Times New Roman" panose="02020603050405020304" pitchFamily="18" charset="0"/>
              </a:rPr>
              <a:t> k+1</a:t>
            </a:r>
            <a:r>
              <a:rPr lang="zh-CN" altLang="zh-CN" dirty="0">
                <a:cs typeface="Times New Roman" panose="02020603050405020304" pitchFamily="18" charset="0"/>
              </a:rPr>
              <a:t>效率更高。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536281" y="2859782"/>
            <a:ext cx="997262" cy="144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2574"/>
            <a:ext cx="8675320" cy="17970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9512" y="1142062"/>
            <a:ext cx="24673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2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abbcabcaabbcaa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en-US" sz="2200" b="1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95233"/>
            <a:ext cx="8358246" cy="795354"/>
          </a:xfrm>
        </p:spPr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</a:rPr>
              <a:t>求</a:t>
            </a:r>
            <a:r>
              <a:rPr lang="en-US" altLang="zh-CN" sz="3200" dirty="0">
                <a:solidFill>
                  <a:srgbClr val="1F497D"/>
                </a:solidFill>
              </a:rPr>
              <a:t>next</a:t>
            </a:r>
            <a:r>
              <a:rPr lang="zh-CN" altLang="en-US" sz="3200" dirty="0" smtClean="0">
                <a:solidFill>
                  <a:srgbClr val="1F497D"/>
                </a:solidFill>
              </a:rPr>
              <a:t>列表</a:t>
            </a:r>
            <a:r>
              <a:rPr lang="en-US" altLang="zh-CN" sz="3200" dirty="0" smtClean="0">
                <a:solidFill>
                  <a:srgbClr val="1F497D"/>
                </a:solidFill>
              </a:rPr>
              <a:t>(</a:t>
            </a:r>
            <a:r>
              <a:rPr lang="zh-CN" altLang="en-US" sz="3200" dirty="0" smtClean="0">
                <a:solidFill>
                  <a:srgbClr val="1F497D"/>
                </a:solidFill>
              </a:rPr>
              <a:t>改进</a:t>
            </a:r>
            <a:r>
              <a:rPr lang="en-US" altLang="zh-CN" sz="3200" dirty="0" smtClean="0">
                <a:solidFill>
                  <a:srgbClr val="1F497D"/>
                </a:solidFill>
              </a:rPr>
              <a:t>)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18175" y="372387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Next[4]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s[4]==s[0]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，所以母串字符若与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比较失配，也没必要去和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s[0]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比较，应直接将子串指针回溯至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Next[0]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-1,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Next2[4]=-1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80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>
                <a:ea typeface="微软雅黑" panose="020B0503020204020204" pitchFamily="34" charset="-122"/>
              </a:rPr>
              <a:t>字符串匹配</a:t>
            </a:r>
            <a:endParaRPr lang="en-US" altLang="zh-CN" sz="3200" dirty="0">
              <a:ea typeface="微软雅黑" panose="020B0503020204020204" pitchFamily="34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58048" y="911989"/>
            <a:ext cx="8678447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给定一个模式串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子串）和一个母串，求模式串在母串中出现的位置。母串中找不到模式串位置就算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-1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2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67544" y="652850"/>
            <a:ext cx="7358092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引入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母串匹配起点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"(MS)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概念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。母串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a,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子串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，若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b[0]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比较，则称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母串匹配起点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a[</a:t>
            </a:r>
            <a:r>
              <a:rPr lang="en-US" altLang="zh-CN" sz="2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设置一个母串指针，指向母串中待比较的字符；设置一个模式串指针，指向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子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串中待比较的字符。比较母串指针和子串指针指向的字符，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如果相等，则两个指针都加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如果不相等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......</a:t>
            </a:r>
            <a:endParaRPr lang="zh-CN" altLang="en-US" sz="2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>
                <a:ea typeface="微软雅黑" panose="020B0503020204020204" pitchFamily="34" charset="-122"/>
              </a:rPr>
              <a:t>暴力字符串匹配算法</a:t>
            </a:r>
            <a:endParaRPr lang="en-US" altLang="zh-CN" sz="32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9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67544" y="652850"/>
            <a:ext cx="84249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暴力算法母串指针需要回溯。假设子串前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n-1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个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字符已经被匹配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，第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个失配：</a:t>
            </a:r>
            <a:endParaRPr lang="en-US" altLang="zh-CN" sz="22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4580" name="矩形 4"/>
          <p:cNvSpPr>
            <a:spLocks noChangeArrowheads="1"/>
          </p:cNvSpPr>
          <p:nvPr/>
        </p:nvSpPr>
        <p:spPr bwMode="auto">
          <a:xfrm>
            <a:off x="1475656" y="3923854"/>
            <a:ext cx="5886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： 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</a:t>
            </a:r>
            <a:endParaRPr lang="en-US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子串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 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…b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n-2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	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300562" y="1835076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539552" y="2449413"/>
            <a:ext cx="8049438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母串匹配起点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+1,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母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串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指针回溯到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母串匹配起点：</a:t>
            </a:r>
            <a:endParaRPr lang="en-US" altLang="zh-CN" sz="22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>
                <a:ea typeface="微软雅黑" panose="020B0503020204020204" pitchFamily="34" charset="-122"/>
              </a:rPr>
              <a:t>暴力字符串匹配算法</a:t>
            </a:r>
            <a:endParaRPr lang="en-US" altLang="zh-CN" sz="3200" dirty="0"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2848085" y="3873094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1581150" y="1924050"/>
            <a:ext cx="70078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： 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…a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</a:t>
            </a:r>
            <a:endParaRPr lang="en-US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子串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： 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…b</a:t>
            </a:r>
            <a:r>
              <a:rPr lang="en-US" altLang="zh-CN" sz="2400" b="1" baseline="-25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	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2644378" y="1835076"/>
            <a:ext cx="398860" cy="0"/>
          </a:xfrm>
          <a:prstGeom prst="straightConnector1">
            <a:avLst/>
          </a:prstGeom>
          <a:ln w="28575">
            <a:solidFill>
              <a:srgbClr val="070C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00925" y="1349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MS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2848085" y="3673664"/>
            <a:ext cx="398860" cy="0"/>
          </a:xfrm>
          <a:prstGeom prst="straightConnector1">
            <a:avLst/>
          </a:prstGeom>
          <a:ln w="28575">
            <a:solidFill>
              <a:srgbClr val="070C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82057" y="31368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67544" y="652850"/>
            <a:ext cx="7358092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不希望母串指针回溯！</a:t>
            </a: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453511" y="1256815"/>
            <a:ext cx="8049438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母串指针如果不回溯，直接用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2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比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，可能就会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忽略母串匹配起点为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2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时得到的下面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情况：</a:t>
            </a:r>
            <a:endParaRPr lang="en-US" altLang="zh-CN" sz="22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4583" name="矩形 4"/>
          <p:cNvSpPr>
            <a:spLocks noChangeArrowheads="1"/>
          </p:cNvSpPr>
          <p:nvPr/>
        </p:nvSpPr>
        <p:spPr bwMode="auto">
          <a:xfrm>
            <a:off x="1403648" y="2555156"/>
            <a:ext cx="76328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母串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子串：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k-1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err="1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00B050"/>
              </a:solidFill>
              <a:latin typeface="+mj-lt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….a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n-1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 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1 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k-1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匹配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上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值得再做下去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微软雅黑" panose="020B0503020204020204" pitchFamily="34" charset="-122"/>
              </a:rPr>
              <a:t>KMP</a:t>
            </a:r>
            <a:r>
              <a:rPr lang="zh-CN" altLang="en-US" sz="3200" dirty="0" smtClean="0">
                <a:ea typeface="微软雅黑" panose="020B0503020204020204" pitchFamily="34" charset="-122"/>
              </a:rPr>
              <a:t>字符串匹配算法</a:t>
            </a:r>
            <a:endParaRPr lang="en-US" altLang="zh-CN" sz="3200" dirty="0"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588594" y="2488546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53511" y="4304395"/>
            <a:ext cx="8049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关键：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要在母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串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指针不回溯的情况下避免忽略上述情况。</a:t>
            </a:r>
            <a:endParaRPr lang="zh-CN" altLang="en-US" sz="22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3292450" y="2488546"/>
            <a:ext cx="398860" cy="0"/>
          </a:xfrm>
          <a:prstGeom prst="straightConnector1">
            <a:avLst/>
          </a:prstGeom>
          <a:ln w="28575">
            <a:solidFill>
              <a:srgbClr val="070C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67544" y="652850"/>
            <a:ext cx="7358092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概念：字符串的前缀和后缀</a:t>
            </a:r>
            <a:endParaRPr lang="zh-CN" altLang="en-US" sz="15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453511" y="1256815"/>
            <a:ext cx="8049438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ea typeface="微软雅黑" panose="020B0503020204020204" pitchFamily="34" charset="-122"/>
              </a:rPr>
              <a:t>…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ea typeface="微软雅黑" panose="020B0503020204020204" pitchFamily="34" charset="-122"/>
              </a:rPr>
              <a:t>n-1 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err="1" smtClean="0"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的前缀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是 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...</a:t>
            </a:r>
            <a:r>
              <a:rPr lang="en-US" altLang="zh-CN" sz="22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(k=0,1,2...n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ea typeface="微软雅黑" panose="020B0503020204020204" pitchFamily="34" charset="-122"/>
              </a:rPr>
              <a:t>…b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n-1 </a:t>
            </a:r>
            <a:r>
              <a:rPr lang="en-US" altLang="zh-CN" sz="2000" dirty="0" err="1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err="1">
                <a:ea typeface="微软雅黑" panose="020B0503020204020204" pitchFamily="34" charset="-122"/>
              </a:rPr>
              <a:t>n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的真前缀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是 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...</a:t>
            </a:r>
            <a:r>
              <a:rPr lang="en-US" altLang="zh-CN" sz="22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(k=0,1,2...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n-1)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2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ea typeface="微软雅黑" panose="020B0503020204020204" pitchFamily="34" charset="-122"/>
              </a:rPr>
              <a:t>…b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n-1 </a:t>
            </a:r>
            <a:r>
              <a:rPr lang="en-US" altLang="zh-CN" sz="2000" dirty="0" err="1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err="1">
                <a:ea typeface="微软雅黑" panose="020B0503020204020204" pitchFamily="34" charset="-122"/>
              </a:rPr>
              <a:t>n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的后缀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是 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	 b</a:t>
            </a:r>
            <a:r>
              <a:rPr lang="en-US" altLang="zh-CN" sz="22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...b</a:t>
            </a:r>
            <a:r>
              <a:rPr lang="en-US" altLang="zh-CN" sz="22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n-1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  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(k=0,1,2...n)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ea typeface="微软雅黑" panose="020B0503020204020204" pitchFamily="34" charset="-122"/>
              </a:rPr>
              <a:t>…b</a:t>
            </a:r>
            <a:r>
              <a:rPr lang="en-US" altLang="zh-CN" sz="2000" baseline="-25000" dirty="0">
                <a:ea typeface="微软雅黑" panose="020B0503020204020204" pitchFamily="34" charset="-122"/>
              </a:rPr>
              <a:t>n-1 </a:t>
            </a:r>
            <a:r>
              <a:rPr lang="en-US" altLang="zh-CN" sz="2000" dirty="0" err="1"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err="1"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真后缀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是 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...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n-1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2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	 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(k=1,2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pitchFamily="34" charset="-122"/>
              </a:rPr>
              <a:t>...</a:t>
            </a:r>
            <a:r>
              <a:rPr lang="en-US" altLang="zh-CN" sz="22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n)</a:t>
            </a:r>
            <a:endParaRPr lang="en-US" altLang="zh-CN" sz="22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2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微软雅黑" panose="020B0503020204020204" pitchFamily="34" charset="-122"/>
              </a:rPr>
              <a:t>KMP</a:t>
            </a:r>
            <a:r>
              <a:rPr lang="zh-CN" altLang="en-US" sz="3200" dirty="0" smtClean="0">
                <a:ea typeface="微软雅黑" panose="020B0503020204020204" pitchFamily="34" charset="-122"/>
              </a:rPr>
              <a:t>字符串匹配算法</a:t>
            </a:r>
            <a:endParaRPr lang="en-US" altLang="zh-CN" sz="32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3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KMP</a:t>
            </a:r>
            <a:r>
              <a:rPr lang="zh-CN" altLang="en-US" sz="3200" dirty="0"/>
              <a:t>字符串匹配算法</a:t>
            </a:r>
            <a:endParaRPr lang="en-US" altLang="zh-CN" sz="3200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67544" y="791870"/>
            <a:ext cx="62865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若发生了下述情况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：</a:t>
            </a: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467544" y="2859782"/>
            <a:ext cx="82478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则 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k-1 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是子串的前缀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也是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…a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后缀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由于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…a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n-1 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n-1 </a:t>
            </a:r>
            <a:r>
              <a:rPr lang="en-US" altLang="zh-CN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因此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-1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也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的后缀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若有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k-1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n-1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真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后缀，则称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k-1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字的符</a:t>
            </a:r>
            <a:r>
              <a:rPr lang="en-US" altLang="zh-CN" sz="2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baseline="-25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前后缀。</a:t>
            </a:r>
            <a:endParaRPr lang="en-US" altLang="zh-CN" sz="2000" baseline="-250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331640" y="1389278"/>
            <a:ext cx="5886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母串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子串：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k-1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err="1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….a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n-1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 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1 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k-1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匹配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上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516586" y="1247842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3220442" y="1247842"/>
            <a:ext cx="398860" cy="0"/>
          </a:xfrm>
          <a:prstGeom prst="straightConnector1">
            <a:avLst/>
          </a:prstGeom>
          <a:ln w="28575">
            <a:solidFill>
              <a:srgbClr val="070C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</a:rPr>
              <a:t>KMP</a:t>
            </a:r>
            <a:r>
              <a:rPr lang="zh-CN" altLang="en-US" sz="3200" dirty="0">
                <a:solidFill>
                  <a:srgbClr val="1F497D"/>
                </a:solidFill>
              </a:rPr>
              <a:t>字符串匹配算法</a:t>
            </a:r>
            <a:endParaRPr lang="en-US" altLang="zh-CN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805904"/>
            <a:ext cx="6286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发生了下述情况时：</a:t>
            </a:r>
            <a:endParaRPr lang="en-US" altLang="zh-CN" sz="21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320056" y="2715766"/>
            <a:ext cx="836778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字符</a:t>
            </a:r>
            <a:r>
              <a:rPr lang="en-US" altLang="zh-CN" sz="21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的前后缀可能不止一个，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要考查最长的</a:t>
            </a:r>
            <a:endParaRPr lang="en-US" altLang="zh-CN" sz="2100" dirty="0" smtClean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baseline="-25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即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1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 smtClean="0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失配时，</a:t>
            </a:r>
            <a:r>
              <a:rPr lang="zh-CN" altLang="en-US" sz="21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直接比较</a:t>
            </a:r>
            <a:r>
              <a:rPr lang="en-US" altLang="zh-CN" sz="21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1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最长前后缀的后一个字符</a:t>
            </a:r>
            <a:r>
              <a:rPr lang="en-US" altLang="zh-CN" sz="21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，即母串指针不回溯，子串指针移到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。若还失配，则比较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1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的最长前后缀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即</a:t>
            </a:r>
            <a:r>
              <a:rPr lang="en-US" altLang="zh-CN" sz="21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的次长前后缀）后一个字符</a:t>
            </a:r>
            <a:r>
              <a:rPr lang="en-US" altLang="zh-CN" sz="21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；若再失配，则比较</a:t>
            </a:r>
            <a:r>
              <a:rPr lang="en-US" altLang="zh-CN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1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最长前后缀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即</a:t>
            </a:r>
            <a:r>
              <a:rPr lang="en-US" altLang="zh-CN" sz="21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的第三长前后缀）的后一个字符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......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直到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1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100" baseline="-25000" dirty="0"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比较，若还失配，则母串指针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+1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，子串指针回</a:t>
            </a:r>
            <a:r>
              <a:rPr lang="en-US" altLang="zh-CN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2100" dirty="0">
                <a:latin typeface="Courier New" panose="02070309020205020404" pitchFamily="49" charset="0"/>
                <a:ea typeface="微软雅黑" panose="020B0503020204020204" pitchFamily="34" charset="-122"/>
              </a:rPr>
              <a:t>。</a:t>
            </a:r>
            <a:endParaRPr lang="en-US" altLang="zh-CN" sz="2100" baseline="-25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 baseline="-250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31640" y="1389278"/>
            <a:ext cx="5886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母串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…a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n-1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子串：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…b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k-1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 b="1" baseline="-25000" dirty="0" err="1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….a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n-1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n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 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1 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…b</a:t>
            </a:r>
            <a:r>
              <a:rPr lang="en-US" altLang="zh-CN" sz="2400" baseline="-25000" dirty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-1 </a:t>
            </a:r>
            <a:r>
              <a:rPr lang="en-US" altLang="zh-CN" sz="2400" dirty="0" err="1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err="1" smtClean="0">
                <a:solidFill>
                  <a:srgbClr val="00B050"/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</a:rPr>
              <a:t>匹配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</a:rPr>
              <a:t>上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4516586" y="1247842"/>
            <a:ext cx="398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3220442" y="1247842"/>
            <a:ext cx="398860" cy="0"/>
          </a:xfrm>
          <a:prstGeom prst="straightConnector1">
            <a:avLst/>
          </a:prstGeom>
          <a:ln w="28575">
            <a:solidFill>
              <a:srgbClr val="070C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27144</TotalTime>
  <Words>1658</Words>
  <Application>Microsoft Office PowerPoint</Application>
  <PresentationFormat>全屏显示(16:9)</PresentationFormat>
  <Paragraphs>250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等线</vt:lpstr>
      <vt:lpstr>黑体</vt:lpstr>
      <vt:lpstr>宋体</vt:lpstr>
      <vt:lpstr>微软雅黑</vt:lpstr>
      <vt:lpstr>Arial</vt:lpstr>
      <vt:lpstr>Calibri</vt:lpstr>
      <vt:lpstr>Courier New</vt:lpstr>
      <vt:lpstr>Franklin Gothic Book</vt:lpstr>
      <vt:lpstr>Times New Roman</vt:lpstr>
      <vt:lpstr>Wingdings</vt:lpstr>
      <vt:lpstr>Wingdings 2</vt:lpstr>
      <vt:lpstr>Office 主题</vt:lpstr>
      <vt:lpstr>数据结构和算法 （Python描述）</vt:lpstr>
      <vt:lpstr>PowerPoint 演示文稿</vt:lpstr>
      <vt:lpstr>字符串匹配</vt:lpstr>
      <vt:lpstr>暴力字符串匹配算法</vt:lpstr>
      <vt:lpstr>暴力字符串匹配算法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求next列表</vt:lpstr>
      <vt:lpstr>求next列表</vt:lpstr>
      <vt:lpstr>求next列表</vt:lpstr>
      <vt:lpstr>求next列表</vt:lpstr>
      <vt:lpstr>求next列表</vt:lpstr>
      <vt:lpstr>求next列表(改进)</vt:lpstr>
      <vt:lpstr>求next列表(改进)</vt:lpstr>
      <vt:lpstr>求next列表(改进)</vt:lpstr>
      <vt:lpstr>求next列表(改进)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495</cp:revision>
  <dcterms:modified xsi:type="dcterms:W3CDTF">2022-05-24T05:28:11Z</dcterms:modified>
</cp:coreProperties>
</file>