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81" r:id="rId2"/>
    <p:sldMasterId id="2147483993" r:id="rId3"/>
    <p:sldMasterId id="2147483999" r:id="rId4"/>
  </p:sldMasterIdLst>
  <p:notesMasterIdLst>
    <p:notesMasterId r:id="rId32"/>
  </p:notesMasterIdLst>
  <p:sldIdLst>
    <p:sldId id="638" r:id="rId5"/>
    <p:sldId id="629" r:id="rId6"/>
    <p:sldId id="628" r:id="rId7"/>
    <p:sldId id="413" r:id="rId8"/>
    <p:sldId id="588" r:id="rId9"/>
    <p:sldId id="589" r:id="rId10"/>
    <p:sldId id="590" r:id="rId11"/>
    <p:sldId id="591" r:id="rId12"/>
    <p:sldId id="635" r:id="rId13"/>
    <p:sldId id="593" r:id="rId14"/>
    <p:sldId id="594" r:id="rId15"/>
    <p:sldId id="623" r:id="rId16"/>
    <p:sldId id="630" r:id="rId17"/>
    <p:sldId id="595" r:id="rId18"/>
    <p:sldId id="596" r:id="rId19"/>
    <p:sldId id="597" r:id="rId20"/>
    <p:sldId id="598" r:id="rId21"/>
    <p:sldId id="599" r:id="rId22"/>
    <p:sldId id="600" r:id="rId23"/>
    <p:sldId id="639" r:id="rId24"/>
    <p:sldId id="640" r:id="rId25"/>
    <p:sldId id="641" r:id="rId26"/>
    <p:sldId id="642" r:id="rId27"/>
    <p:sldId id="643" r:id="rId28"/>
    <p:sldId id="644" r:id="rId29"/>
    <p:sldId id="646" r:id="rId30"/>
    <p:sldId id="647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9848" autoAdjust="0"/>
  </p:normalViewPr>
  <p:slideViewPr>
    <p:cSldViewPr>
      <p:cViewPr varScale="1">
        <p:scale>
          <a:sx n="110" d="100"/>
          <a:sy n="110" d="100"/>
        </p:scale>
        <p:origin x="59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5E082D24-6BA8-4688-8709-8FA7EB35A480}" type="datetimeFigureOut">
              <a:rPr lang="zh-CN" altLang="en-US"/>
              <a:pPr>
                <a:defRPr/>
              </a:pPr>
              <a:t>2022/4/12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楷体" pitchFamily="49" charset="-122"/>
              </a:defRPr>
            </a:lvl1pPr>
          </a:lstStyle>
          <a:p>
            <a:pPr>
              <a:defRPr/>
            </a:pPr>
            <a:fld id="{3AA60919-0AFA-4D68-BCF2-8E82384F84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95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71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15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7463A1-3C86-4697-ABB6-A0F3029F75A8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202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215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965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786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672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925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0465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252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455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0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177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68619-3971-4B96-B96A-017269FACB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5CD5E-9BDF-4BDC-984D-71D05100E7F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0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1C1A8-78DD-4D3D-8C1E-4D0E1466DD8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4E88A-92A6-44FE-BC2F-4AEED92EA6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64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2EA42C-43FE-4AE0-B927-738A95AD3F6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52D33F-1FFD-4BE0-B994-E7DE76A768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53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400BC-D405-4084-B533-43EBF769FC6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7DF0A-09E0-49A3-8C58-D5CC0F191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37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540C8-26AE-4F97-91EF-0372BD33932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A2A20A-3CB8-401E-8C8D-5DD56F1D8DB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988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9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06758-589D-48EA-90A9-AD62B9AA2784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121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14350"/>
            <a:ext cx="9144000" cy="46291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567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3170C-B060-4791-B26F-BCD744340953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48070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7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/>
          <a:p>
            <a:pPr algn="r" eaLnBrk="1" hangingPunct="1">
              <a:defRPr/>
            </a:pPr>
            <a:fld id="{3880BFA5-ECD2-4D4D-9153-9D569D610328}" type="slidenum">
              <a:rPr lang="zh-CN" altLang="en-US" b="1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>
                <a:defRPr/>
              </a:pPr>
              <a:t>‹#›</a:t>
            </a:fld>
            <a:endParaRPr lang="zh-CN" altLang="en-US" b="1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80BFA5-ECD2-4D4D-9153-9D569D610328}" type="slidenum"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420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717B8-86AE-4717-AE08-D3BDEC00E909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2FB61-26FE-4700-B25F-9F68E848C11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06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717B8-86AE-4717-AE08-D3BDEC00E909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2FB61-26FE-4700-B25F-9F68E848C11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DF7C6C-A933-4F40-B1AA-60DA39B9679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7AB821-798B-445F-B007-F6B2DDB9D9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04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173A1A-C06D-41B9-B7AA-E2A5DFA4AB0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79E699-4B76-4457-802C-728E03ACA0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2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8031FE-DA04-4C9E-A846-1E479C5238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644F0-E978-43EB-9FDF-FE8754CF85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73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04CD8-48F7-4BE0-A1E5-814E1D4DDA2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5F8016-B1C7-406E-BFC6-8BFF54037B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4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398634-97E4-4D48-8C09-B137425D50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C668B-A87A-435F-93E7-82E65328DCF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9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54C4AC-8954-464D-ADE8-6B39D15D916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F229D-FA4D-48C9-97C1-5367FB5FF3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49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400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BAAAE-79DA-47A1-807C-60919C979DF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7837FB-50F5-4416-97AA-13387D9674A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2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52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数据结构和算法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2600" dirty="0" smtClean="0"/>
              <a:t>（</a:t>
            </a:r>
            <a:r>
              <a:rPr lang="en-US" altLang="zh-CN" sz="2600" dirty="0" smtClean="0"/>
              <a:t>Python</a:t>
            </a:r>
            <a:r>
              <a:rPr lang="zh-CN" altLang="en-US" sz="2600" dirty="0" smtClean="0"/>
              <a:t>描述）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0"/>
            <a:ext cx="8892480" cy="52423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圣诞老人的礼物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-Santa </a:t>
            </a:r>
            <a:r>
              <a:rPr kumimoji="1" lang="en-US" altLang="zh-CN" sz="2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Clau’s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Gifts(</a:t>
            </a:r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4110)</a:t>
            </a:r>
            <a:endParaRPr kumimoji="1" lang="zh-CN" altLang="en-US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证明：</a:t>
            </a:r>
            <a:endParaRPr lang="en-US" altLang="zh-CN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替换法。对于用非此法选取的最大价值糖果箱序列，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可以将其按价值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重量比从大到小排序后得到：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 a</a:t>
            </a:r>
            <a:r>
              <a:rPr lang="en-US" altLang="zh-CN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用序列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和按上述解法选取的序列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依次进行比较：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 b</a:t>
            </a:r>
            <a:r>
              <a:rPr lang="en-US" altLang="zh-CN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价值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重量比相同的若干箱糖果，可以合并成一箱，所以两个序列中元素都不重复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对于发现的第一个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!= 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则必有：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 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则在序列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糖果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替代若干重量的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这种糖果，则会使得序列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的总价值增加，这和序列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是价值最大的取法矛盾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所以：序列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=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  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不可能是序列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的一个前缀且比序列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短）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23478"/>
            <a:ext cx="7740352" cy="3780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贪心算法</a:t>
            </a:r>
            <a:endParaRPr kumimoji="1"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kumimoji="1"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每一步行动总是按某种指标选取最优的操作来进行，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该指标只看眼前，并不考虑以后可能造成的影响。</a:t>
            </a:r>
          </a:p>
          <a:p>
            <a:pPr eaLnBrk="1" hangingPunct="1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贪心算法需要证明其正确性。</a:t>
            </a:r>
          </a:p>
          <a:p>
            <a:pPr eaLnBrk="1" hangingPunct="1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“圣诞老人礼物”题，若糖果只能整箱拿，则贪心法错误。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23478"/>
            <a:ext cx="7740352" cy="47037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贪心算法</a:t>
            </a:r>
            <a:endParaRPr kumimoji="1"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kumimoji="1"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每一步行动总是按某种指标选取最优的操作来进行，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该指标只看眼前，并不考虑以后可能造成的影响。</a:t>
            </a:r>
          </a:p>
          <a:p>
            <a:pPr eaLnBrk="1" hangingPunct="1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贪心算法需要证明其正确性。</a:t>
            </a:r>
          </a:p>
          <a:p>
            <a:pPr eaLnBrk="1" hangingPunct="1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“圣诞老人礼物”题，若糖果只能整箱拿，则贪心法错误。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考虑下面例子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个箱子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(8,6) (5,5) (5,5)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，雪橇总容量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8758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 smtClean="0">
                <a:solidFill>
                  <a:srgbClr val="0070C0"/>
                </a:solidFill>
              </a:rPr>
              <a:t>例题</a:t>
            </a:r>
            <a:r>
              <a:rPr lang="en-US" altLang="zh-CN" sz="2400" b="0" kern="1200" dirty="0" smtClean="0">
                <a:solidFill>
                  <a:srgbClr val="0070C0"/>
                </a:solidFill>
              </a:rPr>
              <a:t>:</a:t>
            </a:r>
            <a:r>
              <a:rPr lang="zh-CN" altLang="en-US" sz="2400" b="0" kern="1200" dirty="0">
                <a:solidFill>
                  <a:srgbClr val="0070C0"/>
                </a:solidFill>
              </a:rPr>
              <a:t>电影节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7596188" y="4659313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维也纳美泉宫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72" y="457721"/>
            <a:ext cx="6235872" cy="41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23478"/>
            <a:ext cx="7740352" cy="305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例题：电影节 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4151)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大学生电影节在北大举办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这天，在北大各地放了多部电影，给定每部电影的放映时间区间，区间重叠的电影不可能同时看（端点可以重合），问李雷最多可以看多少部电影。</a:t>
            </a:r>
          </a:p>
        </p:txBody>
      </p:sp>
      <p:sp>
        <p:nvSpPr>
          <p:cNvPr id="176130" name="AutoShape 2" descr="http://img3.imgtn.bdimg.com/it/u=3668686352,21859235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132" name="AutoShape 4" descr="https://timgsa.baidu.com/timg?image&amp;quality=80&amp;size=b9999_10000&amp;sec=1507288573088&amp;di=c83f179ff1e1c8c35789240044c38a5d&amp;imgtype=0&amp;src=http%3A%2F%2Fimg.taopic.com%2Fuploads%2Fallimg%2F121011%2F240425-121011163222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7814"/>
            <a:ext cx="2808312" cy="168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23478"/>
            <a:ext cx="7740352" cy="4026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例题：电影节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4151)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</a:p>
          <a:p>
            <a:endParaRPr lang="zh-CN" altLang="en-US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多组数据。每组数据开头是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n(n&lt;=100)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，表示共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场电影。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接下来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行，每行两个整数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均小于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），表示一场电影的放映区间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n=0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则数据结束</a:t>
            </a:r>
          </a:p>
          <a:p>
            <a:endParaRPr lang="zh-CN" altLang="en-US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</a:p>
          <a:p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对每组数据输出最多能看几部电影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7814"/>
            <a:ext cx="2808312" cy="168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7740352" cy="51346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例题：电影节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4151)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Sample Input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1 3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3 4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0 7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3 8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15 19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15 20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10 15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8 18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6 12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5 10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4 14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2 9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Sample Output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7814"/>
            <a:ext cx="2808312" cy="168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7740352" cy="5380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例题：电影节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4151)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贪心解法</a:t>
            </a:r>
            <a:endParaRPr lang="en-US" altLang="zh-CN" sz="2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将所有电影按结束时间从小到大排序，第一步选结束时间最早的那部电影。 然后，每步都选和上一部选中的电影不冲突且结束时间最早的电影。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复杂度：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nlogn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7814"/>
            <a:ext cx="2808312" cy="168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7740352" cy="4395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例题：电影节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4151)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证明：</a:t>
            </a:r>
            <a:endParaRPr lang="en-US" altLang="zh-CN" sz="2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替换法。假设用贪心法挑选的电影序列为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,a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不用此法挑选的最长的电影序列为：</a:t>
            </a:r>
          </a:p>
          <a:p>
            <a:endParaRPr lang="en-US" altLang="zh-CN" sz="2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,b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现可证明，对任意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均可以替换成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2000" baseline="-25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7776864" cy="50115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例题：电影节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4151)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S(x)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开始时间，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E(x)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结束时间，则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1) 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可以替换成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)&lt;=E(b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若可以找到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)&lt;= 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可以替换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)&lt;=E(b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可以替换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</a:p>
          <a:p>
            <a:endParaRPr lang="en-US" altLang="zh-CN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证：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因为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)&lt;= 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&lt;= S(b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&lt;= S(b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是所有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S(x)&gt;=E(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E(x)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最小的 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)&gt;=E(b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)&gt;=E(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，所以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E(b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)&gt;= E(a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因此用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不会对后续造成影响，替换可行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685800" y="1500188"/>
            <a:ext cx="77724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4000" dirty="0" smtClean="0">
                <a:solidFill>
                  <a:srgbClr val="1F497D"/>
                </a:solidFill>
                <a:ea typeface="黑体" pitchFamily="49" charset="-122"/>
              </a:rPr>
              <a:t>贪心算法</a:t>
            </a:r>
            <a:endParaRPr lang="en-US" altLang="zh-CN" sz="20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7171" name="灯片编号占位符 3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fld id="{451C9710-DA13-4DA8-885C-B02425258CCD}" type="slidenum">
              <a:rPr lang="zh-CN" altLang="en-US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/>
              <a:t>2</a:t>
            </a:fld>
            <a:endParaRPr lang="zh-CN" altLang="en-US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 smtClean="0">
                <a:solidFill>
                  <a:srgbClr val="0070C0"/>
                </a:solidFill>
              </a:rPr>
              <a:t>例题</a:t>
            </a:r>
            <a:r>
              <a:rPr lang="en-US" altLang="zh-CN" sz="2400" b="0" kern="1200" dirty="0" smtClean="0">
                <a:solidFill>
                  <a:srgbClr val="0070C0"/>
                </a:solidFill>
              </a:rPr>
              <a:t/>
            </a:r>
            <a:br>
              <a:rPr lang="en-US" altLang="zh-CN" sz="2400" b="0" kern="1200" dirty="0" smtClean="0">
                <a:solidFill>
                  <a:srgbClr val="0070C0"/>
                </a:solidFill>
              </a:rPr>
            </a:br>
            <a:r>
              <a:rPr kumimoji="1" lang="en-US" altLang="zh-CN" sz="2000" dirty="0">
                <a:solidFill>
                  <a:srgbClr val="0070C0"/>
                </a:solidFill>
                <a:latin typeface="微软雅黑" pitchFamily="34" charset="-122"/>
              </a:rPr>
              <a:t>Radar Installation</a:t>
            </a:r>
            <a:endParaRPr lang="zh-CN" altLang="en-US" sz="2200" b="0" kern="1200" dirty="0">
              <a:solidFill>
                <a:srgbClr val="0070C0"/>
              </a:solidFill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7933412" y="4669642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瑞士卢塞恩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83518"/>
            <a:ext cx="6227762" cy="41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5472608" cy="4919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Radar Installation(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1328)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轴是海岸线，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轴上方是海洋。海洋中有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n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（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1&lt;=n&lt;=1000)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个岛屿，可以看作点。</a:t>
            </a:r>
          </a:p>
          <a:p>
            <a:endParaRPr lang="zh-CN" altLang="en-US" sz="22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给定每个岛屿的坐标（</a:t>
            </a:r>
            <a:r>
              <a:rPr lang="en-US" altLang="zh-CN" sz="22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x,y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，</a:t>
            </a:r>
            <a:r>
              <a:rPr lang="en-US" altLang="zh-CN" sz="22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x,y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都是整数。</a:t>
            </a:r>
          </a:p>
          <a:p>
            <a:endParaRPr lang="zh-CN" altLang="en-US" sz="22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当一个雷达（可以看作点）到岛屿的距离不超过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d(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整数），则认为该雷达覆盖了该岛屿。</a:t>
            </a:r>
          </a:p>
          <a:p>
            <a:endParaRPr lang="zh-CN" altLang="en-US" sz="22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雷达只能放在</a:t>
            </a:r>
            <a:r>
              <a:rPr lang="en-US" altLang="zh-CN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轴上。问至少需要多少个雷达才可以覆盖全部岛屿。</a:t>
            </a:r>
          </a:p>
        </p:txBody>
      </p:sp>
      <p:pic>
        <p:nvPicPr>
          <p:cNvPr id="147458" name="Picture 2" descr="http://media.openjudge.cn/images/g330/132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2575" y="2427734"/>
            <a:ext cx="3781425" cy="226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6658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8136904" cy="3564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Radar Installation(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1328)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en-US" altLang="zh-CN" sz="2200" dirty="0" smtClean="0">
              <a:solidFill>
                <a:srgbClr val="7030A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en-US" altLang="zh-CN" sz="2200" dirty="0" smtClean="0">
              <a:solidFill>
                <a:srgbClr val="7030A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对每个岛屿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P,</a:t>
            </a:r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可以算出，覆盖它的雷达，必须位于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轴上的区间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22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</a:t>
            </a:r>
            <a:r>
              <a:rPr lang="en-US" altLang="zh-CN" sz="2200" b="1" baseline="-250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CN" sz="22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,P</a:t>
            </a:r>
            <a:r>
              <a:rPr lang="en-US" altLang="zh-CN" sz="2200" b="1" baseline="-250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</a:t>
            </a:r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。</a:t>
            </a:r>
            <a:endParaRPr lang="en-US" altLang="zh-CN" sz="22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zh-CN" altLang="en-US" sz="22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如果有雷达位于某个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轴区间 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22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a,b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</a:t>
            </a:r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，称该雷达覆盖此区间。问题转换为，至少要在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轴上放几个雷达（点），才能覆盖全部区间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[P1</a:t>
            </a:r>
            <a:r>
              <a:rPr lang="en-US" altLang="zh-CN" sz="2200" b="1" baseline="-25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,P1</a:t>
            </a:r>
            <a:r>
              <a:rPr lang="en-US" altLang="zh-CN" sz="2200" b="1" baseline="-25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],[P2</a:t>
            </a:r>
            <a:r>
              <a:rPr lang="en-US" altLang="zh-CN" sz="2200" b="1" baseline="-25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,P2</a:t>
            </a:r>
            <a:r>
              <a:rPr lang="en-US" altLang="zh-CN" sz="2200" b="1" baseline="-25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]....[</a:t>
            </a:r>
            <a:r>
              <a:rPr lang="en-US" altLang="zh-CN" sz="22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Pn</a:t>
            </a:r>
            <a:r>
              <a:rPr lang="en-US" altLang="zh-CN" sz="2200" b="1" baseline="-250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CN" sz="22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,Pn</a:t>
            </a:r>
            <a:r>
              <a:rPr lang="en-US" altLang="zh-CN" sz="2200" b="1" baseline="-250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</a:t>
            </a:r>
            <a:r>
              <a:rPr lang="en-US" altLang="zh-CN" sz="22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5724128" y="4659982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876256" y="36518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20272" y="34358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7" idx="3"/>
          </p:cNvCxnSpPr>
          <p:nvPr/>
        </p:nvCxnSpPr>
        <p:spPr>
          <a:xfrm flipH="1">
            <a:off x="6372200" y="3690894"/>
            <a:ext cx="510751" cy="9690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4"/>
          </p:cNvCxnSpPr>
          <p:nvPr/>
        </p:nvCxnSpPr>
        <p:spPr>
          <a:xfrm>
            <a:off x="6899116" y="3697589"/>
            <a:ext cx="553204" cy="9623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904423" y="3711352"/>
            <a:ext cx="0" cy="93610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2200" y="3939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3939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84168" y="4659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s</a:t>
            </a:r>
            <a:endParaRPr lang="zh-CN" alt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8304" y="46599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e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054393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8136904" cy="49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Radar Installation(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1328)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en-US" altLang="zh-CN" sz="2200" b="1" dirty="0" smtClean="0">
              <a:solidFill>
                <a:srgbClr val="7030A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b="1" dirty="0" smtClean="0">
                <a:solidFill>
                  <a:srgbClr val="7030A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重要结论：</a:t>
            </a:r>
            <a:endParaRPr lang="en-US" altLang="zh-CN" sz="2200" b="1" dirty="0" smtClean="0">
              <a:solidFill>
                <a:srgbClr val="7030A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en-US" altLang="zh-CN" sz="2200" b="1" dirty="0" smtClean="0">
              <a:solidFill>
                <a:srgbClr val="7030A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如果可以找到一个雷达同时覆盖多个区间，那么把这多个区间按起点坐标从小到大排序 ，则雷达放在最后一个区间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起点最靠右的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的起点，就能覆盖所有区间</a:t>
            </a:r>
          </a:p>
          <a:p>
            <a:endParaRPr lang="zh-CN" altLang="en-US" sz="20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证明：如果它不能覆盖某个区间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那么它必然位于 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）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起点的左边，或者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2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终点的右边。</a:t>
            </a:r>
          </a:p>
          <a:p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情况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1)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的起点是最靠右的矛盾</a:t>
            </a:r>
          </a:p>
          <a:p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情况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2) 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如果发生，则不可能找到一个点同时覆盖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，也和前提矛盾 </a:t>
            </a:r>
          </a:p>
          <a:p>
            <a:endParaRPr lang="zh-CN" altLang="en-US" sz="20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有了这个结论，就可以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只挑区间的起点来放置雷达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9122964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8928992" cy="2949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Radar Installation(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1328)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2200" b="1" dirty="0" smtClean="0">
                <a:solidFill>
                  <a:srgbClr val="7030A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贪心算法：</a:t>
            </a:r>
            <a:endParaRPr lang="en-US" altLang="zh-CN" sz="2200" b="1" dirty="0" smtClean="0">
              <a:solidFill>
                <a:srgbClr val="7030A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1 )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将所有区间按照起点从小到大排序，并编号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[0]  - 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[n-1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2 )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依次考察每个区间的起点，看要不要在那里放雷达。开始，所有区间都没被覆盖，设置目前未被覆盖的区间中右端点的最小坐标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noCoveredMinX2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为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0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号区间右端点坐标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[0].x2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907704" y="3435846"/>
            <a:ext cx="1944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555776" y="3579862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31840" y="379588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79912" y="3939902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11960" y="4083918"/>
            <a:ext cx="18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8064" y="4227934"/>
            <a:ext cx="18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300192" y="4443958"/>
            <a:ext cx="18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92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8496944" cy="50884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Radar Installation(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1328)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3 )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考察一个区间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的起点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].x1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的时候，要看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noCoveredMinX2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是否小于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].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。如果不是，则先不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急于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在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放雷达，设置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	noCoveredMinX2 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= min(noCoveredMinX2,segs[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].x2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</a:t>
            </a:r>
            <a:endParaRPr lang="en-US" altLang="zh-CN" sz="19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接着往下看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</a:t>
            </a:r>
          </a:p>
          <a:p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	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如果是，那么就必须往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[i-1]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放一个雷达了（往后面的区间放雷达，都不可能覆盖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noCoveredMinX2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所在区间了）。放好后，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成为第一个可能未被覆盖的区间，因此设置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	noCoveredMinX2 =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segs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].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x2</a:t>
            </a:r>
            <a:endParaRPr lang="en-US" altLang="zh-CN" sz="19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然后再继续。最后一个区间上要放一个雷达。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806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7776864" cy="39189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例题：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Radar Installation(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1328)</a:t>
            </a:r>
            <a:endParaRPr kumimoji="1"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证明：</a:t>
            </a:r>
            <a:endParaRPr lang="en-US" altLang="zh-CN" sz="19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替换法。考虑不用贪心法获得的最佳雷达摆放放案。将其所有雷达按坐标从小到大排序得到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....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用贪心法得到的雷达坐标从小到大排序则为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....</a:t>
            </a: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可证明每个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都可以被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替换，且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序列不会比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序列长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先证明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</a:t>
            </a:r>
          </a:p>
          <a:p>
            <a:endParaRPr lang="zh-CN" altLang="en-US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86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8640960" cy="55962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S(x)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表示贪心法中区间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的起点，假设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= S(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</a:t>
            </a: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若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&lt; 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，则用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没问题，因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覆盖了区间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0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到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覆盖的区间更少</a:t>
            </a:r>
          </a:p>
          <a:p>
            <a:endParaRPr lang="en-US" altLang="zh-CN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b)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若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&gt; 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，则分两种情况讨论：</a:t>
            </a: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	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1) </a:t>
            </a:r>
            <a:r>
              <a:rPr lang="en-US" altLang="zh-CN" sz="19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&lt; S(i+1)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因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不能覆盖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i+1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及以后区间，且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及以前的区间已经都被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覆盖，所以将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用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替换，不会有损失。</a:t>
            </a: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	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2) </a:t>
            </a:r>
            <a:r>
              <a:rPr lang="en-US" altLang="zh-CN" sz="19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&gt;= S(i+1)</a:t>
            </a:r>
          </a:p>
          <a:p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贪心法中，在区间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起点放雷达，是因为如果不放而在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S(i+1)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放雷达，则该雷达不能覆盖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及其前面的某个区间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。</a:t>
            </a: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若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&gt;=S(i+1),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则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也不能覆盖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。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&gt;1)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更加不能。因此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&gt;= S(i+1)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是不可能的。</a:t>
            </a:r>
          </a:p>
          <a:p>
            <a:endParaRPr lang="zh-CN" altLang="en-US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类似地证明，假设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可以被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替换，则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i+1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也可以被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y</a:t>
            </a:r>
            <a:r>
              <a:rPr lang="en-US" altLang="zh-CN" sz="1900" baseline="-25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i+1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替换。</a:t>
            </a:r>
          </a:p>
          <a:p>
            <a:endParaRPr lang="zh-CN" altLang="en-US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zh-CN" altLang="en-US" sz="19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82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 smtClean="0">
                <a:solidFill>
                  <a:srgbClr val="0070C0"/>
                </a:solidFill>
              </a:rPr>
              <a:t>例题</a:t>
            </a:r>
            <a:r>
              <a:rPr lang="en-US" altLang="zh-CN" sz="2400" b="0" kern="1200" dirty="0" smtClean="0">
                <a:solidFill>
                  <a:srgbClr val="0070C0"/>
                </a:solidFill>
              </a:rPr>
              <a:t>:</a:t>
            </a:r>
            <a:br>
              <a:rPr lang="en-US" altLang="zh-CN" sz="2400" b="0" kern="1200" dirty="0" smtClean="0">
                <a:solidFill>
                  <a:srgbClr val="0070C0"/>
                </a:solidFill>
              </a:rPr>
            </a:br>
            <a:r>
              <a:rPr kumimoji="1" lang="en-US" altLang="zh-CN" sz="2000" dirty="0">
                <a:solidFill>
                  <a:srgbClr val="0070C0"/>
                </a:solidFill>
                <a:latin typeface="微软雅黑" pitchFamily="34" charset="-122"/>
              </a:rPr>
              <a:t>Santa </a:t>
            </a:r>
            <a:r>
              <a:rPr kumimoji="1" lang="en-US" altLang="zh-CN" sz="2000" dirty="0" err="1">
                <a:solidFill>
                  <a:srgbClr val="0070C0"/>
                </a:solidFill>
                <a:latin typeface="微软雅黑" pitchFamily="34" charset="-122"/>
              </a:rPr>
              <a:t>Clau’s</a:t>
            </a:r>
            <a:r>
              <a:rPr kumimoji="1" lang="en-US" altLang="zh-CN" sz="2000" dirty="0">
                <a:solidFill>
                  <a:srgbClr val="0070C0"/>
                </a:solidFill>
                <a:latin typeface="微软雅黑" pitchFamily="34" charset="-122"/>
              </a:rPr>
              <a:t> Gifts</a:t>
            </a:r>
            <a:endParaRPr lang="zh-CN" altLang="en-US" sz="2000" b="0" kern="1200" dirty="0">
              <a:solidFill>
                <a:srgbClr val="0070C0"/>
              </a:solidFill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7380312" y="4635497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奥地利萨尔茨堡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62" y="469798"/>
            <a:ext cx="6217638" cy="41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267494"/>
            <a:ext cx="6762973" cy="3695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indent="268288"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圣诞老人的礼物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-Santa </a:t>
            </a:r>
            <a:r>
              <a:rPr kumimoji="1" lang="en-US" altLang="zh-CN" sz="2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Clau’s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Gifts(</a:t>
            </a:r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4110)</a:t>
            </a:r>
            <a:endParaRPr kumimoji="1"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8288"/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圣诞节来临了，圣诞老人准备分发糖果，现在有多箱不同的糖果，每箱糖果有自己的价值和重量，每箱糖果都可以拆分成任意散装组合带走。圣诞老人的驯鹿雪橇最多只能装下重量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的糖果，请问圣诞老人最多能带走多大价值的糖果。</a:t>
            </a: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7218" name="Picture 2" descr="https://ss0.bdstatic.com/70cFuHSh_Q1YnxGkpoWK1HF6hhy/it/u=3229617622,3445201948&amp;fm=27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075806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51470"/>
            <a:ext cx="6588224" cy="44883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第一行由两个部分组成，分别为糖果箱数正整数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n(1 &lt;= n &lt;= 100)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，驯鹿能承受的最大重量正整数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 &lt; w &lt; 10000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），两个数用空格隔开。其余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行每行对应一箱糖果，由两部分组成，分别为一箱糖果的价值正整数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和重量正整数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，中间用空格隔开。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输出圣诞老人能带走的糖果的最大总价值，保留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位小数。输出为一行，以换行符结束。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7218" name="Picture 2" descr="https://ss0.bdstatic.com/70cFuHSh_Q1YnxGkpoWK1HF6hhy/it/u=3229617622,3445201948&amp;fm=27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075806"/>
            <a:ext cx="1656184" cy="1656184"/>
          </a:xfrm>
          <a:prstGeom prst="rect">
            <a:avLst/>
          </a:prstGeom>
          <a:noFill/>
        </p:spPr>
      </p:pic>
      <p:sp>
        <p:nvSpPr>
          <p:cNvPr id="145409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51470"/>
            <a:ext cx="6588224" cy="44883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样例输入</a:t>
            </a:r>
            <a:endParaRPr lang="en-US" altLang="zh-CN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4 15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100 4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412 8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266 7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591 2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样例输出</a:t>
            </a:r>
            <a:endParaRPr lang="en-US" altLang="zh-CN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1193.0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7218" name="Picture 2" descr="https://ss0.bdstatic.com/70cFuHSh_Q1YnxGkpoWK1HF6hhy/it/u=3229617622,3445201948&amp;fm=27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075806"/>
            <a:ext cx="1656184" cy="1656184"/>
          </a:xfrm>
          <a:prstGeom prst="rect">
            <a:avLst/>
          </a:prstGeom>
          <a:noFill/>
        </p:spPr>
      </p:pic>
      <p:sp>
        <p:nvSpPr>
          <p:cNvPr id="145409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23478"/>
            <a:ext cx="6762973" cy="46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圣诞老人的礼物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-Santa </a:t>
            </a:r>
            <a:r>
              <a:rPr kumimoji="1" lang="en-US" altLang="zh-CN" sz="2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Clau’s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Gifts(</a:t>
            </a:r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4110)</a:t>
            </a:r>
            <a:endParaRPr kumimoji="1" lang="zh-CN" altLang="en-US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8288"/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解法：</a:t>
            </a:r>
            <a:endParaRPr lang="en-US" altLang="zh-CN" sz="23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按礼物的价值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重量比从大到小依次选取礼物，对选取的礼物尽可能多地装，直到达到总重量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w</a:t>
            </a:r>
          </a:p>
          <a:p>
            <a:pPr>
              <a:lnSpc>
                <a:spcPct val="150000"/>
              </a:lnSpc>
            </a:pPr>
            <a:endParaRPr lang="en-US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复杂度：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nlogn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28776"/>
            <a:ext cx="9036496" cy="4611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圣诞老人的礼物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-Santa </a:t>
            </a:r>
            <a:r>
              <a:rPr kumimoji="1" lang="en-US" altLang="zh-CN" sz="2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Clau’s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Gifts(</a:t>
            </a:r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4110)</a:t>
            </a:r>
          </a:p>
          <a:p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eps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= 1e-6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class Candy: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def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__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init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__(self,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v=0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w=0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self.v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self.w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= </a:t>
            </a:r>
            <a:r>
              <a:rPr lang="en-US" altLang="zh-CN" sz="1600" b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def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__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lt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__(self, other):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return (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self.v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/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self.w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-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other.v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/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other.w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 &gt; eps</a:t>
            </a:r>
          </a:p>
          <a:p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n, w = list( map(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 input().split() ) )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candies = [ Candy() for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in range(n) ]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for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in range(n):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].v, 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].w = list( map( float, input().split() ) )</a:t>
            </a:r>
          </a:p>
          <a:p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candies.sort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()</a:t>
            </a:r>
          </a:p>
          <a:p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0</a:t>
            </a:r>
          </a:p>
          <a:p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totalV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0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123478"/>
            <a:ext cx="9036496" cy="31340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eaLnBrk="1" hangingPunct="1"/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圣诞老人的礼物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-Santa </a:t>
            </a:r>
            <a:r>
              <a:rPr kumimoji="1" lang="en-US" altLang="zh-CN" sz="2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Clau’s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Gifts(</a:t>
            </a:r>
            <a:r>
              <a:rPr kumimoji="1"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百练</a:t>
            </a:r>
            <a:r>
              <a:rPr kumimoji="1"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4110)</a:t>
            </a:r>
          </a:p>
          <a:p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for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in range(n):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if (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].w) &lt;= w: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+= 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].w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totalV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+= 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].v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else: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totalV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+= 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].v * float(w-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totalW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)/candies[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].w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break</a:t>
            </a:r>
          </a:p>
          <a:p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print('%.1f'%totalV)</a:t>
            </a:r>
          </a:p>
        </p:txBody>
      </p:sp>
    </p:spTree>
    <p:extLst>
      <p:ext uri="{BB962C8B-B14F-4D97-AF65-F5344CB8AC3E}">
        <p14:creationId xmlns:p14="http://schemas.microsoft.com/office/powerpoint/2010/main" val="573037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36378</TotalTime>
  <Words>1755</Words>
  <Application>Microsoft Office PowerPoint</Application>
  <PresentationFormat>全屏显示(16:9)</PresentationFormat>
  <Paragraphs>278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黑体</vt:lpstr>
      <vt:lpstr>楷体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Network</vt:lpstr>
      <vt:lpstr>Office 主题</vt:lpstr>
      <vt:lpstr>1_Network</vt:lpstr>
      <vt:lpstr>2_Network</vt:lpstr>
      <vt:lpstr>数据结构和算法 （Python描述）</vt:lpstr>
      <vt:lpstr>PowerPoint 演示文稿</vt:lpstr>
      <vt:lpstr>例题: Santa Clau’s Gifts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例题:电影节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 Radar Installation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Wei Guo</cp:lastModifiedBy>
  <cp:revision>1176</cp:revision>
  <dcterms:created xsi:type="dcterms:W3CDTF">2002-01-07T04:58:02Z</dcterms:created>
  <dcterms:modified xsi:type="dcterms:W3CDTF">2022-04-12T04:19:48Z</dcterms:modified>
</cp:coreProperties>
</file>