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DF2E-05F4-9B4E-8FDD-707110BB215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2A40-4944-114F-85F8-D834114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ongwu@umn.edu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37" y="1608138"/>
            <a:ext cx="9972675" cy="15065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Integrating </a:t>
            </a:r>
            <a:r>
              <a:rPr lang="en-US" sz="4000" b="1" dirty="0" err="1">
                <a:latin typeface="Garamond" charset="0"/>
                <a:ea typeface="Garamond" charset="0"/>
                <a:cs typeface="Garamond" charset="0"/>
              </a:rPr>
              <a:t>eQTL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 data with GWAS summary statistics identifies novel genes and pathways associated with schizophrenia 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867" y="2787120"/>
            <a:ext cx="9380007" cy="183991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aramond" charset="0"/>
                <a:ea typeface="Garamond" charset="0"/>
                <a:cs typeface="Garamond" charset="0"/>
              </a:rPr>
              <a:t>Chong</a:t>
            </a:r>
            <a:r>
              <a:rPr lang="en-US" sz="4000" dirty="0" smtClean="0">
                <a:latin typeface="Garamond" charset="0"/>
                <a:ea typeface="Garamond" charset="0"/>
                <a:cs typeface="Garamond" charset="0"/>
              </a:rPr>
              <a:t> Wu and Wei Pan </a:t>
            </a:r>
          </a:p>
          <a:p>
            <a:r>
              <a:rPr lang="en-US" sz="2800" dirty="0" smtClean="0">
                <a:latin typeface="Garamond" charset="0"/>
                <a:ea typeface="Garamond" charset="0"/>
                <a:cs typeface="Garamond" charset="0"/>
              </a:rPr>
              <a:t>Division of Biostatistics, University of Minnesota</a:t>
            </a:r>
          </a:p>
          <a:p>
            <a:r>
              <a:rPr lang="nb-NO" sz="2800" dirty="0" err="1">
                <a:latin typeface="Garamond" charset="0"/>
                <a:ea typeface="Garamond" charset="0"/>
                <a:cs typeface="Garamond" charset="0"/>
              </a:rPr>
              <a:t>Oct</a:t>
            </a:r>
            <a:r>
              <a:rPr lang="nb-NO" sz="2800" dirty="0">
                <a:latin typeface="Garamond" charset="0"/>
                <a:ea typeface="Garamond" charset="0"/>
                <a:cs typeface="Garamond" charset="0"/>
              </a:rPr>
              <a:t>. 17, 2017 </a:t>
            </a:r>
          </a:p>
          <a:p>
            <a:endParaRPr lang="en-US" sz="2800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59" y="4627032"/>
            <a:ext cx="2862830" cy="19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3" y="-176741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Garamond" charset="0"/>
                <a:ea typeface="Garamond" charset="0"/>
                <a:cs typeface="Garamond" charset="0"/>
              </a:rPr>
              <a:t>PrediXcan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481" y="6182132"/>
            <a:ext cx="37761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charset="0"/>
                <a:ea typeface="Garamond" charset="0"/>
                <a:cs typeface="Garamond" charset="0"/>
              </a:rPr>
              <a:t>copyright @ </a:t>
            </a:r>
            <a:r>
              <a:rPr lang="en-US" sz="2000" dirty="0" err="1">
                <a:latin typeface="Garamond" charset="0"/>
                <a:ea typeface="Garamond" charset="0"/>
                <a:cs typeface="Garamond" charset="0"/>
              </a:rPr>
              <a:t>Gusev</a:t>
            </a:r>
            <a:r>
              <a:rPr lang="en-US" sz="20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dirty="0" smtClean="0">
                <a:latin typeface="Garamond" charset="0"/>
                <a:ea typeface="Garamond" charset="0"/>
                <a:cs typeface="Garamond" charset="0"/>
              </a:rPr>
              <a:t>et. al. (2016) </a:t>
            </a:r>
            <a:endParaRPr lang="en-US" sz="2000" dirty="0" smtClean="0">
              <a:effectLst/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21" y="715586"/>
            <a:ext cx="7449932" cy="5315984"/>
          </a:xfrm>
        </p:spPr>
      </p:pic>
    </p:spTree>
    <p:extLst>
      <p:ext uri="{BB962C8B-B14F-4D97-AF65-F5344CB8AC3E}">
        <p14:creationId xmlns:p14="http://schemas.microsoft.com/office/powerpoint/2010/main" val="424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Novel reformulation 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latin typeface="Garamond" charset="0"/>
                <a:ea typeface="Garamond" charset="0"/>
                <a:cs typeface="Garamond" charset="0"/>
              </a:rPr>
              <a:t>PrediXcan</a:t>
            </a:r>
            <a:r>
              <a:rPr lang="en-US" sz="3600" dirty="0">
                <a:latin typeface="Garamond" charset="0"/>
                <a:ea typeface="Garamond" charset="0"/>
                <a:cs typeface="Garamond" charset="0"/>
              </a:rPr>
              <a:t> = TWAS = </a:t>
            </a:r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(weighted) Sum test;</a:t>
            </a:r>
          </a:p>
          <a:p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Sum test will lose statistical power under many situations;</a:t>
            </a:r>
          </a:p>
          <a:p>
            <a:r>
              <a:rPr lang="en-US" sz="3600" dirty="0">
                <a:latin typeface="Garamond" charset="0"/>
                <a:ea typeface="Garamond" charset="0"/>
                <a:cs typeface="Garamond" charset="0"/>
              </a:rPr>
              <a:t>More powerful tests, such as SSU and </a:t>
            </a:r>
            <a:r>
              <a:rPr lang="en-US" sz="3600" dirty="0" err="1">
                <a:latin typeface="Garamond" charset="0"/>
                <a:ea typeface="Garamond" charset="0"/>
                <a:cs typeface="Garamond" charset="0"/>
              </a:rPr>
              <a:t>aSPU</a:t>
            </a:r>
            <a:r>
              <a:rPr lang="en-US" sz="3600" dirty="0">
                <a:latin typeface="Garamond" charset="0"/>
                <a:ea typeface="Garamond" charset="0"/>
                <a:cs typeface="Garamond" charset="0"/>
              </a:rPr>
              <a:t>, can be applied.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0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Pathway-based </a:t>
            </a:r>
            <a:r>
              <a:rPr lang="en-US" sz="4000" b="1" dirty="0" smtClean="0">
                <a:latin typeface="Garamond" charset="0"/>
                <a:ea typeface="Garamond" charset="0"/>
                <a:cs typeface="Garamond" charset="0"/>
              </a:rPr>
              <a:t>analysis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60" name="Content Placeholder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6" y="775758"/>
            <a:ext cx="10744264" cy="5845175"/>
          </a:xfrm>
        </p:spPr>
      </p:pic>
    </p:spTree>
    <p:extLst>
      <p:ext uri="{BB962C8B-B14F-4D97-AF65-F5344CB8AC3E}">
        <p14:creationId xmlns:p14="http://schemas.microsoft.com/office/powerpoint/2010/main" val="14969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aramond" charset="0"/>
                <a:ea typeface="Garamond" charset="0"/>
                <a:cs typeface="Garamond" charset="0"/>
              </a:rPr>
              <a:t>Gene-based analysis results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57847"/>
              </p:ext>
            </p:extLst>
          </p:nvPr>
        </p:nvGraphicFramePr>
        <p:xfrm>
          <a:off x="838200" y="3260348"/>
          <a:ext cx="1051560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YFS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NTR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METSIM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CMC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Combined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TWAS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63/46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49/39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4332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69/50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202/142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SSU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127/94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78/59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108/76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124/85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381/255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aSPU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105/83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69/60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87/72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110/82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314/235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1" y="1690688"/>
            <a:ext cx="10515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Garamond" charset="0"/>
                <a:ea typeface="Garamond" charset="0"/>
                <a:cs typeface="Garamond" charset="0"/>
              </a:rPr>
              <a:t>Table: The numbers of the significant genes identified by analyzing the SCZ data. The numbers a/b in each cell indicate the numbers of (a) the significant genes; (b) the significant genes covering at least one genome-wide significant SNP within 500 kb in the SCZ data. </a:t>
            </a:r>
            <a:endParaRPr lang="en-US" sz="2400" dirty="0">
              <a:effectLst/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charset="0"/>
                <a:ea typeface="Garamond" charset="0"/>
                <a:cs typeface="Garamond" charset="0"/>
              </a:rPr>
              <a:t>Pathway-based analysis results</a:t>
            </a:r>
            <a:endParaRPr lang="en-US" sz="3600" dirty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677615"/>
              </p:ext>
            </p:extLst>
          </p:nvPr>
        </p:nvGraphicFramePr>
        <p:xfrm>
          <a:off x="838190" y="1962150"/>
          <a:ext cx="10515605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6450"/>
                <a:gridCol w="6572250"/>
                <a:gridCol w="18669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ID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Description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P-value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GO:1902710</a:t>
                      </a:r>
                      <a:endParaRPr lang="is-I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GABA receptor complex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0.0E+00</a:t>
                      </a:r>
                      <a:endParaRPr lang="nb-NO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GO:1901661 </a:t>
                      </a:r>
                      <a:endParaRPr lang="hr-HR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quinone</a:t>
                      </a: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 metabolic process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2.0E-08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GO:0016339</a:t>
                      </a:r>
                      <a:endParaRPr lang="is-I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calcium-dependent cell-cell adhesion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2.2E-07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GO:0030315</a:t>
                      </a:r>
                      <a:endParaRPr lang="is-I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T-tubule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2.3E-07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GO:0007528</a:t>
                      </a:r>
                      <a:endParaRPr lang="is-I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neuromuscular junction development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5.7E-07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GO:0003143</a:t>
                      </a:r>
                      <a:endParaRPr lang="is-IS" sz="2400" dirty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embryonic heart tube morphogenesis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9.5E-07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GO:0007569 </a:t>
                      </a:r>
                      <a:endParaRPr lang="is-I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cell aging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1.6E-06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GO:0035050</a:t>
                      </a:r>
                      <a:endParaRPr lang="is-IS" sz="2400" dirty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embryonic heart tube development</a:t>
                      </a:r>
                      <a:endParaRPr lang="en-US" sz="2400" dirty="0" smtClean="0"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kern="1200" dirty="0" smtClean="0">
                          <a:effectLst/>
                          <a:latin typeface="Garamond" charset="0"/>
                          <a:ea typeface="Garamond" charset="0"/>
                          <a:cs typeface="Garamond" charset="0"/>
                        </a:rPr>
                        <a:t>1.8E-06</a:t>
                      </a:r>
                      <a:endParaRPr lang="en-US" sz="24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89" y="1089859"/>
            <a:ext cx="10515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charset="0"/>
                <a:ea typeface="Garamond" charset="0"/>
                <a:cs typeface="Garamond" charset="0"/>
              </a:rPr>
              <a:t>Table: The 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significant and novel gene sets containing no significant genes as identified by a new pathway-based method.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Summary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We have developed a powerful adaptive test (</a:t>
            </a:r>
            <a:r>
              <a:rPr lang="en-US" dirty="0" err="1">
                <a:latin typeface="Garamond" charset="0"/>
                <a:ea typeface="Garamond" charset="0"/>
                <a:cs typeface="Garamond" charset="0"/>
              </a:rPr>
              <a:t>aSPU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) to integrate GWAS and </a:t>
            </a:r>
            <a:r>
              <a:rPr lang="en-US" dirty="0" err="1">
                <a:latin typeface="Garamond" charset="0"/>
                <a:ea typeface="Garamond" charset="0"/>
                <a:cs typeface="Garamond" charset="0"/>
              </a:rPr>
              <a:t>eQTL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 data;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err="1">
                <a:latin typeface="Garamond" charset="0"/>
                <a:ea typeface="Garamond" charset="0"/>
                <a:cs typeface="Garamond" charset="0"/>
              </a:rPr>
              <a:t>PrediXcan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 and TWAS, can be regarded as a special case of our proposed test;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Extend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TWAS from gene-based analysis to pathway-based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analysis can identify new pathways that may be missed by gene-based analysis</a:t>
            </a:r>
          </a:p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Chong Wu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(a biostatistics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Ph.D.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candidate at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the University of Minnesota,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  <a:hlinkClick r:id="rId2"/>
              </a:rPr>
              <a:t>chongwu@umn.edu)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is looking for 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an Assistant Professor or Research Scientist position.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305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Garamond</vt:lpstr>
      <vt:lpstr>Arial</vt:lpstr>
      <vt:lpstr>Office Theme</vt:lpstr>
      <vt:lpstr>Integrating eQTL data with GWAS summary statistics identifies novel genes and pathways associated with schizophrenia  </vt:lpstr>
      <vt:lpstr>PrediXcan </vt:lpstr>
      <vt:lpstr>Novel reformulation </vt:lpstr>
      <vt:lpstr>Pathway-based analysis</vt:lpstr>
      <vt:lpstr>Gene-based analysis results</vt:lpstr>
      <vt:lpstr>Pathway-based analysis results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eQTL data with GWAS summary statistics identifies novel genes and pathways associated with schizophrenia  </dc:title>
  <dc:creator>Chong Wu</dc:creator>
  <cp:lastModifiedBy>Chong Wu</cp:lastModifiedBy>
  <cp:revision>10</cp:revision>
  <dcterms:created xsi:type="dcterms:W3CDTF">2017-10-03T16:54:08Z</dcterms:created>
  <dcterms:modified xsi:type="dcterms:W3CDTF">2017-10-03T17:53:40Z</dcterms:modified>
</cp:coreProperties>
</file>