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3.svg" ContentType="image/svg+xml"/>
  <Override PartName="/ppt/media/image15.svg" ContentType="image/svg+xml"/>
  <Override PartName="/ppt/media/image21.svg" ContentType="image/svg+xml"/>
  <Override PartName="/ppt/media/image23.svg" ContentType="image/svg+xml"/>
  <Override PartName="/ppt/media/image25.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37.svg" ContentType="image/svg+xml"/>
  <Override PartName="/ppt/media/image39.svg" ContentType="image/svg+xml"/>
  <Override PartName="/ppt/media/image4.svg" ContentType="image/svg+xml"/>
  <Override PartName="/ppt/media/image41.svg" ContentType="image/svg+xml"/>
  <Override PartName="/ppt/media/image43.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623" r:id="rId3"/>
    <p:sldId id="793" r:id="rId4"/>
    <p:sldId id="846" r:id="rId5"/>
    <p:sldId id="870" r:id="rId6"/>
    <p:sldId id="871" r:id="rId7"/>
    <p:sldId id="872" r:id="rId8"/>
    <p:sldId id="873" r:id="rId9"/>
    <p:sldId id="874" r:id="rId10"/>
    <p:sldId id="875" r:id="rId11"/>
    <p:sldId id="876" r:id="rId12"/>
    <p:sldId id="877" r:id="rId13"/>
    <p:sldId id="878" r:id="rId14"/>
    <p:sldId id="879" r:id="rId15"/>
    <p:sldId id="816" r:id="rId16"/>
  </p:sldIdLst>
  <p:sldSz cx="9144000" cy="5143500" type="screen16x9"/>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4E5"/>
    <a:srgbClr val="9D9E9F"/>
    <a:srgbClr val="595959"/>
    <a:srgbClr val="F7FBFC"/>
    <a:srgbClr val="EAEEEF"/>
    <a:srgbClr val="013B6D"/>
    <a:srgbClr val="646263"/>
    <a:srgbClr val="C4C4C4"/>
    <a:srgbClr val="5E6067"/>
    <a:srgbClr val="C8C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5" autoAdjust="0"/>
    <p:restoredTop sz="95226" autoAdjust="0"/>
  </p:normalViewPr>
  <p:slideViewPr>
    <p:cSldViewPr snapToGrid="0" showGuides="1">
      <p:cViewPr varScale="1">
        <p:scale>
          <a:sx n="141" d="100"/>
          <a:sy n="141" d="100"/>
        </p:scale>
        <p:origin x="126" y="822"/>
      </p:cViewPr>
      <p:guideLst>
        <p:guide orient="horz" pos="3254"/>
        <p:guide pos="2880"/>
      </p:guideLst>
    </p:cSldViewPr>
  </p:slideViewPr>
  <p:notesTextViewPr>
    <p:cViewPr>
      <p:scale>
        <a:sx n="1" d="1"/>
        <a:sy n="1" d="1"/>
      </p:scale>
      <p:origin x="0" y="0"/>
    </p:cViewPr>
  </p:notesTextViewPr>
  <p:notesViewPr>
    <p:cSldViewPr snapToGrid="0">
      <p:cViewPr varScale="1">
        <p:scale>
          <a:sx n="65" d="100"/>
          <a:sy n="65" d="100"/>
        </p:scale>
        <p:origin x="2299"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E59116-8487-4D3B-921F-0E41E65F455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F2A5C0-3CFB-4282-AD2D-2FF4823B029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DFCB8-7EF4-48C1-8984-7222E239D7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BA41-6BA2-47AC-9C1D-5ECEA0A6E2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16576" t="16576"/>
          <a:stretch>
            <a:fillRect/>
          </a:stretch>
        </p:blipFill>
        <p:spPr>
          <a:xfrm>
            <a:off x="0" y="0"/>
            <a:ext cx="9143999"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16576" t="16576"/>
          <a:stretch>
            <a:fillRect/>
          </a:stretch>
        </p:blipFill>
        <p:spPr>
          <a:xfrm>
            <a:off x="0" y="0"/>
            <a:ext cx="9143999" cy="5143500"/>
          </a:xfrm>
          <a:prstGeom prst="rect">
            <a:avLst/>
          </a:prstGeom>
        </p:spPr>
      </p:pic>
      <p:sp>
        <p:nvSpPr>
          <p:cNvPr id="3" name="Picture Placeholder 7"/>
          <p:cNvSpPr>
            <a:spLocks noGrp="1"/>
          </p:cNvSpPr>
          <p:nvPr>
            <p:ph type="pic" sz="quarter" idx="14"/>
          </p:nvPr>
        </p:nvSpPr>
        <p:spPr>
          <a:xfrm>
            <a:off x="187569" y="1125642"/>
            <a:ext cx="2797908" cy="1570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矩形 3"/>
          <p:cNvSpPr/>
          <p:nvPr userDrawn="1"/>
        </p:nvSpPr>
        <p:spPr>
          <a:xfrm>
            <a:off x="187569" y="2837586"/>
            <a:ext cx="2797908" cy="15702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7"/>
          <p:cNvSpPr>
            <a:spLocks noGrp="1"/>
          </p:cNvSpPr>
          <p:nvPr>
            <p:ph type="pic" sz="quarter" idx="15"/>
          </p:nvPr>
        </p:nvSpPr>
        <p:spPr>
          <a:xfrm>
            <a:off x="3173045" y="1125642"/>
            <a:ext cx="2797908" cy="1570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矩形 6"/>
          <p:cNvSpPr/>
          <p:nvPr userDrawn="1"/>
        </p:nvSpPr>
        <p:spPr>
          <a:xfrm>
            <a:off x="3173045" y="2837586"/>
            <a:ext cx="2797908" cy="15702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icture Placeholder 7"/>
          <p:cNvSpPr>
            <a:spLocks noGrp="1"/>
          </p:cNvSpPr>
          <p:nvPr>
            <p:ph type="pic" sz="quarter" idx="16"/>
          </p:nvPr>
        </p:nvSpPr>
        <p:spPr>
          <a:xfrm>
            <a:off x="6158523" y="1125642"/>
            <a:ext cx="2797908" cy="1570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矩形 8"/>
          <p:cNvSpPr/>
          <p:nvPr userDrawn="1"/>
        </p:nvSpPr>
        <p:spPr>
          <a:xfrm>
            <a:off x="6158523" y="2837586"/>
            <a:ext cx="2797908" cy="15702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16576" t="16576"/>
          <a:stretch>
            <a:fillRect/>
          </a:stretch>
        </p:blipFill>
        <p:spPr>
          <a:xfrm>
            <a:off x="0" y="0"/>
            <a:ext cx="9143999" cy="5143500"/>
          </a:xfrm>
          <a:prstGeom prst="rect">
            <a:avLst/>
          </a:prstGeom>
        </p:spPr>
      </p:pic>
      <p:sp>
        <p:nvSpPr>
          <p:cNvPr id="3" name="Picture Placeholder 7"/>
          <p:cNvSpPr>
            <a:spLocks noGrp="1"/>
          </p:cNvSpPr>
          <p:nvPr>
            <p:ph type="pic" sz="quarter" idx="14"/>
          </p:nvPr>
        </p:nvSpPr>
        <p:spPr>
          <a:xfrm>
            <a:off x="0" y="1125642"/>
            <a:ext cx="4575641" cy="1887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4575641" y="1125642"/>
            <a:ext cx="4571999" cy="188752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16576" t="16576"/>
          <a:stretch>
            <a:fillRect/>
          </a:stretch>
        </p:blipFill>
        <p:spPr>
          <a:xfrm>
            <a:off x="0" y="0"/>
            <a:ext cx="9143999" cy="5143500"/>
          </a:xfrm>
          <a:prstGeom prst="rect">
            <a:avLst/>
          </a:prstGeom>
        </p:spPr>
      </p:pic>
      <p:sp>
        <p:nvSpPr>
          <p:cNvPr id="3" name="Picture Placeholder 7"/>
          <p:cNvSpPr>
            <a:spLocks noGrp="1"/>
          </p:cNvSpPr>
          <p:nvPr>
            <p:ph type="pic" sz="quarter" idx="14"/>
          </p:nvPr>
        </p:nvSpPr>
        <p:spPr>
          <a:xfrm>
            <a:off x="0" y="1125642"/>
            <a:ext cx="9143999" cy="1887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9" Type="http://schemas.openxmlformats.org/officeDocument/2006/relationships/image" Target="../media/image34.svg"/><Relationship Id="rId8" Type="http://schemas.openxmlformats.org/officeDocument/2006/relationships/image" Target="../media/image33.png"/><Relationship Id="rId7" Type="http://schemas.openxmlformats.org/officeDocument/2006/relationships/image" Target="../media/image32.svg"/><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3" Type="http://schemas.openxmlformats.org/officeDocument/2006/relationships/image" Target="../media/image28.svg"/><Relationship Id="rId2" Type="http://schemas.openxmlformats.org/officeDocument/2006/relationships/image" Target="../media/image27.png"/><Relationship Id="rId10" Type="http://schemas.openxmlformats.org/officeDocument/2006/relationships/slideLayout" Target="../slideLayouts/slideLayout2.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9" Type="http://schemas.openxmlformats.org/officeDocument/2006/relationships/image" Target="../media/image43.svg"/><Relationship Id="rId8" Type="http://schemas.openxmlformats.org/officeDocument/2006/relationships/image" Target="../media/image42.png"/><Relationship Id="rId7" Type="http://schemas.openxmlformats.org/officeDocument/2006/relationships/image" Target="../media/image41.svg"/><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3" Type="http://schemas.openxmlformats.org/officeDocument/2006/relationships/image" Target="../media/image37.svg"/><Relationship Id="rId2" Type="http://schemas.openxmlformats.org/officeDocument/2006/relationships/image" Target="../media/image36.png"/><Relationship Id="rId10"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sv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svg"/><Relationship Id="rId7"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8.png"/><Relationship Id="rId6" Type="http://schemas.openxmlformats.org/officeDocument/2006/relationships/tags" Target="../tags/tag12.xml"/><Relationship Id="rId5" Type="http://schemas.openxmlformats.org/officeDocument/2006/relationships/image" Target="../media/image17.png"/><Relationship Id="rId4" Type="http://schemas.openxmlformats.org/officeDocument/2006/relationships/tags" Target="../tags/tag11.xml"/><Relationship Id="rId3" Type="http://schemas.openxmlformats.org/officeDocument/2006/relationships/image" Target="../media/image16.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879948" y="2753482"/>
            <a:ext cx="5016615" cy="486352"/>
          </a:xfrm>
          <a:prstGeom prst="rect">
            <a:avLst/>
          </a:prstGeom>
        </p:spPr>
        <p:txBody>
          <a:bodyPr wrap="square">
            <a:spAutoFit/>
          </a:bodyPr>
          <a:lstStyle/>
          <a:p>
            <a:pPr algn="r" defTabSz="914400">
              <a:lnSpc>
                <a:spcPct val="150000"/>
              </a:lnSpc>
              <a:defRPr/>
            </a:pPr>
            <a:r>
              <a:rPr lang="en-US" altLang="zh-CN" sz="900" kern="0" dirty="0">
                <a:solidFill>
                  <a:srgbClr val="646263"/>
                </a:solidFill>
                <a:cs typeface="Arial" panose="020B0604020202020204" pitchFamily="34" charset="0"/>
              </a:rPr>
              <a:t>TEAM MUMBERS: </a:t>
            </a:r>
            <a:r>
              <a:rPr lang="en-US" altLang="zh-CN" sz="900" kern="0" dirty="0" err="1">
                <a:solidFill>
                  <a:srgbClr val="646263"/>
                </a:solidFill>
                <a:cs typeface="Arial" panose="020B0604020202020204" pitchFamily="34" charset="0"/>
              </a:rPr>
              <a:t>WangYifan</a:t>
            </a:r>
            <a:r>
              <a:rPr lang="en-US" altLang="zh-CN" sz="900" kern="0" dirty="0">
                <a:solidFill>
                  <a:srgbClr val="646263"/>
                </a:solidFill>
                <a:cs typeface="Arial" panose="020B0604020202020204" pitchFamily="34" charset="0"/>
              </a:rPr>
              <a:t>, </a:t>
            </a:r>
            <a:r>
              <a:rPr lang="en-US" altLang="zh-CN" sz="900" kern="0" dirty="0" err="1">
                <a:solidFill>
                  <a:srgbClr val="646263"/>
                </a:solidFill>
                <a:cs typeface="Arial" panose="020B0604020202020204" pitchFamily="34" charset="0"/>
              </a:rPr>
              <a:t>LuYuhao</a:t>
            </a:r>
            <a:r>
              <a:rPr lang="en-US" altLang="zh-CN" sz="900" kern="0" dirty="0">
                <a:solidFill>
                  <a:srgbClr val="646263"/>
                </a:solidFill>
                <a:cs typeface="Arial" panose="020B0604020202020204" pitchFamily="34" charset="0"/>
              </a:rPr>
              <a:t>, WangYanbo, </a:t>
            </a:r>
            <a:r>
              <a:rPr lang="en-US" altLang="zh-CN" sz="900" kern="0" dirty="0" err="1">
                <a:solidFill>
                  <a:srgbClr val="646263"/>
                </a:solidFill>
                <a:cs typeface="Arial" panose="020B0604020202020204" pitchFamily="34" charset="0"/>
              </a:rPr>
              <a:t>ZhengBinyue</a:t>
            </a:r>
            <a:endParaRPr lang="zh-CN" altLang="en-US" sz="900" kern="0" dirty="0">
              <a:solidFill>
                <a:srgbClr val="646263"/>
              </a:solidFill>
              <a:cs typeface="Arial" panose="020B0604020202020204" pitchFamily="34" charset="0"/>
            </a:endParaRPr>
          </a:p>
          <a:p>
            <a:pPr algn="r" defTabSz="914400">
              <a:lnSpc>
                <a:spcPct val="150000"/>
              </a:lnSpc>
              <a:defRPr/>
            </a:pPr>
            <a:r>
              <a:rPr lang="en-US" altLang="zh-CN" sz="900" kern="0" dirty="0" err="1">
                <a:solidFill>
                  <a:srgbClr val="646263"/>
                </a:solidFill>
                <a:cs typeface="Arial" panose="020B0604020202020204" pitchFamily="34" charset="0"/>
              </a:rPr>
              <a:t>Zhangxindan</a:t>
            </a:r>
            <a:r>
              <a:rPr lang="en-US" altLang="zh-CN" sz="900" kern="0" dirty="0">
                <a:solidFill>
                  <a:srgbClr val="646263"/>
                </a:solidFill>
                <a:cs typeface="Arial" panose="020B0604020202020204" pitchFamily="34" charset="0"/>
              </a:rPr>
              <a:t>, </a:t>
            </a:r>
            <a:r>
              <a:rPr lang="en-US" altLang="zh-CN" sz="900" kern="0" dirty="0" err="1">
                <a:solidFill>
                  <a:srgbClr val="646263"/>
                </a:solidFill>
                <a:cs typeface="Arial" panose="020B0604020202020204" pitchFamily="34" charset="0"/>
              </a:rPr>
              <a:t>ZhengHaoyuan</a:t>
            </a:r>
            <a:r>
              <a:rPr lang="en-US" altLang="zh-CN" sz="900" kern="0" dirty="0">
                <a:solidFill>
                  <a:srgbClr val="646263"/>
                </a:solidFill>
                <a:cs typeface="Arial" panose="020B0604020202020204" pitchFamily="34" charset="0"/>
              </a:rPr>
              <a:t>, </a:t>
            </a:r>
            <a:r>
              <a:rPr lang="en-US" altLang="zh-CN" sz="900" kern="0" dirty="0" err="1">
                <a:solidFill>
                  <a:srgbClr val="646263"/>
                </a:solidFill>
                <a:cs typeface="Arial" panose="020B0604020202020204" pitchFamily="34" charset="0"/>
              </a:rPr>
              <a:t>Wuguohua</a:t>
            </a:r>
            <a:r>
              <a:rPr lang="en-US" altLang="zh-CN" sz="900" kern="0" dirty="0">
                <a:solidFill>
                  <a:srgbClr val="646263"/>
                </a:solidFill>
                <a:cs typeface="Arial" panose="020B0604020202020204" pitchFamily="34" charset="0"/>
              </a:rPr>
              <a:t>, </a:t>
            </a:r>
            <a:r>
              <a:rPr lang="en-US" altLang="zh-CN" sz="900" kern="0" dirty="0" err="1">
                <a:solidFill>
                  <a:srgbClr val="646263"/>
                </a:solidFill>
                <a:cs typeface="Arial" panose="020B0604020202020204" pitchFamily="34" charset="0"/>
              </a:rPr>
              <a:t>LiGuandong</a:t>
            </a:r>
            <a:r>
              <a:rPr lang="en-US" altLang="zh-CN" sz="900" kern="0" dirty="0">
                <a:solidFill>
                  <a:srgbClr val="646263"/>
                </a:solidFill>
                <a:cs typeface="Arial" panose="020B0604020202020204" pitchFamily="34" charset="0"/>
              </a:rPr>
              <a:t>, </a:t>
            </a:r>
            <a:r>
              <a:rPr lang="en-US" altLang="zh-CN" sz="900" kern="0" dirty="0" err="1">
                <a:solidFill>
                  <a:srgbClr val="646263"/>
                </a:solidFill>
                <a:cs typeface="Arial" panose="020B0604020202020204" pitchFamily="34" charset="0"/>
              </a:rPr>
              <a:t>ShiTianjun</a:t>
            </a:r>
            <a:r>
              <a:rPr lang="en-US" altLang="zh-CN" sz="900" kern="0" dirty="0">
                <a:solidFill>
                  <a:srgbClr val="646263"/>
                </a:solidFill>
                <a:cs typeface="Arial" panose="020B0604020202020204" pitchFamily="34" charset="0"/>
              </a:rPr>
              <a:t>, </a:t>
            </a:r>
            <a:r>
              <a:rPr lang="en-US" altLang="zh-CN" sz="900" kern="0" dirty="0" err="1">
                <a:solidFill>
                  <a:srgbClr val="646263"/>
                </a:solidFill>
                <a:cs typeface="Arial" panose="020B0604020202020204" pitchFamily="34" charset="0"/>
              </a:rPr>
              <a:t>FanJinzhen</a:t>
            </a:r>
            <a:r>
              <a:rPr lang="en-US" altLang="zh-CN" sz="900" kern="0" dirty="0">
                <a:solidFill>
                  <a:srgbClr val="646263"/>
                </a:solidFill>
                <a:cs typeface="Arial" panose="020B0604020202020204" pitchFamily="34" charset="0"/>
              </a:rPr>
              <a:t>, </a:t>
            </a:r>
            <a:r>
              <a:rPr lang="en-US" altLang="zh-CN" sz="900" kern="0" dirty="0" err="1">
                <a:solidFill>
                  <a:srgbClr val="646263"/>
                </a:solidFill>
                <a:cs typeface="Arial" panose="020B0604020202020204" pitchFamily="34" charset="0"/>
              </a:rPr>
              <a:t>WangZhaoyou</a:t>
            </a:r>
            <a:endParaRPr lang="zh-CN" altLang="en-US" sz="900" kern="0" dirty="0">
              <a:solidFill>
                <a:srgbClr val="646263"/>
              </a:solidFill>
              <a:cs typeface="Arial" panose="020B0604020202020204" pitchFamily="34" charset="0"/>
            </a:endParaRPr>
          </a:p>
        </p:txBody>
      </p:sp>
      <p:sp>
        <p:nvSpPr>
          <p:cNvPr id="2" name="矩形: 圆角 1"/>
          <p:cNvSpPr/>
          <p:nvPr/>
        </p:nvSpPr>
        <p:spPr>
          <a:xfrm>
            <a:off x="6539230" y="3458210"/>
            <a:ext cx="2246630" cy="276225"/>
          </a:xfrm>
          <a:prstGeom prst="roundRect">
            <a:avLst>
              <a:gd name="adj" fmla="val 50000"/>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bg1"/>
                </a:solidFill>
                <a:latin typeface="+mj-lt"/>
              </a:rPr>
              <a:t>Software Engineering</a:t>
            </a:r>
            <a:endParaRPr lang="en-US" altLang="zh-CN" sz="1200">
              <a:solidFill>
                <a:schemeClr val="bg1"/>
              </a:solidFill>
              <a:latin typeface="+mj-lt"/>
            </a:endParaRPr>
          </a:p>
        </p:txBody>
      </p:sp>
      <p:sp>
        <p:nvSpPr>
          <p:cNvPr id="14" name="PA_矩形 8"/>
          <p:cNvSpPr/>
          <p:nvPr>
            <p:custDataLst>
              <p:tags r:id="rId1"/>
            </p:custDataLst>
          </p:nvPr>
        </p:nvSpPr>
        <p:spPr>
          <a:xfrm>
            <a:off x="2534920" y="1642110"/>
            <a:ext cx="6326505" cy="768350"/>
          </a:xfrm>
          <a:prstGeom prst="rect">
            <a:avLst/>
          </a:prstGeom>
        </p:spPr>
        <p:txBody>
          <a:bodyPr wrap="square">
            <a:spAutoFit/>
          </a:bodyPr>
          <a:lstStyle/>
          <a:p>
            <a:pPr lvl="0" algn="r" defTabSz="685800">
              <a:defRPr/>
            </a:pPr>
            <a:r>
              <a:rPr lang="en-US" altLang="zh-CN" sz="4400" b="1" kern="0">
                <a:solidFill>
                  <a:srgbClr val="4D4D4D"/>
                </a:solidFill>
                <a:latin typeface="+mj-lt"/>
                <a:ea typeface="微软雅黑" panose="020B0503020204020204" charset="-122"/>
              </a:rPr>
              <a:t>EmoGenius Crew</a:t>
            </a:r>
            <a:endParaRPr lang="en-US" altLang="zh-CN" sz="4400" b="1" kern="0">
              <a:solidFill>
                <a:srgbClr val="4D4D4D"/>
              </a:solidFill>
              <a:latin typeface="+mj-lt"/>
              <a:ea typeface="微软雅黑" panose="020B0503020204020204" charset="-122"/>
            </a:endParaRPr>
          </a:p>
        </p:txBody>
      </p:sp>
      <p:sp>
        <p:nvSpPr>
          <p:cNvPr id="16" name="PA_矩形 8"/>
          <p:cNvSpPr/>
          <p:nvPr>
            <p:custDataLst>
              <p:tags r:id="rId2"/>
            </p:custDataLst>
          </p:nvPr>
        </p:nvSpPr>
        <p:spPr>
          <a:xfrm>
            <a:off x="4789724" y="2406588"/>
            <a:ext cx="4040744" cy="337185"/>
          </a:xfrm>
          <a:prstGeom prst="rect">
            <a:avLst/>
          </a:prstGeom>
        </p:spPr>
        <p:txBody>
          <a:bodyPr wrap="square">
            <a:spAutoFit/>
          </a:bodyPr>
          <a:lstStyle/>
          <a:p>
            <a:pPr lvl="0" algn="dist" defTabSz="685800">
              <a:defRPr/>
            </a:pPr>
            <a:r>
              <a:rPr lang="en-US" altLang="zh-CN" sz="1600" kern="0">
                <a:solidFill>
                  <a:srgbClr val="4D4D4D"/>
                </a:solidFill>
                <a:latin typeface="+mj-lt"/>
                <a:ea typeface="微软雅黑" panose="020B0503020204020204" charset="-122"/>
              </a:rPr>
              <a:t>An Innovative Android Appication</a:t>
            </a:r>
            <a:endParaRPr lang="en-US" altLang="zh-CN" sz="1600" kern="0">
              <a:solidFill>
                <a:srgbClr val="4D4D4D"/>
              </a:solidFill>
              <a:latin typeface="+mj-lt"/>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矩形 8"/>
          <p:cNvSpPr/>
          <p:nvPr>
            <p:custDataLst>
              <p:tags r:id="rId1"/>
            </p:custDataLst>
          </p:nvPr>
        </p:nvSpPr>
        <p:spPr>
          <a:xfrm>
            <a:off x="288925" y="2353945"/>
            <a:ext cx="8566150" cy="855345"/>
          </a:xfrm>
          <a:prstGeom prst="rect">
            <a:avLst/>
          </a:prstGeom>
        </p:spPr>
        <p:txBody>
          <a:bodyPr wrap="square">
            <a:noAutofit/>
          </a:bodyPr>
          <a:lstStyle/>
          <a:p>
            <a:pPr defTabSz="685800"/>
            <a:r>
              <a:rPr sz="2400" b="1" kern="0" dirty="0" smtClean="0">
                <a:solidFill>
                  <a:srgbClr val="4D4D4D"/>
                </a:solidFill>
                <a:latin typeface="+mj-lt"/>
                <a:ea typeface="微软雅黑" panose="020B0503020204020204" charset="-122"/>
              </a:rPr>
              <a:t>Individual pages</a:t>
            </a:r>
            <a:endParaRPr sz="2400" b="1" kern="0" dirty="0" smtClean="0">
              <a:solidFill>
                <a:srgbClr val="4D4D4D"/>
              </a:solidFill>
              <a:latin typeface="+mj-lt"/>
              <a:ea typeface="微软雅黑" panose="020B0503020204020204" charset="-122"/>
            </a:endParaRPr>
          </a:p>
        </p:txBody>
      </p:sp>
      <p:sp>
        <p:nvSpPr>
          <p:cNvPr id="18" name="PA_矩形 8"/>
          <p:cNvSpPr/>
          <p:nvPr>
            <p:custDataLst>
              <p:tags r:id="rId2"/>
            </p:custDataLst>
          </p:nvPr>
        </p:nvSpPr>
        <p:spPr>
          <a:xfrm>
            <a:off x="353695" y="1325245"/>
            <a:ext cx="1729740" cy="922020"/>
          </a:xfrm>
          <a:prstGeom prst="rect">
            <a:avLst/>
          </a:prstGeom>
        </p:spPr>
        <p:txBody>
          <a:bodyPr wrap="square">
            <a:spAutoFit/>
          </a:bodyPr>
          <a:lstStyle/>
          <a:p>
            <a:pPr defTabSz="685800"/>
            <a:r>
              <a:rPr lang="en-US" altLang="zh-CN" sz="5400" b="1" kern="0" dirty="0" smtClean="0">
                <a:solidFill>
                  <a:srgbClr val="4D4D4D"/>
                </a:solidFill>
                <a:latin typeface="+mj-lt"/>
                <a:ea typeface="微软雅黑" panose="020B0503020204020204" charset="-122"/>
              </a:rPr>
              <a:t>2.5</a:t>
            </a:r>
            <a:endParaRPr lang="en-US" altLang="zh-CN" sz="5400" b="1" kern="0" dirty="0">
              <a:solidFill>
                <a:srgbClr val="4D4D4D"/>
              </a:solidFill>
              <a:latin typeface="+mj-lt"/>
              <a:ea typeface="微软雅黑" panose="020B0503020204020204" charset="-122"/>
            </a:endParaRPr>
          </a:p>
        </p:txBody>
      </p:sp>
      <p:sp>
        <p:nvSpPr>
          <p:cNvPr id="19" name="矩形: 圆角 18"/>
          <p:cNvSpPr/>
          <p:nvPr/>
        </p:nvSpPr>
        <p:spPr>
          <a:xfrm>
            <a:off x="417097" y="3209485"/>
            <a:ext cx="1176906" cy="215060"/>
          </a:xfrm>
          <a:prstGeom prst="roundRect">
            <a:avLst>
              <a:gd name="adj" fmla="val 50000"/>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mj-lt"/>
              </a:rPr>
              <a:t>PART </a:t>
            </a:r>
            <a:r>
              <a:rPr lang="en-US" altLang="zh-CN" sz="1200" dirty="0">
                <a:solidFill>
                  <a:schemeClr val="bg1"/>
                </a:solidFill>
                <a:latin typeface="+mj-lt"/>
              </a:rPr>
              <a:t>TWO</a:t>
            </a:r>
            <a:endParaRPr lang="en-US" altLang="zh-CN" sz="1200" dirty="0">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94005" y="277495"/>
            <a:ext cx="6132803" cy="3493491"/>
            <a:chOff x="1077361" y="728863"/>
            <a:chExt cx="15085373" cy="8561244"/>
          </a:xfrm>
        </p:grpSpPr>
        <p:sp>
          <p:nvSpPr>
            <p:cNvPr id="49" name="文本框 48"/>
            <p:cNvSpPr txBox="1"/>
            <p:nvPr/>
          </p:nvSpPr>
          <p:spPr>
            <a:xfrm>
              <a:off x="1077361" y="728863"/>
              <a:ext cx="13303239" cy="977261"/>
            </a:xfrm>
            <a:prstGeom prst="rect">
              <a:avLst/>
            </a:prstGeom>
            <a:noFill/>
          </p:spPr>
          <p:txBody>
            <a:bodyPr wrap="square">
              <a:spAutoFit/>
              <a:scene3d>
                <a:camera prst="orthographicFront"/>
                <a:lightRig rig="threePt" dir="t"/>
              </a:scene3d>
              <a:sp3d contourW="12700"/>
            </a:bodyPr>
            <a:lstStyle>
              <a:defPPr>
                <a:defRPr lang="en-US"/>
              </a:defPPr>
              <a:lvl1pPr fontAlgn="auto">
                <a:spcBef>
                  <a:spcPts val="0"/>
                </a:spcBef>
                <a:spcAft>
                  <a:spcPts val="0"/>
                </a:spcAft>
                <a:defRPr sz="2400" b="1" spc="300">
                  <a:latin typeface="Century Gothic" panose="020B0502020202020204" pitchFamily="34" charset="0"/>
                  <a:ea typeface="微软雅黑" panose="020B0503020204020204" charset="-122"/>
                  <a:cs typeface="Segoe UI Light" panose="020B0502040204020203" pitchFamily="34" charset="0"/>
                </a:defRPr>
              </a:lvl1pPr>
            </a:lstStyle>
            <a:p>
              <a:pPr algn="l" defTabSz="914400">
                <a:buClrTx/>
                <a:buSzTx/>
                <a:buFontTx/>
                <a:defRPr/>
              </a:pPr>
              <a:r>
                <a:rPr lang="zh-CN" altLang="en-US" sz="2000" kern="0">
                  <a:solidFill>
                    <a:srgbClr val="4D4D4D"/>
                  </a:solidFill>
                  <a:latin typeface="+mj-lt"/>
                  <a:sym typeface="+mn-ea"/>
                </a:rPr>
                <a:t>2.5.1 </a:t>
              </a:r>
              <a:r>
                <a:rPr lang="en-US" altLang="zh-CN" sz="2000" kern="0">
                  <a:solidFill>
                    <a:srgbClr val="4D4D4D"/>
                  </a:solidFill>
                  <a:latin typeface="+mj-lt"/>
                  <a:sym typeface="+mn-ea"/>
                </a:rPr>
                <a:t>R</a:t>
              </a:r>
              <a:r>
                <a:rPr lang="zh-CN" altLang="en-US" sz="2000" kern="0">
                  <a:solidFill>
                    <a:srgbClr val="4D4D4D"/>
                  </a:solidFill>
                  <a:latin typeface="+mj-lt"/>
                  <a:sym typeface="+mn-ea"/>
                </a:rPr>
                <a:t>esult</a:t>
              </a:r>
              <a:endParaRPr lang="zh-CN" altLang="en-US" sz="2000" kern="0">
                <a:solidFill>
                  <a:srgbClr val="4D4D4D"/>
                </a:solidFill>
                <a:latin typeface="+mj-lt"/>
                <a:sym typeface="+mn-ea"/>
              </a:endParaRPr>
            </a:p>
          </p:txBody>
        </p:sp>
        <p:sp>
          <p:nvSpPr>
            <p:cNvPr id="50" name="TextBox 30"/>
            <p:cNvSpPr txBox="1"/>
            <p:nvPr/>
          </p:nvSpPr>
          <p:spPr>
            <a:xfrm>
              <a:off x="1077361" y="1819723"/>
              <a:ext cx="12993971" cy="1153106"/>
            </a:xfrm>
            <a:prstGeom prst="rect">
              <a:avLst/>
            </a:prstGeom>
            <a:noFill/>
          </p:spPr>
          <p:txBody>
            <a:bodyPr wrap="square" rtlCol="0">
              <a:noAutofit/>
            </a:bodyPr>
            <a:lstStyle/>
            <a:p>
              <a:pPr indent="457200" algn="just" defTabSz="609600">
                <a:lnSpc>
                  <a:spcPct val="130000"/>
                </a:lnSpc>
              </a:pPr>
              <a:r>
                <a:rPr sz="1600" b="1" kern="0" spc="300">
                  <a:solidFill>
                    <a:srgbClr val="4D4D4D"/>
                  </a:solidFill>
                  <a:latin typeface="+mj-lt"/>
                  <a:ea typeface="微软雅黑" panose="020B0503020204020204" charset="-122"/>
                  <a:cs typeface="Segoe UI Light" panose="020B0502040204020203" pitchFamily="34" charset="0"/>
                </a:rPr>
                <a:t>2.5.1.1 Individual center</a:t>
              </a:r>
              <a:endParaRPr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774700" y="1196975"/>
            <a:ext cx="7594600" cy="3653155"/>
          </a:xfrm>
          <a:prstGeom prst="rect">
            <a:avLst/>
          </a:prstGeom>
          <a:noFill/>
        </p:spPr>
        <p:txBody>
          <a:bodyPr wrap="square" rtlCol="0">
            <a:noAutofit/>
          </a:bodyPr>
          <a:p>
            <a:pPr indent="457200" algn="just" defTabSz="609600">
              <a:lnSpc>
                <a:spcPct val="130000"/>
              </a:lnSpc>
            </a:pP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Individual center has four functions:</a:t>
            </a:r>
            <a:r>
              <a:rPr sz="1400" kern="100" dirty="0">
                <a:latin typeface="微软雅黑" panose="020B0503020204020204" charset="-122"/>
                <a:ea typeface="微软雅黑" panose="020B0503020204020204" charset="-122"/>
                <a:cs typeface="Times New Roman" panose="02020603050405020304" pitchFamily="18" charset="0"/>
              </a:rPr>
              <a:t> </a:t>
            </a:r>
            <a:r>
              <a:rPr sz="1400" kern="100" dirty="0">
                <a:solidFill>
                  <a:srgbClr val="FF0000"/>
                </a:solidFill>
                <a:latin typeface="微软雅黑" panose="020B0503020204020204" charset="-122"/>
                <a:ea typeface="微软雅黑" panose="020B0503020204020204" charset="-122"/>
                <a:cs typeface="Times New Roman" panose="02020603050405020304" pitchFamily="18" charset="0"/>
              </a:rPr>
              <a:t>checking the numbers of follows and followers</a:t>
            </a:r>
            <a:r>
              <a:rPr sz="1400" kern="100" dirty="0">
                <a:latin typeface="微软雅黑" panose="020B0503020204020204" charset="-122"/>
                <a:ea typeface="微软雅黑" panose="020B0503020204020204" charset="-122"/>
                <a:cs typeface="Times New Roman" panose="02020603050405020304" pitchFamily="18" charset="0"/>
              </a:rPr>
              <a:t>, </a:t>
            </a:r>
            <a:r>
              <a:rPr sz="1400" kern="100" dirty="0">
                <a:solidFill>
                  <a:srgbClr val="FF0000"/>
                </a:solidFill>
                <a:latin typeface="微软雅黑" panose="020B0503020204020204" charset="-122"/>
                <a:ea typeface="微软雅黑" panose="020B0503020204020204" charset="-122"/>
                <a:cs typeface="Times New Roman" panose="02020603050405020304" pitchFamily="18" charset="0"/>
              </a:rPr>
              <a:t>looking the browsing history</a:t>
            </a:r>
            <a:r>
              <a:rPr sz="1400" kern="100" dirty="0">
                <a:latin typeface="微软雅黑" panose="020B0503020204020204" charset="-122"/>
                <a:ea typeface="微软雅黑" panose="020B0503020204020204" charset="-122"/>
                <a:cs typeface="Times New Roman" panose="02020603050405020304" pitchFamily="18" charset="0"/>
              </a:rPr>
              <a:t>, </a:t>
            </a:r>
            <a:r>
              <a:rPr sz="1400" kern="100" dirty="0">
                <a:solidFill>
                  <a:srgbClr val="FF0000"/>
                </a:solidFill>
                <a:latin typeface="微软雅黑" panose="020B0503020204020204" charset="-122"/>
                <a:ea typeface="微软雅黑" panose="020B0503020204020204" charset="-122"/>
                <a:cs typeface="Times New Roman" panose="02020603050405020304" pitchFamily="18" charset="0"/>
              </a:rPr>
              <a:t>looking user’s all diary and comments</a:t>
            </a:r>
            <a:r>
              <a:rPr sz="1400" kern="100" dirty="0">
                <a:latin typeface="微软雅黑" panose="020B0503020204020204" charset="-122"/>
                <a:ea typeface="微软雅黑" panose="020B0503020204020204" charset="-122"/>
                <a:cs typeface="Times New Roman" panose="02020603050405020304" pitchFamily="18" charset="0"/>
              </a:rPr>
              <a:t>, and </a:t>
            </a:r>
            <a:r>
              <a:rPr sz="1400" kern="100" dirty="0">
                <a:solidFill>
                  <a:srgbClr val="FF0000"/>
                </a:solidFill>
                <a:latin typeface="微软雅黑" panose="020B0503020204020204" charset="-122"/>
                <a:ea typeface="微软雅黑" panose="020B0503020204020204" charset="-122"/>
                <a:cs typeface="Times New Roman" panose="02020603050405020304" pitchFamily="18" charset="0"/>
              </a:rPr>
              <a:t>setting personal information</a:t>
            </a:r>
            <a:r>
              <a:rPr sz="1400" kern="100" dirty="0">
                <a:latin typeface="微软雅黑" panose="020B0503020204020204" charset="-122"/>
                <a:ea typeface="微软雅黑" panose="020B0503020204020204" charset="-122"/>
                <a:cs typeface="Times New Roman" panose="02020603050405020304" pitchFamily="18" charset="0"/>
              </a:rPr>
              <a:t>.</a:t>
            </a:r>
            <a:endParaRPr sz="1400" kern="1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descr="32313538393333353b32313538393230373bb6a9d4c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2950" y="2807335"/>
            <a:ext cx="1360170" cy="1360170"/>
          </a:xfrm>
          <a:prstGeom prst="rect">
            <a:avLst/>
          </a:prstGeom>
        </p:spPr>
      </p:pic>
      <p:pic>
        <p:nvPicPr>
          <p:cNvPr id="4" name="图片 3" descr="343631313432353b32303034333735343bbcc7c2bc"/>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36545" y="2713990"/>
            <a:ext cx="1653540" cy="1653540"/>
          </a:xfrm>
          <a:prstGeom prst="rect">
            <a:avLst/>
          </a:prstGeom>
        </p:spPr>
      </p:pic>
      <p:pic>
        <p:nvPicPr>
          <p:cNvPr id="5" name="图片 4" descr="32313538373531393b32313539333731373bc6c0c2d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3510" y="2807335"/>
            <a:ext cx="1254125" cy="1254125"/>
          </a:xfrm>
          <a:prstGeom prst="rect">
            <a:avLst/>
          </a:prstGeom>
        </p:spPr>
      </p:pic>
      <p:pic>
        <p:nvPicPr>
          <p:cNvPr id="6" name="图片 5" descr="32313538333933353b32313538333931363bb8f6c8cbd0c5cfa2"/>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71360" y="2713990"/>
            <a:ext cx="1472565" cy="1472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3190" y="125730"/>
            <a:ext cx="7096760" cy="3645256"/>
            <a:chOff x="657193" y="356944"/>
            <a:chExt cx="17456499" cy="8933163"/>
          </a:xfrm>
        </p:grpSpPr>
        <p:sp>
          <p:nvSpPr>
            <p:cNvPr id="50" name="TextBox 30"/>
            <p:cNvSpPr txBox="1"/>
            <p:nvPr/>
          </p:nvSpPr>
          <p:spPr>
            <a:xfrm>
              <a:off x="657193" y="356944"/>
              <a:ext cx="17456499" cy="1153106"/>
            </a:xfrm>
            <a:prstGeom prst="rect">
              <a:avLst/>
            </a:prstGeom>
            <a:noFill/>
          </p:spPr>
          <p:txBody>
            <a:bodyPr wrap="square" rtlCol="0">
              <a:noAutofit/>
            </a:bodyPr>
            <a:lstStyle/>
            <a:p>
              <a:pPr indent="457200" algn="just" defTabSz="609600">
                <a:lnSpc>
                  <a:spcPct val="130000"/>
                </a:lnSpc>
              </a:pPr>
              <a:r>
                <a:rPr sz="1600" b="1" kern="0" spc="300">
                  <a:solidFill>
                    <a:srgbClr val="4D4D4D"/>
                  </a:solidFill>
                  <a:latin typeface="+mj-lt"/>
                  <a:ea typeface="微软雅黑" panose="020B0503020204020204" charset="-122"/>
                  <a:cs typeface="Segoe UI Light" panose="020B0502040204020203" pitchFamily="34" charset="0"/>
                </a:rPr>
                <a:t>2.5.1.2 Individual center setting interface</a:t>
              </a:r>
              <a:endParaRPr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4" name="文本框 3"/>
          <p:cNvSpPr txBox="1"/>
          <p:nvPr/>
        </p:nvSpPr>
        <p:spPr>
          <a:xfrm>
            <a:off x="501015" y="1095375"/>
            <a:ext cx="2781935" cy="3131820"/>
          </a:xfrm>
          <a:prstGeom prst="rect">
            <a:avLst/>
          </a:prstGeom>
          <a:noFill/>
        </p:spPr>
        <p:txBody>
          <a:bodyPr wrap="square" rtlCol="0" anchor="t">
            <a:noAutofit/>
          </a:bodyPr>
          <a:p>
            <a:pPr indent="457200" algn="just" defTabSz="609600">
              <a:lnSpc>
                <a:spcPct val="130000"/>
              </a:lnSpc>
            </a:pP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sym typeface="+mn-ea"/>
              </a:rPr>
              <a:t>Individual center setting interface</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provides the function of modifying user information. A user can change</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profile pictures</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account number</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 name signature</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 </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and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password</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 </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These changes would be saved when the user presses' Finish setting '.</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p:txBody>
      </p:sp>
      <p:pic>
        <p:nvPicPr>
          <p:cNvPr id="6" name="图片 6" descr="IMG_256"/>
          <p:cNvPicPr>
            <a:picLocks noChangeAspect="1"/>
          </p:cNvPicPr>
          <p:nvPr>
            <p:custDataLst>
              <p:tags r:id="rId1"/>
            </p:custDataLst>
          </p:nvPr>
        </p:nvPicPr>
        <p:blipFill>
          <a:blip r:embed="rId2"/>
          <a:stretch>
            <a:fillRect/>
          </a:stretch>
        </p:blipFill>
        <p:spPr>
          <a:xfrm>
            <a:off x="3720465" y="963295"/>
            <a:ext cx="5208270" cy="36277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3190" y="125730"/>
            <a:ext cx="6303618" cy="3645256"/>
            <a:chOff x="657193" y="356944"/>
            <a:chExt cx="15505541" cy="8933163"/>
          </a:xfrm>
        </p:grpSpPr>
        <p:sp>
          <p:nvSpPr>
            <p:cNvPr id="50" name="TextBox 30"/>
            <p:cNvSpPr txBox="1"/>
            <p:nvPr/>
          </p:nvSpPr>
          <p:spPr>
            <a:xfrm>
              <a:off x="657193" y="356944"/>
              <a:ext cx="9548280" cy="1153106"/>
            </a:xfrm>
            <a:prstGeom prst="rect">
              <a:avLst/>
            </a:prstGeom>
            <a:noFill/>
          </p:spPr>
          <p:txBody>
            <a:bodyPr wrap="square" rtlCol="0">
              <a:noAutofit/>
            </a:bodyPr>
            <a:lstStyle/>
            <a:p>
              <a:pPr indent="457200" algn="just" defTabSz="609600">
                <a:lnSpc>
                  <a:spcPct val="130000"/>
                </a:lnSpc>
              </a:pPr>
              <a:r>
                <a:rPr lang="zh-CN" altLang="en-US" sz="2000" b="1" kern="0" spc="300">
                  <a:solidFill>
                    <a:srgbClr val="4D4D4D"/>
                  </a:solidFill>
                  <a:latin typeface="+mj-lt"/>
                  <a:ea typeface="微软雅黑" panose="020B0503020204020204" charset="-122"/>
                  <a:cs typeface="Segoe UI Light" panose="020B0502040204020203" pitchFamily="34" charset="0"/>
                </a:rPr>
                <a:t>2.5.2 process </a:t>
              </a:r>
              <a:endParaRPr lang="zh-CN" altLang="en-US" sz="20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282575" y="596265"/>
            <a:ext cx="8198485" cy="440055"/>
          </a:xfrm>
          <a:prstGeom prst="rect">
            <a:avLst/>
          </a:prstGeom>
          <a:noFill/>
        </p:spPr>
        <p:txBody>
          <a:bodyPr wrap="square" rtlCol="0">
            <a:noAutofit/>
          </a:bodyPr>
          <a:p>
            <a:pPr indent="457200" algn="just" defTabSz="609600">
              <a:lnSpc>
                <a:spcPct val="130000"/>
              </a:lnSpc>
            </a:pPr>
            <a:r>
              <a:rPr lang="en-US" sz="1400" b="1"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D</a:t>
            </a: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ifficulty description</a:t>
            </a:r>
            <a:r>
              <a:rPr lang="en-US" sz="1400" b="1"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a:t>
            </a:r>
            <a:endPar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sp>
        <p:nvSpPr>
          <p:cNvPr id="4" name="文本框 3"/>
          <p:cNvSpPr txBox="1"/>
          <p:nvPr/>
        </p:nvSpPr>
        <p:spPr>
          <a:xfrm>
            <a:off x="282575" y="962660"/>
            <a:ext cx="7819390" cy="929640"/>
          </a:xfrm>
          <a:prstGeom prst="rect">
            <a:avLst/>
          </a:prstGeom>
          <a:noFill/>
        </p:spPr>
        <p:txBody>
          <a:bodyPr wrap="square" rtlCol="0" anchor="t">
            <a:spAutoFit/>
          </a:bodyPr>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When designing the three pages of login, registration ( 2.2 ) and personal information setting, it is necessary to avoid homogenization, which makes it difficult for users to distinguish the situation of each page.</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2" name="文本框 1"/>
          <p:cNvSpPr txBox="1"/>
          <p:nvPr/>
        </p:nvSpPr>
        <p:spPr>
          <a:xfrm>
            <a:off x="334010" y="2297430"/>
            <a:ext cx="4572000" cy="370840"/>
          </a:xfrm>
          <a:prstGeom prst="rect">
            <a:avLst/>
          </a:prstGeom>
          <a:noFill/>
        </p:spPr>
        <p:txBody>
          <a:bodyPr wrap="square" rtlCol="0" anchor="t">
            <a:spAutoFit/>
          </a:bodyPr>
          <a:p>
            <a:pPr indent="457200" algn="just" defTabSz="609600">
              <a:lnSpc>
                <a:spcPct val="130000"/>
              </a:lnSpc>
            </a:pP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Solution attempts and Whether solved:</a:t>
            </a:r>
            <a:endParaRPr lang="zh-CN"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6" name="文本框 5"/>
          <p:cNvSpPr txBox="1"/>
          <p:nvPr/>
        </p:nvSpPr>
        <p:spPr>
          <a:xfrm>
            <a:off x="282575" y="2776220"/>
            <a:ext cx="7819390" cy="1059180"/>
          </a:xfrm>
          <a:prstGeom prst="rect">
            <a:avLst/>
          </a:prstGeom>
          <a:noFill/>
        </p:spPr>
        <p:txBody>
          <a:bodyPr wrap="square" rtlCol="0" anchor="t">
            <a:noAutofit/>
          </a:bodyPr>
          <a:p>
            <a:pPr indent="457200" algn="just" defTabSz="609600">
              <a:lnSpc>
                <a:spcPct val="130000"/>
              </a:lnSpc>
              <a:buClrTx/>
              <a:buSzTx/>
              <a:buFontTx/>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rPr>
              <a:t>Through different design styles, typesetting, background color distinction, and text prompts, users can clearly identify different pages.</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pic>
        <p:nvPicPr>
          <p:cNvPr id="8" name="图片 7" descr="32313536313334313b32313536313334373bc9e8bcc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6590" y="1918335"/>
            <a:ext cx="914400" cy="914400"/>
          </a:xfrm>
          <a:prstGeom prst="rect">
            <a:avLst/>
          </a:prstGeom>
        </p:spPr>
      </p:pic>
      <p:sp>
        <p:nvSpPr>
          <p:cNvPr id="9" name="文本框 8"/>
          <p:cNvSpPr txBox="1"/>
          <p:nvPr/>
        </p:nvSpPr>
        <p:spPr>
          <a:xfrm>
            <a:off x="334010" y="2297430"/>
            <a:ext cx="4572000" cy="370840"/>
          </a:xfrm>
          <a:prstGeom prst="rect">
            <a:avLst/>
          </a:prstGeom>
          <a:noFill/>
        </p:spPr>
        <p:txBody>
          <a:bodyPr wrap="square" rtlCol="0" anchor="t">
            <a:spAutoFit/>
          </a:bodyPr>
          <a:p>
            <a:pPr indent="457200" algn="just" defTabSz="609600">
              <a:lnSpc>
                <a:spcPct val="130000"/>
              </a:lnSpc>
            </a:pP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Solution attempts and Whether solved:</a:t>
            </a:r>
            <a:endParaRPr lang="zh-CN"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p:txBody>
      </p:sp>
      <p:pic>
        <p:nvPicPr>
          <p:cNvPr id="12" name="图片 11" descr="32313539333131313b32313539333130393bc9e8bcc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6950" y="3649980"/>
            <a:ext cx="1270000" cy="1270000"/>
          </a:xfrm>
          <a:prstGeom prst="rect">
            <a:avLst/>
          </a:prstGeom>
        </p:spPr>
      </p:pic>
      <p:pic>
        <p:nvPicPr>
          <p:cNvPr id="13" name="图片 12" descr="32303233343836303b32303235373839313bc9e8bcc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3855" y="3591560"/>
            <a:ext cx="1328420" cy="1328420"/>
          </a:xfrm>
          <a:prstGeom prst="rect">
            <a:avLst/>
          </a:prstGeom>
        </p:spPr>
      </p:pic>
      <p:pic>
        <p:nvPicPr>
          <p:cNvPr id="14" name="图片 13" descr="32313536393437333b32313536393436353bcdf8c2e7c9e8bcc6"/>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02050" y="3521710"/>
            <a:ext cx="1489075" cy="1489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879948" y="2753482"/>
            <a:ext cx="5016615" cy="299085"/>
          </a:xfrm>
          <a:prstGeom prst="rect">
            <a:avLst/>
          </a:prstGeom>
        </p:spPr>
        <p:txBody>
          <a:bodyPr wrap="square">
            <a:spAutoFit/>
          </a:bodyPr>
          <a:lstStyle/>
          <a:p>
            <a:pPr algn="r" defTabSz="914400">
              <a:lnSpc>
                <a:spcPct val="150000"/>
              </a:lnSpc>
              <a:defRPr/>
            </a:pPr>
            <a:r>
              <a:rPr lang="en-US" altLang="zh-CN" sz="900" kern="0">
                <a:solidFill>
                  <a:srgbClr val="646263"/>
                </a:solidFill>
                <a:cs typeface="Arial" panose="020B0604020202020204" pitchFamily="34" charset="0"/>
              </a:rPr>
              <a:t> </a:t>
            </a:r>
            <a:endParaRPr lang="en-US" altLang="zh-CN" sz="900" kern="0">
              <a:solidFill>
                <a:srgbClr val="646263"/>
              </a:solidFill>
              <a:cs typeface="Arial" panose="020B0604020202020204" pitchFamily="34" charset="0"/>
            </a:endParaRPr>
          </a:p>
        </p:txBody>
      </p:sp>
      <p:sp>
        <p:nvSpPr>
          <p:cNvPr id="14" name="PA_矩形 8"/>
          <p:cNvSpPr/>
          <p:nvPr>
            <p:custDataLst>
              <p:tags r:id="rId1"/>
            </p:custDataLst>
          </p:nvPr>
        </p:nvSpPr>
        <p:spPr>
          <a:xfrm>
            <a:off x="4789723" y="1802014"/>
            <a:ext cx="4071643" cy="769441"/>
          </a:xfrm>
          <a:prstGeom prst="rect">
            <a:avLst/>
          </a:prstGeom>
        </p:spPr>
        <p:txBody>
          <a:bodyPr wrap="square">
            <a:spAutoFit/>
          </a:bodyPr>
          <a:lstStyle/>
          <a:p>
            <a:pPr lvl="0" algn="r" defTabSz="685800">
              <a:defRPr/>
            </a:pPr>
            <a:r>
              <a:rPr lang="en-US" altLang="zh-CN" sz="4400" b="1" kern="0">
                <a:solidFill>
                  <a:srgbClr val="4D4D4D"/>
                </a:solidFill>
                <a:latin typeface="+mj-lt"/>
                <a:ea typeface="微软雅黑" panose="020B0503020204020204" charset="-122"/>
              </a:rPr>
              <a:t>Thank You</a:t>
            </a:r>
            <a:endParaRPr lang="en-US" altLang="zh-CN" sz="4400" b="1" kern="0">
              <a:solidFill>
                <a:srgbClr val="4D4D4D"/>
              </a:solidFill>
              <a:latin typeface="+mj-lt"/>
              <a:ea typeface="微软雅黑" panose="020B0503020204020204" charset="-122"/>
            </a:endParaRPr>
          </a:p>
        </p:txBody>
      </p:sp>
      <p:sp>
        <p:nvSpPr>
          <p:cNvPr id="3" name="矩形: 圆角 1"/>
          <p:cNvSpPr/>
          <p:nvPr>
            <p:custDataLst>
              <p:tags r:id="rId2"/>
            </p:custDataLst>
          </p:nvPr>
        </p:nvSpPr>
        <p:spPr>
          <a:xfrm>
            <a:off x="6539230" y="3234055"/>
            <a:ext cx="2246630" cy="276225"/>
          </a:xfrm>
          <a:prstGeom prst="roundRect">
            <a:avLst>
              <a:gd name="adj" fmla="val 50000"/>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j-lt"/>
              </a:rPr>
              <a:t>Software </a:t>
            </a:r>
            <a:r>
              <a:rPr lang="en-US" altLang="zh-CN" sz="1200">
                <a:solidFill>
                  <a:schemeClr val="bg1"/>
                </a:solidFill>
                <a:latin typeface="+mj-lt"/>
              </a:rPr>
              <a:t>Engineering</a:t>
            </a:r>
            <a:endParaRPr lang="en-US" altLang="zh-CN" sz="1200">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250">
        <p:sndAc>
          <p:endSnd/>
        </p:sndAc>
      </p:transition>
    </mc:Choice>
    <mc:Fallback>
      <p:transition spd="slow">
        <p:sndAc>
          <p:end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_矩形 8"/>
          <p:cNvSpPr/>
          <p:nvPr>
            <p:custDataLst>
              <p:tags r:id="rId1"/>
            </p:custDataLst>
          </p:nvPr>
        </p:nvSpPr>
        <p:spPr>
          <a:xfrm>
            <a:off x="288925" y="2353945"/>
            <a:ext cx="8566150" cy="855345"/>
          </a:xfrm>
          <a:prstGeom prst="rect">
            <a:avLst/>
          </a:prstGeom>
        </p:spPr>
        <p:txBody>
          <a:bodyPr wrap="square">
            <a:noAutofit/>
          </a:bodyPr>
          <a:lstStyle/>
          <a:p>
            <a:pPr defTabSz="685800"/>
            <a:r>
              <a:rPr sz="2400" b="1" kern="0" dirty="0" smtClean="0">
                <a:solidFill>
                  <a:srgbClr val="4D4D4D"/>
                </a:solidFill>
                <a:latin typeface="+mj-lt"/>
                <a:ea typeface="微软雅黑" panose="020B0503020204020204" charset="-122"/>
              </a:rPr>
              <a:t>Functions</a:t>
            </a:r>
            <a:endParaRPr sz="2400" b="1" kern="0" dirty="0" smtClean="0">
              <a:solidFill>
                <a:srgbClr val="4D4D4D"/>
              </a:solidFill>
              <a:latin typeface="+mj-lt"/>
              <a:ea typeface="微软雅黑" panose="020B0503020204020204" charset="-122"/>
            </a:endParaRPr>
          </a:p>
        </p:txBody>
      </p:sp>
      <p:sp>
        <p:nvSpPr>
          <p:cNvPr id="18" name="PA_矩形 8"/>
          <p:cNvSpPr/>
          <p:nvPr>
            <p:custDataLst>
              <p:tags r:id="rId2"/>
            </p:custDataLst>
          </p:nvPr>
        </p:nvSpPr>
        <p:spPr>
          <a:xfrm>
            <a:off x="353695" y="1325245"/>
            <a:ext cx="1729740" cy="922020"/>
          </a:xfrm>
          <a:prstGeom prst="rect">
            <a:avLst/>
          </a:prstGeom>
        </p:spPr>
        <p:txBody>
          <a:bodyPr wrap="square">
            <a:spAutoFit/>
          </a:bodyPr>
          <a:lstStyle/>
          <a:p>
            <a:pPr defTabSz="685800"/>
            <a:r>
              <a:rPr lang="en-US" altLang="zh-CN" sz="5400" b="1" kern="0" dirty="0" smtClean="0">
                <a:solidFill>
                  <a:srgbClr val="4D4D4D"/>
                </a:solidFill>
                <a:latin typeface="+mj-lt"/>
                <a:ea typeface="微软雅黑" panose="020B0503020204020204" charset="-122"/>
              </a:rPr>
              <a:t>2.4</a:t>
            </a:r>
            <a:endParaRPr lang="en-US" altLang="zh-CN" sz="5400" b="1" kern="0" dirty="0">
              <a:solidFill>
                <a:srgbClr val="4D4D4D"/>
              </a:solidFill>
              <a:latin typeface="+mj-lt"/>
              <a:ea typeface="微软雅黑" panose="020B0503020204020204" charset="-122"/>
            </a:endParaRPr>
          </a:p>
        </p:txBody>
      </p:sp>
      <p:sp>
        <p:nvSpPr>
          <p:cNvPr id="19" name="矩形: 圆角 18"/>
          <p:cNvSpPr/>
          <p:nvPr/>
        </p:nvSpPr>
        <p:spPr>
          <a:xfrm>
            <a:off x="417097" y="3209485"/>
            <a:ext cx="1176906" cy="215060"/>
          </a:xfrm>
          <a:prstGeom prst="roundRect">
            <a:avLst>
              <a:gd name="adj" fmla="val 50000"/>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mj-lt"/>
              </a:rPr>
              <a:t>PART </a:t>
            </a:r>
            <a:r>
              <a:rPr lang="en-US" altLang="zh-CN" sz="1200" dirty="0">
                <a:solidFill>
                  <a:schemeClr val="bg1"/>
                </a:solidFill>
                <a:latin typeface="+mj-lt"/>
              </a:rPr>
              <a:t>TWO</a:t>
            </a:r>
            <a:endParaRPr lang="en-US" altLang="zh-CN" sz="1200" dirty="0">
              <a:solidFill>
                <a:schemeClr val="bg1"/>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94005" y="277495"/>
            <a:ext cx="6132803" cy="3493491"/>
            <a:chOff x="1077361" y="728863"/>
            <a:chExt cx="15085373" cy="8561244"/>
          </a:xfrm>
        </p:grpSpPr>
        <p:sp>
          <p:nvSpPr>
            <p:cNvPr id="49" name="文本框 48"/>
            <p:cNvSpPr txBox="1"/>
            <p:nvPr/>
          </p:nvSpPr>
          <p:spPr>
            <a:xfrm>
              <a:off x="1077361" y="728863"/>
              <a:ext cx="13303239" cy="977261"/>
            </a:xfrm>
            <a:prstGeom prst="rect">
              <a:avLst/>
            </a:prstGeom>
            <a:noFill/>
          </p:spPr>
          <p:txBody>
            <a:bodyPr wrap="square">
              <a:spAutoFit/>
              <a:scene3d>
                <a:camera prst="orthographicFront"/>
                <a:lightRig rig="threePt" dir="t"/>
              </a:scene3d>
              <a:sp3d contourW="12700"/>
            </a:bodyPr>
            <a:lstStyle>
              <a:defPPr>
                <a:defRPr lang="en-US"/>
              </a:defPPr>
              <a:lvl1pPr fontAlgn="auto">
                <a:spcBef>
                  <a:spcPts val="0"/>
                </a:spcBef>
                <a:spcAft>
                  <a:spcPts val="0"/>
                </a:spcAft>
                <a:defRPr sz="2400" b="1" spc="300">
                  <a:latin typeface="Century Gothic" panose="020B0502020202020204" pitchFamily="34" charset="0"/>
                  <a:ea typeface="微软雅黑" panose="020B0503020204020204" charset="-122"/>
                  <a:cs typeface="Segoe UI Light" panose="020B0502040204020203" pitchFamily="34" charset="0"/>
                </a:defRPr>
              </a:lvl1pPr>
            </a:lstStyle>
            <a:p>
              <a:pPr algn="l" defTabSz="914400">
                <a:buClrTx/>
                <a:buSzTx/>
                <a:buFontTx/>
                <a:defRPr/>
              </a:pPr>
              <a:r>
                <a:rPr lang="zh-CN" altLang="en-US" sz="2000" kern="0">
                  <a:solidFill>
                    <a:srgbClr val="4D4D4D"/>
                  </a:solidFill>
                  <a:latin typeface="+mj-lt"/>
                  <a:sym typeface="+mn-ea"/>
                </a:rPr>
                <a:t>2.4.1 Emotional diary interface</a:t>
              </a:r>
              <a:endParaRPr lang="zh-CN" altLang="en-US" sz="2000" kern="0">
                <a:solidFill>
                  <a:srgbClr val="4D4D4D"/>
                </a:solidFill>
                <a:latin typeface="+mj-lt"/>
                <a:sym typeface="+mn-ea"/>
              </a:endParaRPr>
            </a:p>
          </p:txBody>
        </p:sp>
        <p:sp>
          <p:nvSpPr>
            <p:cNvPr id="50" name="TextBox 30"/>
            <p:cNvSpPr txBox="1"/>
            <p:nvPr/>
          </p:nvSpPr>
          <p:spPr>
            <a:xfrm>
              <a:off x="1077361" y="1819723"/>
              <a:ext cx="9548280" cy="1153106"/>
            </a:xfrm>
            <a:prstGeom prst="rect">
              <a:avLst/>
            </a:prstGeom>
            <a:noFill/>
          </p:spPr>
          <p:txBody>
            <a:bodyPr wrap="square" rtlCol="0">
              <a:noAutofit/>
            </a:bodyPr>
            <a:lstStyle/>
            <a:p>
              <a:pPr indent="457200" algn="just" defTabSz="609600">
                <a:lnSpc>
                  <a:spcPct val="130000"/>
                </a:lnSpc>
              </a:pPr>
              <a:r>
                <a:rPr lang="zh-CN" altLang="en-US" sz="1600" b="1" kern="0" spc="300">
                  <a:solidFill>
                    <a:srgbClr val="4D4D4D"/>
                  </a:solidFill>
                  <a:latin typeface="+mj-lt"/>
                  <a:ea typeface="微软雅黑" panose="020B0503020204020204" charset="-122"/>
                  <a:cs typeface="Segoe UI Light" panose="020B0502040204020203" pitchFamily="34" charset="0"/>
                </a:rPr>
                <a:t>2.4.1.1 </a:t>
              </a:r>
              <a:r>
                <a:rPr lang="en-US" altLang="zh-CN" sz="1600" b="1" kern="0" spc="300">
                  <a:solidFill>
                    <a:srgbClr val="4D4D4D"/>
                  </a:solidFill>
                  <a:latin typeface="+mj-lt"/>
                  <a:ea typeface="微软雅黑" panose="020B0503020204020204" charset="-122"/>
                  <a:cs typeface="Segoe UI Light" panose="020B0502040204020203" pitchFamily="34" charset="0"/>
                </a:rPr>
                <a:t>R</a:t>
              </a:r>
              <a:r>
                <a:rPr lang="zh-CN" altLang="en-US" sz="1600" b="1" kern="0" spc="300">
                  <a:solidFill>
                    <a:srgbClr val="4D4D4D"/>
                  </a:solidFill>
                  <a:latin typeface="+mj-lt"/>
                  <a:ea typeface="微软雅黑" panose="020B0503020204020204" charset="-122"/>
                  <a:cs typeface="Segoe UI Light" panose="020B0502040204020203" pitchFamily="34" charset="0"/>
                </a:rPr>
                <a:t>esult</a:t>
              </a:r>
              <a:endParaRPr lang="zh-CN" altLang="en-US"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693420" y="1196975"/>
            <a:ext cx="3197225" cy="3653155"/>
          </a:xfrm>
          <a:prstGeom prst="rect">
            <a:avLst/>
          </a:prstGeom>
          <a:noFill/>
        </p:spPr>
        <p:txBody>
          <a:bodyPr wrap="square" rtlCol="0">
            <a:noAutofit/>
          </a:bodyPr>
          <a:p>
            <a:pPr indent="457200" algn="just" defTabSz="609600">
              <a:lnSpc>
                <a:spcPct val="130000"/>
              </a:lnSpc>
            </a:pP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Our group plans to make the emotional diary module a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rPr>
              <a:t>separate interface</a:t>
            </a: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 which can be entered after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rPr>
              <a:t>the "Emotional Diary" button</a:t>
            </a: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 on the homepage</a:t>
            </a:r>
            <a:r>
              <a:rPr lang="en-US" sz="1400" kern="100" dirty="0">
                <a:solidFill>
                  <a:srgbClr val="00B0F0"/>
                </a:solidFill>
                <a:latin typeface="微软雅黑" panose="020B0503020204020204" charset="-122"/>
                <a:ea typeface="微软雅黑" panose="020B0503020204020204" charset="-122"/>
                <a:cs typeface="Times New Roman" panose="02020603050405020304" pitchFamily="18" charset="0"/>
              </a:rPr>
              <a:t>.</a:t>
            </a:r>
            <a:endParaRPr lang="en-US" sz="1400" kern="100" dirty="0">
              <a:solidFill>
                <a:srgbClr val="00B0F0"/>
              </a:solidFill>
              <a:latin typeface="微软雅黑" panose="020B0503020204020204" charset="-122"/>
              <a:ea typeface="微软雅黑" panose="020B0503020204020204" charset="-122"/>
              <a:cs typeface="Times New Roman" panose="02020603050405020304" pitchFamily="18" charset="0"/>
            </a:endParaRPr>
          </a:p>
          <a:p>
            <a:pPr indent="457200" algn="just" defTabSz="609600">
              <a:lnSpc>
                <a:spcPct val="130000"/>
              </a:lnSpc>
            </a:pP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rPr>
              <a:t>In this diary module, users can choose to create and save a new emotional diary or review the history by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rPr>
              <a:t>clicking one of the buttons</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rPr>
              <a:t> at the very beginning page.</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pic>
        <p:nvPicPr>
          <p:cNvPr id="21" name="图片 1" descr="IMG_256"/>
          <p:cNvPicPr>
            <a:picLocks noChangeAspect="1"/>
          </p:cNvPicPr>
          <p:nvPr>
            <p:custDataLst>
              <p:tags r:id="rId2"/>
            </p:custDataLst>
          </p:nvPr>
        </p:nvPicPr>
        <p:blipFill>
          <a:blip r:embed="rId3"/>
          <a:stretch>
            <a:fillRect/>
          </a:stretch>
        </p:blipFill>
        <p:spPr>
          <a:xfrm>
            <a:off x="4090670" y="1239520"/>
            <a:ext cx="4786630" cy="31483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3190" y="125730"/>
            <a:ext cx="6303618" cy="3645256"/>
            <a:chOff x="657193" y="356944"/>
            <a:chExt cx="15505541" cy="8933163"/>
          </a:xfrm>
        </p:grpSpPr>
        <p:sp>
          <p:nvSpPr>
            <p:cNvPr id="50" name="TextBox 30"/>
            <p:cNvSpPr txBox="1"/>
            <p:nvPr/>
          </p:nvSpPr>
          <p:spPr>
            <a:xfrm>
              <a:off x="657193" y="356944"/>
              <a:ext cx="9548280" cy="1153106"/>
            </a:xfrm>
            <a:prstGeom prst="rect">
              <a:avLst/>
            </a:prstGeom>
            <a:noFill/>
          </p:spPr>
          <p:txBody>
            <a:bodyPr wrap="square" rtlCol="0">
              <a:noAutofit/>
            </a:bodyPr>
            <a:lstStyle/>
            <a:p>
              <a:pPr indent="457200" algn="just" defTabSz="609600">
                <a:lnSpc>
                  <a:spcPct val="130000"/>
                </a:lnSpc>
              </a:pPr>
              <a:r>
                <a:rPr lang="zh-CN" altLang="en-US" sz="1600" b="1" kern="0" spc="300">
                  <a:solidFill>
                    <a:srgbClr val="4D4D4D"/>
                  </a:solidFill>
                  <a:latin typeface="+mj-lt"/>
                  <a:ea typeface="微软雅黑" panose="020B0503020204020204" charset="-122"/>
                  <a:cs typeface="Segoe UI Light" panose="020B0502040204020203" pitchFamily="34" charset="0"/>
                </a:rPr>
                <a:t>2.4.1.2 </a:t>
              </a:r>
              <a:r>
                <a:rPr lang="en-US" altLang="zh-CN" sz="1600" b="1" kern="0" spc="300">
                  <a:solidFill>
                    <a:srgbClr val="4D4D4D"/>
                  </a:solidFill>
                  <a:latin typeface="+mj-lt"/>
                  <a:ea typeface="微软雅黑" panose="020B0503020204020204" charset="-122"/>
                  <a:cs typeface="Segoe UI Light" panose="020B0502040204020203" pitchFamily="34" charset="0"/>
                </a:rPr>
                <a:t>P</a:t>
              </a:r>
              <a:r>
                <a:rPr lang="zh-CN" altLang="en-US" sz="1600" b="1" kern="0" spc="300">
                  <a:solidFill>
                    <a:srgbClr val="4D4D4D"/>
                  </a:solidFill>
                  <a:latin typeface="+mj-lt"/>
                  <a:ea typeface="微软雅黑" panose="020B0503020204020204" charset="-122"/>
                  <a:cs typeface="Segoe UI Light" panose="020B0502040204020203" pitchFamily="34" charset="0"/>
                </a:rPr>
                <a:t>rocess </a:t>
              </a:r>
              <a:endParaRPr lang="zh-CN" altLang="en-US"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282575" y="596265"/>
            <a:ext cx="8198485" cy="784225"/>
          </a:xfrm>
          <a:prstGeom prst="rect">
            <a:avLst/>
          </a:prstGeom>
          <a:noFill/>
        </p:spPr>
        <p:txBody>
          <a:bodyPr wrap="square" rtlCol="0">
            <a:noAutofit/>
          </a:bodyPr>
          <a:p>
            <a:pPr indent="457200" algn="just" defTabSz="609600">
              <a:lnSpc>
                <a:spcPct val="130000"/>
              </a:lnSpc>
            </a:pP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Difficulty description:</a:t>
            </a:r>
            <a:endPar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endParaRPr>
          </a:p>
          <a:p>
            <a:pPr indent="457200" algn="just" defTabSz="609600">
              <a:lnSpc>
                <a:spcPct val="130000"/>
              </a:lnSpc>
            </a:pP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Difficulties in finding material : including how to find the right pattern and background. </a:t>
            </a:r>
            <a:endPar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endParaRPr>
          </a:p>
          <a:p>
            <a:pPr indent="457200" algn="just" defTabSz="609600">
              <a:lnSpc>
                <a:spcPct val="130000"/>
              </a:lnSpc>
            </a:pP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sp>
        <p:nvSpPr>
          <p:cNvPr id="4" name="文本框 3"/>
          <p:cNvSpPr txBox="1"/>
          <p:nvPr/>
        </p:nvSpPr>
        <p:spPr>
          <a:xfrm>
            <a:off x="491490" y="1380490"/>
            <a:ext cx="4572000" cy="3166745"/>
          </a:xfrm>
          <a:prstGeom prst="rect">
            <a:avLst/>
          </a:prstGeom>
          <a:noFill/>
        </p:spPr>
        <p:txBody>
          <a:bodyPr wrap="square" rtlCol="0" anchor="t">
            <a:spAutoFit/>
          </a:bodyPr>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1.We need to determine what kind of patterns to look for can meet the overall design of the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APP</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and whether different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styles</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of patterns are needed in different modules and how many patterns to look for. </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2.The need to determine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the source of the pattern prototype</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that is : in what website can find the right pattern prototype. </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3.</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Copyright and compliance issues</a:t>
            </a:r>
            <a:endParaRPr lang="zh-CN"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endParaRPr>
          </a:p>
        </p:txBody>
      </p:sp>
      <p:pic>
        <p:nvPicPr>
          <p:cNvPr id="5" name="图片 4" descr="32313538343833323b32313538343831393bd6aacab6b2fac8a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0180" y="3673475"/>
            <a:ext cx="1143000" cy="1143000"/>
          </a:xfrm>
          <a:prstGeom prst="rect">
            <a:avLst/>
          </a:prstGeom>
        </p:spPr>
      </p:pic>
      <p:pic>
        <p:nvPicPr>
          <p:cNvPr id="7" name="图片 6" descr="32303236373535363b32303238383430363bcdbcc6ac"/>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095" y="2593975"/>
            <a:ext cx="1177290" cy="1177290"/>
          </a:xfrm>
          <a:prstGeom prst="rect">
            <a:avLst/>
          </a:prstGeom>
        </p:spPr>
      </p:pic>
      <p:pic>
        <p:nvPicPr>
          <p:cNvPr id="8" name="图片 7" descr="32313536313334313b32313536313332363b415050"/>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40985" y="1380490"/>
            <a:ext cx="1200785" cy="1200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3190" y="125730"/>
            <a:ext cx="6303618" cy="3645256"/>
            <a:chOff x="657193" y="356944"/>
            <a:chExt cx="15505541" cy="8933163"/>
          </a:xfrm>
        </p:grpSpPr>
        <p:sp>
          <p:nvSpPr>
            <p:cNvPr id="50" name="TextBox 30"/>
            <p:cNvSpPr txBox="1"/>
            <p:nvPr/>
          </p:nvSpPr>
          <p:spPr>
            <a:xfrm>
              <a:off x="657193" y="356944"/>
              <a:ext cx="9548280" cy="1153106"/>
            </a:xfrm>
            <a:prstGeom prst="rect">
              <a:avLst/>
            </a:prstGeom>
            <a:noFill/>
          </p:spPr>
          <p:txBody>
            <a:bodyPr wrap="square" rtlCol="0">
              <a:noAutofit/>
            </a:bodyPr>
            <a:lstStyle/>
            <a:p>
              <a:pPr indent="457200" algn="just" defTabSz="609600">
                <a:lnSpc>
                  <a:spcPct val="130000"/>
                </a:lnSpc>
              </a:pPr>
              <a:r>
                <a:rPr lang="zh-CN" altLang="en-US" sz="1600" b="1" kern="0" spc="300">
                  <a:solidFill>
                    <a:srgbClr val="4D4D4D"/>
                  </a:solidFill>
                  <a:latin typeface="+mj-lt"/>
                  <a:ea typeface="微软雅黑" panose="020B0503020204020204" charset="-122"/>
                  <a:cs typeface="Segoe UI Light" panose="020B0502040204020203" pitchFamily="34" charset="0"/>
                </a:rPr>
                <a:t>2.4.1.2 </a:t>
              </a:r>
              <a:r>
                <a:rPr lang="en-US" altLang="zh-CN" sz="1600" b="1" kern="0" spc="300">
                  <a:solidFill>
                    <a:srgbClr val="4D4D4D"/>
                  </a:solidFill>
                  <a:latin typeface="+mj-lt"/>
                  <a:ea typeface="微软雅黑" panose="020B0503020204020204" charset="-122"/>
                  <a:cs typeface="Segoe UI Light" panose="020B0502040204020203" pitchFamily="34" charset="0"/>
                </a:rPr>
                <a:t>P</a:t>
              </a:r>
              <a:r>
                <a:rPr lang="zh-CN" altLang="en-US" sz="1600" b="1" kern="0" spc="300">
                  <a:solidFill>
                    <a:srgbClr val="4D4D4D"/>
                  </a:solidFill>
                  <a:latin typeface="+mj-lt"/>
                  <a:ea typeface="微软雅黑" panose="020B0503020204020204" charset="-122"/>
                  <a:cs typeface="Segoe UI Light" panose="020B0502040204020203" pitchFamily="34" charset="0"/>
                </a:rPr>
                <a:t>rocess </a:t>
              </a:r>
              <a:endParaRPr lang="zh-CN" altLang="en-US"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282575" y="596265"/>
            <a:ext cx="8198485" cy="440055"/>
          </a:xfrm>
          <a:prstGeom prst="rect">
            <a:avLst/>
          </a:prstGeom>
          <a:noFill/>
        </p:spPr>
        <p:txBody>
          <a:bodyPr wrap="square" rtlCol="0">
            <a:noAutofit/>
          </a:bodyPr>
          <a:p>
            <a:pPr indent="457200" algn="just" defTabSz="609600">
              <a:lnSpc>
                <a:spcPct val="130000"/>
              </a:lnSpc>
            </a:pP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Solution attempts and W</a:t>
            </a: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hether solved:</a:t>
            </a:r>
            <a:endPar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sp>
        <p:nvSpPr>
          <p:cNvPr id="4" name="文本框 3"/>
          <p:cNvSpPr txBox="1"/>
          <p:nvPr/>
        </p:nvSpPr>
        <p:spPr>
          <a:xfrm>
            <a:off x="282575" y="962660"/>
            <a:ext cx="5603875" cy="3725545"/>
          </a:xfrm>
          <a:prstGeom prst="rect">
            <a:avLst/>
          </a:prstGeom>
          <a:noFill/>
        </p:spPr>
        <p:txBody>
          <a:bodyPr wrap="square" rtlCol="0" anchor="t">
            <a:spAutoFit/>
          </a:bodyPr>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1.Our group held an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online meeting</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separately at the beginning of the project, and each member expressed his views and decided the most appropriate plan. Finally, we decided to find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some lovely rabbit patterns</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2.According to the results of the above meeting, everyone went to find several sets of materials and shared them. Finally, it was determined that our pattern prototype mainly came from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ink knife</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instant design and Xiaohongshu materials. </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3. In order to ensure that the selected material does not infringe any copyright or intellectual property rights, so as not to cause legal problems. We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carefully review the copyright of each material before use</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and avoid using resources that clearly mark ' uncommercial '.</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p:txBody>
      </p:sp>
      <p:pic>
        <p:nvPicPr>
          <p:cNvPr id="2" name="图片 1" descr="32313534373239303b32313534373238343bcfdfc9cfbbe1d2e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2620" y="436245"/>
            <a:ext cx="1176020" cy="1176020"/>
          </a:xfrm>
          <a:prstGeom prst="rect">
            <a:avLst/>
          </a:prstGeom>
        </p:spPr>
      </p:pic>
      <p:pic>
        <p:nvPicPr>
          <p:cNvPr id="6" name="图片 5"/>
          <p:cNvPicPr>
            <a:picLocks noChangeAspect="1"/>
          </p:cNvPicPr>
          <p:nvPr/>
        </p:nvPicPr>
        <p:blipFill>
          <a:blip r:embed="rId4"/>
          <a:stretch>
            <a:fillRect/>
          </a:stretch>
        </p:blipFill>
        <p:spPr>
          <a:xfrm>
            <a:off x="6508750" y="1820545"/>
            <a:ext cx="2143760" cy="1611630"/>
          </a:xfrm>
          <a:prstGeom prst="rect">
            <a:avLst/>
          </a:prstGeom>
        </p:spPr>
      </p:pic>
      <p:pic>
        <p:nvPicPr>
          <p:cNvPr id="9" name="图片 8" descr="32313538313235393b32313538313237383bb0e6c8a8"/>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115" y="3771265"/>
            <a:ext cx="1005840" cy="1005840"/>
          </a:xfrm>
          <a:prstGeom prst="rect">
            <a:avLst/>
          </a:prstGeom>
        </p:spPr>
      </p:pic>
      <p:pic>
        <p:nvPicPr>
          <p:cNvPr id="10" name="图片 9" descr="32313537333338373b32313537333337393bb0e6c8a8b7fbbac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9695" y="3731895"/>
            <a:ext cx="1045210" cy="1045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94005" y="277495"/>
            <a:ext cx="6132803" cy="3493491"/>
            <a:chOff x="1077361" y="728863"/>
            <a:chExt cx="15085373" cy="8561244"/>
          </a:xfrm>
        </p:grpSpPr>
        <p:sp>
          <p:nvSpPr>
            <p:cNvPr id="49" name="文本框 48"/>
            <p:cNvSpPr txBox="1"/>
            <p:nvPr/>
          </p:nvSpPr>
          <p:spPr>
            <a:xfrm>
              <a:off x="1077361" y="728863"/>
              <a:ext cx="13303239" cy="977261"/>
            </a:xfrm>
            <a:prstGeom prst="rect">
              <a:avLst/>
            </a:prstGeom>
            <a:noFill/>
          </p:spPr>
          <p:txBody>
            <a:bodyPr wrap="square">
              <a:spAutoFit/>
              <a:scene3d>
                <a:camera prst="orthographicFront"/>
                <a:lightRig rig="threePt" dir="t"/>
              </a:scene3d>
              <a:sp3d contourW="12700"/>
            </a:bodyPr>
            <a:lstStyle>
              <a:defPPr>
                <a:defRPr lang="en-US"/>
              </a:defPPr>
              <a:lvl1pPr fontAlgn="auto">
                <a:spcBef>
                  <a:spcPts val="0"/>
                </a:spcBef>
                <a:spcAft>
                  <a:spcPts val="0"/>
                </a:spcAft>
                <a:defRPr sz="2400" b="1" spc="300">
                  <a:latin typeface="Century Gothic" panose="020B0502020202020204" pitchFamily="34" charset="0"/>
                  <a:ea typeface="微软雅黑" panose="020B0503020204020204" charset="-122"/>
                  <a:cs typeface="Segoe UI Light" panose="020B0502040204020203" pitchFamily="34" charset="0"/>
                </a:defRPr>
              </a:lvl1pPr>
            </a:lstStyle>
            <a:p>
              <a:pPr algn="l" defTabSz="914400">
                <a:buClrTx/>
                <a:buSzTx/>
                <a:buFontTx/>
                <a:defRPr/>
              </a:pPr>
              <a:r>
                <a:rPr lang="zh-CN" altLang="en-US" sz="2000" kern="0">
                  <a:solidFill>
                    <a:srgbClr val="4D4D4D"/>
                  </a:solidFill>
                  <a:latin typeface="+mj-lt"/>
                  <a:sym typeface="+mn-ea"/>
                </a:rPr>
                <a:t>2.4.2 Forum</a:t>
              </a:r>
              <a:endParaRPr lang="zh-CN" altLang="en-US" sz="2000" kern="0">
                <a:solidFill>
                  <a:srgbClr val="4D4D4D"/>
                </a:solidFill>
                <a:latin typeface="+mj-lt"/>
                <a:sym typeface="+mn-ea"/>
              </a:endParaRPr>
            </a:p>
          </p:txBody>
        </p:sp>
        <p:sp>
          <p:nvSpPr>
            <p:cNvPr id="50" name="TextBox 30"/>
            <p:cNvSpPr txBox="1"/>
            <p:nvPr/>
          </p:nvSpPr>
          <p:spPr>
            <a:xfrm>
              <a:off x="1077361" y="1819723"/>
              <a:ext cx="9548280" cy="1153106"/>
            </a:xfrm>
            <a:prstGeom prst="rect">
              <a:avLst/>
            </a:prstGeom>
            <a:noFill/>
          </p:spPr>
          <p:txBody>
            <a:bodyPr wrap="square" rtlCol="0">
              <a:noAutofit/>
            </a:bodyPr>
            <a:lstStyle/>
            <a:p>
              <a:pPr indent="457200" algn="just" defTabSz="609600">
                <a:lnSpc>
                  <a:spcPct val="130000"/>
                </a:lnSpc>
              </a:pPr>
              <a:r>
                <a:rPr lang="zh-CN" altLang="en-US" sz="1600" b="1" kern="0" spc="300">
                  <a:solidFill>
                    <a:srgbClr val="4D4D4D"/>
                  </a:solidFill>
                  <a:latin typeface="+mj-lt"/>
                  <a:ea typeface="微软雅黑" panose="020B0503020204020204" charset="-122"/>
                  <a:cs typeface="Segoe UI Light" panose="020B0502040204020203" pitchFamily="34" charset="0"/>
                </a:rPr>
                <a:t>2.4.</a:t>
              </a:r>
              <a:r>
                <a:rPr lang="en-US" altLang="zh-CN" sz="1600" b="1" kern="0" spc="300">
                  <a:solidFill>
                    <a:srgbClr val="4D4D4D"/>
                  </a:solidFill>
                  <a:latin typeface="+mj-lt"/>
                  <a:ea typeface="微软雅黑" panose="020B0503020204020204" charset="-122"/>
                  <a:cs typeface="Segoe UI Light" panose="020B0502040204020203" pitchFamily="34" charset="0"/>
                </a:rPr>
                <a:t>2</a:t>
              </a:r>
              <a:r>
                <a:rPr lang="zh-CN" altLang="en-US" sz="1600" b="1" kern="0" spc="300">
                  <a:solidFill>
                    <a:srgbClr val="4D4D4D"/>
                  </a:solidFill>
                  <a:latin typeface="+mj-lt"/>
                  <a:ea typeface="微软雅黑" panose="020B0503020204020204" charset="-122"/>
                  <a:cs typeface="Segoe UI Light" panose="020B0502040204020203" pitchFamily="34" charset="0"/>
                </a:rPr>
                <a:t>.1 </a:t>
              </a:r>
              <a:r>
                <a:rPr lang="en-US" altLang="zh-CN" sz="1600" b="1" kern="0" spc="300">
                  <a:solidFill>
                    <a:srgbClr val="4D4D4D"/>
                  </a:solidFill>
                  <a:latin typeface="+mj-lt"/>
                  <a:ea typeface="微软雅黑" panose="020B0503020204020204" charset="-122"/>
                  <a:cs typeface="Segoe UI Light" panose="020B0502040204020203" pitchFamily="34" charset="0"/>
                </a:rPr>
                <a:t>R</a:t>
              </a:r>
              <a:r>
                <a:rPr lang="zh-CN" altLang="en-US" sz="1600" b="1" kern="0" spc="300">
                  <a:solidFill>
                    <a:srgbClr val="4D4D4D"/>
                  </a:solidFill>
                  <a:latin typeface="+mj-lt"/>
                  <a:ea typeface="微软雅黑" panose="020B0503020204020204" charset="-122"/>
                  <a:cs typeface="Segoe UI Light" panose="020B0502040204020203" pitchFamily="34" charset="0"/>
                </a:rPr>
                <a:t>esult</a:t>
              </a:r>
              <a:endParaRPr lang="zh-CN" altLang="en-US"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726440" y="1127760"/>
            <a:ext cx="8002270" cy="736600"/>
          </a:xfrm>
          <a:prstGeom prst="rect">
            <a:avLst/>
          </a:prstGeom>
          <a:noFill/>
        </p:spPr>
        <p:txBody>
          <a:bodyPr wrap="square" rtlCol="0">
            <a:noAutofit/>
          </a:bodyPr>
          <a:p>
            <a:pPr indent="457200" algn="just" defTabSz="609600">
              <a:lnSpc>
                <a:spcPct val="130000"/>
              </a:lnSpc>
            </a:pP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Our group plans to divide the forum into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rPr>
              <a:t>4 interfaces</a:t>
            </a: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 namely: main interface, specific partition interface, posting interface, likes, comments, and reply interfaces for each post.</a:t>
            </a:r>
            <a:endPar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endParaRPr>
          </a:p>
        </p:txBody>
      </p:sp>
      <p:grpSp>
        <p:nvGrpSpPr>
          <p:cNvPr id="4" name="组合 3"/>
          <p:cNvGrpSpPr/>
          <p:nvPr/>
        </p:nvGrpSpPr>
        <p:grpSpPr>
          <a:xfrm>
            <a:off x="675640" y="2110105"/>
            <a:ext cx="3771900" cy="2160270"/>
            <a:chOff x="1283" y="3311"/>
            <a:chExt cx="5940" cy="3402"/>
          </a:xfrm>
        </p:grpSpPr>
        <p:pic>
          <p:nvPicPr>
            <p:cNvPr id="9" name="图片 9"/>
            <p:cNvPicPr>
              <a:picLocks noChangeAspect="1"/>
            </p:cNvPicPr>
            <p:nvPr>
              <p:custDataLst>
                <p:tags r:id="rId2"/>
              </p:custDataLst>
            </p:nvPr>
          </p:nvPicPr>
          <p:blipFill>
            <a:blip r:embed="rId3"/>
            <a:stretch>
              <a:fillRect/>
            </a:stretch>
          </p:blipFill>
          <p:spPr>
            <a:xfrm>
              <a:off x="1283" y="3311"/>
              <a:ext cx="1546" cy="3402"/>
            </a:xfrm>
            <a:prstGeom prst="rect">
              <a:avLst/>
            </a:prstGeom>
            <a:noFill/>
            <a:ln>
              <a:noFill/>
            </a:ln>
          </p:spPr>
        </p:pic>
        <p:pic>
          <p:nvPicPr>
            <p:cNvPr id="10" name="图片 10"/>
            <p:cNvPicPr>
              <a:picLocks noChangeAspect="1"/>
            </p:cNvPicPr>
            <p:nvPr>
              <p:custDataLst>
                <p:tags r:id="rId4"/>
              </p:custDataLst>
            </p:nvPr>
          </p:nvPicPr>
          <p:blipFill>
            <a:blip r:embed="rId5"/>
            <a:stretch>
              <a:fillRect/>
            </a:stretch>
          </p:blipFill>
          <p:spPr>
            <a:xfrm>
              <a:off x="2829" y="3311"/>
              <a:ext cx="4394" cy="3390"/>
            </a:xfrm>
            <a:prstGeom prst="rect">
              <a:avLst/>
            </a:prstGeom>
            <a:noFill/>
            <a:ln>
              <a:noFill/>
            </a:ln>
          </p:spPr>
        </p:pic>
      </p:grpSp>
      <p:pic>
        <p:nvPicPr>
          <p:cNvPr id="2" name="图片 3"/>
          <p:cNvPicPr>
            <a:picLocks noChangeAspect="1"/>
          </p:cNvPicPr>
          <p:nvPr>
            <p:custDataLst>
              <p:tags r:id="rId6"/>
            </p:custDataLst>
          </p:nvPr>
        </p:nvPicPr>
        <p:blipFill>
          <a:blip r:embed="rId7"/>
          <a:stretch>
            <a:fillRect/>
          </a:stretch>
        </p:blipFill>
        <p:spPr>
          <a:xfrm>
            <a:off x="5008880" y="2110105"/>
            <a:ext cx="3317240" cy="21602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3190" y="125730"/>
            <a:ext cx="6303618" cy="3645256"/>
            <a:chOff x="657193" y="356944"/>
            <a:chExt cx="15505541" cy="8933163"/>
          </a:xfrm>
        </p:grpSpPr>
        <p:sp>
          <p:nvSpPr>
            <p:cNvPr id="50" name="TextBox 30"/>
            <p:cNvSpPr txBox="1"/>
            <p:nvPr/>
          </p:nvSpPr>
          <p:spPr>
            <a:xfrm>
              <a:off x="657193" y="356944"/>
              <a:ext cx="9548280" cy="1153106"/>
            </a:xfrm>
            <a:prstGeom prst="rect">
              <a:avLst/>
            </a:prstGeom>
            <a:noFill/>
          </p:spPr>
          <p:txBody>
            <a:bodyPr wrap="square" rtlCol="0">
              <a:noAutofit/>
            </a:bodyPr>
            <a:lstStyle/>
            <a:p>
              <a:pPr indent="457200" algn="just" defTabSz="609600">
                <a:lnSpc>
                  <a:spcPct val="130000"/>
                </a:lnSpc>
              </a:pPr>
              <a:r>
                <a:rPr sz="1600" b="1" kern="0" spc="300">
                  <a:solidFill>
                    <a:srgbClr val="4D4D4D"/>
                  </a:solidFill>
                  <a:latin typeface="+mj-lt"/>
                  <a:ea typeface="微软雅黑" panose="020B0503020204020204" charset="-122"/>
                  <a:cs typeface="Segoe UI Light" panose="020B0502040204020203" pitchFamily="34" charset="0"/>
                </a:rPr>
                <a:t>2.4.2.2 </a:t>
              </a:r>
              <a:r>
                <a:rPr lang="en-US" sz="1600" b="1" kern="0" spc="300">
                  <a:solidFill>
                    <a:srgbClr val="4D4D4D"/>
                  </a:solidFill>
                  <a:latin typeface="+mj-lt"/>
                  <a:ea typeface="微软雅黑" panose="020B0503020204020204" charset="-122"/>
                  <a:cs typeface="Segoe UI Light" panose="020B0502040204020203" pitchFamily="34" charset="0"/>
                </a:rPr>
                <a:t>P</a:t>
              </a:r>
              <a:r>
                <a:rPr sz="1600" b="1" kern="0" spc="300">
                  <a:solidFill>
                    <a:srgbClr val="4D4D4D"/>
                  </a:solidFill>
                  <a:latin typeface="+mj-lt"/>
                  <a:ea typeface="微软雅黑" panose="020B0503020204020204" charset="-122"/>
                  <a:cs typeface="Segoe UI Light" panose="020B0502040204020203" pitchFamily="34" charset="0"/>
                </a:rPr>
                <a:t>rocess </a:t>
              </a:r>
              <a:endParaRPr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282575" y="596265"/>
            <a:ext cx="8198485" cy="784225"/>
          </a:xfrm>
          <a:prstGeom prst="rect">
            <a:avLst/>
          </a:prstGeom>
          <a:noFill/>
        </p:spPr>
        <p:txBody>
          <a:bodyPr wrap="square" rtlCol="0">
            <a:noAutofit/>
          </a:bodyPr>
          <a:p>
            <a:pPr indent="457200" algn="just" defTabSz="609600">
              <a:lnSpc>
                <a:spcPct val="130000"/>
              </a:lnSpc>
            </a:pPr>
            <a:r>
              <a:rPr lang="en-US"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D</a:t>
            </a: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ifficulty description</a:t>
            </a:r>
            <a:r>
              <a:rPr lang="en-US"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a:t>
            </a:r>
            <a:endParaRPr lang="en-US" sz="1400" b="1"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sp>
        <p:nvSpPr>
          <p:cNvPr id="4" name="文本框 3"/>
          <p:cNvSpPr txBox="1"/>
          <p:nvPr/>
        </p:nvSpPr>
        <p:spPr>
          <a:xfrm>
            <a:off x="491490" y="1020445"/>
            <a:ext cx="4572000" cy="4004945"/>
          </a:xfrm>
          <a:prstGeom prst="rect">
            <a:avLst/>
          </a:prstGeom>
          <a:noFill/>
        </p:spPr>
        <p:txBody>
          <a:bodyPr wrap="square" rtlCol="0" anchor="t">
            <a:spAutoFit/>
          </a:bodyPr>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1.How to choose a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main framework</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that can adapt to the remaining functions and conform to the function. Because this part of the UI design volume is the largest, so this part of the design style, framework, etc.on the overall UI effect has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a negligible impact</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 forum home page design, for example ). </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endParaRPr altLang="zh-CN" sz="1400" kern="100" dirty="0">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2.</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Font design and click effect of positive and negative pages. </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We have tried to use the font that can be modified in the ink knife, but the effect is not ideal. Our group hopes that these two partitions in the emotional forum can have a prominent sense of design.</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p:txBody>
      </p:sp>
      <p:pic>
        <p:nvPicPr>
          <p:cNvPr id="2" name="图片 1" descr="IMG_256"/>
          <p:cNvPicPr>
            <a:picLocks noChangeAspect="1"/>
          </p:cNvPicPr>
          <p:nvPr>
            <p:custDataLst>
              <p:tags r:id="rId2"/>
            </p:custDataLst>
          </p:nvPr>
        </p:nvPicPr>
        <p:blipFill>
          <a:blip r:embed="rId3"/>
          <a:srcRect t="26180" b="24862"/>
          <a:stretch>
            <a:fillRect/>
          </a:stretch>
        </p:blipFill>
        <p:spPr>
          <a:xfrm>
            <a:off x="5494020" y="3035935"/>
            <a:ext cx="3313430" cy="1762125"/>
          </a:xfrm>
          <a:prstGeom prst="rect">
            <a:avLst/>
          </a:prstGeom>
          <a:noFill/>
          <a:ln w="9525">
            <a:noFill/>
          </a:ln>
        </p:spPr>
      </p:pic>
      <p:pic>
        <p:nvPicPr>
          <p:cNvPr id="6" name="图片 5" descr="32313534363636343b32313534363635323bbff2bcdc"/>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1700" y="544830"/>
            <a:ext cx="2174240" cy="2174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3190" y="125730"/>
            <a:ext cx="6303618" cy="3645256"/>
            <a:chOff x="657193" y="356944"/>
            <a:chExt cx="15505541" cy="8933163"/>
          </a:xfrm>
        </p:grpSpPr>
        <p:sp>
          <p:nvSpPr>
            <p:cNvPr id="50" name="TextBox 30"/>
            <p:cNvSpPr txBox="1"/>
            <p:nvPr/>
          </p:nvSpPr>
          <p:spPr>
            <a:xfrm>
              <a:off x="657193" y="356944"/>
              <a:ext cx="9548280" cy="1153106"/>
            </a:xfrm>
            <a:prstGeom prst="rect">
              <a:avLst/>
            </a:prstGeom>
            <a:noFill/>
          </p:spPr>
          <p:txBody>
            <a:bodyPr wrap="square" rtlCol="0">
              <a:noAutofit/>
            </a:bodyPr>
            <a:lstStyle/>
            <a:p>
              <a:pPr indent="457200" algn="just" defTabSz="609600">
                <a:lnSpc>
                  <a:spcPct val="130000"/>
                </a:lnSpc>
              </a:pPr>
              <a:r>
                <a:rPr lang="zh-CN" altLang="en-US" sz="1600" b="1" kern="0" spc="300">
                  <a:solidFill>
                    <a:srgbClr val="4D4D4D"/>
                  </a:solidFill>
                  <a:latin typeface="+mj-lt"/>
                  <a:ea typeface="微软雅黑" panose="020B0503020204020204" charset="-122"/>
                  <a:cs typeface="Segoe UI Light" panose="020B0502040204020203" pitchFamily="34" charset="0"/>
                </a:rPr>
                <a:t>2.4.</a:t>
              </a:r>
              <a:r>
                <a:rPr lang="en-US" altLang="zh-CN" sz="1600" b="1" kern="0" spc="300">
                  <a:solidFill>
                    <a:srgbClr val="4D4D4D"/>
                  </a:solidFill>
                  <a:latin typeface="+mj-lt"/>
                  <a:ea typeface="微软雅黑" panose="020B0503020204020204" charset="-122"/>
                  <a:cs typeface="Segoe UI Light" panose="020B0502040204020203" pitchFamily="34" charset="0"/>
                </a:rPr>
                <a:t>2</a:t>
              </a:r>
              <a:r>
                <a:rPr lang="zh-CN" altLang="en-US" sz="1600" b="1" kern="0" spc="300">
                  <a:solidFill>
                    <a:srgbClr val="4D4D4D"/>
                  </a:solidFill>
                  <a:latin typeface="+mj-lt"/>
                  <a:ea typeface="微软雅黑" panose="020B0503020204020204" charset="-122"/>
                  <a:cs typeface="Segoe UI Light" panose="020B0502040204020203" pitchFamily="34" charset="0"/>
                </a:rPr>
                <a:t>.2 </a:t>
              </a:r>
              <a:r>
                <a:rPr lang="en-US" altLang="zh-CN" sz="1600" b="1" kern="0" spc="300">
                  <a:solidFill>
                    <a:srgbClr val="4D4D4D"/>
                  </a:solidFill>
                  <a:latin typeface="+mj-lt"/>
                  <a:ea typeface="微软雅黑" panose="020B0503020204020204" charset="-122"/>
                  <a:cs typeface="Segoe UI Light" panose="020B0502040204020203" pitchFamily="34" charset="0"/>
                </a:rPr>
                <a:t>P</a:t>
              </a:r>
              <a:r>
                <a:rPr lang="zh-CN" altLang="en-US" sz="1600" b="1" kern="0" spc="300">
                  <a:solidFill>
                    <a:srgbClr val="4D4D4D"/>
                  </a:solidFill>
                  <a:latin typeface="+mj-lt"/>
                  <a:ea typeface="微软雅黑" panose="020B0503020204020204" charset="-122"/>
                  <a:cs typeface="Segoe UI Light" panose="020B0502040204020203" pitchFamily="34" charset="0"/>
                </a:rPr>
                <a:t>rocess </a:t>
              </a:r>
              <a:endParaRPr lang="zh-CN" altLang="en-US"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282575" y="596265"/>
            <a:ext cx="8198485" cy="440055"/>
          </a:xfrm>
          <a:prstGeom prst="rect">
            <a:avLst/>
          </a:prstGeom>
          <a:noFill/>
        </p:spPr>
        <p:txBody>
          <a:bodyPr wrap="square" rtlCol="0">
            <a:noAutofit/>
          </a:bodyPr>
          <a:p>
            <a:pPr indent="457200" algn="just" defTabSz="609600">
              <a:lnSpc>
                <a:spcPct val="130000"/>
              </a:lnSpc>
            </a:pP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Solution attempts and W</a:t>
            </a:r>
            <a:r>
              <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rPr>
              <a:t>hether solved:</a:t>
            </a:r>
            <a:endParaRPr altLang="zh-CN" sz="1400" b="1"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sp>
        <p:nvSpPr>
          <p:cNvPr id="4" name="文本框 3"/>
          <p:cNvSpPr txBox="1"/>
          <p:nvPr/>
        </p:nvSpPr>
        <p:spPr>
          <a:xfrm>
            <a:off x="282575" y="962660"/>
            <a:ext cx="5325745" cy="3725545"/>
          </a:xfrm>
          <a:prstGeom prst="rect">
            <a:avLst/>
          </a:prstGeom>
          <a:noFill/>
        </p:spPr>
        <p:txBody>
          <a:bodyPr wrap="square" rtlCol="0" anchor="t">
            <a:spAutoFit/>
          </a:bodyPr>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1.</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Through the red book search</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the green tie-dye background that meets the theme is first determined, and then the art words and two maps corresponding to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the entrance of positive and negative emotions are added</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With cute and vivid rabbit, add a sense of lively. </a:t>
            </a:r>
            <a:endParaRPr altLang="zh-CN" sz="1400" kern="100" dirty="0">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endParaRPr altLang="zh-CN" sz="1400" kern="100" dirty="0">
              <a:latin typeface="微软雅黑" panose="020B0503020204020204" charset="-122"/>
              <a:ea typeface="微软雅黑" panose="020B0503020204020204" charset="-122"/>
              <a:cs typeface="Times New Roman" panose="02020603050405020304" pitchFamily="18" charset="0"/>
              <a:sym typeface="+mn-ea"/>
            </a:endParaRPr>
          </a:p>
          <a:p>
            <a:pPr indent="457200" algn="just" defTabSz="609600">
              <a:lnSpc>
                <a:spcPct val="130000"/>
              </a:lnSpc>
            </a:pP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2.The font part is modeled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using blender software</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and the head-up and ' forum ' words are designed through an online search tutorial. Add ' add component status ' to the page, so that the like function in the lower right corner of each mood realizes the function of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clicking once</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 single click ) as a like and then clicking</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 </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a:t>
            </a:r>
            <a:r>
              <a:rPr altLang="zh-CN" sz="1400" kern="100" dirty="0">
                <a:solidFill>
                  <a:srgbClr val="FF0000"/>
                </a:solidFill>
                <a:latin typeface="微软雅黑" panose="020B0503020204020204" charset="-122"/>
                <a:ea typeface="微软雅黑" panose="020B0503020204020204" charset="-122"/>
                <a:cs typeface="Times New Roman" panose="02020603050405020304" pitchFamily="18" charset="0"/>
                <a:sym typeface="+mn-ea"/>
              </a:rPr>
              <a:t>double click</a:t>
            </a:r>
            <a:r>
              <a:rPr altLang="zh-CN" sz="1400" kern="100" dirty="0">
                <a:latin typeface="微软雅黑" panose="020B0503020204020204" charset="-122"/>
                <a:ea typeface="微软雅黑" panose="020B0503020204020204" charset="-122"/>
                <a:cs typeface="Times New Roman" panose="02020603050405020304" pitchFamily="18" charset="0"/>
                <a:sym typeface="+mn-ea"/>
              </a:rPr>
              <a:t> </a:t>
            </a:r>
            <a:r>
              <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rPr>
              <a:t>) as a cancellation.</a:t>
            </a:r>
            <a:endParaRPr altLang="zh-CN" sz="1400" kern="100" dirty="0">
              <a:solidFill>
                <a:srgbClr val="595959"/>
              </a:solidFill>
              <a:latin typeface="微软雅黑" panose="020B0503020204020204" charset="-122"/>
              <a:ea typeface="微软雅黑" panose="020B0503020204020204" charset="-122"/>
              <a:cs typeface="Times New Roman" panose="02020603050405020304" pitchFamily="18" charset="0"/>
              <a:sym typeface="+mn-ea"/>
            </a:endParaRPr>
          </a:p>
        </p:txBody>
      </p:sp>
      <p:pic>
        <p:nvPicPr>
          <p:cNvPr id="5" name="图片 4" descr="32303135333536393b32303135353339333bbda8c4a3cfeec4b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6365" y="2815590"/>
            <a:ext cx="1872615" cy="1872615"/>
          </a:xfrm>
          <a:prstGeom prst="rect">
            <a:avLst/>
          </a:prstGeom>
        </p:spPr>
      </p:pic>
      <p:pic>
        <p:nvPicPr>
          <p:cNvPr id="7" name="图片 6" descr="32313538363630343b32313538393537353bd1d0bebfb1b3beb0"/>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68745" y="488950"/>
            <a:ext cx="1911350" cy="1911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94005" y="277495"/>
            <a:ext cx="7348855" cy="3493491"/>
            <a:chOff x="1077361" y="728863"/>
            <a:chExt cx="18076599" cy="8561244"/>
          </a:xfrm>
        </p:grpSpPr>
        <p:sp>
          <p:nvSpPr>
            <p:cNvPr id="49" name="文本框 48"/>
            <p:cNvSpPr txBox="1"/>
            <p:nvPr/>
          </p:nvSpPr>
          <p:spPr>
            <a:xfrm>
              <a:off x="1077361" y="728863"/>
              <a:ext cx="18076599" cy="977261"/>
            </a:xfrm>
            <a:prstGeom prst="rect">
              <a:avLst/>
            </a:prstGeom>
            <a:noFill/>
          </p:spPr>
          <p:txBody>
            <a:bodyPr wrap="square">
              <a:spAutoFit/>
              <a:scene3d>
                <a:camera prst="orthographicFront"/>
                <a:lightRig rig="threePt" dir="t"/>
              </a:scene3d>
              <a:sp3d contourW="12700"/>
            </a:bodyPr>
            <a:lstStyle>
              <a:defPPr>
                <a:defRPr lang="en-US"/>
              </a:defPPr>
              <a:lvl1pPr fontAlgn="auto">
                <a:spcBef>
                  <a:spcPts val="0"/>
                </a:spcBef>
                <a:spcAft>
                  <a:spcPts val="0"/>
                </a:spcAft>
                <a:defRPr sz="2400" b="1" spc="300">
                  <a:latin typeface="Century Gothic" panose="020B0502020202020204" pitchFamily="34" charset="0"/>
                  <a:ea typeface="微软雅黑" panose="020B0503020204020204" charset="-122"/>
                  <a:cs typeface="Segoe UI Light" panose="020B0502040204020203" pitchFamily="34" charset="0"/>
                </a:defRPr>
              </a:lvl1pPr>
            </a:lstStyle>
            <a:p>
              <a:pPr algn="l" defTabSz="914400">
                <a:buClrTx/>
                <a:buSzTx/>
                <a:buFontTx/>
                <a:defRPr/>
              </a:pPr>
              <a:r>
                <a:rPr lang="zh-CN" altLang="en-US" sz="2000" kern="0">
                  <a:solidFill>
                    <a:srgbClr val="4D4D4D"/>
                  </a:solidFill>
                  <a:latin typeface="+mj-lt"/>
                  <a:sym typeface="+mn-ea"/>
                </a:rPr>
                <a:t>2.4.3 Emotional counseling robot</a:t>
              </a:r>
              <a:endParaRPr lang="zh-CN" altLang="en-US" sz="2000" kern="0">
                <a:solidFill>
                  <a:srgbClr val="4D4D4D"/>
                </a:solidFill>
                <a:latin typeface="+mj-lt"/>
                <a:sym typeface="+mn-ea"/>
              </a:endParaRPr>
            </a:p>
          </p:txBody>
        </p:sp>
        <p:sp>
          <p:nvSpPr>
            <p:cNvPr id="50" name="TextBox 30"/>
            <p:cNvSpPr txBox="1"/>
            <p:nvPr/>
          </p:nvSpPr>
          <p:spPr>
            <a:xfrm>
              <a:off x="1077361" y="1819723"/>
              <a:ext cx="9548280" cy="1153106"/>
            </a:xfrm>
            <a:prstGeom prst="rect">
              <a:avLst/>
            </a:prstGeom>
            <a:noFill/>
          </p:spPr>
          <p:txBody>
            <a:bodyPr wrap="square" rtlCol="0">
              <a:noAutofit/>
            </a:bodyPr>
            <a:lstStyle/>
            <a:p>
              <a:pPr indent="457200" algn="just" defTabSz="609600">
                <a:lnSpc>
                  <a:spcPct val="130000"/>
                </a:lnSpc>
              </a:pPr>
              <a:r>
                <a:rPr lang="zh-CN" altLang="en-US" sz="1600" b="1" kern="0" spc="300">
                  <a:solidFill>
                    <a:srgbClr val="4D4D4D"/>
                  </a:solidFill>
                  <a:latin typeface="+mj-lt"/>
                  <a:ea typeface="微软雅黑" panose="020B0503020204020204" charset="-122"/>
                  <a:cs typeface="Segoe UI Light" panose="020B0502040204020203" pitchFamily="34" charset="0"/>
                </a:rPr>
                <a:t>2.4.</a:t>
              </a:r>
              <a:r>
                <a:rPr lang="en-US" altLang="zh-CN" sz="1600" b="1" kern="0" spc="300">
                  <a:solidFill>
                    <a:srgbClr val="4D4D4D"/>
                  </a:solidFill>
                  <a:latin typeface="+mj-lt"/>
                  <a:ea typeface="微软雅黑" panose="020B0503020204020204" charset="-122"/>
                  <a:cs typeface="Segoe UI Light" panose="020B0502040204020203" pitchFamily="34" charset="0"/>
                </a:rPr>
                <a:t>3</a:t>
              </a:r>
              <a:r>
                <a:rPr lang="zh-CN" altLang="en-US" sz="1600" b="1" kern="0" spc="300">
                  <a:solidFill>
                    <a:srgbClr val="4D4D4D"/>
                  </a:solidFill>
                  <a:latin typeface="+mj-lt"/>
                  <a:ea typeface="微软雅黑" panose="020B0503020204020204" charset="-122"/>
                  <a:cs typeface="Segoe UI Light" panose="020B0502040204020203" pitchFamily="34" charset="0"/>
                </a:rPr>
                <a:t>.1 </a:t>
              </a:r>
              <a:r>
                <a:rPr lang="en-US" altLang="zh-CN" sz="1600" b="1" kern="0" spc="300">
                  <a:solidFill>
                    <a:srgbClr val="4D4D4D"/>
                  </a:solidFill>
                  <a:latin typeface="+mj-lt"/>
                  <a:ea typeface="微软雅黑" panose="020B0503020204020204" charset="-122"/>
                  <a:cs typeface="Segoe UI Light" panose="020B0502040204020203" pitchFamily="34" charset="0"/>
                </a:rPr>
                <a:t>R</a:t>
              </a:r>
              <a:r>
                <a:rPr lang="zh-CN" altLang="en-US" sz="1600" b="1" kern="0" spc="300">
                  <a:solidFill>
                    <a:srgbClr val="4D4D4D"/>
                  </a:solidFill>
                  <a:latin typeface="+mj-lt"/>
                  <a:ea typeface="微软雅黑" panose="020B0503020204020204" charset="-122"/>
                  <a:cs typeface="Segoe UI Light" panose="020B0502040204020203" pitchFamily="34" charset="0"/>
                </a:rPr>
                <a:t>esult</a:t>
              </a:r>
              <a:endParaRPr lang="zh-CN" altLang="en-US" sz="1600" b="1" kern="0" spc="300">
                <a:solidFill>
                  <a:srgbClr val="4D4D4D"/>
                </a:solidFill>
                <a:latin typeface="+mj-lt"/>
                <a:ea typeface="微软雅黑" panose="020B0503020204020204" charset="-122"/>
                <a:cs typeface="Segoe UI Light" panose="020B0502040204020203" pitchFamily="34" charset="0"/>
              </a:endParaRPr>
            </a:p>
          </p:txBody>
        </p:sp>
        <p:sp>
          <p:nvSpPr>
            <p:cNvPr id="61" name="Line 16"/>
            <p:cNvSpPr/>
            <p:nvPr/>
          </p:nvSpPr>
          <p:spPr bwMode="auto">
            <a:xfrm>
              <a:off x="8221266"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sp>
          <p:nvSpPr>
            <p:cNvPr id="62" name="Line 18"/>
            <p:cNvSpPr/>
            <p:nvPr/>
          </p:nvSpPr>
          <p:spPr bwMode="auto">
            <a:xfrm>
              <a:off x="16162734" y="8679453"/>
              <a:ext cx="0" cy="610654"/>
            </a:xfrm>
            <a:prstGeom prst="line">
              <a:avLst/>
            </a:prstGeom>
            <a:noFill/>
            <a:ln w="4" cap="flat">
              <a:noFill/>
              <a:prstDash val="solid"/>
              <a:miter lim="800000"/>
            </a:ln>
            <a:extLst>
              <a:ext uri="{909E8E84-426E-40DD-AFC4-6F175D3DCCD1}">
                <a14:hiddenFill xmlns:a14="http://schemas.microsoft.com/office/drawing/2010/main">
                  <a:noFill/>
                </a14:hiddenFill>
              </a:ext>
            </a:extLst>
          </p:spPr>
          <p:txBody>
            <a:bodyPr vert="horz" wrap="square" lIns="243816" tIns="121907" rIns="243816" bIns="121907" numCol="1" anchor="t" anchorCtr="0" compatLnSpc="1"/>
            <a:lstStyle/>
            <a:p>
              <a:pPr defTabSz="609600"/>
              <a:endParaRPr lang="zh-CN" altLang="en-US" sz="3560" dirty="0">
                <a:solidFill>
                  <a:srgbClr val="FEFEFE"/>
                </a:solidFill>
                <a:latin typeface="Calibri Light" panose="020F0302020204030204"/>
                <a:ea typeface="微软雅黑 Light" panose="020B0502040204020203" charset="-122"/>
                <a:cs typeface="+mn-ea"/>
                <a:sym typeface="+mn-lt"/>
              </a:endParaRPr>
            </a:p>
          </p:txBody>
        </p:sp>
      </p:grpSp>
      <p:sp>
        <p:nvSpPr>
          <p:cNvPr id="3" name="TextBox 30"/>
          <p:cNvSpPr txBox="1"/>
          <p:nvPr>
            <p:custDataLst>
              <p:tags r:id="rId1"/>
            </p:custDataLst>
          </p:nvPr>
        </p:nvSpPr>
        <p:spPr>
          <a:xfrm>
            <a:off x="726440" y="1127760"/>
            <a:ext cx="8002270" cy="736600"/>
          </a:xfrm>
          <a:prstGeom prst="rect">
            <a:avLst/>
          </a:prstGeom>
          <a:noFill/>
        </p:spPr>
        <p:txBody>
          <a:bodyPr wrap="square" rtlCol="0">
            <a:noAutofit/>
          </a:bodyPr>
          <a:p>
            <a:pPr indent="457200" algn="just" defTabSz="609600">
              <a:lnSpc>
                <a:spcPct val="130000"/>
              </a:lnSpc>
            </a:pPr>
            <a:r>
              <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rPr>
              <a:t>The function of emotional counseling robot is divided into two interfaces: main interface and conversation interface.</a:t>
            </a:r>
            <a:endParaRPr altLang="zh-CN" sz="1400" kern="100" dirty="0">
              <a:solidFill>
                <a:srgbClr val="00B0F0"/>
              </a:solidFill>
              <a:latin typeface="微软雅黑" panose="020B0503020204020204" charset="-122"/>
              <a:ea typeface="微软雅黑" panose="020B0503020204020204" charset="-122"/>
              <a:cs typeface="Times New Roman" panose="02020603050405020304" pitchFamily="18" charset="0"/>
            </a:endParaRPr>
          </a:p>
        </p:txBody>
      </p:sp>
      <p:sp>
        <p:nvSpPr>
          <p:cNvPr id="100" name="文本框 99"/>
          <p:cNvSpPr txBox="1"/>
          <p:nvPr/>
        </p:nvSpPr>
        <p:spPr>
          <a:xfrm>
            <a:off x="501015" y="1864995"/>
            <a:ext cx="4291330" cy="2693670"/>
          </a:xfrm>
          <a:prstGeom prst="rect">
            <a:avLst/>
          </a:prstGeom>
          <a:noFill/>
          <a:ln w="9525">
            <a:noFill/>
          </a:ln>
        </p:spPr>
        <p:txBody>
          <a:bodyPr>
            <a:noAutofit/>
          </a:bodyPr>
          <a:p>
            <a:pPr indent="266700" algn="just"/>
            <a:r>
              <a:rPr altLang="zh-CN" sz="1400" b="0" kern="100" dirty="0">
                <a:solidFill>
                  <a:srgbClr val="FF0000"/>
                </a:solidFill>
                <a:latin typeface="微软雅黑" panose="020B0503020204020204" charset="-122"/>
                <a:ea typeface="微软雅黑" panose="020B0503020204020204" charset="-122"/>
                <a:cs typeface="Times New Roman" panose="02020603050405020304" pitchFamily="18" charset="0"/>
              </a:rPr>
              <a:t>The main interface consists of:</a:t>
            </a:r>
            <a:r>
              <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rPr>
              <a:t> </a:t>
            </a:r>
            <a:r>
              <a:rPr altLang="zh-CN" sz="1400" b="0" kern="100" dirty="0">
                <a:solidFill>
                  <a:srgbClr val="FF0000"/>
                </a:solidFill>
                <a:latin typeface="微软雅黑" panose="020B0503020204020204" charset="-122"/>
                <a:ea typeface="微软雅黑" panose="020B0503020204020204" charset="-122"/>
                <a:cs typeface="Times New Roman" panose="02020603050405020304" pitchFamily="18" charset="0"/>
              </a:rPr>
              <a:t>emotional counseling robot function introduction</a:t>
            </a:r>
            <a:r>
              <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rPr>
              <a:t>, </a:t>
            </a:r>
            <a:r>
              <a:rPr altLang="zh-CN" sz="1400" b="0" kern="100" dirty="0">
                <a:solidFill>
                  <a:srgbClr val="FF0000"/>
                </a:solidFill>
                <a:latin typeface="微软雅黑" panose="020B0503020204020204" charset="-122"/>
                <a:ea typeface="微软雅黑" panose="020B0503020204020204" charset="-122"/>
                <a:cs typeface="Times New Roman" panose="02020603050405020304" pitchFamily="18" charset="0"/>
              </a:rPr>
              <a:t>emotional counseling robot cartoon image display</a:t>
            </a:r>
            <a:r>
              <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rPr>
              <a:t> and </a:t>
            </a:r>
            <a:r>
              <a:rPr altLang="zh-CN" sz="1400" b="0" kern="100" dirty="0">
                <a:solidFill>
                  <a:srgbClr val="FF0000"/>
                </a:solidFill>
                <a:latin typeface="微软雅黑" panose="020B0503020204020204" charset="-122"/>
                <a:ea typeface="微软雅黑" panose="020B0503020204020204" charset="-122"/>
                <a:cs typeface="Times New Roman" panose="02020603050405020304" pitchFamily="18" charset="0"/>
              </a:rPr>
              <a:t>chat start button </a:t>
            </a:r>
            <a:r>
              <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rPr>
              <a:t>(Just talk to me).</a:t>
            </a:r>
            <a:endPar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a:p>
            <a:pPr indent="266700" algn="just"/>
            <a:endPar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a:p>
            <a:pPr indent="266700" algn="just"/>
            <a:r>
              <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rPr>
              <a:t> In the conversation page, users can </a:t>
            </a:r>
            <a:r>
              <a:rPr altLang="zh-CN" sz="1400" b="0" kern="100" dirty="0">
                <a:solidFill>
                  <a:srgbClr val="FF0000"/>
                </a:solidFill>
                <a:latin typeface="微软雅黑" panose="020B0503020204020204" charset="-122"/>
                <a:ea typeface="微软雅黑" panose="020B0503020204020204" charset="-122"/>
                <a:cs typeface="Times New Roman" panose="02020603050405020304" pitchFamily="18" charset="0"/>
              </a:rPr>
              <a:t>click</a:t>
            </a:r>
            <a:r>
              <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rPr>
              <a:t> the text input field at the bottom to enter text to talk with the robot buddy, or click the voice recognition button at the lower right corner to convert the user's voice into text information. </a:t>
            </a:r>
            <a:endParaRPr altLang="zh-CN" sz="1400" b="0" kern="100" dirty="0">
              <a:solidFill>
                <a:srgbClr val="595959"/>
              </a:solidFill>
              <a:latin typeface="微软雅黑" panose="020B0503020204020204" charset="-122"/>
              <a:ea typeface="微软雅黑" panose="020B0503020204020204" charset="-122"/>
              <a:cs typeface="Times New Roman" panose="02020603050405020304" pitchFamily="18" charset="0"/>
            </a:endParaRPr>
          </a:p>
        </p:txBody>
      </p:sp>
      <p:pic>
        <p:nvPicPr>
          <p:cNvPr id="5" name="图片 5" descr="IMG_256"/>
          <p:cNvPicPr>
            <a:picLocks noChangeAspect="1"/>
          </p:cNvPicPr>
          <p:nvPr>
            <p:custDataLst>
              <p:tags r:id="rId2"/>
            </p:custDataLst>
          </p:nvPr>
        </p:nvPicPr>
        <p:blipFill>
          <a:blip r:embed="rId3"/>
          <a:stretch>
            <a:fillRect/>
          </a:stretch>
        </p:blipFill>
        <p:spPr>
          <a:xfrm>
            <a:off x="4873625" y="1739265"/>
            <a:ext cx="3970655" cy="29444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KSO_WM_BEAUTIFY_FLAG" val=""/>
  <p:tag name="KSO_WM_UNIT_PLACING_PICTURE_USER_VIEWPORT" val="{&quot;height&quot;:3402,&quot;width&quot;:1546}"/>
</p:tagLst>
</file>

<file path=ppt/tags/tag11.xml><?xml version="1.0" encoding="utf-8"?>
<p:tagLst xmlns:p="http://schemas.openxmlformats.org/presentationml/2006/main">
  <p:tag name="KSO_WM_BEAUTIFY_FLAG" val=""/>
  <p:tag name="KSO_WM_UNIT_PLACING_PICTURE_USER_VIEWPORT" val="{&quot;height&quot;:3390,&quot;width&quot;:4394}"/>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NTY0Njg2YmUzNTU3OWFiOWUyZjkxYmY2MGI0NWJlZjYifQ=="/>
</p:tagLst>
</file>

<file path=ppt/tags/tag3.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325">
      <a:dk1>
        <a:sysClr val="windowText" lastClr="000000"/>
      </a:dk1>
      <a:lt1>
        <a:sysClr val="window" lastClr="FFFFFF"/>
      </a:lt1>
      <a:dk2>
        <a:srgbClr val="000000"/>
      </a:dk2>
      <a:lt2>
        <a:srgbClr val="F8F8F8"/>
      </a:lt2>
      <a:accent1>
        <a:srgbClr val="3F3F3F"/>
      </a:accent1>
      <a:accent2>
        <a:srgbClr val="B2B2B2"/>
      </a:accent2>
      <a:accent3>
        <a:srgbClr val="3F3F3F"/>
      </a:accent3>
      <a:accent4>
        <a:srgbClr val="595959"/>
      </a:accent4>
      <a:accent5>
        <a:srgbClr val="5F5F5F"/>
      </a:accent5>
      <a:accent6>
        <a:srgbClr val="4D4D4D"/>
      </a:accent6>
      <a:hlink>
        <a:srgbClr val="000000"/>
      </a:hlink>
      <a:folHlink>
        <a:srgbClr val="919191"/>
      </a:folHlink>
    </a:clrScheme>
    <a:fontScheme name="标准3">
      <a:majorFont>
        <a:latin typeface="华文细黑"/>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4926</Words>
  <Application>WPS 演示</Application>
  <PresentationFormat>全屏显示(16:9)</PresentationFormat>
  <Paragraphs>109</Paragraphs>
  <Slides>14</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14</vt:i4>
      </vt:variant>
    </vt:vector>
  </HeadingPairs>
  <TitlesOfParts>
    <vt:vector size="35" baseType="lpstr">
      <vt:lpstr>Arial</vt:lpstr>
      <vt:lpstr>宋体</vt:lpstr>
      <vt:lpstr>Wingdings</vt:lpstr>
      <vt:lpstr>微软雅黑</vt:lpstr>
      <vt:lpstr>华文细黑</vt:lpstr>
      <vt:lpstr>Calibri</vt:lpstr>
      <vt:lpstr>Times New Roman</vt:lpstr>
      <vt:lpstr>MingLiU-ExtB</vt:lpstr>
      <vt:lpstr>微软雅黑 Light</vt:lpstr>
      <vt:lpstr>Calibri Light</vt:lpstr>
      <vt:lpstr>仿宋</vt:lpstr>
      <vt:lpstr>Arial Unicode MS</vt:lpstr>
      <vt:lpstr>等线</vt:lpstr>
      <vt:lpstr>Segoe UI Light</vt:lpstr>
      <vt:lpstr>Gill Sans</vt:lpstr>
      <vt:lpstr>Century Gothic</vt:lpstr>
      <vt:lpstr>SWAstro</vt:lpstr>
      <vt:lpstr>华文细黑</vt:lpstr>
      <vt:lpstr>Bahnschrift Light</vt:lpstr>
      <vt:lpstr>华光行草_CNKI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半城风叶</cp:lastModifiedBy>
  <cp:revision>1223</cp:revision>
  <dcterms:created xsi:type="dcterms:W3CDTF">1900-01-01T00:00:00Z</dcterms:created>
  <dcterms:modified xsi:type="dcterms:W3CDTF">2023-11-10T10:24:29Z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12AAC8F3C0914A0B8D18EB00EE52690B_13</vt:lpwstr>
  </property>
  <property fmtid="{D5CDD505-2E9C-101B-9397-08002B2CF9AE}" pid="3" name="KSOProductBuildVer">
    <vt:lpwstr>2052-12.1.0.15712</vt:lpwstr>
  </property>
</Properties>
</file>