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6" r:id="rId4"/>
    <p:sldId id="289" r:id="rId5"/>
    <p:sldId id="287" r:id="rId6"/>
    <p:sldId id="314" r:id="rId7"/>
    <p:sldId id="316" r:id="rId8"/>
    <p:sldId id="317" r:id="rId9"/>
    <p:sldId id="338" r:id="rId10"/>
    <p:sldId id="361" r:id="rId11"/>
    <p:sldId id="291" r:id="rId12"/>
    <p:sldId id="340" r:id="rId13"/>
    <p:sldId id="339" r:id="rId14"/>
    <p:sldId id="341" r:id="rId15"/>
    <p:sldId id="342" r:id="rId16"/>
    <p:sldId id="349" r:id="rId17"/>
    <p:sldId id="350" r:id="rId18"/>
    <p:sldId id="363" r:id="rId19"/>
    <p:sldId id="344" r:id="rId20"/>
    <p:sldId id="365" r:id="rId21"/>
    <p:sldId id="345" r:id="rId22"/>
    <p:sldId id="348" r:id="rId23"/>
    <p:sldId id="362" r:id="rId24"/>
    <p:sldId id="366" r:id="rId25"/>
    <p:sldId id="351" r:id="rId26"/>
    <p:sldId id="352" r:id="rId27"/>
    <p:sldId id="367" r:id="rId28"/>
    <p:sldId id="353" r:id="rId29"/>
    <p:sldId id="364" r:id="rId30"/>
    <p:sldId id="357" r:id="rId31"/>
    <p:sldId id="355" r:id="rId32"/>
    <p:sldId id="356" r:id="rId33"/>
    <p:sldId id="354" r:id="rId34"/>
    <p:sldId id="358" r:id="rId35"/>
    <p:sldId id="359" r:id="rId36"/>
    <p:sldId id="334" r:id="rId37"/>
    <p:sldId id="346" r:id="rId38"/>
    <p:sldId id="360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 autoAdjust="0"/>
  </p:normalViewPr>
  <p:slideViewPr>
    <p:cSldViewPr>
      <p:cViewPr varScale="1">
        <p:scale>
          <a:sx n="121" d="100"/>
          <a:sy n="121" d="100"/>
        </p:scale>
        <p:origin x="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6191F-C162-6F4E-9B06-6656891C3D57}" type="doc">
      <dgm:prSet loTypeId="urn:microsoft.com/office/officeart/2009/3/layout/StepUp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56F4C7-E648-774E-A199-74C1D2A673CC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Similarity Measures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Sum of Pairs</a:t>
          </a:r>
        </a:p>
      </dgm:t>
    </dgm:pt>
    <dgm:pt modelId="{F77699CA-A65D-2B46-8582-C130AA3493C5}" type="parTrans" cxnId="{32A142C1-1CB4-B344-B791-36B08D21B1E8}">
      <dgm:prSet/>
      <dgm:spPr/>
      <dgm:t>
        <a:bodyPr/>
        <a:lstStyle/>
        <a:p>
          <a:endParaRPr lang="en-US"/>
        </a:p>
      </dgm:t>
    </dgm:pt>
    <dgm:pt modelId="{F2605D8B-938A-B343-8EF3-98242771A7BD}" type="sibTrans" cxnId="{32A142C1-1CB4-B344-B791-36B08D21B1E8}">
      <dgm:prSet/>
      <dgm:spPr/>
      <dgm:t>
        <a:bodyPr/>
        <a:lstStyle/>
        <a:p>
          <a:endParaRPr lang="en-US"/>
        </a:p>
      </dgm:t>
    </dgm:pt>
    <dgm:pt modelId="{9367A866-564D-EC4B-BE5C-6001411D6162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Finding Optimal MSAs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Multi-dimensional Dynamic Programming</a:t>
          </a:r>
        </a:p>
      </dgm:t>
    </dgm:pt>
    <dgm:pt modelId="{86DE7169-28BD-424D-B0A0-9BEA6A1C9708}" type="parTrans" cxnId="{3AC7E4EB-27D1-234A-9E14-C1A1823857F1}">
      <dgm:prSet/>
      <dgm:spPr/>
      <dgm:t>
        <a:bodyPr/>
        <a:lstStyle/>
        <a:p>
          <a:endParaRPr lang="en-US"/>
        </a:p>
      </dgm:t>
    </dgm:pt>
    <dgm:pt modelId="{9616CACA-C946-2D4C-8587-829624F28E70}" type="sibTrans" cxnId="{3AC7E4EB-27D1-234A-9E14-C1A1823857F1}">
      <dgm:prSet/>
      <dgm:spPr/>
      <dgm:t>
        <a:bodyPr/>
        <a:lstStyle/>
        <a:p>
          <a:endParaRPr lang="en-US"/>
        </a:p>
      </dgm:t>
    </dgm:pt>
    <dgm:pt modelId="{5D7BC099-C1C2-DF48-B1AB-94BC378A3ACF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Heuristics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Progressive Alignment</a:t>
          </a:r>
        </a:p>
      </dgm:t>
    </dgm:pt>
    <dgm:pt modelId="{C68E1106-CC03-7E40-AFD0-AA73ACF322F7}" type="parTrans" cxnId="{1B430E84-12E1-2748-B891-8128F94443B0}">
      <dgm:prSet/>
      <dgm:spPr/>
      <dgm:t>
        <a:bodyPr/>
        <a:lstStyle/>
        <a:p>
          <a:endParaRPr lang="en-US"/>
        </a:p>
      </dgm:t>
    </dgm:pt>
    <dgm:pt modelId="{659A6B68-96B0-E94A-87B3-F2F2348A0E8B}" type="sibTrans" cxnId="{1B430E84-12E1-2748-B891-8128F94443B0}">
      <dgm:prSet/>
      <dgm:spPr/>
      <dgm:t>
        <a:bodyPr/>
        <a:lstStyle/>
        <a:p>
          <a:endParaRPr lang="en-US"/>
        </a:p>
      </dgm:t>
    </dgm:pt>
    <dgm:pt modelId="{40D3704B-8E12-A842-BE2E-F825B5FAFFD3}" type="pres">
      <dgm:prSet presAssocID="{C8A6191F-C162-6F4E-9B06-6656891C3D57}" presName="rootnode" presStyleCnt="0">
        <dgm:presLayoutVars>
          <dgm:chMax/>
          <dgm:chPref/>
          <dgm:dir/>
          <dgm:animLvl val="lvl"/>
        </dgm:presLayoutVars>
      </dgm:prSet>
      <dgm:spPr/>
    </dgm:pt>
    <dgm:pt modelId="{8FD16E3F-4A1E-4546-AAAD-BD234A9CF1C4}" type="pres">
      <dgm:prSet presAssocID="{0256F4C7-E648-774E-A199-74C1D2A673CC}" presName="composite" presStyleCnt="0"/>
      <dgm:spPr/>
    </dgm:pt>
    <dgm:pt modelId="{8639C34B-9C73-504D-B06F-CB9A2235B169}" type="pres">
      <dgm:prSet presAssocID="{0256F4C7-E648-774E-A199-74C1D2A673CC}" presName="LShape" presStyleLbl="alignNode1" presStyleIdx="0" presStyleCnt="5" custScaleY="70958"/>
      <dgm:spPr/>
    </dgm:pt>
    <dgm:pt modelId="{2EBC65A7-4AD9-1043-851A-3909614CAE0D}" type="pres">
      <dgm:prSet presAssocID="{0256F4C7-E648-774E-A199-74C1D2A673CC}" presName="ParentText" presStyleLbl="revTx" presStyleIdx="0" presStyleCnt="3" custScaleY="81435">
        <dgm:presLayoutVars>
          <dgm:chMax val="0"/>
          <dgm:chPref val="0"/>
          <dgm:bulletEnabled val="1"/>
        </dgm:presLayoutVars>
      </dgm:prSet>
      <dgm:spPr/>
    </dgm:pt>
    <dgm:pt modelId="{85F0BAD5-2807-E347-90AE-FB25D8BB9815}" type="pres">
      <dgm:prSet presAssocID="{0256F4C7-E648-774E-A199-74C1D2A673CC}" presName="Triangle" presStyleLbl="alignNode1" presStyleIdx="1" presStyleCnt="5" custScaleX="81837" custScaleY="82860" custLinFactNeighborY="65572"/>
      <dgm:spPr/>
    </dgm:pt>
    <dgm:pt modelId="{638A3453-FD43-4543-9625-582415A5C6B6}" type="pres">
      <dgm:prSet presAssocID="{F2605D8B-938A-B343-8EF3-98242771A7BD}" presName="sibTrans" presStyleCnt="0"/>
      <dgm:spPr/>
    </dgm:pt>
    <dgm:pt modelId="{3C2158B6-E480-CD43-852D-58F6F439BB8E}" type="pres">
      <dgm:prSet presAssocID="{F2605D8B-938A-B343-8EF3-98242771A7BD}" presName="space" presStyleCnt="0"/>
      <dgm:spPr/>
    </dgm:pt>
    <dgm:pt modelId="{FB0AE63B-EB43-BC40-8804-2F41386F3202}" type="pres">
      <dgm:prSet presAssocID="{9367A866-564D-EC4B-BE5C-6001411D6162}" presName="composite" presStyleCnt="0"/>
      <dgm:spPr/>
    </dgm:pt>
    <dgm:pt modelId="{65BD8F3D-EB4C-9B45-9048-FFA19F2BCFE3}" type="pres">
      <dgm:prSet presAssocID="{9367A866-564D-EC4B-BE5C-6001411D6162}" presName="LShape" presStyleLbl="alignNode1" presStyleIdx="2" presStyleCnt="5" custScaleX="107125" custScaleY="70984" custLinFactNeighborX="-1"/>
      <dgm:spPr/>
    </dgm:pt>
    <dgm:pt modelId="{2DBF26EA-695F-5348-83DF-D733A5B6F664}" type="pres">
      <dgm:prSet presAssocID="{9367A866-564D-EC4B-BE5C-6001411D6162}" presName="ParentText" presStyleLbl="revTx" presStyleIdx="1" presStyleCnt="3" custScaleX="111947" custScaleY="81471" custLinFactNeighborX="2148">
        <dgm:presLayoutVars>
          <dgm:chMax val="0"/>
          <dgm:chPref val="0"/>
          <dgm:bulletEnabled val="1"/>
        </dgm:presLayoutVars>
      </dgm:prSet>
      <dgm:spPr/>
    </dgm:pt>
    <dgm:pt modelId="{F38F8C56-3E81-F344-BDF6-F1C7A539B821}" type="pres">
      <dgm:prSet presAssocID="{9367A866-564D-EC4B-BE5C-6001411D6162}" presName="Triangle" presStyleLbl="alignNode1" presStyleIdx="3" presStyleCnt="5" custScaleX="81837" custScaleY="82860" custLinFactNeighborX="11195" custLinFactNeighborY="61059"/>
      <dgm:spPr/>
    </dgm:pt>
    <dgm:pt modelId="{95373099-70A0-9047-8332-63CF20579FD4}" type="pres">
      <dgm:prSet presAssocID="{9616CACA-C946-2D4C-8587-829624F28E70}" presName="sibTrans" presStyleCnt="0"/>
      <dgm:spPr/>
    </dgm:pt>
    <dgm:pt modelId="{022F8EF0-71B3-F144-8346-CCC6C876377A}" type="pres">
      <dgm:prSet presAssocID="{9616CACA-C946-2D4C-8587-829624F28E70}" presName="space" presStyleCnt="0"/>
      <dgm:spPr/>
    </dgm:pt>
    <dgm:pt modelId="{928DF06F-90C8-EC4D-B8C1-30B7B82681D8}" type="pres">
      <dgm:prSet presAssocID="{5D7BC099-C1C2-DF48-B1AB-94BC378A3ACF}" presName="composite" presStyleCnt="0"/>
      <dgm:spPr/>
    </dgm:pt>
    <dgm:pt modelId="{036A4973-8269-8C4A-B354-8A66D16300A6}" type="pres">
      <dgm:prSet presAssocID="{5D7BC099-C1C2-DF48-B1AB-94BC378A3ACF}" presName="LShape" presStyleLbl="alignNode1" presStyleIdx="4" presStyleCnt="5" custScaleX="104477" custScaleY="70958" custLinFactNeighborX="7545"/>
      <dgm:spPr/>
    </dgm:pt>
    <dgm:pt modelId="{2EEABDA9-A7B1-AA4E-BB63-0CA64C20C7B0}" type="pres">
      <dgm:prSet presAssocID="{5D7BC099-C1C2-DF48-B1AB-94BC378A3ACF}" presName="ParentText" presStyleLbl="revTx" presStyleIdx="2" presStyleCnt="3" custScaleX="106157" custScaleY="81435" custLinFactNeighborX="8469">
        <dgm:presLayoutVars>
          <dgm:chMax val="0"/>
          <dgm:chPref val="0"/>
          <dgm:bulletEnabled val="1"/>
        </dgm:presLayoutVars>
      </dgm:prSet>
      <dgm:spPr/>
    </dgm:pt>
  </dgm:ptLst>
  <dgm:cxnLst>
    <dgm:cxn modelId="{973AE147-7C77-484C-A280-DE70BAF6142F}" type="presOf" srcId="{5D7BC099-C1C2-DF48-B1AB-94BC378A3ACF}" destId="{2EEABDA9-A7B1-AA4E-BB63-0CA64C20C7B0}" srcOrd="0" destOrd="0" presId="urn:microsoft.com/office/officeart/2009/3/layout/StepUpProcess"/>
    <dgm:cxn modelId="{0077E952-C4B6-304B-ABC2-F7EABF6AB83F}" type="presOf" srcId="{C8A6191F-C162-6F4E-9B06-6656891C3D57}" destId="{40D3704B-8E12-A842-BE2E-F825B5FAFFD3}" srcOrd="0" destOrd="0" presId="urn:microsoft.com/office/officeart/2009/3/layout/StepUpProcess"/>
    <dgm:cxn modelId="{1B430E84-12E1-2748-B891-8128F94443B0}" srcId="{C8A6191F-C162-6F4E-9B06-6656891C3D57}" destId="{5D7BC099-C1C2-DF48-B1AB-94BC378A3ACF}" srcOrd="2" destOrd="0" parTransId="{C68E1106-CC03-7E40-AFD0-AA73ACF322F7}" sibTransId="{659A6B68-96B0-E94A-87B3-F2F2348A0E8B}"/>
    <dgm:cxn modelId="{7F023991-0C29-5D45-8112-195F49849311}" type="presOf" srcId="{9367A866-564D-EC4B-BE5C-6001411D6162}" destId="{2DBF26EA-695F-5348-83DF-D733A5B6F664}" srcOrd="0" destOrd="0" presId="urn:microsoft.com/office/officeart/2009/3/layout/StepUpProcess"/>
    <dgm:cxn modelId="{32A142C1-1CB4-B344-B791-36B08D21B1E8}" srcId="{C8A6191F-C162-6F4E-9B06-6656891C3D57}" destId="{0256F4C7-E648-774E-A199-74C1D2A673CC}" srcOrd="0" destOrd="0" parTransId="{F77699CA-A65D-2B46-8582-C130AA3493C5}" sibTransId="{F2605D8B-938A-B343-8EF3-98242771A7BD}"/>
    <dgm:cxn modelId="{3871C0D6-EED4-7D49-92A7-BBA2C836966E}" type="presOf" srcId="{0256F4C7-E648-774E-A199-74C1D2A673CC}" destId="{2EBC65A7-4AD9-1043-851A-3909614CAE0D}" srcOrd="0" destOrd="0" presId="urn:microsoft.com/office/officeart/2009/3/layout/StepUpProcess"/>
    <dgm:cxn modelId="{3AC7E4EB-27D1-234A-9E14-C1A1823857F1}" srcId="{C8A6191F-C162-6F4E-9B06-6656891C3D57}" destId="{9367A866-564D-EC4B-BE5C-6001411D6162}" srcOrd="1" destOrd="0" parTransId="{86DE7169-28BD-424D-B0A0-9BEA6A1C9708}" sibTransId="{9616CACA-C946-2D4C-8587-829624F28E70}"/>
    <dgm:cxn modelId="{FAE799A1-024D-D644-AEBE-6E78905B511C}" type="presParOf" srcId="{40D3704B-8E12-A842-BE2E-F825B5FAFFD3}" destId="{8FD16E3F-4A1E-4546-AAAD-BD234A9CF1C4}" srcOrd="0" destOrd="0" presId="urn:microsoft.com/office/officeart/2009/3/layout/StepUpProcess"/>
    <dgm:cxn modelId="{02A5082C-0E3F-7945-BE26-05049460089E}" type="presParOf" srcId="{8FD16E3F-4A1E-4546-AAAD-BD234A9CF1C4}" destId="{8639C34B-9C73-504D-B06F-CB9A2235B169}" srcOrd="0" destOrd="0" presId="urn:microsoft.com/office/officeart/2009/3/layout/StepUpProcess"/>
    <dgm:cxn modelId="{53F0CC9E-D101-DA48-98A4-2EFC7A587110}" type="presParOf" srcId="{8FD16E3F-4A1E-4546-AAAD-BD234A9CF1C4}" destId="{2EBC65A7-4AD9-1043-851A-3909614CAE0D}" srcOrd="1" destOrd="0" presId="urn:microsoft.com/office/officeart/2009/3/layout/StepUpProcess"/>
    <dgm:cxn modelId="{34932238-6A45-4F48-B0B3-68434E00AEBE}" type="presParOf" srcId="{8FD16E3F-4A1E-4546-AAAD-BD234A9CF1C4}" destId="{85F0BAD5-2807-E347-90AE-FB25D8BB9815}" srcOrd="2" destOrd="0" presId="urn:microsoft.com/office/officeart/2009/3/layout/StepUpProcess"/>
    <dgm:cxn modelId="{27E6EC04-10D4-3844-B829-A3F885903125}" type="presParOf" srcId="{40D3704B-8E12-A842-BE2E-F825B5FAFFD3}" destId="{638A3453-FD43-4543-9625-582415A5C6B6}" srcOrd="1" destOrd="0" presId="urn:microsoft.com/office/officeart/2009/3/layout/StepUpProcess"/>
    <dgm:cxn modelId="{75F961EC-29C3-004D-8403-1E0EBE15DD75}" type="presParOf" srcId="{638A3453-FD43-4543-9625-582415A5C6B6}" destId="{3C2158B6-E480-CD43-852D-58F6F439BB8E}" srcOrd="0" destOrd="0" presId="urn:microsoft.com/office/officeart/2009/3/layout/StepUpProcess"/>
    <dgm:cxn modelId="{6DE95095-06D5-0349-8BBB-1C341B5CC930}" type="presParOf" srcId="{40D3704B-8E12-A842-BE2E-F825B5FAFFD3}" destId="{FB0AE63B-EB43-BC40-8804-2F41386F3202}" srcOrd="2" destOrd="0" presId="urn:microsoft.com/office/officeart/2009/3/layout/StepUpProcess"/>
    <dgm:cxn modelId="{4BB051EE-ED5E-E34D-B6CF-356563A1B385}" type="presParOf" srcId="{FB0AE63B-EB43-BC40-8804-2F41386F3202}" destId="{65BD8F3D-EB4C-9B45-9048-FFA19F2BCFE3}" srcOrd="0" destOrd="0" presId="urn:microsoft.com/office/officeart/2009/3/layout/StepUpProcess"/>
    <dgm:cxn modelId="{45431E69-C986-D140-B0AE-1A2E66D76B9E}" type="presParOf" srcId="{FB0AE63B-EB43-BC40-8804-2F41386F3202}" destId="{2DBF26EA-695F-5348-83DF-D733A5B6F664}" srcOrd="1" destOrd="0" presId="urn:microsoft.com/office/officeart/2009/3/layout/StepUpProcess"/>
    <dgm:cxn modelId="{B066DFEB-CE98-684F-B9E9-D336D73C1164}" type="presParOf" srcId="{FB0AE63B-EB43-BC40-8804-2F41386F3202}" destId="{F38F8C56-3E81-F344-BDF6-F1C7A539B821}" srcOrd="2" destOrd="0" presId="urn:microsoft.com/office/officeart/2009/3/layout/StepUpProcess"/>
    <dgm:cxn modelId="{35EAB375-D4E8-BA43-8605-9F712A0353FE}" type="presParOf" srcId="{40D3704B-8E12-A842-BE2E-F825B5FAFFD3}" destId="{95373099-70A0-9047-8332-63CF20579FD4}" srcOrd="3" destOrd="0" presId="urn:microsoft.com/office/officeart/2009/3/layout/StepUpProcess"/>
    <dgm:cxn modelId="{BA6E78FF-A0A5-EA4D-839D-3F1EFAA56C19}" type="presParOf" srcId="{95373099-70A0-9047-8332-63CF20579FD4}" destId="{022F8EF0-71B3-F144-8346-CCC6C876377A}" srcOrd="0" destOrd="0" presId="urn:microsoft.com/office/officeart/2009/3/layout/StepUpProcess"/>
    <dgm:cxn modelId="{AC12A8FA-BCB3-2F4E-BAF9-59AD3F842533}" type="presParOf" srcId="{40D3704B-8E12-A842-BE2E-F825B5FAFFD3}" destId="{928DF06F-90C8-EC4D-B8C1-30B7B82681D8}" srcOrd="4" destOrd="0" presId="urn:microsoft.com/office/officeart/2009/3/layout/StepUpProcess"/>
    <dgm:cxn modelId="{B2E05200-89DE-3F4C-86D5-A6D2B3EACE28}" type="presParOf" srcId="{928DF06F-90C8-EC4D-B8C1-30B7B82681D8}" destId="{036A4973-8269-8C4A-B354-8A66D16300A6}" srcOrd="0" destOrd="0" presId="urn:microsoft.com/office/officeart/2009/3/layout/StepUpProcess"/>
    <dgm:cxn modelId="{BCC708F8-6E46-AC4B-B5A2-5A7141ED0553}" type="presParOf" srcId="{928DF06F-90C8-EC4D-B8C1-30B7B82681D8}" destId="{2EEABDA9-A7B1-AA4E-BB63-0CA64C20C7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6191F-C162-6F4E-9B06-6656891C3D57}" type="doc">
      <dgm:prSet loTypeId="urn:microsoft.com/office/officeart/2009/3/layout/StepUp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56F4C7-E648-774E-A199-74C1D2A673CC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Similarity Measures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Sum of Pairs</a:t>
          </a:r>
        </a:p>
      </dgm:t>
    </dgm:pt>
    <dgm:pt modelId="{F77699CA-A65D-2B46-8582-C130AA3493C5}" type="parTrans" cxnId="{32A142C1-1CB4-B344-B791-36B08D21B1E8}">
      <dgm:prSet/>
      <dgm:spPr/>
      <dgm:t>
        <a:bodyPr/>
        <a:lstStyle/>
        <a:p>
          <a:endParaRPr lang="en-US"/>
        </a:p>
      </dgm:t>
    </dgm:pt>
    <dgm:pt modelId="{F2605D8B-938A-B343-8EF3-98242771A7BD}" type="sibTrans" cxnId="{32A142C1-1CB4-B344-B791-36B08D21B1E8}">
      <dgm:prSet/>
      <dgm:spPr/>
      <dgm:t>
        <a:bodyPr/>
        <a:lstStyle/>
        <a:p>
          <a:endParaRPr lang="en-US"/>
        </a:p>
      </dgm:t>
    </dgm:pt>
    <dgm:pt modelId="{9367A866-564D-EC4B-BE5C-6001411D6162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Finding Optimal MSAs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Multi-dimensional Dynamic Programming</a:t>
          </a:r>
        </a:p>
      </dgm:t>
    </dgm:pt>
    <dgm:pt modelId="{86DE7169-28BD-424D-B0A0-9BEA6A1C9708}" type="parTrans" cxnId="{3AC7E4EB-27D1-234A-9E14-C1A1823857F1}">
      <dgm:prSet/>
      <dgm:spPr/>
      <dgm:t>
        <a:bodyPr/>
        <a:lstStyle/>
        <a:p>
          <a:endParaRPr lang="en-US"/>
        </a:p>
      </dgm:t>
    </dgm:pt>
    <dgm:pt modelId="{9616CACA-C946-2D4C-8587-829624F28E70}" type="sibTrans" cxnId="{3AC7E4EB-27D1-234A-9E14-C1A1823857F1}">
      <dgm:prSet/>
      <dgm:spPr/>
      <dgm:t>
        <a:bodyPr/>
        <a:lstStyle/>
        <a:p>
          <a:endParaRPr lang="en-US"/>
        </a:p>
      </dgm:t>
    </dgm:pt>
    <dgm:pt modelId="{5D7BC099-C1C2-DF48-B1AB-94BC378A3ACF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Heuristics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Progressive Alignment</a:t>
          </a:r>
        </a:p>
      </dgm:t>
    </dgm:pt>
    <dgm:pt modelId="{C68E1106-CC03-7E40-AFD0-AA73ACF322F7}" type="parTrans" cxnId="{1B430E84-12E1-2748-B891-8128F94443B0}">
      <dgm:prSet/>
      <dgm:spPr/>
      <dgm:t>
        <a:bodyPr/>
        <a:lstStyle/>
        <a:p>
          <a:endParaRPr lang="en-US"/>
        </a:p>
      </dgm:t>
    </dgm:pt>
    <dgm:pt modelId="{659A6B68-96B0-E94A-87B3-F2F2348A0E8B}" type="sibTrans" cxnId="{1B430E84-12E1-2748-B891-8128F94443B0}">
      <dgm:prSet/>
      <dgm:spPr/>
      <dgm:t>
        <a:bodyPr/>
        <a:lstStyle/>
        <a:p>
          <a:endParaRPr lang="en-US"/>
        </a:p>
      </dgm:t>
    </dgm:pt>
    <dgm:pt modelId="{40D3704B-8E12-A842-BE2E-F825B5FAFFD3}" type="pres">
      <dgm:prSet presAssocID="{C8A6191F-C162-6F4E-9B06-6656891C3D57}" presName="rootnode" presStyleCnt="0">
        <dgm:presLayoutVars>
          <dgm:chMax/>
          <dgm:chPref/>
          <dgm:dir/>
          <dgm:animLvl val="lvl"/>
        </dgm:presLayoutVars>
      </dgm:prSet>
      <dgm:spPr/>
    </dgm:pt>
    <dgm:pt modelId="{8FD16E3F-4A1E-4546-AAAD-BD234A9CF1C4}" type="pres">
      <dgm:prSet presAssocID="{0256F4C7-E648-774E-A199-74C1D2A673CC}" presName="composite" presStyleCnt="0"/>
      <dgm:spPr/>
    </dgm:pt>
    <dgm:pt modelId="{8639C34B-9C73-504D-B06F-CB9A2235B169}" type="pres">
      <dgm:prSet presAssocID="{0256F4C7-E648-774E-A199-74C1D2A673CC}" presName="LShape" presStyleLbl="alignNode1" presStyleIdx="0" presStyleCnt="5" custScaleY="70958"/>
      <dgm:spPr/>
    </dgm:pt>
    <dgm:pt modelId="{2EBC65A7-4AD9-1043-851A-3909614CAE0D}" type="pres">
      <dgm:prSet presAssocID="{0256F4C7-E648-774E-A199-74C1D2A673CC}" presName="ParentText" presStyleLbl="revTx" presStyleIdx="0" presStyleCnt="3" custScaleY="81435">
        <dgm:presLayoutVars>
          <dgm:chMax val="0"/>
          <dgm:chPref val="0"/>
          <dgm:bulletEnabled val="1"/>
        </dgm:presLayoutVars>
      </dgm:prSet>
      <dgm:spPr/>
    </dgm:pt>
    <dgm:pt modelId="{85F0BAD5-2807-E347-90AE-FB25D8BB9815}" type="pres">
      <dgm:prSet presAssocID="{0256F4C7-E648-774E-A199-74C1D2A673CC}" presName="Triangle" presStyleLbl="alignNode1" presStyleIdx="1" presStyleCnt="5" custScaleX="81837" custScaleY="82860" custLinFactNeighborY="65572"/>
      <dgm:spPr/>
    </dgm:pt>
    <dgm:pt modelId="{638A3453-FD43-4543-9625-582415A5C6B6}" type="pres">
      <dgm:prSet presAssocID="{F2605D8B-938A-B343-8EF3-98242771A7BD}" presName="sibTrans" presStyleCnt="0"/>
      <dgm:spPr/>
    </dgm:pt>
    <dgm:pt modelId="{3C2158B6-E480-CD43-852D-58F6F439BB8E}" type="pres">
      <dgm:prSet presAssocID="{F2605D8B-938A-B343-8EF3-98242771A7BD}" presName="space" presStyleCnt="0"/>
      <dgm:spPr/>
    </dgm:pt>
    <dgm:pt modelId="{FB0AE63B-EB43-BC40-8804-2F41386F3202}" type="pres">
      <dgm:prSet presAssocID="{9367A866-564D-EC4B-BE5C-6001411D6162}" presName="composite" presStyleCnt="0"/>
      <dgm:spPr/>
    </dgm:pt>
    <dgm:pt modelId="{65BD8F3D-EB4C-9B45-9048-FFA19F2BCFE3}" type="pres">
      <dgm:prSet presAssocID="{9367A866-564D-EC4B-BE5C-6001411D6162}" presName="LShape" presStyleLbl="alignNode1" presStyleIdx="2" presStyleCnt="5" custScaleX="107125" custScaleY="70984" custLinFactNeighborX="-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DBF26EA-695F-5348-83DF-D733A5B6F664}" type="pres">
      <dgm:prSet presAssocID="{9367A866-564D-EC4B-BE5C-6001411D6162}" presName="ParentText" presStyleLbl="revTx" presStyleIdx="1" presStyleCnt="3" custScaleX="111947" custScaleY="81471" custLinFactNeighborX="2148">
        <dgm:presLayoutVars>
          <dgm:chMax val="0"/>
          <dgm:chPref val="0"/>
          <dgm:bulletEnabled val="1"/>
        </dgm:presLayoutVars>
      </dgm:prSet>
      <dgm:spPr/>
    </dgm:pt>
    <dgm:pt modelId="{F38F8C56-3E81-F344-BDF6-F1C7A539B821}" type="pres">
      <dgm:prSet presAssocID="{9367A866-564D-EC4B-BE5C-6001411D6162}" presName="Triangle" presStyleLbl="alignNode1" presStyleIdx="3" presStyleCnt="5" custScaleX="81837" custScaleY="82860" custLinFactNeighborX="11195" custLinFactNeighborY="61059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95373099-70A0-9047-8332-63CF20579FD4}" type="pres">
      <dgm:prSet presAssocID="{9616CACA-C946-2D4C-8587-829624F28E70}" presName="sibTrans" presStyleCnt="0"/>
      <dgm:spPr/>
    </dgm:pt>
    <dgm:pt modelId="{022F8EF0-71B3-F144-8346-CCC6C876377A}" type="pres">
      <dgm:prSet presAssocID="{9616CACA-C946-2D4C-8587-829624F28E70}" presName="space" presStyleCnt="0"/>
      <dgm:spPr/>
    </dgm:pt>
    <dgm:pt modelId="{928DF06F-90C8-EC4D-B8C1-30B7B82681D8}" type="pres">
      <dgm:prSet presAssocID="{5D7BC099-C1C2-DF48-B1AB-94BC378A3ACF}" presName="composite" presStyleCnt="0"/>
      <dgm:spPr/>
    </dgm:pt>
    <dgm:pt modelId="{036A4973-8269-8C4A-B354-8A66D16300A6}" type="pres">
      <dgm:prSet presAssocID="{5D7BC099-C1C2-DF48-B1AB-94BC378A3ACF}" presName="LShape" presStyleLbl="alignNode1" presStyleIdx="4" presStyleCnt="5" custScaleX="104477" custScaleY="70958" custLinFactNeighborX="7545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EEABDA9-A7B1-AA4E-BB63-0CA64C20C7B0}" type="pres">
      <dgm:prSet presAssocID="{5D7BC099-C1C2-DF48-B1AB-94BC378A3ACF}" presName="ParentText" presStyleLbl="revTx" presStyleIdx="2" presStyleCnt="3" custScaleX="106157" custScaleY="81435" custLinFactNeighborX="8469">
        <dgm:presLayoutVars>
          <dgm:chMax val="0"/>
          <dgm:chPref val="0"/>
          <dgm:bulletEnabled val="1"/>
        </dgm:presLayoutVars>
      </dgm:prSet>
      <dgm:spPr/>
    </dgm:pt>
  </dgm:ptLst>
  <dgm:cxnLst>
    <dgm:cxn modelId="{973AE147-7C77-484C-A280-DE70BAF6142F}" type="presOf" srcId="{5D7BC099-C1C2-DF48-B1AB-94BC378A3ACF}" destId="{2EEABDA9-A7B1-AA4E-BB63-0CA64C20C7B0}" srcOrd="0" destOrd="0" presId="urn:microsoft.com/office/officeart/2009/3/layout/StepUpProcess"/>
    <dgm:cxn modelId="{0077E952-C4B6-304B-ABC2-F7EABF6AB83F}" type="presOf" srcId="{C8A6191F-C162-6F4E-9B06-6656891C3D57}" destId="{40D3704B-8E12-A842-BE2E-F825B5FAFFD3}" srcOrd="0" destOrd="0" presId="urn:microsoft.com/office/officeart/2009/3/layout/StepUpProcess"/>
    <dgm:cxn modelId="{1B430E84-12E1-2748-B891-8128F94443B0}" srcId="{C8A6191F-C162-6F4E-9B06-6656891C3D57}" destId="{5D7BC099-C1C2-DF48-B1AB-94BC378A3ACF}" srcOrd="2" destOrd="0" parTransId="{C68E1106-CC03-7E40-AFD0-AA73ACF322F7}" sibTransId="{659A6B68-96B0-E94A-87B3-F2F2348A0E8B}"/>
    <dgm:cxn modelId="{7F023991-0C29-5D45-8112-195F49849311}" type="presOf" srcId="{9367A866-564D-EC4B-BE5C-6001411D6162}" destId="{2DBF26EA-695F-5348-83DF-D733A5B6F664}" srcOrd="0" destOrd="0" presId="urn:microsoft.com/office/officeart/2009/3/layout/StepUpProcess"/>
    <dgm:cxn modelId="{32A142C1-1CB4-B344-B791-36B08D21B1E8}" srcId="{C8A6191F-C162-6F4E-9B06-6656891C3D57}" destId="{0256F4C7-E648-774E-A199-74C1D2A673CC}" srcOrd="0" destOrd="0" parTransId="{F77699CA-A65D-2B46-8582-C130AA3493C5}" sibTransId="{F2605D8B-938A-B343-8EF3-98242771A7BD}"/>
    <dgm:cxn modelId="{3871C0D6-EED4-7D49-92A7-BBA2C836966E}" type="presOf" srcId="{0256F4C7-E648-774E-A199-74C1D2A673CC}" destId="{2EBC65A7-4AD9-1043-851A-3909614CAE0D}" srcOrd="0" destOrd="0" presId="urn:microsoft.com/office/officeart/2009/3/layout/StepUpProcess"/>
    <dgm:cxn modelId="{3AC7E4EB-27D1-234A-9E14-C1A1823857F1}" srcId="{C8A6191F-C162-6F4E-9B06-6656891C3D57}" destId="{9367A866-564D-EC4B-BE5C-6001411D6162}" srcOrd="1" destOrd="0" parTransId="{86DE7169-28BD-424D-B0A0-9BEA6A1C9708}" sibTransId="{9616CACA-C946-2D4C-8587-829624F28E70}"/>
    <dgm:cxn modelId="{FAE799A1-024D-D644-AEBE-6E78905B511C}" type="presParOf" srcId="{40D3704B-8E12-A842-BE2E-F825B5FAFFD3}" destId="{8FD16E3F-4A1E-4546-AAAD-BD234A9CF1C4}" srcOrd="0" destOrd="0" presId="urn:microsoft.com/office/officeart/2009/3/layout/StepUpProcess"/>
    <dgm:cxn modelId="{02A5082C-0E3F-7945-BE26-05049460089E}" type="presParOf" srcId="{8FD16E3F-4A1E-4546-AAAD-BD234A9CF1C4}" destId="{8639C34B-9C73-504D-B06F-CB9A2235B169}" srcOrd="0" destOrd="0" presId="urn:microsoft.com/office/officeart/2009/3/layout/StepUpProcess"/>
    <dgm:cxn modelId="{53F0CC9E-D101-DA48-98A4-2EFC7A587110}" type="presParOf" srcId="{8FD16E3F-4A1E-4546-AAAD-BD234A9CF1C4}" destId="{2EBC65A7-4AD9-1043-851A-3909614CAE0D}" srcOrd="1" destOrd="0" presId="urn:microsoft.com/office/officeart/2009/3/layout/StepUpProcess"/>
    <dgm:cxn modelId="{34932238-6A45-4F48-B0B3-68434E00AEBE}" type="presParOf" srcId="{8FD16E3F-4A1E-4546-AAAD-BD234A9CF1C4}" destId="{85F0BAD5-2807-E347-90AE-FB25D8BB9815}" srcOrd="2" destOrd="0" presId="urn:microsoft.com/office/officeart/2009/3/layout/StepUpProcess"/>
    <dgm:cxn modelId="{27E6EC04-10D4-3844-B829-A3F885903125}" type="presParOf" srcId="{40D3704B-8E12-A842-BE2E-F825B5FAFFD3}" destId="{638A3453-FD43-4543-9625-582415A5C6B6}" srcOrd="1" destOrd="0" presId="urn:microsoft.com/office/officeart/2009/3/layout/StepUpProcess"/>
    <dgm:cxn modelId="{75F961EC-29C3-004D-8403-1E0EBE15DD75}" type="presParOf" srcId="{638A3453-FD43-4543-9625-582415A5C6B6}" destId="{3C2158B6-E480-CD43-852D-58F6F439BB8E}" srcOrd="0" destOrd="0" presId="urn:microsoft.com/office/officeart/2009/3/layout/StepUpProcess"/>
    <dgm:cxn modelId="{6DE95095-06D5-0349-8BBB-1C341B5CC930}" type="presParOf" srcId="{40D3704B-8E12-A842-BE2E-F825B5FAFFD3}" destId="{FB0AE63B-EB43-BC40-8804-2F41386F3202}" srcOrd="2" destOrd="0" presId="urn:microsoft.com/office/officeart/2009/3/layout/StepUpProcess"/>
    <dgm:cxn modelId="{4BB051EE-ED5E-E34D-B6CF-356563A1B385}" type="presParOf" srcId="{FB0AE63B-EB43-BC40-8804-2F41386F3202}" destId="{65BD8F3D-EB4C-9B45-9048-FFA19F2BCFE3}" srcOrd="0" destOrd="0" presId="urn:microsoft.com/office/officeart/2009/3/layout/StepUpProcess"/>
    <dgm:cxn modelId="{45431E69-C986-D140-B0AE-1A2E66D76B9E}" type="presParOf" srcId="{FB0AE63B-EB43-BC40-8804-2F41386F3202}" destId="{2DBF26EA-695F-5348-83DF-D733A5B6F664}" srcOrd="1" destOrd="0" presId="urn:microsoft.com/office/officeart/2009/3/layout/StepUpProcess"/>
    <dgm:cxn modelId="{B066DFEB-CE98-684F-B9E9-D336D73C1164}" type="presParOf" srcId="{FB0AE63B-EB43-BC40-8804-2F41386F3202}" destId="{F38F8C56-3E81-F344-BDF6-F1C7A539B821}" srcOrd="2" destOrd="0" presId="urn:microsoft.com/office/officeart/2009/3/layout/StepUpProcess"/>
    <dgm:cxn modelId="{35EAB375-D4E8-BA43-8605-9F712A0353FE}" type="presParOf" srcId="{40D3704B-8E12-A842-BE2E-F825B5FAFFD3}" destId="{95373099-70A0-9047-8332-63CF20579FD4}" srcOrd="3" destOrd="0" presId="urn:microsoft.com/office/officeart/2009/3/layout/StepUpProcess"/>
    <dgm:cxn modelId="{BA6E78FF-A0A5-EA4D-839D-3F1EFAA56C19}" type="presParOf" srcId="{95373099-70A0-9047-8332-63CF20579FD4}" destId="{022F8EF0-71B3-F144-8346-CCC6C876377A}" srcOrd="0" destOrd="0" presId="urn:microsoft.com/office/officeart/2009/3/layout/StepUpProcess"/>
    <dgm:cxn modelId="{AC12A8FA-BCB3-2F4E-BAF9-59AD3F842533}" type="presParOf" srcId="{40D3704B-8E12-A842-BE2E-F825B5FAFFD3}" destId="{928DF06F-90C8-EC4D-B8C1-30B7B82681D8}" srcOrd="4" destOrd="0" presId="urn:microsoft.com/office/officeart/2009/3/layout/StepUpProcess"/>
    <dgm:cxn modelId="{B2E05200-89DE-3F4C-86D5-A6D2B3EACE28}" type="presParOf" srcId="{928DF06F-90C8-EC4D-B8C1-30B7B82681D8}" destId="{036A4973-8269-8C4A-B354-8A66D16300A6}" srcOrd="0" destOrd="0" presId="urn:microsoft.com/office/officeart/2009/3/layout/StepUpProcess"/>
    <dgm:cxn modelId="{BCC708F8-6E46-AC4B-B5A2-5A7141ED0553}" type="presParOf" srcId="{928DF06F-90C8-EC4D-B8C1-30B7B82681D8}" destId="{2EEABDA9-A7B1-AA4E-BB63-0CA64C20C7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6191F-C162-6F4E-9B06-6656891C3D57}" type="doc">
      <dgm:prSet loTypeId="urn:microsoft.com/office/officeart/2009/3/layout/StepUp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56F4C7-E648-774E-A199-74C1D2A673CC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Similarity Measures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Sum of Pairs</a:t>
          </a:r>
        </a:p>
      </dgm:t>
    </dgm:pt>
    <dgm:pt modelId="{F77699CA-A65D-2B46-8582-C130AA3493C5}" type="parTrans" cxnId="{32A142C1-1CB4-B344-B791-36B08D21B1E8}">
      <dgm:prSet/>
      <dgm:spPr/>
      <dgm:t>
        <a:bodyPr/>
        <a:lstStyle/>
        <a:p>
          <a:endParaRPr lang="en-US"/>
        </a:p>
      </dgm:t>
    </dgm:pt>
    <dgm:pt modelId="{F2605D8B-938A-B343-8EF3-98242771A7BD}" type="sibTrans" cxnId="{32A142C1-1CB4-B344-B791-36B08D21B1E8}">
      <dgm:prSet/>
      <dgm:spPr/>
      <dgm:t>
        <a:bodyPr/>
        <a:lstStyle/>
        <a:p>
          <a:endParaRPr lang="en-US"/>
        </a:p>
      </dgm:t>
    </dgm:pt>
    <dgm:pt modelId="{9367A866-564D-EC4B-BE5C-6001411D6162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Finding Optimal MSAs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Multi-dimensional Dynamic Programming</a:t>
          </a:r>
        </a:p>
      </dgm:t>
    </dgm:pt>
    <dgm:pt modelId="{86DE7169-28BD-424D-B0A0-9BEA6A1C9708}" type="parTrans" cxnId="{3AC7E4EB-27D1-234A-9E14-C1A1823857F1}">
      <dgm:prSet/>
      <dgm:spPr/>
      <dgm:t>
        <a:bodyPr/>
        <a:lstStyle/>
        <a:p>
          <a:endParaRPr lang="en-US"/>
        </a:p>
      </dgm:t>
    </dgm:pt>
    <dgm:pt modelId="{9616CACA-C946-2D4C-8587-829624F28E70}" type="sibTrans" cxnId="{3AC7E4EB-27D1-234A-9E14-C1A1823857F1}">
      <dgm:prSet/>
      <dgm:spPr/>
      <dgm:t>
        <a:bodyPr/>
        <a:lstStyle/>
        <a:p>
          <a:endParaRPr lang="en-US"/>
        </a:p>
      </dgm:t>
    </dgm:pt>
    <dgm:pt modelId="{5D7BC099-C1C2-DF48-B1AB-94BC378A3ACF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Heuristics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Progressive Alignment</a:t>
          </a:r>
        </a:p>
      </dgm:t>
    </dgm:pt>
    <dgm:pt modelId="{C68E1106-CC03-7E40-AFD0-AA73ACF322F7}" type="parTrans" cxnId="{1B430E84-12E1-2748-B891-8128F94443B0}">
      <dgm:prSet/>
      <dgm:spPr/>
      <dgm:t>
        <a:bodyPr/>
        <a:lstStyle/>
        <a:p>
          <a:endParaRPr lang="en-US"/>
        </a:p>
      </dgm:t>
    </dgm:pt>
    <dgm:pt modelId="{659A6B68-96B0-E94A-87B3-F2F2348A0E8B}" type="sibTrans" cxnId="{1B430E84-12E1-2748-B891-8128F94443B0}">
      <dgm:prSet/>
      <dgm:spPr/>
      <dgm:t>
        <a:bodyPr/>
        <a:lstStyle/>
        <a:p>
          <a:endParaRPr lang="en-US"/>
        </a:p>
      </dgm:t>
    </dgm:pt>
    <dgm:pt modelId="{40D3704B-8E12-A842-BE2E-F825B5FAFFD3}" type="pres">
      <dgm:prSet presAssocID="{C8A6191F-C162-6F4E-9B06-6656891C3D57}" presName="rootnode" presStyleCnt="0">
        <dgm:presLayoutVars>
          <dgm:chMax/>
          <dgm:chPref/>
          <dgm:dir/>
          <dgm:animLvl val="lvl"/>
        </dgm:presLayoutVars>
      </dgm:prSet>
      <dgm:spPr/>
    </dgm:pt>
    <dgm:pt modelId="{8FD16E3F-4A1E-4546-AAAD-BD234A9CF1C4}" type="pres">
      <dgm:prSet presAssocID="{0256F4C7-E648-774E-A199-74C1D2A673CC}" presName="composite" presStyleCnt="0"/>
      <dgm:spPr/>
    </dgm:pt>
    <dgm:pt modelId="{8639C34B-9C73-504D-B06F-CB9A2235B169}" type="pres">
      <dgm:prSet presAssocID="{0256F4C7-E648-774E-A199-74C1D2A673CC}" presName="LShape" presStyleLbl="alignNode1" presStyleIdx="0" presStyleCnt="5" custScaleY="70958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EBC65A7-4AD9-1043-851A-3909614CAE0D}" type="pres">
      <dgm:prSet presAssocID="{0256F4C7-E648-774E-A199-74C1D2A673CC}" presName="ParentText" presStyleLbl="revTx" presStyleIdx="0" presStyleCnt="3" custScaleY="81435">
        <dgm:presLayoutVars>
          <dgm:chMax val="0"/>
          <dgm:chPref val="0"/>
          <dgm:bulletEnabled val="1"/>
        </dgm:presLayoutVars>
      </dgm:prSet>
      <dgm:spPr/>
    </dgm:pt>
    <dgm:pt modelId="{85F0BAD5-2807-E347-90AE-FB25D8BB9815}" type="pres">
      <dgm:prSet presAssocID="{0256F4C7-E648-774E-A199-74C1D2A673CC}" presName="Triangle" presStyleLbl="alignNode1" presStyleIdx="1" presStyleCnt="5" custScaleX="81837" custScaleY="82860" custLinFactNeighborY="65572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638A3453-FD43-4543-9625-582415A5C6B6}" type="pres">
      <dgm:prSet presAssocID="{F2605D8B-938A-B343-8EF3-98242771A7BD}" presName="sibTrans" presStyleCnt="0"/>
      <dgm:spPr/>
    </dgm:pt>
    <dgm:pt modelId="{3C2158B6-E480-CD43-852D-58F6F439BB8E}" type="pres">
      <dgm:prSet presAssocID="{F2605D8B-938A-B343-8EF3-98242771A7BD}" presName="space" presStyleCnt="0"/>
      <dgm:spPr/>
    </dgm:pt>
    <dgm:pt modelId="{FB0AE63B-EB43-BC40-8804-2F41386F3202}" type="pres">
      <dgm:prSet presAssocID="{9367A866-564D-EC4B-BE5C-6001411D6162}" presName="composite" presStyleCnt="0"/>
      <dgm:spPr/>
    </dgm:pt>
    <dgm:pt modelId="{65BD8F3D-EB4C-9B45-9048-FFA19F2BCFE3}" type="pres">
      <dgm:prSet presAssocID="{9367A866-564D-EC4B-BE5C-6001411D6162}" presName="LShape" presStyleLbl="alignNode1" presStyleIdx="2" presStyleCnt="5" custScaleX="107125" custScaleY="70984" custLinFactNeighborX="-1"/>
      <dgm:spPr/>
    </dgm:pt>
    <dgm:pt modelId="{2DBF26EA-695F-5348-83DF-D733A5B6F664}" type="pres">
      <dgm:prSet presAssocID="{9367A866-564D-EC4B-BE5C-6001411D6162}" presName="ParentText" presStyleLbl="revTx" presStyleIdx="1" presStyleCnt="3" custScaleX="111947" custScaleY="81471" custLinFactNeighborX="2148">
        <dgm:presLayoutVars>
          <dgm:chMax val="0"/>
          <dgm:chPref val="0"/>
          <dgm:bulletEnabled val="1"/>
        </dgm:presLayoutVars>
      </dgm:prSet>
      <dgm:spPr/>
    </dgm:pt>
    <dgm:pt modelId="{F38F8C56-3E81-F344-BDF6-F1C7A539B821}" type="pres">
      <dgm:prSet presAssocID="{9367A866-564D-EC4B-BE5C-6001411D6162}" presName="Triangle" presStyleLbl="alignNode1" presStyleIdx="3" presStyleCnt="5" custScaleX="81837" custScaleY="82860" custLinFactNeighborX="11195" custLinFactNeighborY="61059"/>
      <dgm:spPr/>
    </dgm:pt>
    <dgm:pt modelId="{95373099-70A0-9047-8332-63CF20579FD4}" type="pres">
      <dgm:prSet presAssocID="{9616CACA-C946-2D4C-8587-829624F28E70}" presName="sibTrans" presStyleCnt="0"/>
      <dgm:spPr/>
    </dgm:pt>
    <dgm:pt modelId="{022F8EF0-71B3-F144-8346-CCC6C876377A}" type="pres">
      <dgm:prSet presAssocID="{9616CACA-C946-2D4C-8587-829624F28E70}" presName="space" presStyleCnt="0"/>
      <dgm:spPr/>
    </dgm:pt>
    <dgm:pt modelId="{928DF06F-90C8-EC4D-B8C1-30B7B82681D8}" type="pres">
      <dgm:prSet presAssocID="{5D7BC099-C1C2-DF48-B1AB-94BC378A3ACF}" presName="composite" presStyleCnt="0"/>
      <dgm:spPr/>
    </dgm:pt>
    <dgm:pt modelId="{036A4973-8269-8C4A-B354-8A66D16300A6}" type="pres">
      <dgm:prSet presAssocID="{5D7BC099-C1C2-DF48-B1AB-94BC378A3ACF}" presName="LShape" presStyleLbl="alignNode1" presStyleIdx="4" presStyleCnt="5" custScaleX="104477" custScaleY="70958" custLinFactNeighborX="7545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EEABDA9-A7B1-AA4E-BB63-0CA64C20C7B0}" type="pres">
      <dgm:prSet presAssocID="{5D7BC099-C1C2-DF48-B1AB-94BC378A3ACF}" presName="ParentText" presStyleLbl="revTx" presStyleIdx="2" presStyleCnt="3" custScaleX="106157" custScaleY="81435" custLinFactNeighborX="8469">
        <dgm:presLayoutVars>
          <dgm:chMax val="0"/>
          <dgm:chPref val="0"/>
          <dgm:bulletEnabled val="1"/>
        </dgm:presLayoutVars>
      </dgm:prSet>
      <dgm:spPr/>
    </dgm:pt>
  </dgm:ptLst>
  <dgm:cxnLst>
    <dgm:cxn modelId="{973AE147-7C77-484C-A280-DE70BAF6142F}" type="presOf" srcId="{5D7BC099-C1C2-DF48-B1AB-94BC378A3ACF}" destId="{2EEABDA9-A7B1-AA4E-BB63-0CA64C20C7B0}" srcOrd="0" destOrd="0" presId="urn:microsoft.com/office/officeart/2009/3/layout/StepUpProcess"/>
    <dgm:cxn modelId="{0077E952-C4B6-304B-ABC2-F7EABF6AB83F}" type="presOf" srcId="{C8A6191F-C162-6F4E-9B06-6656891C3D57}" destId="{40D3704B-8E12-A842-BE2E-F825B5FAFFD3}" srcOrd="0" destOrd="0" presId="urn:microsoft.com/office/officeart/2009/3/layout/StepUpProcess"/>
    <dgm:cxn modelId="{1B430E84-12E1-2748-B891-8128F94443B0}" srcId="{C8A6191F-C162-6F4E-9B06-6656891C3D57}" destId="{5D7BC099-C1C2-DF48-B1AB-94BC378A3ACF}" srcOrd="2" destOrd="0" parTransId="{C68E1106-CC03-7E40-AFD0-AA73ACF322F7}" sibTransId="{659A6B68-96B0-E94A-87B3-F2F2348A0E8B}"/>
    <dgm:cxn modelId="{7F023991-0C29-5D45-8112-195F49849311}" type="presOf" srcId="{9367A866-564D-EC4B-BE5C-6001411D6162}" destId="{2DBF26EA-695F-5348-83DF-D733A5B6F664}" srcOrd="0" destOrd="0" presId="urn:microsoft.com/office/officeart/2009/3/layout/StepUpProcess"/>
    <dgm:cxn modelId="{32A142C1-1CB4-B344-B791-36B08D21B1E8}" srcId="{C8A6191F-C162-6F4E-9B06-6656891C3D57}" destId="{0256F4C7-E648-774E-A199-74C1D2A673CC}" srcOrd="0" destOrd="0" parTransId="{F77699CA-A65D-2B46-8582-C130AA3493C5}" sibTransId="{F2605D8B-938A-B343-8EF3-98242771A7BD}"/>
    <dgm:cxn modelId="{3871C0D6-EED4-7D49-92A7-BBA2C836966E}" type="presOf" srcId="{0256F4C7-E648-774E-A199-74C1D2A673CC}" destId="{2EBC65A7-4AD9-1043-851A-3909614CAE0D}" srcOrd="0" destOrd="0" presId="urn:microsoft.com/office/officeart/2009/3/layout/StepUpProcess"/>
    <dgm:cxn modelId="{3AC7E4EB-27D1-234A-9E14-C1A1823857F1}" srcId="{C8A6191F-C162-6F4E-9B06-6656891C3D57}" destId="{9367A866-564D-EC4B-BE5C-6001411D6162}" srcOrd="1" destOrd="0" parTransId="{86DE7169-28BD-424D-B0A0-9BEA6A1C9708}" sibTransId="{9616CACA-C946-2D4C-8587-829624F28E70}"/>
    <dgm:cxn modelId="{FAE799A1-024D-D644-AEBE-6E78905B511C}" type="presParOf" srcId="{40D3704B-8E12-A842-BE2E-F825B5FAFFD3}" destId="{8FD16E3F-4A1E-4546-AAAD-BD234A9CF1C4}" srcOrd="0" destOrd="0" presId="urn:microsoft.com/office/officeart/2009/3/layout/StepUpProcess"/>
    <dgm:cxn modelId="{02A5082C-0E3F-7945-BE26-05049460089E}" type="presParOf" srcId="{8FD16E3F-4A1E-4546-AAAD-BD234A9CF1C4}" destId="{8639C34B-9C73-504D-B06F-CB9A2235B169}" srcOrd="0" destOrd="0" presId="urn:microsoft.com/office/officeart/2009/3/layout/StepUpProcess"/>
    <dgm:cxn modelId="{53F0CC9E-D101-DA48-98A4-2EFC7A587110}" type="presParOf" srcId="{8FD16E3F-4A1E-4546-AAAD-BD234A9CF1C4}" destId="{2EBC65A7-4AD9-1043-851A-3909614CAE0D}" srcOrd="1" destOrd="0" presId="urn:microsoft.com/office/officeart/2009/3/layout/StepUpProcess"/>
    <dgm:cxn modelId="{34932238-6A45-4F48-B0B3-68434E00AEBE}" type="presParOf" srcId="{8FD16E3F-4A1E-4546-AAAD-BD234A9CF1C4}" destId="{85F0BAD5-2807-E347-90AE-FB25D8BB9815}" srcOrd="2" destOrd="0" presId="urn:microsoft.com/office/officeart/2009/3/layout/StepUpProcess"/>
    <dgm:cxn modelId="{27E6EC04-10D4-3844-B829-A3F885903125}" type="presParOf" srcId="{40D3704B-8E12-A842-BE2E-F825B5FAFFD3}" destId="{638A3453-FD43-4543-9625-582415A5C6B6}" srcOrd="1" destOrd="0" presId="urn:microsoft.com/office/officeart/2009/3/layout/StepUpProcess"/>
    <dgm:cxn modelId="{75F961EC-29C3-004D-8403-1E0EBE15DD75}" type="presParOf" srcId="{638A3453-FD43-4543-9625-582415A5C6B6}" destId="{3C2158B6-E480-CD43-852D-58F6F439BB8E}" srcOrd="0" destOrd="0" presId="urn:microsoft.com/office/officeart/2009/3/layout/StepUpProcess"/>
    <dgm:cxn modelId="{6DE95095-06D5-0349-8BBB-1C341B5CC930}" type="presParOf" srcId="{40D3704B-8E12-A842-BE2E-F825B5FAFFD3}" destId="{FB0AE63B-EB43-BC40-8804-2F41386F3202}" srcOrd="2" destOrd="0" presId="urn:microsoft.com/office/officeart/2009/3/layout/StepUpProcess"/>
    <dgm:cxn modelId="{4BB051EE-ED5E-E34D-B6CF-356563A1B385}" type="presParOf" srcId="{FB0AE63B-EB43-BC40-8804-2F41386F3202}" destId="{65BD8F3D-EB4C-9B45-9048-FFA19F2BCFE3}" srcOrd="0" destOrd="0" presId="urn:microsoft.com/office/officeart/2009/3/layout/StepUpProcess"/>
    <dgm:cxn modelId="{45431E69-C986-D140-B0AE-1A2E66D76B9E}" type="presParOf" srcId="{FB0AE63B-EB43-BC40-8804-2F41386F3202}" destId="{2DBF26EA-695F-5348-83DF-D733A5B6F664}" srcOrd="1" destOrd="0" presId="urn:microsoft.com/office/officeart/2009/3/layout/StepUpProcess"/>
    <dgm:cxn modelId="{B066DFEB-CE98-684F-B9E9-D336D73C1164}" type="presParOf" srcId="{FB0AE63B-EB43-BC40-8804-2F41386F3202}" destId="{F38F8C56-3E81-F344-BDF6-F1C7A539B821}" srcOrd="2" destOrd="0" presId="urn:microsoft.com/office/officeart/2009/3/layout/StepUpProcess"/>
    <dgm:cxn modelId="{35EAB375-D4E8-BA43-8605-9F712A0353FE}" type="presParOf" srcId="{40D3704B-8E12-A842-BE2E-F825B5FAFFD3}" destId="{95373099-70A0-9047-8332-63CF20579FD4}" srcOrd="3" destOrd="0" presId="urn:microsoft.com/office/officeart/2009/3/layout/StepUpProcess"/>
    <dgm:cxn modelId="{BA6E78FF-A0A5-EA4D-839D-3F1EFAA56C19}" type="presParOf" srcId="{95373099-70A0-9047-8332-63CF20579FD4}" destId="{022F8EF0-71B3-F144-8346-CCC6C876377A}" srcOrd="0" destOrd="0" presId="urn:microsoft.com/office/officeart/2009/3/layout/StepUpProcess"/>
    <dgm:cxn modelId="{AC12A8FA-BCB3-2F4E-BAF9-59AD3F842533}" type="presParOf" srcId="{40D3704B-8E12-A842-BE2E-F825B5FAFFD3}" destId="{928DF06F-90C8-EC4D-B8C1-30B7B82681D8}" srcOrd="4" destOrd="0" presId="urn:microsoft.com/office/officeart/2009/3/layout/StepUpProcess"/>
    <dgm:cxn modelId="{B2E05200-89DE-3F4C-86D5-A6D2B3EACE28}" type="presParOf" srcId="{928DF06F-90C8-EC4D-B8C1-30B7B82681D8}" destId="{036A4973-8269-8C4A-B354-8A66D16300A6}" srcOrd="0" destOrd="0" presId="urn:microsoft.com/office/officeart/2009/3/layout/StepUpProcess"/>
    <dgm:cxn modelId="{BCC708F8-6E46-AC4B-B5A2-5A7141ED0553}" type="presParOf" srcId="{928DF06F-90C8-EC4D-B8C1-30B7B82681D8}" destId="{2EEABDA9-A7B1-AA4E-BB63-0CA64C20C7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6191F-C162-6F4E-9B06-6656891C3D57}" type="doc">
      <dgm:prSet loTypeId="urn:microsoft.com/office/officeart/2009/3/layout/StepUp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56F4C7-E648-774E-A199-74C1D2A673CC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Similarity Measures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Sum of Pairs</a:t>
          </a:r>
        </a:p>
      </dgm:t>
    </dgm:pt>
    <dgm:pt modelId="{F77699CA-A65D-2B46-8582-C130AA3493C5}" type="parTrans" cxnId="{32A142C1-1CB4-B344-B791-36B08D21B1E8}">
      <dgm:prSet/>
      <dgm:spPr/>
      <dgm:t>
        <a:bodyPr/>
        <a:lstStyle/>
        <a:p>
          <a:endParaRPr lang="en-US"/>
        </a:p>
      </dgm:t>
    </dgm:pt>
    <dgm:pt modelId="{F2605D8B-938A-B343-8EF3-98242771A7BD}" type="sibTrans" cxnId="{32A142C1-1CB4-B344-B791-36B08D21B1E8}">
      <dgm:prSet/>
      <dgm:spPr/>
      <dgm:t>
        <a:bodyPr/>
        <a:lstStyle/>
        <a:p>
          <a:endParaRPr lang="en-US"/>
        </a:p>
      </dgm:t>
    </dgm:pt>
    <dgm:pt modelId="{9367A866-564D-EC4B-BE5C-6001411D6162}">
      <dgm:prSet phldrT="[Text]" custT="1"/>
      <dgm:spPr/>
      <dgm:t>
        <a:bodyPr/>
        <a:lstStyle/>
        <a:p>
          <a:r>
            <a: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Finding Optimal MSAs</a:t>
          </a:r>
        </a:p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Multi-dimensional Dynamic Programming</a:t>
          </a:r>
        </a:p>
      </dgm:t>
    </dgm:pt>
    <dgm:pt modelId="{86DE7169-28BD-424D-B0A0-9BEA6A1C9708}" type="parTrans" cxnId="{3AC7E4EB-27D1-234A-9E14-C1A1823857F1}">
      <dgm:prSet/>
      <dgm:spPr/>
      <dgm:t>
        <a:bodyPr/>
        <a:lstStyle/>
        <a:p>
          <a:endParaRPr lang="en-US"/>
        </a:p>
      </dgm:t>
    </dgm:pt>
    <dgm:pt modelId="{9616CACA-C946-2D4C-8587-829624F28E70}" type="sibTrans" cxnId="{3AC7E4EB-27D1-234A-9E14-C1A1823857F1}">
      <dgm:prSet/>
      <dgm:spPr/>
      <dgm:t>
        <a:bodyPr/>
        <a:lstStyle/>
        <a:p>
          <a:endParaRPr lang="en-US"/>
        </a:p>
      </dgm:t>
    </dgm:pt>
    <dgm:pt modelId="{5D7BC099-C1C2-DF48-B1AB-94BC378A3ACF}">
      <dgm:prSet phldrT="[Text]" custT="1"/>
      <dgm:spPr/>
      <dgm:t>
        <a:bodyPr/>
        <a:lstStyle/>
        <a:p>
          <a:r>
            <a:rPr lang="en-US" sz="1200" dirty="0">
              <a:solidFill>
                <a:schemeClr val="accent4"/>
              </a:solidFill>
              <a:latin typeface="Book Antiqua" panose="02040602050305030304" pitchFamily="18" charset="0"/>
            </a:rPr>
            <a:t>Heuristics</a:t>
          </a:r>
        </a:p>
        <a:p>
          <a:r>
            <a:rPr lang="en-US" sz="1400" b="1" dirty="0">
              <a:solidFill>
                <a:schemeClr val="tx2"/>
              </a:solidFill>
              <a:latin typeface="Book Antiqua" panose="02040602050305030304" pitchFamily="18" charset="0"/>
            </a:rPr>
            <a:t>Progressive Alignment</a:t>
          </a:r>
        </a:p>
      </dgm:t>
    </dgm:pt>
    <dgm:pt modelId="{C68E1106-CC03-7E40-AFD0-AA73ACF322F7}" type="parTrans" cxnId="{1B430E84-12E1-2748-B891-8128F94443B0}">
      <dgm:prSet/>
      <dgm:spPr/>
      <dgm:t>
        <a:bodyPr/>
        <a:lstStyle/>
        <a:p>
          <a:endParaRPr lang="en-US"/>
        </a:p>
      </dgm:t>
    </dgm:pt>
    <dgm:pt modelId="{659A6B68-96B0-E94A-87B3-F2F2348A0E8B}" type="sibTrans" cxnId="{1B430E84-12E1-2748-B891-8128F94443B0}">
      <dgm:prSet/>
      <dgm:spPr/>
      <dgm:t>
        <a:bodyPr/>
        <a:lstStyle/>
        <a:p>
          <a:endParaRPr lang="en-US"/>
        </a:p>
      </dgm:t>
    </dgm:pt>
    <dgm:pt modelId="{40D3704B-8E12-A842-BE2E-F825B5FAFFD3}" type="pres">
      <dgm:prSet presAssocID="{C8A6191F-C162-6F4E-9B06-6656891C3D57}" presName="rootnode" presStyleCnt="0">
        <dgm:presLayoutVars>
          <dgm:chMax/>
          <dgm:chPref/>
          <dgm:dir/>
          <dgm:animLvl val="lvl"/>
        </dgm:presLayoutVars>
      </dgm:prSet>
      <dgm:spPr/>
    </dgm:pt>
    <dgm:pt modelId="{8FD16E3F-4A1E-4546-AAAD-BD234A9CF1C4}" type="pres">
      <dgm:prSet presAssocID="{0256F4C7-E648-774E-A199-74C1D2A673CC}" presName="composite" presStyleCnt="0"/>
      <dgm:spPr/>
    </dgm:pt>
    <dgm:pt modelId="{8639C34B-9C73-504D-B06F-CB9A2235B169}" type="pres">
      <dgm:prSet presAssocID="{0256F4C7-E648-774E-A199-74C1D2A673CC}" presName="LShape" presStyleLbl="alignNode1" presStyleIdx="0" presStyleCnt="5" custScaleY="70958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EBC65A7-4AD9-1043-851A-3909614CAE0D}" type="pres">
      <dgm:prSet presAssocID="{0256F4C7-E648-774E-A199-74C1D2A673CC}" presName="ParentText" presStyleLbl="revTx" presStyleIdx="0" presStyleCnt="3" custScaleY="81435">
        <dgm:presLayoutVars>
          <dgm:chMax val="0"/>
          <dgm:chPref val="0"/>
          <dgm:bulletEnabled val="1"/>
        </dgm:presLayoutVars>
      </dgm:prSet>
      <dgm:spPr/>
    </dgm:pt>
    <dgm:pt modelId="{85F0BAD5-2807-E347-90AE-FB25D8BB9815}" type="pres">
      <dgm:prSet presAssocID="{0256F4C7-E648-774E-A199-74C1D2A673CC}" presName="Triangle" presStyleLbl="alignNode1" presStyleIdx="1" presStyleCnt="5" custScaleX="81837" custScaleY="82860" custLinFactNeighborY="65572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638A3453-FD43-4543-9625-582415A5C6B6}" type="pres">
      <dgm:prSet presAssocID="{F2605D8B-938A-B343-8EF3-98242771A7BD}" presName="sibTrans" presStyleCnt="0"/>
      <dgm:spPr/>
    </dgm:pt>
    <dgm:pt modelId="{3C2158B6-E480-CD43-852D-58F6F439BB8E}" type="pres">
      <dgm:prSet presAssocID="{F2605D8B-938A-B343-8EF3-98242771A7BD}" presName="space" presStyleCnt="0"/>
      <dgm:spPr/>
    </dgm:pt>
    <dgm:pt modelId="{FB0AE63B-EB43-BC40-8804-2F41386F3202}" type="pres">
      <dgm:prSet presAssocID="{9367A866-564D-EC4B-BE5C-6001411D6162}" presName="composite" presStyleCnt="0"/>
      <dgm:spPr/>
    </dgm:pt>
    <dgm:pt modelId="{65BD8F3D-EB4C-9B45-9048-FFA19F2BCFE3}" type="pres">
      <dgm:prSet presAssocID="{9367A866-564D-EC4B-BE5C-6001411D6162}" presName="LShape" presStyleLbl="alignNode1" presStyleIdx="2" presStyleCnt="5" custScaleX="107125" custScaleY="70984" custLinFactNeighborX="-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2DBF26EA-695F-5348-83DF-D733A5B6F664}" type="pres">
      <dgm:prSet presAssocID="{9367A866-564D-EC4B-BE5C-6001411D6162}" presName="ParentText" presStyleLbl="revTx" presStyleIdx="1" presStyleCnt="3" custScaleX="111947" custScaleY="81471" custLinFactNeighborX="2148">
        <dgm:presLayoutVars>
          <dgm:chMax val="0"/>
          <dgm:chPref val="0"/>
          <dgm:bulletEnabled val="1"/>
        </dgm:presLayoutVars>
      </dgm:prSet>
      <dgm:spPr/>
    </dgm:pt>
    <dgm:pt modelId="{F38F8C56-3E81-F344-BDF6-F1C7A539B821}" type="pres">
      <dgm:prSet presAssocID="{9367A866-564D-EC4B-BE5C-6001411D6162}" presName="Triangle" presStyleLbl="alignNode1" presStyleIdx="3" presStyleCnt="5" custScaleX="81837" custScaleY="82860" custLinFactNeighborX="11195" custLinFactNeighborY="61059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95373099-70A0-9047-8332-63CF20579FD4}" type="pres">
      <dgm:prSet presAssocID="{9616CACA-C946-2D4C-8587-829624F28E70}" presName="sibTrans" presStyleCnt="0"/>
      <dgm:spPr/>
    </dgm:pt>
    <dgm:pt modelId="{022F8EF0-71B3-F144-8346-CCC6C876377A}" type="pres">
      <dgm:prSet presAssocID="{9616CACA-C946-2D4C-8587-829624F28E70}" presName="space" presStyleCnt="0"/>
      <dgm:spPr/>
    </dgm:pt>
    <dgm:pt modelId="{928DF06F-90C8-EC4D-B8C1-30B7B82681D8}" type="pres">
      <dgm:prSet presAssocID="{5D7BC099-C1C2-DF48-B1AB-94BC378A3ACF}" presName="composite" presStyleCnt="0"/>
      <dgm:spPr/>
    </dgm:pt>
    <dgm:pt modelId="{036A4973-8269-8C4A-B354-8A66D16300A6}" type="pres">
      <dgm:prSet presAssocID="{5D7BC099-C1C2-DF48-B1AB-94BC378A3ACF}" presName="LShape" presStyleLbl="alignNode1" presStyleIdx="4" presStyleCnt="5" custScaleX="104477" custScaleY="70958" custLinFactNeighborX="7545"/>
      <dgm:spPr/>
    </dgm:pt>
    <dgm:pt modelId="{2EEABDA9-A7B1-AA4E-BB63-0CA64C20C7B0}" type="pres">
      <dgm:prSet presAssocID="{5D7BC099-C1C2-DF48-B1AB-94BC378A3ACF}" presName="ParentText" presStyleLbl="revTx" presStyleIdx="2" presStyleCnt="3" custScaleX="106157" custScaleY="81435" custLinFactNeighborX="8469">
        <dgm:presLayoutVars>
          <dgm:chMax val="0"/>
          <dgm:chPref val="0"/>
          <dgm:bulletEnabled val="1"/>
        </dgm:presLayoutVars>
      </dgm:prSet>
      <dgm:spPr/>
    </dgm:pt>
  </dgm:ptLst>
  <dgm:cxnLst>
    <dgm:cxn modelId="{973AE147-7C77-484C-A280-DE70BAF6142F}" type="presOf" srcId="{5D7BC099-C1C2-DF48-B1AB-94BC378A3ACF}" destId="{2EEABDA9-A7B1-AA4E-BB63-0CA64C20C7B0}" srcOrd="0" destOrd="0" presId="urn:microsoft.com/office/officeart/2009/3/layout/StepUpProcess"/>
    <dgm:cxn modelId="{0077E952-C4B6-304B-ABC2-F7EABF6AB83F}" type="presOf" srcId="{C8A6191F-C162-6F4E-9B06-6656891C3D57}" destId="{40D3704B-8E12-A842-BE2E-F825B5FAFFD3}" srcOrd="0" destOrd="0" presId="urn:microsoft.com/office/officeart/2009/3/layout/StepUpProcess"/>
    <dgm:cxn modelId="{1B430E84-12E1-2748-B891-8128F94443B0}" srcId="{C8A6191F-C162-6F4E-9B06-6656891C3D57}" destId="{5D7BC099-C1C2-DF48-B1AB-94BC378A3ACF}" srcOrd="2" destOrd="0" parTransId="{C68E1106-CC03-7E40-AFD0-AA73ACF322F7}" sibTransId="{659A6B68-96B0-E94A-87B3-F2F2348A0E8B}"/>
    <dgm:cxn modelId="{7F023991-0C29-5D45-8112-195F49849311}" type="presOf" srcId="{9367A866-564D-EC4B-BE5C-6001411D6162}" destId="{2DBF26EA-695F-5348-83DF-D733A5B6F664}" srcOrd="0" destOrd="0" presId="urn:microsoft.com/office/officeart/2009/3/layout/StepUpProcess"/>
    <dgm:cxn modelId="{32A142C1-1CB4-B344-B791-36B08D21B1E8}" srcId="{C8A6191F-C162-6F4E-9B06-6656891C3D57}" destId="{0256F4C7-E648-774E-A199-74C1D2A673CC}" srcOrd="0" destOrd="0" parTransId="{F77699CA-A65D-2B46-8582-C130AA3493C5}" sibTransId="{F2605D8B-938A-B343-8EF3-98242771A7BD}"/>
    <dgm:cxn modelId="{3871C0D6-EED4-7D49-92A7-BBA2C836966E}" type="presOf" srcId="{0256F4C7-E648-774E-A199-74C1D2A673CC}" destId="{2EBC65A7-4AD9-1043-851A-3909614CAE0D}" srcOrd="0" destOrd="0" presId="urn:microsoft.com/office/officeart/2009/3/layout/StepUpProcess"/>
    <dgm:cxn modelId="{3AC7E4EB-27D1-234A-9E14-C1A1823857F1}" srcId="{C8A6191F-C162-6F4E-9B06-6656891C3D57}" destId="{9367A866-564D-EC4B-BE5C-6001411D6162}" srcOrd="1" destOrd="0" parTransId="{86DE7169-28BD-424D-B0A0-9BEA6A1C9708}" sibTransId="{9616CACA-C946-2D4C-8587-829624F28E70}"/>
    <dgm:cxn modelId="{FAE799A1-024D-D644-AEBE-6E78905B511C}" type="presParOf" srcId="{40D3704B-8E12-A842-BE2E-F825B5FAFFD3}" destId="{8FD16E3F-4A1E-4546-AAAD-BD234A9CF1C4}" srcOrd="0" destOrd="0" presId="urn:microsoft.com/office/officeart/2009/3/layout/StepUpProcess"/>
    <dgm:cxn modelId="{02A5082C-0E3F-7945-BE26-05049460089E}" type="presParOf" srcId="{8FD16E3F-4A1E-4546-AAAD-BD234A9CF1C4}" destId="{8639C34B-9C73-504D-B06F-CB9A2235B169}" srcOrd="0" destOrd="0" presId="urn:microsoft.com/office/officeart/2009/3/layout/StepUpProcess"/>
    <dgm:cxn modelId="{53F0CC9E-D101-DA48-98A4-2EFC7A587110}" type="presParOf" srcId="{8FD16E3F-4A1E-4546-AAAD-BD234A9CF1C4}" destId="{2EBC65A7-4AD9-1043-851A-3909614CAE0D}" srcOrd="1" destOrd="0" presId="urn:microsoft.com/office/officeart/2009/3/layout/StepUpProcess"/>
    <dgm:cxn modelId="{34932238-6A45-4F48-B0B3-68434E00AEBE}" type="presParOf" srcId="{8FD16E3F-4A1E-4546-AAAD-BD234A9CF1C4}" destId="{85F0BAD5-2807-E347-90AE-FB25D8BB9815}" srcOrd="2" destOrd="0" presId="urn:microsoft.com/office/officeart/2009/3/layout/StepUpProcess"/>
    <dgm:cxn modelId="{27E6EC04-10D4-3844-B829-A3F885903125}" type="presParOf" srcId="{40D3704B-8E12-A842-BE2E-F825B5FAFFD3}" destId="{638A3453-FD43-4543-9625-582415A5C6B6}" srcOrd="1" destOrd="0" presId="urn:microsoft.com/office/officeart/2009/3/layout/StepUpProcess"/>
    <dgm:cxn modelId="{75F961EC-29C3-004D-8403-1E0EBE15DD75}" type="presParOf" srcId="{638A3453-FD43-4543-9625-582415A5C6B6}" destId="{3C2158B6-E480-CD43-852D-58F6F439BB8E}" srcOrd="0" destOrd="0" presId="urn:microsoft.com/office/officeart/2009/3/layout/StepUpProcess"/>
    <dgm:cxn modelId="{6DE95095-06D5-0349-8BBB-1C341B5CC930}" type="presParOf" srcId="{40D3704B-8E12-A842-BE2E-F825B5FAFFD3}" destId="{FB0AE63B-EB43-BC40-8804-2F41386F3202}" srcOrd="2" destOrd="0" presId="urn:microsoft.com/office/officeart/2009/3/layout/StepUpProcess"/>
    <dgm:cxn modelId="{4BB051EE-ED5E-E34D-B6CF-356563A1B385}" type="presParOf" srcId="{FB0AE63B-EB43-BC40-8804-2F41386F3202}" destId="{65BD8F3D-EB4C-9B45-9048-FFA19F2BCFE3}" srcOrd="0" destOrd="0" presId="urn:microsoft.com/office/officeart/2009/3/layout/StepUpProcess"/>
    <dgm:cxn modelId="{45431E69-C986-D140-B0AE-1A2E66D76B9E}" type="presParOf" srcId="{FB0AE63B-EB43-BC40-8804-2F41386F3202}" destId="{2DBF26EA-695F-5348-83DF-D733A5B6F664}" srcOrd="1" destOrd="0" presId="urn:microsoft.com/office/officeart/2009/3/layout/StepUpProcess"/>
    <dgm:cxn modelId="{B066DFEB-CE98-684F-B9E9-D336D73C1164}" type="presParOf" srcId="{FB0AE63B-EB43-BC40-8804-2F41386F3202}" destId="{F38F8C56-3E81-F344-BDF6-F1C7A539B821}" srcOrd="2" destOrd="0" presId="urn:microsoft.com/office/officeart/2009/3/layout/StepUpProcess"/>
    <dgm:cxn modelId="{35EAB375-D4E8-BA43-8605-9F712A0353FE}" type="presParOf" srcId="{40D3704B-8E12-A842-BE2E-F825B5FAFFD3}" destId="{95373099-70A0-9047-8332-63CF20579FD4}" srcOrd="3" destOrd="0" presId="urn:microsoft.com/office/officeart/2009/3/layout/StepUpProcess"/>
    <dgm:cxn modelId="{BA6E78FF-A0A5-EA4D-839D-3F1EFAA56C19}" type="presParOf" srcId="{95373099-70A0-9047-8332-63CF20579FD4}" destId="{022F8EF0-71B3-F144-8346-CCC6C876377A}" srcOrd="0" destOrd="0" presId="urn:microsoft.com/office/officeart/2009/3/layout/StepUpProcess"/>
    <dgm:cxn modelId="{AC12A8FA-BCB3-2F4E-BAF9-59AD3F842533}" type="presParOf" srcId="{40D3704B-8E12-A842-BE2E-F825B5FAFFD3}" destId="{928DF06F-90C8-EC4D-B8C1-30B7B82681D8}" srcOrd="4" destOrd="0" presId="urn:microsoft.com/office/officeart/2009/3/layout/StepUpProcess"/>
    <dgm:cxn modelId="{B2E05200-89DE-3F4C-86D5-A6D2B3EACE28}" type="presParOf" srcId="{928DF06F-90C8-EC4D-B8C1-30B7B82681D8}" destId="{036A4973-8269-8C4A-B354-8A66D16300A6}" srcOrd="0" destOrd="0" presId="urn:microsoft.com/office/officeart/2009/3/layout/StepUpProcess"/>
    <dgm:cxn modelId="{BCC708F8-6E46-AC4B-B5A2-5A7141ED0553}" type="presParOf" srcId="{928DF06F-90C8-EC4D-B8C1-30B7B82681D8}" destId="{2EEABDA9-A7B1-AA4E-BB63-0CA64C20C7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9C34B-9C73-504D-B06F-CB9A2235B169}">
      <dsp:nvSpPr>
        <dsp:cNvPr id="0" name=""/>
        <dsp:cNvSpPr/>
      </dsp:nvSpPr>
      <dsp:spPr>
        <a:xfrm rot="5400000">
          <a:off x="1074691" y="506470"/>
          <a:ext cx="881004" cy="20659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65A7-4AD9-1043-851A-3909614CAE0D}">
      <dsp:nvSpPr>
        <dsp:cNvPr id="0" name=""/>
        <dsp:cNvSpPr/>
      </dsp:nvSpPr>
      <dsp:spPr>
        <a:xfrm>
          <a:off x="687149" y="1275512"/>
          <a:ext cx="1865169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Similarity Measures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Sum of Pairs</a:t>
          </a:r>
        </a:p>
      </dsp:txBody>
      <dsp:txXfrm>
        <a:off x="687149" y="1275512"/>
        <a:ext cx="1865169" cy="1331405"/>
      </dsp:txXfrm>
    </dsp:sp>
    <dsp:sp modelId="{85F0BAD5-2807-E347-90AE-FB25D8BB9815}">
      <dsp:nvSpPr>
        <dsp:cNvPr id="0" name=""/>
        <dsp:cNvSpPr/>
      </dsp:nvSpPr>
      <dsp:spPr>
        <a:xfrm>
          <a:off x="2232359" y="615291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7753"/>
            <a:satOff val="96"/>
            <a:lumOff val="5161"/>
            <a:alphaOff val="0"/>
          </a:schemeClr>
        </a:solidFill>
        <a:ln w="26425" cap="flat" cmpd="sng" algn="ctr">
          <a:solidFill>
            <a:schemeClr val="accent1">
              <a:shade val="80000"/>
              <a:hueOff val="-7753"/>
              <a:satOff val="96"/>
              <a:lumOff val="5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8F3D-EB4C-9B45-9048-FFA19F2BCFE3}">
      <dsp:nvSpPr>
        <dsp:cNvPr id="0" name=""/>
        <dsp:cNvSpPr/>
      </dsp:nvSpPr>
      <dsp:spPr>
        <a:xfrm rot="5400000">
          <a:off x="3431441" y="49485"/>
          <a:ext cx="881326" cy="22131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accent1">
              <a:shade val="80000"/>
              <a:hueOff val="-15506"/>
              <a:satOff val="191"/>
              <a:lumOff val="10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26EA-695F-5348-83DF-D733A5B6F664}">
      <dsp:nvSpPr>
        <dsp:cNvPr id="0" name=""/>
        <dsp:cNvSpPr/>
      </dsp:nvSpPr>
      <dsp:spPr>
        <a:xfrm>
          <a:off x="2972729" y="891833"/>
          <a:ext cx="2088000" cy="133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Finding Optimal MSAs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Multi-dimensional Dynamic Programming</a:t>
          </a:r>
        </a:p>
      </dsp:txBody>
      <dsp:txXfrm>
        <a:off x="2972729" y="891833"/>
        <a:ext cx="2088000" cy="1331993"/>
      </dsp:txXfrm>
    </dsp:sp>
    <dsp:sp modelId="{F38F8C56-3E81-F344-BDF6-F1C7A539B821}">
      <dsp:nvSpPr>
        <dsp:cNvPr id="0" name=""/>
        <dsp:cNvSpPr/>
      </dsp:nvSpPr>
      <dsp:spPr>
        <a:xfrm>
          <a:off x="4628688" y="216023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23259"/>
            <a:satOff val="287"/>
            <a:lumOff val="15484"/>
            <a:alphaOff val="0"/>
          </a:schemeClr>
        </a:solidFill>
        <a:ln w="26425" cap="flat" cmpd="sng" algn="ctr">
          <a:solidFill>
            <a:schemeClr val="accent1">
              <a:shade val="80000"/>
              <a:hueOff val="-23259"/>
              <a:satOff val="287"/>
              <a:lumOff val="154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A4973-8269-8C4A-B354-8A66D16300A6}">
      <dsp:nvSpPr>
        <dsp:cNvPr id="0" name=""/>
        <dsp:cNvSpPr/>
      </dsp:nvSpPr>
      <dsp:spPr>
        <a:xfrm rot="5400000">
          <a:off x="5843478" y="-306252"/>
          <a:ext cx="881004" cy="2158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accent1">
              <a:shade val="80000"/>
              <a:hueOff val="-31013"/>
              <a:satOff val="383"/>
              <a:lumOff val="20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ABDA9-A7B1-AA4E-BB63-0CA64C20C7B0}">
      <dsp:nvSpPr>
        <dsp:cNvPr id="0" name=""/>
        <dsp:cNvSpPr/>
      </dsp:nvSpPr>
      <dsp:spPr>
        <a:xfrm>
          <a:off x="5400600" y="509036"/>
          <a:ext cx="1980007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Heuristics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Progressive Alignment</a:t>
          </a:r>
        </a:p>
      </dsp:txBody>
      <dsp:txXfrm>
        <a:off x="5400600" y="509036"/>
        <a:ext cx="1980007" cy="1331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9C34B-9C73-504D-B06F-CB9A2235B169}">
      <dsp:nvSpPr>
        <dsp:cNvPr id="0" name=""/>
        <dsp:cNvSpPr/>
      </dsp:nvSpPr>
      <dsp:spPr>
        <a:xfrm rot="5400000">
          <a:off x="1074691" y="506470"/>
          <a:ext cx="881004" cy="20659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65A7-4AD9-1043-851A-3909614CAE0D}">
      <dsp:nvSpPr>
        <dsp:cNvPr id="0" name=""/>
        <dsp:cNvSpPr/>
      </dsp:nvSpPr>
      <dsp:spPr>
        <a:xfrm>
          <a:off x="687149" y="1275512"/>
          <a:ext cx="1865169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Similarity Measures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Sum of Pairs</a:t>
          </a:r>
        </a:p>
      </dsp:txBody>
      <dsp:txXfrm>
        <a:off x="687149" y="1275512"/>
        <a:ext cx="1865169" cy="1331405"/>
      </dsp:txXfrm>
    </dsp:sp>
    <dsp:sp modelId="{85F0BAD5-2807-E347-90AE-FB25D8BB9815}">
      <dsp:nvSpPr>
        <dsp:cNvPr id="0" name=""/>
        <dsp:cNvSpPr/>
      </dsp:nvSpPr>
      <dsp:spPr>
        <a:xfrm>
          <a:off x="2232359" y="615291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7753"/>
            <a:satOff val="96"/>
            <a:lumOff val="5161"/>
            <a:alphaOff val="0"/>
          </a:schemeClr>
        </a:solidFill>
        <a:ln w="26425" cap="flat" cmpd="sng" algn="ctr">
          <a:solidFill>
            <a:schemeClr val="accent1">
              <a:shade val="80000"/>
              <a:hueOff val="-7753"/>
              <a:satOff val="96"/>
              <a:lumOff val="5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8F3D-EB4C-9B45-9048-FFA19F2BCFE3}">
      <dsp:nvSpPr>
        <dsp:cNvPr id="0" name=""/>
        <dsp:cNvSpPr/>
      </dsp:nvSpPr>
      <dsp:spPr>
        <a:xfrm rot="5400000">
          <a:off x="3431441" y="49485"/>
          <a:ext cx="881326" cy="22131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26EA-695F-5348-83DF-D733A5B6F664}">
      <dsp:nvSpPr>
        <dsp:cNvPr id="0" name=""/>
        <dsp:cNvSpPr/>
      </dsp:nvSpPr>
      <dsp:spPr>
        <a:xfrm>
          <a:off x="2972729" y="891833"/>
          <a:ext cx="2088000" cy="133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Finding Optimal MSAs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Multi-dimensional Dynamic Programming</a:t>
          </a:r>
        </a:p>
      </dsp:txBody>
      <dsp:txXfrm>
        <a:off x="2972729" y="891833"/>
        <a:ext cx="2088000" cy="1331993"/>
      </dsp:txXfrm>
    </dsp:sp>
    <dsp:sp modelId="{F38F8C56-3E81-F344-BDF6-F1C7A539B821}">
      <dsp:nvSpPr>
        <dsp:cNvPr id="0" name=""/>
        <dsp:cNvSpPr/>
      </dsp:nvSpPr>
      <dsp:spPr>
        <a:xfrm>
          <a:off x="4628688" y="216023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A4973-8269-8C4A-B354-8A66D16300A6}">
      <dsp:nvSpPr>
        <dsp:cNvPr id="0" name=""/>
        <dsp:cNvSpPr/>
      </dsp:nvSpPr>
      <dsp:spPr>
        <a:xfrm rot="5400000">
          <a:off x="5843478" y="-306252"/>
          <a:ext cx="881004" cy="2158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ABDA9-A7B1-AA4E-BB63-0CA64C20C7B0}">
      <dsp:nvSpPr>
        <dsp:cNvPr id="0" name=""/>
        <dsp:cNvSpPr/>
      </dsp:nvSpPr>
      <dsp:spPr>
        <a:xfrm>
          <a:off x="5400600" y="509036"/>
          <a:ext cx="1980007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Heuristics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Progressive Alignment</a:t>
          </a:r>
        </a:p>
      </dsp:txBody>
      <dsp:txXfrm>
        <a:off x="5400600" y="509036"/>
        <a:ext cx="1980007" cy="1331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9C34B-9C73-504D-B06F-CB9A2235B169}">
      <dsp:nvSpPr>
        <dsp:cNvPr id="0" name=""/>
        <dsp:cNvSpPr/>
      </dsp:nvSpPr>
      <dsp:spPr>
        <a:xfrm rot="5400000">
          <a:off x="1074691" y="506470"/>
          <a:ext cx="881004" cy="20659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65A7-4AD9-1043-851A-3909614CAE0D}">
      <dsp:nvSpPr>
        <dsp:cNvPr id="0" name=""/>
        <dsp:cNvSpPr/>
      </dsp:nvSpPr>
      <dsp:spPr>
        <a:xfrm>
          <a:off x="687149" y="1275512"/>
          <a:ext cx="1865169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Similarity Measures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Sum of Pairs</a:t>
          </a:r>
        </a:p>
      </dsp:txBody>
      <dsp:txXfrm>
        <a:off x="687149" y="1275512"/>
        <a:ext cx="1865169" cy="1331405"/>
      </dsp:txXfrm>
    </dsp:sp>
    <dsp:sp modelId="{85F0BAD5-2807-E347-90AE-FB25D8BB9815}">
      <dsp:nvSpPr>
        <dsp:cNvPr id="0" name=""/>
        <dsp:cNvSpPr/>
      </dsp:nvSpPr>
      <dsp:spPr>
        <a:xfrm>
          <a:off x="2232359" y="615291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8F3D-EB4C-9B45-9048-FFA19F2BCFE3}">
      <dsp:nvSpPr>
        <dsp:cNvPr id="0" name=""/>
        <dsp:cNvSpPr/>
      </dsp:nvSpPr>
      <dsp:spPr>
        <a:xfrm rot="5400000">
          <a:off x="3431441" y="49485"/>
          <a:ext cx="881326" cy="22131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accent1">
              <a:shade val="80000"/>
              <a:hueOff val="-15506"/>
              <a:satOff val="191"/>
              <a:lumOff val="10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26EA-695F-5348-83DF-D733A5B6F664}">
      <dsp:nvSpPr>
        <dsp:cNvPr id="0" name=""/>
        <dsp:cNvSpPr/>
      </dsp:nvSpPr>
      <dsp:spPr>
        <a:xfrm>
          <a:off x="2972729" y="891833"/>
          <a:ext cx="2088000" cy="133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Finding Optimal MSAs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Multi-dimensional Dynamic Programming</a:t>
          </a:r>
        </a:p>
      </dsp:txBody>
      <dsp:txXfrm>
        <a:off x="2972729" y="891833"/>
        <a:ext cx="2088000" cy="1331993"/>
      </dsp:txXfrm>
    </dsp:sp>
    <dsp:sp modelId="{F38F8C56-3E81-F344-BDF6-F1C7A539B821}">
      <dsp:nvSpPr>
        <dsp:cNvPr id="0" name=""/>
        <dsp:cNvSpPr/>
      </dsp:nvSpPr>
      <dsp:spPr>
        <a:xfrm>
          <a:off x="4628688" y="216023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23259"/>
            <a:satOff val="287"/>
            <a:lumOff val="15484"/>
            <a:alphaOff val="0"/>
          </a:schemeClr>
        </a:solidFill>
        <a:ln w="26425" cap="flat" cmpd="sng" algn="ctr">
          <a:solidFill>
            <a:schemeClr val="accent1">
              <a:shade val="80000"/>
              <a:hueOff val="-23259"/>
              <a:satOff val="287"/>
              <a:lumOff val="154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A4973-8269-8C4A-B354-8A66D16300A6}">
      <dsp:nvSpPr>
        <dsp:cNvPr id="0" name=""/>
        <dsp:cNvSpPr/>
      </dsp:nvSpPr>
      <dsp:spPr>
        <a:xfrm rot="5400000">
          <a:off x="5843478" y="-306252"/>
          <a:ext cx="881004" cy="2158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ABDA9-A7B1-AA4E-BB63-0CA64C20C7B0}">
      <dsp:nvSpPr>
        <dsp:cNvPr id="0" name=""/>
        <dsp:cNvSpPr/>
      </dsp:nvSpPr>
      <dsp:spPr>
        <a:xfrm>
          <a:off x="5400600" y="509036"/>
          <a:ext cx="1980007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Heuristics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Progressive Alignment</a:t>
          </a:r>
        </a:p>
      </dsp:txBody>
      <dsp:txXfrm>
        <a:off x="5400600" y="509036"/>
        <a:ext cx="1980007" cy="1331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9C34B-9C73-504D-B06F-CB9A2235B169}">
      <dsp:nvSpPr>
        <dsp:cNvPr id="0" name=""/>
        <dsp:cNvSpPr/>
      </dsp:nvSpPr>
      <dsp:spPr>
        <a:xfrm rot="5400000">
          <a:off x="1074691" y="506470"/>
          <a:ext cx="881004" cy="20659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65A7-4AD9-1043-851A-3909614CAE0D}">
      <dsp:nvSpPr>
        <dsp:cNvPr id="0" name=""/>
        <dsp:cNvSpPr/>
      </dsp:nvSpPr>
      <dsp:spPr>
        <a:xfrm>
          <a:off x="687149" y="1275512"/>
          <a:ext cx="1865169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Similarity Measures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Sum of Pairs</a:t>
          </a:r>
        </a:p>
      </dsp:txBody>
      <dsp:txXfrm>
        <a:off x="687149" y="1275512"/>
        <a:ext cx="1865169" cy="1331405"/>
      </dsp:txXfrm>
    </dsp:sp>
    <dsp:sp modelId="{85F0BAD5-2807-E347-90AE-FB25D8BB9815}">
      <dsp:nvSpPr>
        <dsp:cNvPr id="0" name=""/>
        <dsp:cNvSpPr/>
      </dsp:nvSpPr>
      <dsp:spPr>
        <a:xfrm>
          <a:off x="2232359" y="615291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8F3D-EB4C-9B45-9048-FFA19F2BCFE3}">
      <dsp:nvSpPr>
        <dsp:cNvPr id="0" name=""/>
        <dsp:cNvSpPr/>
      </dsp:nvSpPr>
      <dsp:spPr>
        <a:xfrm rot="5400000">
          <a:off x="3431441" y="49485"/>
          <a:ext cx="881326" cy="22131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26EA-695F-5348-83DF-D733A5B6F664}">
      <dsp:nvSpPr>
        <dsp:cNvPr id="0" name=""/>
        <dsp:cNvSpPr/>
      </dsp:nvSpPr>
      <dsp:spPr>
        <a:xfrm>
          <a:off x="2972729" y="891833"/>
          <a:ext cx="2088000" cy="1331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Finding Optimal MSAs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rPr>
            <a:t>Multi-dimensional Dynamic Programming</a:t>
          </a:r>
        </a:p>
      </dsp:txBody>
      <dsp:txXfrm>
        <a:off x="2972729" y="891833"/>
        <a:ext cx="2088000" cy="1331993"/>
      </dsp:txXfrm>
    </dsp:sp>
    <dsp:sp modelId="{F38F8C56-3E81-F344-BDF6-F1C7A539B821}">
      <dsp:nvSpPr>
        <dsp:cNvPr id="0" name=""/>
        <dsp:cNvSpPr/>
      </dsp:nvSpPr>
      <dsp:spPr>
        <a:xfrm>
          <a:off x="4628688" y="216023"/>
          <a:ext cx="287999" cy="291599"/>
        </a:xfrm>
        <a:prstGeom prst="triangle">
          <a:avLst>
            <a:gd name="adj" fmla="val 100000"/>
          </a:avLst>
        </a:prstGeom>
        <a:solidFill>
          <a:schemeClr val="accent1">
            <a:lumMod val="40000"/>
            <a:lumOff val="60000"/>
          </a:schemeClr>
        </a:solidFill>
        <a:ln w="2642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A4973-8269-8C4A-B354-8A66D16300A6}">
      <dsp:nvSpPr>
        <dsp:cNvPr id="0" name=""/>
        <dsp:cNvSpPr/>
      </dsp:nvSpPr>
      <dsp:spPr>
        <a:xfrm rot="5400000">
          <a:off x="5843478" y="-306252"/>
          <a:ext cx="881004" cy="2158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accent1">
              <a:shade val="80000"/>
              <a:hueOff val="-31013"/>
              <a:satOff val="383"/>
              <a:lumOff val="20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ABDA9-A7B1-AA4E-BB63-0CA64C20C7B0}">
      <dsp:nvSpPr>
        <dsp:cNvPr id="0" name=""/>
        <dsp:cNvSpPr/>
      </dsp:nvSpPr>
      <dsp:spPr>
        <a:xfrm>
          <a:off x="5400600" y="509036"/>
          <a:ext cx="1980007" cy="133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/>
              </a:solidFill>
              <a:latin typeface="Book Antiqua" panose="02040602050305030304" pitchFamily="18" charset="0"/>
            </a:rPr>
            <a:t>Heuristics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Book Antiqua" panose="02040602050305030304" pitchFamily="18" charset="0"/>
            </a:rPr>
            <a:t>Progressive Alignment</a:t>
          </a:r>
        </a:p>
      </dsp:txBody>
      <dsp:txXfrm>
        <a:off x="5400600" y="509036"/>
        <a:ext cx="1980007" cy="133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A1105-4CB5-49CE-A3B9-C38D57739BA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9DC-7F67-42A8-AE74-EA85EA8BF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4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590-7430-40EC-A08B-10284E1AC6B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E9C4-E4E2-44F2-A3F2-6BBE71349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9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7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3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2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1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4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69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32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41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1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3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1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61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34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00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82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93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56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7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6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6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27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93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81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5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2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5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6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7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4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6217-979F-C740-ABD3-8B08B6662403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7629-2171-E847-AFE1-A18AF0D11181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C4D-6C30-0144-BBD3-65689E29FAB1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A15-E4DE-9A41-8B30-4C4A666EE8D8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7035-2274-574F-9B1E-C0EE678F89FA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2661-321A-694B-AA9F-D6DA7392965B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897-6E55-9143-9EAE-445E1DD79C6B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C31-C132-4745-BEB2-B75C811AC898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16B-5EA3-0F44-A702-EEF953060492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60FF-420B-A945-9C1A-4DDF616B04AD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3226-7A95-874F-98D8-189E035EE6DB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930803-9178-CC4C-9FE8-4596BB9791E7}" type="datetime1">
              <a:rPr lang="en-US" altLang="zh-CN" smtClean="0"/>
              <a:t>9/16/2019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Multiple</a:t>
            </a:r>
            <a:r>
              <a:rPr lang="zh-CN" altLang="en-US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SEQUANCE ALIGNMENT</a:t>
            </a:r>
            <a:endParaRPr lang="zh-CN" altLang="en-US" sz="40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667830" y="4011910"/>
            <a:ext cx="1492473" cy="7920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match =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mismatch = -1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gap penalty = -2</a:t>
            </a: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71" y="1869730"/>
            <a:ext cx="2400300" cy="904875"/>
          </a:xfrm>
          <a:prstGeom prst="rect">
            <a:avLst/>
          </a:prstGeom>
        </p:spPr>
      </p:pic>
      <p:sp>
        <p:nvSpPr>
          <p:cNvPr id="20" name="左箭头 5"/>
          <p:cNvSpPr/>
          <p:nvPr/>
        </p:nvSpPr>
        <p:spPr>
          <a:xfrm rot="2700000">
            <a:off x="2306307" y="2689163"/>
            <a:ext cx="432048" cy="288032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77041" y="3291744"/>
            <a:ext cx="4165759" cy="383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400" b="1" dirty="0" err="1">
                <a:latin typeface="Book Antiqua" panose="02040602050305030304" pitchFamily="18" charset="0"/>
              </a:rPr>
              <a:t>Traceback</a:t>
            </a:r>
            <a:r>
              <a:rPr lang="en-US" altLang="zh-CN" sz="1400" dirty="0">
                <a:latin typeface="Book Antiqua" panose="02040602050305030304" pitchFamily="18" charset="0"/>
              </a:rPr>
              <a:t>: </a:t>
            </a:r>
            <a:r>
              <a:rPr lang="en-US" altLang="zh-CN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start from the highest score &amp; end at 0</a:t>
            </a:r>
          </a:p>
        </p:txBody>
      </p:sp>
      <p:graphicFrame>
        <p:nvGraphicFramePr>
          <p:cNvPr id="22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23916"/>
              </p:ext>
            </p:extLst>
          </p:nvPr>
        </p:nvGraphicFramePr>
        <p:xfrm>
          <a:off x="5220072" y="1779910"/>
          <a:ext cx="2603160" cy="22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80">
                  <a:extLst>
                    <a:ext uri="{9D8B030D-6E8A-4147-A177-3AD203B41FA5}">
                      <a16:colId xmlns:a16="http://schemas.microsoft.com/office/drawing/2014/main" val="3513625326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508994790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12810266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36649459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38002037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752308275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784983833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zh-CN" altLang="en-US" sz="1200" i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998289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l-GR" altLang="zh-CN" sz="1200" i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4356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981371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4892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47687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63815"/>
                  </a:ext>
                </a:extLst>
              </a:tr>
            </a:tbl>
          </a:graphicData>
        </a:graphic>
      </p:graphicFrame>
      <p:cxnSp>
        <p:nvCxnSpPr>
          <p:cNvPr id="23" name="直接箭头连接符 12"/>
          <p:cNvCxnSpPr/>
          <p:nvPr/>
        </p:nvCxnSpPr>
        <p:spPr>
          <a:xfrm rot="2700000" flipH="1">
            <a:off x="6903792" y="3270730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3"/>
          <p:cNvCxnSpPr/>
          <p:nvPr/>
        </p:nvCxnSpPr>
        <p:spPr>
          <a:xfrm rot="2700000" flipH="1">
            <a:off x="6524060" y="2892690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31248"/>
              </p:ext>
            </p:extLst>
          </p:nvPr>
        </p:nvGraphicFramePr>
        <p:xfrm>
          <a:off x="6371550" y="4203411"/>
          <a:ext cx="66502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5">
                  <a:extLst>
                    <a:ext uri="{9D8B030D-6E8A-4147-A177-3AD203B41FA5}">
                      <a16:colId xmlns:a16="http://schemas.microsoft.com/office/drawing/2014/main" val="3120378104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4159847835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428882422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267454292"/>
                    </a:ext>
                  </a:extLst>
                </a:gridCol>
              </a:tblGrid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anose="020406020503050303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78380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|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|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7526826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anose="0204060205030503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958944"/>
                  </a:ext>
                </a:extLst>
              </a:tr>
            </a:tbl>
          </a:graphicData>
        </a:graphic>
      </p:graphicFrame>
      <p:sp>
        <p:nvSpPr>
          <p:cNvPr id="26" name="标题 1"/>
          <p:cNvSpPr txBox="1">
            <a:spLocks/>
          </p:cNvSpPr>
          <p:nvPr/>
        </p:nvSpPr>
        <p:spPr>
          <a:xfrm>
            <a:off x="5049727" y="1238065"/>
            <a:ext cx="3318942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Britannic Bold" panose="020B0903060703020204" pitchFamily="34" charset="0"/>
              </a:rPr>
              <a:t>LOCAL : SMITH-WATERMAN ALGORITHM</a:t>
            </a:r>
            <a:endParaRPr lang="zh-CN" altLang="en-US" sz="14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Impact" panose="020B0806030902050204" pitchFamily="34" charset="0"/>
                <a:cs typeface="Calibri" panose="020F0502020204030204" pitchFamily="34" charset="0"/>
              </a:rPr>
              <a:t>MULTIPLE SEQUENCE ALIGNMENT ALGORITHMS</a:t>
            </a:r>
            <a:endParaRPr lang="zh-CN" altLang="en-US" sz="36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4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  <a:cs typeface="Calibri" panose="020F0502020204030204" pitchFamily="34" charset="0"/>
              </a:rPr>
              <a:t>GLOBAL VS LOCAL ALIGNMENTS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Global alignments,</a:t>
            </a:r>
            <a:r>
              <a:rPr lang="en-US" altLang="zh-CN" sz="1800" dirty="0">
                <a:latin typeface="Book Antiqua" panose="02040602050305030304" pitchFamily="18" charset="0"/>
              </a:rPr>
              <a:t> which attempt to align every residue in every sequence, are most useful when the sequences in the query set are similar and of roughly equal size. </a:t>
            </a:r>
            <a:r>
              <a:rPr lang="en-US" altLang="zh-CN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This does not mean global alignments cannot start and/or end in gaps.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Picture 2" descr="http://www.pitt.edu/~mcs2/teaching/biocomp/tutorials/glob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71750"/>
            <a:ext cx="3048000" cy="20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74328" y="2708876"/>
            <a:ext cx="4645744" cy="209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</a:rPr>
              <a:t>Local alignments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</a:rPr>
              <a:t> are more useful for dissimilar sequences that are suspected to contain regions of similarity or similar sequence motifs within their larger sequence context. 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5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Multiple sequence alignment </a:t>
            </a:r>
            <a:r>
              <a:rPr lang="en-US" altLang="zh-CN" sz="1800" dirty="0">
                <a:latin typeface="Book Antiqua" panose="02040602050305030304" pitchFamily="18" charset="0"/>
              </a:rPr>
              <a:t>is an extension of pairwise alignment to incorporate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more than two sequences</a:t>
            </a:r>
            <a:r>
              <a:rPr lang="en-US" altLang="zh-CN" sz="1800" dirty="0">
                <a:latin typeface="Book Antiqua" panose="02040602050305030304" pitchFamily="18" charset="0"/>
              </a:rPr>
              <a:t> at a time. Given </a:t>
            </a:r>
            <a:r>
              <a:rPr lang="en-US" altLang="zh-CN" sz="1800" b="1" i="1" dirty="0">
                <a:solidFill>
                  <a:srgbClr val="C00000"/>
                </a:solidFill>
                <a:latin typeface="Book Antiqua" panose="02040602050305030304" pitchFamily="18" charset="0"/>
              </a:rPr>
              <a:t>k</a:t>
            </a:r>
            <a:r>
              <a:rPr lang="en-US" altLang="zh-CN" sz="1800" dirty="0">
                <a:latin typeface="Book Antiqua" panose="02040602050305030304" pitchFamily="18" charset="0"/>
              </a:rPr>
              <a:t> strings, </a:t>
            </a:r>
            <a:r>
              <a:rPr lang="en-US" altLang="zh-CN" sz="1600" i="1" dirty="0">
                <a:solidFill>
                  <a:srgbClr val="C00000"/>
                </a:solidFill>
                <a:latin typeface="Book Antiqua" panose="02040602050305030304" pitchFamily="18" charset="0"/>
              </a:rPr>
              <a:t>S</a:t>
            </a:r>
            <a:r>
              <a:rPr lang="en-US" altLang="zh-CN" sz="1600" i="1" baseline="-25000" dirty="0">
                <a:solidFill>
                  <a:srgbClr val="C00000"/>
                </a:solidFill>
                <a:latin typeface="Book Antiqua" panose="02040602050305030304" pitchFamily="18" charset="0"/>
              </a:rPr>
              <a:t>1</a:t>
            </a:r>
            <a:r>
              <a:rPr lang="en-US" altLang="zh-CN" sz="1600" i="1" dirty="0">
                <a:solidFill>
                  <a:srgbClr val="C00000"/>
                </a:solidFill>
                <a:latin typeface="Book Antiqua" panose="02040602050305030304" pitchFamily="18" charset="0"/>
              </a:rPr>
              <a:t>, S</a:t>
            </a:r>
            <a:r>
              <a:rPr lang="en-US" altLang="zh-CN" sz="1600" i="1" baseline="-25000" dirty="0">
                <a:solidFill>
                  <a:srgbClr val="C00000"/>
                </a:solidFill>
                <a:latin typeface="Book Antiqua" panose="02040602050305030304" pitchFamily="18" charset="0"/>
              </a:rPr>
              <a:t>2</a:t>
            </a:r>
            <a:r>
              <a:rPr lang="en-US" altLang="zh-CN" sz="1600" i="1" dirty="0">
                <a:solidFill>
                  <a:srgbClr val="C00000"/>
                </a:solidFill>
                <a:latin typeface="Book Antiqua" panose="02040602050305030304" pitchFamily="18" charset="0"/>
              </a:rPr>
              <a:t>, ..., </a:t>
            </a:r>
            <a:r>
              <a:rPr lang="en-US" altLang="zh-CN" sz="1600" i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S</a:t>
            </a:r>
            <a:r>
              <a:rPr lang="en-US" altLang="zh-CN" sz="1600" i="1" baseline="-25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k</a:t>
            </a:r>
            <a:r>
              <a:rPr lang="en-US" altLang="zh-CN" sz="1600" i="1" dirty="0">
                <a:solidFill>
                  <a:srgbClr val="C00000"/>
                </a:solidFill>
                <a:latin typeface="Book Antiqua" panose="02040602050305030304" pitchFamily="18" charset="0"/>
              </a:rPr>
              <a:t>, </a:t>
            </a:r>
            <a:r>
              <a:rPr lang="en-US" altLang="zh-CN" sz="1800" dirty="0">
                <a:latin typeface="Book Antiqua" panose="02040602050305030304" pitchFamily="18" charset="0"/>
              </a:rPr>
              <a:t>a multiple sequence alignment is obtained by inserting gaps in the strings to make them all the same length. 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Picture 5" descr="https://timgsa.baidu.com/timg?image&amp;quality=80&amp;size=b9999_10000&amp;sec=1541702753570&amp;di=8cefd2a9863886c0d046352791c75be3&amp;imgtype=0&amp;src=http%3A%2F%2Fmedia.springernature.com%2Foriginal%2Fspringer-static%2Fimage%2Fart%3A10.1186%2Fs13104-016-2149-5%2FMediaObjects%2F13104_2016_2149_Fig1_HTM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60" y="3075806"/>
            <a:ext cx="6706280" cy="15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9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Multiple sequence alignment </a:t>
            </a:r>
            <a:r>
              <a:rPr lang="en-US" altLang="zh-CN" sz="1800" dirty="0">
                <a:latin typeface="Book Antiqua" panose="02040602050305030304" pitchFamily="18" charset="0"/>
              </a:rPr>
              <a:t>techniques are usually performed to fit one of the following scopes: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To characterize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protein families</a:t>
            </a:r>
            <a:r>
              <a:rPr lang="en-US" altLang="zh-CN" sz="1600" dirty="0">
                <a:latin typeface="Book Antiqua" panose="02040602050305030304" pitchFamily="18" charset="0"/>
              </a:rPr>
              <a:t>, identify shared regions of homology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Determination of the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consensus sequence </a:t>
            </a:r>
            <a:r>
              <a:rPr lang="en-US" altLang="zh-CN" sz="1600" dirty="0">
                <a:latin typeface="Book Antiqua" panose="02040602050305030304" pitchFamily="18" charset="0"/>
              </a:rPr>
              <a:t>of several aligned sequences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Help prediction of the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secondary and tertiary structures </a:t>
            </a:r>
            <a:r>
              <a:rPr lang="en-US" altLang="zh-CN" sz="1600" dirty="0">
                <a:latin typeface="Book Antiqua" panose="02040602050305030304" pitchFamily="18" charset="0"/>
              </a:rPr>
              <a:t>of new sequences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Preliminary step in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molecular evolution analysis </a:t>
            </a:r>
            <a:r>
              <a:rPr lang="en-US" altLang="zh-CN" sz="1600" dirty="0">
                <a:latin typeface="Book Antiqua" panose="02040602050305030304" pitchFamily="18" charset="0"/>
              </a:rPr>
              <a:t>using phylogenetic methods for constructing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phylogenetic trees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1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In summary, </a:t>
            </a:r>
            <a:r>
              <a:rPr lang="en-US" altLang="zh-CN" sz="1800" b="1" dirty="0">
                <a:latin typeface="Book Antiqua" panose="02040602050305030304" pitchFamily="18" charset="0"/>
              </a:rPr>
              <a:t>multiple sequence alignments </a:t>
            </a:r>
            <a:r>
              <a:rPr lang="en-US" altLang="zh-CN" sz="1800" dirty="0">
                <a:latin typeface="Book Antiqua" panose="02040602050305030304" pitchFamily="18" charset="0"/>
              </a:rPr>
              <a:t>are often used in identifying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conserved sequence regions </a:t>
            </a:r>
            <a:r>
              <a:rPr lang="en-US" altLang="zh-CN" sz="1800" dirty="0">
                <a:latin typeface="Book Antiqua" panose="02040602050305030304" pitchFamily="18" charset="0"/>
              </a:rPr>
              <a:t>across a group of sequences hypothesized to be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evolutionarily related</a:t>
            </a:r>
            <a:r>
              <a:rPr lang="en-US" altLang="zh-CN" sz="1800" dirty="0">
                <a:latin typeface="Book Antiqua" panose="02040602050305030304" pitchFamily="18" charset="0"/>
              </a:rPr>
              <a:t>. MSA is of use in identification of conserved domains and possibly assignment of function.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Picture 5" descr="https://timgsa.baidu.com/timg?image&amp;quality=80&amp;size=b9999_10000&amp;sec=1541702753570&amp;di=8cefd2a9863886c0d046352791c75be3&amp;imgtype=0&amp;src=http%3A%2F%2Fmedia.springernature.com%2Foriginal%2Fspringer-static%2Fimage%2Fart%3A10.1186%2Fs13104-016-2149-5%2FMediaObjects%2F13104_2016_2149_Fig1_HTM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60" y="3147814"/>
            <a:ext cx="6706280" cy="15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4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4758336" y="1514997"/>
            <a:ext cx="3164550" cy="2728060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FROM PAIRWISE TO MULTIPLE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674611" y="1421769"/>
            <a:ext cx="1332000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AAAATTTT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144106" y="4028508"/>
            <a:ext cx="133200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TTTTGGGG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7205116" y="4034628"/>
            <a:ext cx="1332000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AAAAGGGG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995121" y="2617417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AAAATTTT----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----TTTTGGGG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182246" y="2621331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AAAATTTT----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AAAA----GGGG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644487" y="4336285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----TTTTGGGG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AAAA----GGGG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5552104" y="3043176"/>
            <a:ext cx="1665841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AAAATTTT----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----TTTTGGGG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AAAA----GGGG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27" y="2879027"/>
            <a:ext cx="1606735" cy="160673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569543" y="1445265"/>
            <a:ext cx="4389963" cy="8640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₁"/>
            </a:pPr>
            <a:r>
              <a:rPr lang="en-US" altLang="en-US" sz="1600" dirty="0">
                <a:latin typeface="Book Antiqua" panose="02040602050305030304" pitchFamily="18" charset="0"/>
              </a:rPr>
              <a:t>Do pairwise alignment between all pairs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₂"/>
            </a:pPr>
            <a:r>
              <a:rPr lang="en-US" altLang="en-US" sz="1600" dirty="0">
                <a:latin typeface="Book Antiqua" panose="02040602050305030304" pitchFamily="18" charset="0"/>
              </a:rPr>
              <a:t>Combine the pairwise alignments into a single multiple alignment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₂"/>
            </a:pPr>
            <a:endParaRPr lang="en-US" altLang="en-US" sz="1600" dirty="0">
              <a:latin typeface="Book Antiqua" panose="0204060205030503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1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22" y="2475131"/>
            <a:ext cx="1661481" cy="1661481"/>
          </a:xfrm>
          <a:prstGeom prst="rect">
            <a:avLst/>
          </a:prstGeom>
        </p:spPr>
      </p:pic>
      <p:sp>
        <p:nvSpPr>
          <p:cNvPr id="12" name="等腰三角形 11"/>
          <p:cNvSpPr/>
          <p:nvPr/>
        </p:nvSpPr>
        <p:spPr>
          <a:xfrm>
            <a:off x="1427328" y="1607745"/>
            <a:ext cx="3164550" cy="2728060"/>
          </a:xfrm>
          <a:prstGeom prst="triangl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FROM PAIRWISE TO MULTIPLE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3" t="4109" r="20542" b="4425"/>
          <a:stretch/>
        </p:blipFill>
        <p:spPr>
          <a:xfrm>
            <a:off x="5868145" y="1711665"/>
            <a:ext cx="2952327" cy="2952328"/>
          </a:xfrm>
          <a:prstGeom prst="rect">
            <a:avLst/>
          </a:prstGeom>
        </p:spPr>
      </p:pic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343603" y="1514517"/>
            <a:ext cx="1332000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AAAATTTT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813098" y="4121256"/>
            <a:ext cx="133200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TTTTGGGG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874108" y="4127376"/>
            <a:ext cx="1332000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GGGGAAAA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64113" y="2710165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AAAATTTT----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----TTTTGGGG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3851238" y="2714079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AAAATTTT----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AAAA----GGGG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2313479" y="4429033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TTTTGGGG----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----GGGGAAAA</a:t>
            </a:r>
          </a:p>
        </p:txBody>
      </p:sp>
    </p:spTree>
    <p:extLst>
      <p:ext uri="{BB962C8B-B14F-4D97-AF65-F5344CB8AC3E}">
        <p14:creationId xmlns:p14="http://schemas.microsoft.com/office/powerpoint/2010/main" val="120599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 ALGORITHMS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9CE99F-63B5-7E41-ADE2-484B1D55C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840221"/>
              </p:ext>
            </p:extLst>
          </p:nvPr>
        </p:nvGraphicFramePr>
        <p:xfrm>
          <a:off x="719572" y="1851670"/>
          <a:ext cx="7704856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48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 ALGORITHMS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C00000"/>
              </a:buClr>
              <a:buSzPct val="100000"/>
              <a:buFont typeface="System Font Regular"/>
              <a:buChar char="-"/>
            </a:pPr>
            <a:r>
              <a:rPr lang="en-US" altLang="zh-CN" sz="1800" dirty="0">
                <a:latin typeface="Book Antiqua" panose="02040602050305030304" pitchFamily="18" charset="0"/>
              </a:rPr>
              <a:t>Progressive algorithm -  </a:t>
            </a:r>
            <a:r>
              <a:rPr lang="en-US" altLang="zh-CN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ClustalW</a:t>
            </a:r>
            <a:endParaRPr lang="en-US" altLang="zh-CN" sz="1600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SzPct val="100000"/>
              <a:buFont typeface="System Font Regular"/>
              <a:buChar char="-"/>
            </a:pPr>
            <a:r>
              <a:rPr lang="en-US" altLang="zh-CN" sz="1800" dirty="0">
                <a:latin typeface="Book Antiqua" panose="02040602050305030304" pitchFamily="18" charset="0"/>
              </a:rPr>
              <a:t>Iterative refinement -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MUSCLE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00000"/>
              <a:buFont typeface="System Font Regular"/>
              <a:buChar char="-"/>
            </a:pPr>
            <a:r>
              <a:rPr lang="en-US" altLang="zh-CN" sz="1800" dirty="0">
                <a:latin typeface="Book Antiqua" panose="02040602050305030304" pitchFamily="18" charset="0"/>
              </a:rPr>
              <a:t>Consistency based –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T-Coffee, </a:t>
            </a:r>
            <a:r>
              <a:rPr lang="en-US" altLang="zh-CN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ProbCons</a:t>
            </a:r>
            <a:endParaRPr lang="en-US" altLang="zh-CN" sz="1600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SzPct val="100000"/>
              <a:buFont typeface="System Font Regular"/>
              <a:buChar char="-"/>
            </a:pPr>
            <a:r>
              <a:rPr lang="en-US" altLang="zh-CN" sz="1800" dirty="0">
                <a:latin typeface="Book Antiqua" panose="02040602050305030304" pitchFamily="18" charset="0"/>
              </a:rPr>
              <a:t>Structured based </a:t>
            </a:r>
            <a:r>
              <a:rPr lang="en-US" altLang="zh-CN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- Expresso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₆"/>
            </a:pPr>
            <a:endParaRPr lang="en-US" altLang="zh-CN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CONTENT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0414"/>
            <a:ext cx="8229600" cy="3657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80000"/>
              <a:buFont typeface="Impact" panose="020B0806030902050204" pitchFamily="34" charset="0"/>
              <a:buChar char="1"/>
            </a:pPr>
            <a:r>
              <a:rPr lang="en-US" altLang="zh-CN" dirty="0">
                <a:latin typeface="Impact" panose="020B0806030902050204" pitchFamily="34" charset="0"/>
              </a:rPr>
              <a:t>Previously on sequence alignment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80000"/>
              <a:buFont typeface="Impact" panose="020B0806030902050204" pitchFamily="34" charset="0"/>
              <a:buChar char="2"/>
            </a:pPr>
            <a:r>
              <a:rPr lang="en-US" altLang="zh-CN" dirty="0">
                <a:latin typeface="Impact" panose="020B0806030902050204" pitchFamily="34" charset="0"/>
              </a:rPr>
              <a:t>Multiple sequence alignment algorithms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Evaluation of MSA - Sum of pairs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Multi-dimensional dynamic programming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Progressive algorithm – CLUSTALW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80000"/>
              <a:buFont typeface="Impact" panose="020B0806030902050204" pitchFamily="34" charset="0"/>
              <a:buChar char="3"/>
            </a:pPr>
            <a:r>
              <a:rPr lang="en-US" altLang="zh-CN" dirty="0">
                <a:latin typeface="Impact" panose="020B0806030902050204" pitchFamily="34" charset="0"/>
              </a:rPr>
              <a:t>Wrap-up &amp; discussion</a:t>
            </a:r>
          </a:p>
          <a:p>
            <a:pPr marL="274320" lvl="1" indent="0"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endParaRPr lang="en-US" altLang="zh-CN" dirty="0">
              <a:latin typeface="Impact" panose="020B080603090205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4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 ALGORITHMS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9CE99F-63B5-7E41-ADE2-484B1D55C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45822"/>
              </p:ext>
            </p:extLst>
          </p:nvPr>
        </p:nvGraphicFramePr>
        <p:xfrm>
          <a:off x="719572" y="1851670"/>
          <a:ext cx="7704856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53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EVALUATION OF MSA - SUM OF PAIRS (SP)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In sequence alignments, an </a:t>
            </a:r>
            <a:r>
              <a:rPr lang="en-US" altLang="zh-CN" sz="1800" b="1" dirty="0">
                <a:latin typeface="Book Antiqua" panose="02040602050305030304" pitchFamily="18" charset="0"/>
              </a:rPr>
              <a:t>objective function </a:t>
            </a:r>
            <a:r>
              <a:rPr lang="en-US" altLang="zh-CN" sz="1800" dirty="0">
                <a:latin typeface="Book Antiqua" panose="02040602050305030304" pitchFamily="18" charset="0"/>
              </a:rPr>
              <a:t>is a numerical quantity for evaluating the quality of the alignments. In mathematical modeling, an optimization problem seeks to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maximize or minimize </a:t>
            </a:r>
            <a:r>
              <a:rPr lang="en-US" altLang="zh-CN" sz="1800" dirty="0">
                <a:latin typeface="Book Antiqua" panose="02040602050305030304" pitchFamily="18" charset="0"/>
              </a:rPr>
              <a:t>the objective function.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Sum of pairs (SP)</a:t>
            </a:r>
            <a:r>
              <a:rPr lang="en-US" altLang="zh-CN" sz="1800" dirty="0">
                <a:latin typeface="Book Antiqua" panose="02040602050305030304" pitchFamily="18" charset="0"/>
              </a:rPr>
              <a:t> - the simplest way to score a MSA.</a:t>
            </a:r>
          </a:p>
        </p:txBody>
      </p:sp>
    </p:spTree>
    <p:extLst>
      <p:ext uri="{BB962C8B-B14F-4D97-AF65-F5344CB8AC3E}">
        <p14:creationId xmlns:p14="http://schemas.microsoft.com/office/powerpoint/2010/main" val="22535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EVALUATION OF MSA - SUM OF PAIRS (SP)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r>
              <a:rPr lang="en-US" altLang="en-US" sz="1800" dirty="0">
                <a:latin typeface="Book Antiqua" panose="02040602050305030304" pitchFamily="18" charset="0"/>
              </a:rPr>
              <a:t>The  </a:t>
            </a:r>
            <a:r>
              <a:rPr lang="en-US" altLang="en-US" sz="1800" i="1" dirty="0">
                <a:solidFill>
                  <a:srgbClr val="C00000"/>
                </a:solidFill>
                <a:latin typeface="Book Antiqua" panose="02040602050305030304" pitchFamily="18" charset="0"/>
              </a:rPr>
              <a:t>sum-of-pairs</a:t>
            </a:r>
            <a:r>
              <a:rPr lang="en-US" altLang="en-US" sz="1800" dirty="0">
                <a:latin typeface="Book Antiqua" panose="02040602050305030304" pitchFamily="18" charset="0"/>
              </a:rPr>
              <a:t> (SP) score of an multiple sequence alignment is the sum of the scores of all induced pairwise alignments</a:t>
            </a:r>
          </a:p>
          <a:p>
            <a:pPr>
              <a:lnSpc>
                <a:spcPct val="120000"/>
              </a:lnSpc>
              <a:buNone/>
            </a:pPr>
            <a:endParaRPr lang="en-US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714280" y="3806918"/>
            <a:ext cx="1662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prstClr val="black"/>
                </a:solidFill>
                <a:latin typeface="Book Antiqua" panose="02040602050305030304" pitchFamily="18" charset="0"/>
              </a:rPr>
              <a:t>(A,A) + (A,G) x 2 = -1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2449622" y="3806919"/>
            <a:ext cx="11674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prstClr val="black"/>
                </a:solidFill>
                <a:latin typeface="Book Antiqua" panose="02040602050305030304" pitchFamily="18" charset="0"/>
              </a:rPr>
              <a:t>(G,G) x 3  = 3</a:t>
            </a: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3835524" y="3804607"/>
            <a:ext cx="1600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prstClr val="black"/>
                </a:solidFill>
                <a:latin typeface="Book Antiqua" panose="02040602050305030304" pitchFamily="18" charset="0"/>
              </a:rPr>
              <a:t>(-,A) x 2 + (A,A) = -1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661864" y="4327259"/>
            <a:ext cx="4824536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prstClr val="black"/>
                </a:solidFill>
                <a:latin typeface="Book Antiqua" panose="02040602050305030304" pitchFamily="18" charset="0"/>
              </a:rPr>
              <a:t>Total score = (-1) + 3 + (-2) + 3 + 3 + (-2) + 3 + (-1) + (-1) = </a:t>
            </a:r>
            <a:r>
              <a:rPr lang="en-US" altLang="en-US" sz="1400" b="1" dirty="0">
                <a:solidFill>
                  <a:srgbClr val="C00000"/>
                </a:solidFill>
                <a:latin typeface="Book Antiqua" panose="02040602050305030304" pitchFamily="18" charset="0"/>
              </a:rPr>
              <a:t>5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12972"/>
              </p:ext>
            </p:extLst>
          </p:nvPr>
        </p:nvGraphicFramePr>
        <p:xfrm>
          <a:off x="1545329" y="2433065"/>
          <a:ext cx="2975995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45">
                  <a:extLst>
                    <a:ext uri="{9D8B030D-6E8A-4147-A177-3AD203B41FA5}">
                      <a16:colId xmlns:a16="http://schemas.microsoft.com/office/drawing/2014/main" val="2893316719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2097935317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4189151552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2865072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471939494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103894755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10696512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575997850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1731797947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747531264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39426762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378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519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z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83287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72985" y="2433065"/>
            <a:ext cx="303312" cy="9720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81670" y="2433065"/>
            <a:ext cx="303312" cy="97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60473" y="2430101"/>
            <a:ext cx="303312" cy="9720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876433" y="3490174"/>
            <a:ext cx="262813" cy="2160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33326" y="349017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198382" y="3490174"/>
            <a:ext cx="290331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1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2333"/>
              </p:ext>
            </p:extLst>
          </p:nvPr>
        </p:nvGraphicFramePr>
        <p:xfrm>
          <a:off x="6082775" y="2264213"/>
          <a:ext cx="2160000" cy="21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0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118659" y="445499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Book Antiqua" panose="02040602050305030304" pitchFamily="18" charset="0"/>
              </a:rPr>
              <a:t>Substitution matrix</a:t>
            </a:r>
            <a:endParaRPr lang="zh-CN" altLang="en-US" sz="1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6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EVALUATION OF MSA - SUM OF PAIRS (SP)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80000"/>
              <a:buNone/>
            </a:pPr>
            <a:r>
              <a:rPr lang="en-US" altLang="en-US" sz="1800" dirty="0">
                <a:latin typeface="Book Antiqua" panose="02040602050305030304" pitchFamily="18" charset="0"/>
              </a:rPr>
              <a:t>The value of </a:t>
            </a:r>
            <a:r>
              <a:rPr lang="en-US" altLang="en-US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score(-,-) is set equal to 0 </a:t>
            </a:r>
            <a:r>
              <a:rPr lang="en-US" altLang="en-US" sz="1800" dirty="0">
                <a:latin typeface="Book Antiqua" panose="02040602050305030304" pitchFamily="18" charset="0"/>
              </a:rPr>
              <a:t>which eliminates double counting (or extra penalization) for the use of gaps.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80000"/>
              <a:buFont typeface="System Font Regular"/>
              <a:buChar char="3"/>
            </a:pPr>
            <a:endParaRPr lang="en-US" altLang="en-US" sz="1800" dirty="0">
              <a:latin typeface="Book Antiqua" panose="0204060205030503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1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45329" y="2433065"/>
          <a:ext cx="2975995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45">
                  <a:extLst>
                    <a:ext uri="{9D8B030D-6E8A-4147-A177-3AD203B41FA5}">
                      <a16:colId xmlns:a16="http://schemas.microsoft.com/office/drawing/2014/main" val="2893316719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2097935317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4189151552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2865072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471939494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103894755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106965123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575997850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1731797947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747531264"/>
                    </a:ext>
                  </a:extLst>
                </a:gridCol>
                <a:gridCol w="270545">
                  <a:extLst>
                    <a:ext uri="{9D8B030D-6E8A-4147-A177-3AD203B41FA5}">
                      <a16:colId xmlns:a16="http://schemas.microsoft.com/office/drawing/2014/main" val="339426762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378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519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z</a:t>
                      </a:r>
                      <a:endParaRPr lang="zh-CN" altLang="en-US" sz="1400" i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83287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12504" y="2433065"/>
            <a:ext cx="303312" cy="64274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29000" y="2787774"/>
            <a:ext cx="303312" cy="61729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269506"/>
              </p:ext>
            </p:extLst>
          </p:nvPr>
        </p:nvGraphicFramePr>
        <p:xfrm>
          <a:off x="6082775" y="2264213"/>
          <a:ext cx="2160000" cy="21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Book Antiqua" panose="02040602050305030304" pitchFamily="18" charset="0"/>
                        </a:rPr>
                        <a:t>-1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118659" y="445499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Book Antiqua" panose="02040602050305030304" pitchFamily="18" charset="0"/>
              </a:rPr>
              <a:t>Substitution matrix</a:t>
            </a:r>
            <a:endParaRPr lang="zh-CN" altLang="en-US" sz="1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30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 ALGORITHMS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9CE99F-63B5-7E41-ADE2-484B1D55C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702780"/>
              </p:ext>
            </p:extLst>
          </p:nvPr>
        </p:nvGraphicFramePr>
        <p:xfrm>
          <a:off x="719572" y="1851670"/>
          <a:ext cx="7704856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35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MULTI-DIMENSIONAL DYNAMIC PROGRAMMING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Generalization of Needleman-</a:t>
            </a:r>
            <a:r>
              <a:rPr lang="en-US" altLang="zh-CN" sz="1800" b="1" dirty="0" err="1">
                <a:latin typeface="Book Antiqua" panose="02040602050305030304" pitchFamily="18" charset="0"/>
              </a:rPr>
              <a:t>wunsch</a:t>
            </a:r>
            <a:r>
              <a:rPr lang="en-US" altLang="zh-CN" sz="1800" b="1" dirty="0">
                <a:latin typeface="Book Antiqua" panose="02040602050305030304" pitchFamily="18" charset="0"/>
              </a:rPr>
              <a:t> algorithm</a:t>
            </a:r>
            <a:endParaRPr lang="en-US" altLang="zh-CN" sz="1800" dirty="0">
              <a:latin typeface="Book Antiqua" panose="02040602050305030304" pitchFamily="18" charset="0"/>
            </a:endParaRPr>
          </a:p>
          <a:p>
            <a:pPr lvl="1"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Tries to find the longest path in a high-dimensional cube</a:t>
            </a:r>
          </a:p>
          <a:p>
            <a:pPr lvl="1"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Uses a N-dimensional matrix</a:t>
            </a:r>
          </a:p>
          <a:p>
            <a:pPr lvl="1">
              <a:spcAft>
                <a:spcPts val="600"/>
              </a:spcAft>
              <a:buFont typeface="Book Antiqua" panose="02040602050305030304" pitchFamily="18" charset="0"/>
              <a:buChar char="­"/>
            </a:pPr>
            <a:r>
              <a:rPr lang="en-US" altLang="zh-CN" sz="1600" dirty="0">
                <a:latin typeface="Book Antiqua" panose="02040602050305030304" pitchFamily="18" charset="0"/>
              </a:rPr>
              <a:t>Entry F(</a:t>
            </a:r>
            <a:r>
              <a:rPr lang="en-US" altLang="zh-CN" sz="1600" i="1" dirty="0">
                <a:latin typeface="Book Antiqua" panose="02040602050305030304" pitchFamily="18" charset="0"/>
              </a:rPr>
              <a:t>i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1</a:t>
            </a:r>
            <a:r>
              <a:rPr lang="en-US" altLang="zh-CN" sz="1600" i="1" dirty="0">
                <a:latin typeface="Book Antiqua" panose="02040602050305030304" pitchFamily="18" charset="0"/>
              </a:rPr>
              <a:t>, …, </a:t>
            </a:r>
            <a:r>
              <a:rPr lang="en-US" altLang="zh-CN" sz="1600" i="1" dirty="0" err="1">
                <a:latin typeface="Book Antiqua" panose="02040602050305030304" pitchFamily="18" charset="0"/>
              </a:rPr>
              <a:t>i</a:t>
            </a:r>
            <a:r>
              <a:rPr lang="en-US" altLang="zh-CN" sz="1600" i="1" baseline="-25000" dirty="0" err="1">
                <a:latin typeface="Book Antiqua" panose="02040602050305030304" pitchFamily="18" charset="0"/>
              </a:rPr>
              <a:t>k</a:t>
            </a:r>
            <a:r>
              <a:rPr lang="en-US" altLang="zh-CN" sz="1600" dirty="0">
                <a:latin typeface="Book Antiqua" panose="02040602050305030304" pitchFamily="18" charset="0"/>
              </a:rPr>
              <a:t>) represents score of optimal alignment for s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1</a:t>
            </a:r>
            <a:r>
              <a:rPr lang="en-US" altLang="zh-CN" sz="1600" dirty="0">
                <a:latin typeface="Book Antiqua" panose="02040602050305030304" pitchFamily="18" charset="0"/>
              </a:rPr>
              <a:t>[</a:t>
            </a:r>
            <a:r>
              <a:rPr lang="en-US" altLang="zh-CN" sz="1600" i="1" dirty="0">
                <a:latin typeface="Book Antiqua" panose="02040602050305030304" pitchFamily="18" charset="0"/>
              </a:rPr>
              <a:t>1..i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1</a:t>
            </a:r>
            <a:r>
              <a:rPr lang="en-US" altLang="zh-CN" sz="1600" dirty="0">
                <a:latin typeface="Book Antiqua" panose="02040602050305030304" pitchFamily="18" charset="0"/>
              </a:rPr>
              <a:t>], … </a:t>
            </a:r>
            <a:r>
              <a:rPr lang="en-US" altLang="zh-CN" sz="1600" dirty="0" err="1">
                <a:latin typeface="Book Antiqua" panose="02040602050305030304" pitchFamily="18" charset="0"/>
              </a:rPr>
              <a:t>s</a:t>
            </a:r>
            <a:r>
              <a:rPr lang="en-US" altLang="zh-CN" sz="1600" i="1" baseline="-25000" dirty="0" err="1">
                <a:latin typeface="Book Antiqua" panose="02040602050305030304" pitchFamily="18" charset="0"/>
              </a:rPr>
              <a:t>k</a:t>
            </a:r>
            <a:r>
              <a:rPr lang="en-US" altLang="zh-CN" sz="1600" dirty="0">
                <a:latin typeface="Book Antiqua" panose="02040602050305030304" pitchFamily="18" charset="0"/>
              </a:rPr>
              <a:t>[</a:t>
            </a:r>
            <a:r>
              <a:rPr lang="en-US" altLang="zh-CN" sz="1600" i="1" dirty="0">
                <a:latin typeface="Book Antiqua" panose="02040602050305030304" pitchFamily="18" charset="0"/>
              </a:rPr>
              <a:t>1..i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k</a:t>
            </a:r>
            <a:r>
              <a:rPr lang="en-US" altLang="zh-CN" sz="1600" dirty="0">
                <a:latin typeface="Book Antiqua" panose="02040602050305030304" pitchFamily="18" charset="0"/>
              </a:rPr>
              <a:t>]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sz="2000" dirty="0">
              <a:latin typeface="Book Antiqua" panose="02040602050305030304" pitchFamily="18" charset="0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F(</a:t>
            </a:r>
            <a:r>
              <a:rPr lang="en-US" altLang="en-US" sz="2000" i="1" dirty="0">
                <a:solidFill>
                  <a:schemeClr val="tx2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000" i="1" baseline="-25000" dirty="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2000" i="1" dirty="0">
                <a:solidFill>
                  <a:schemeClr val="tx2"/>
                </a:solidFill>
                <a:latin typeface="Book Antiqua" panose="02040602050305030304" pitchFamily="18" charset="0"/>
              </a:rPr>
              <a:t>,i</a:t>
            </a:r>
            <a:r>
              <a:rPr lang="en-US" altLang="en-US" sz="2000" i="1" baseline="-25000" dirty="0">
                <a:solidFill>
                  <a:schemeClr val="tx2"/>
                </a:solidFill>
                <a:latin typeface="Book Antiqua" panose="02040602050305030304" pitchFamily="18" charset="0"/>
              </a:rPr>
              <a:t>2</a:t>
            </a:r>
            <a:r>
              <a:rPr lang="en-US" altLang="en-US" sz="2000" i="1" dirty="0">
                <a:solidFill>
                  <a:schemeClr val="tx2"/>
                </a:solidFill>
                <a:latin typeface="Book Antiqua" panose="02040602050305030304" pitchFamily="18" charset="0"/>
              </a:rPr>
              <a:t>,…,</a:t>
            </a:r>
            <a:r>
              <a:rPr lang="en-US" altLang="en-US" sz="20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000" i="1" baseline="-25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) = max</a:t>
            </a:r>
            <a:r>
              <a:rPr lang="en-US" altLang="en-US" sz="2000" baseline="-25000" dirty="0">
                <a:solidFill>
                  <a:schemeClr val="tx2"/>
                </a:solidFill>
                <a:latin typeface="Book Antiqua" panose="02040602050305030304" pitchFamily="18" charset="0"/>
              </a:rPr>
              <a:t>(all neighbors of a cell) 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(F(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nbr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)+S(current))</a:t>
            </a:r>
            <a:endParaRPr lang="en-US" altLang="zh-CN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6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MULTI-DIMENSIONAL DYNAMIC PROGRAMMING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52" y="1851670"/>
            <a:ext cx="4427896" cy="1849884"/>
            <a:chOff x="457200" y="1704489"/>
            <a:chExt cx="4427896" cy="1849884"/>
          </a:xfrm>
        </p:grpSpPr>
        <p:grpSp>
          <p:nvGrpSpPr>
            <p:cNvPr id="4" name="组合 3"/>
            <p:cNvGrpSpPr/>
            <p:nvPr/>
          </p:nvGrpSpPr>
          <p:grpSpPr>
            <a:xfrm>
              <a:off x="457200" y="1704489"/>
              <a:ext cx="4427896" cy="1849884"/>
              <a:chOff x="457200" y="1704489"/>
              <a:chExt cx="4427896" cy="1849884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457200" y="1704489"/>
                <a:ext cx="2314600" cy="18498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 dirty="0">
                  <a:latin typeface="Book Antiqua" panose="0204060205030503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 dirty="0">
                  <a:latin typeface="Book Antiqua" panose="0204060205030503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 dirty="0">
                  <a:latin typeface="Book Antiqua" panose="0204060205030503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    F(</a:t>
                </a:r>
                <a:r>
                  <a:rPr lang="en-US" altLang="en-US" sz="1600" i="1" dirty="0" err="1">
                    <a:latin typeface="Book Antiqua" panose="02040602050305030304" pitchFamily="18" charset="0"/>
                  </a:rPr>
                  <a:t>i,j,k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= Max</a:t>
                </a:r>
              </a:p>
            </p:txBody>
          </p:sp>
          <p:sp>
            <p:nvSpPr>
              <p:cNvPr id="41" name="Rectangle 3"/>
              <p:cNvSpPr>
                <a:spLocks noChangeArrowheads="1"/>
              </p:cNvSpPr>
              <p:nvPr/>
            </p:nvSpPr>
            <p:spPr bwMode="auto">
              <a:xfrm>
                <a:off x="2148924" y="1704489"/>
                <a:ext cx="2736172" cy="18498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i-1,j-1,k-1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S(x</a:t>
                </a:r>
                <a:r>
                  <a:rPr lang="en-US" altLang="en-US" sz="1600" i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i-1,j-1,k  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 ) + S(x</a:t>
                </a:r>
                <a:r>
                  <a:rPr lang="en-US" altLang="en-US" sz="1600" i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-)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i-1,j   ,k-1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S(x</a:t>
                </a:r>
                <a:r>
                  <a:rPr lang="en-US" altLang="en-US" sz="1600" i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-,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 err="1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   ,j-1,k-1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S(-,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i-1,j   ,k   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S(x</a:t>
                </a:r>
                <a:r>
                  <a:rPr lang="en-US" altLang="en-US" sz="1600" i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-, -)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 err="1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   ,j-1,k   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S(-,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, -)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latin typeface="Book Antiqua" panose="02040602050305030304" pitchFamily="18" charset="0"/>
                  </a:rPr>
                  <a:t>F(</a:t>
                </a:r>
                <a:r>
                  <a:rPr lang="en-US" altLang="en-US" sz="1600" i="1" dirty="0" err="1">
                    <a:latin typeface="Book Antiqua" panose="02040602050305030304" pitchFamily="18" charset="0"/>
                  </a:rPr>
                  <a:t>i</a:t>
                </a:r>
                <a:r>
                  <a:rPr lang="en-US" altLang="en-US" sz="1600" i="1" dirty="0">
                    <a:latin typeface="Book Antiqua" panose="02040602050305030304" pitchFamily="18" charset="0"/>
                  </a:rPr>
                  <a:t>   ,j   ,k-1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 + S(-, -, </a:t>
                </a:r>
                <a:r>
                  <a:rPr lang="en-US" altLang="en-US" sz="1600" dirty="0" err="1">
                    <a:latin typeface="Book Antiqua" panose="02040602050305030304" pitchFamily="18" charset="0"/>
                  </a:rPr>
                  <a:t>x</a:t>
                </a:r>
                <a:r>
                  <a:rPr lang="en-US" altLang="en-US" sz="1600" i="1" baseline="-25000" dirty="0" err="1">
                    <a:latin typeface="Book Antiqua" panose="02040602050305030304" pitchFamily="18" charset="0"/>
                  </a:rPr>
                  <a:t>k</a:t>
                </a:r>
                <a:r>
                  <a:rPr lang="en-US" altLang="en-US" sz="1600" dirty="0">
                    <a:latin typeface="Book Antiqua" panose="02040602050305030304" pitchFamily="18" charset="0"/>
                  </a:rPr>
                  <a:t>)</a:t>
                </a:r>
              </a:p>
            </p:txBody>
          </p:sp>
        </p:grpSp>
        <p:sp>
          <p:nvSpPr>
            <p:cNvPr id="30" name="AutoShape 24"/>
            <p:cNvSpPr>
              <a:spLocks/>
            </p:cNvSpPr>
            <p:nvPr/>
          </p:nvSpPr>
          <p:spPr bwMode="auto">
            <a:xfrm>
              <a:off x="2051953" y="1824693"/>
              <a:ext cx="90098" cy="1539980"/>
            </a:xfrm>
            <a:prstGeom prst="leftBrace">
              <a:avLst>
                <a:gd name="adj1" fmla="val 10416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44320" y="1377431"/>
            <a:ext cx="3604144" cy="3498575"/>
            <a:chOff x="4929443" y="1377431"/>
            <a:chExt cx="3604144" cy="3498575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310443" y="1804814"/>
              <a:ext cx="2895600" cy="2667000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996243" y="1804814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5996243" y="3786014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310443" y="3786014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7640893" y="1804814"/>
              <a:ext cx="565149" cy="2438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7672643" y="3805064"/>
              <a:ext cx="533400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310443" y="4471814"/>
              <a:ext cx="2133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10443" y="2490614"/>
              <a:ext cx="2133600" cy="1905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996243" y="3786014"/>
              <a:ext cx="129540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7542468" y="2473152"/>
              <a:ext cx="0" cy="1752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996243" y="1804814"/>
              <a:ext cx="1447800" cy="2438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457985" y="4521509"/>
              <a:ext cx="5870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</a:t>
              </a:r>
              <a:r>
                <a:rPr lang="en-US" altLang="en-US" sz="1400" dirty="0" err="1">
                  <a:solidFill>
                    <a:prstClr val="black"/>
                  </a:solidFill>
                  <a:latin typeface="Book Antiqua" panose="02040602050305030304" pitchFamily="18" charset="0"/>
                </a:rPr>
                <a:t>i,j,k</a:t>
              </a: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7802297" y="3334855"/>
              <a:ext cx="7312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(i,j,k-1)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7387721" y="1384058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(i-1,j,k-1)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5366488" y="1377431"/>
              <a:ext cx="10486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(i-1,j-1,k-1)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929443" y="2069858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(i-1,j-1,k)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5126293" y="4568229"/>
              <a:ext cx="7312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prstClr val="black"/>
                  </a:solidFill>
                  <a:latin typeface="Book Antiqua" panose="02040602050305030304" pitchFamily="18" charset="0"/>
                </a:rPr>
                <a:t>(i,j-1,k)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802693" y="2109614"/>
              <a:ext cx="7312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Book Antiqua" panose="02040602050305030304" pitchFamily="18" charset="0"/>
                </a:rPr>
                <a:t>(i-1,j,k)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462843" y="3419302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prstClr val="black"/>
                  </a:solidFill>
                  <a:latin typeface="Book Antiqua" panose="02040602050305030304" pitchFamily="18" charset="0"/>
                </a:rPr>
                <a:t>(i,j-1,k-1)</a:t>
              </a:r>
            </a:p>
          </p:txBody>
        </p:sp>
        <p:sp>
          <p:nvSpPr>
            <p:cNvPr id="33" name="Oval 3"/>
            <p:cNvSpPr/>
            <p:nvPr/>
          </p:nvSpPr>
          <p:spPr>
            <a:xfrm>
              <a:off x="5184548" y="4338463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27"/>
            <p:cNvSpPr/>
            <p:nvPr/>
          </p:nvSpPr>
          <p:spPr>
            <a:xfrm>
              <a:off x="7434104" y="4343742"/>
              <a:ext cx="252000" cy="25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28"/>
            <p:cNvSpPr/>
            <p:nvPr/>
          </p:nvSpPr>
          <p:spPr>
            <a:xfrm>
              <a:off x="5881943" y="3673680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29"/>
            <p:cNvSpPr/>
            <p:nvPr/>
          </p:nvSpPr>
          <p:spPr>
            <a:xfrm>
              <a:off x="5186204" y="2359230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0"/>
            <p:cNvSpPr/>
            <p:nvPr/>
          </p:nvSpPr>
          <p:spPr>
            <a:xfrm>
              <a:off x="5862065" y="1684247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1"/>
            <p:cNvSpPr/>
            <p:nvPr/>
          </p:nvSpPr>
          <p:spPr>
            <a:xfrm>
              <a:off x="8081804" y="1686826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2"/>
            <p:cNvSpPr/>
            <p:nvPr/>
          </p:nvSpPr>
          <p:spPr>
            <a:xfrm>
              <a:off x="7421932" y="2344943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3"/>
            <p:cNvSpPr/>
            <p:nvPr/>
          </p:nvSpPr>
          <p:spPr>
            <a:xfrm>
              <a:off x="8091743" y="3667742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08016" y="4005688"/>
            <a:ext cx="4370374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sz="1400" dirty="0">
                <a:latin typeface="Book Antiqua" panose="02040602050305030304" pitchFamily="18" charset="0"/>
              </a:rPr>
              <a:t>NP-hard (Non-deterministic Polynomial-time hard)</a:t>
            </a:r>
          </a:p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Toooooooo</a:t>
            </a:r>
            <a:r>
              <a:rPr lang="en-US" altLang="zh-CN" b="1" dirty="0">
                <a:solidFill>
                  <a:srgbClr val="C00000"/>
                </a:solidFill>
                <a:latin typeface="Book Antiqua" panose="02040602050305030304" pitchFamily="18" charset="0"/>
              </a:rPr>
              <a:t> Expensive</a:t>
            </a:r>
            <a:r>
              <a:rPr lang="zh-CN" alt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！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3D41-305A-4794-8E7E-FCB6A5C8D029}"/>
              </a:ext>
            </a:extLst>
          </p:cNvPr>
          <p:cNvSpPr txBox="1"/>
          <p:nvPr/>
        </p:nvSpPr>
        <p:spPr>
          <a:xfrm>
            <a:off x="899592" y="11430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Possibility: (2^k – 1)    [</a:t>
            </a:r>
            <a:r>
              <a:rPr lang="en-US" altLang="zh-CN" dirty="0" err="1"/>
              <a:t>eg.</a:t>
            </a:r>
            <a:r>
              <a:rPr lang="en-US" altLang="zh-CN" dirty="0"/>
              <a:t> K=3 -&gt; P=7]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16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MULTIPLE SEQUENCE ALIGNMENT ALGORITHMS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9CE99F-63B5-7E41-ADE2-484B1D55C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082057"/>
              </p:ext>
            </p:extLst>
          </p:nvPr>
        </p:nvGraphicFramePr>
        <p:xfrm>
          <a:off x="719572" y="1851670"/>
          <a:ext cx="7704856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95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HEURISTICS (</a:t>
            </a:r>
            <a:r>
              <a:rPr lang="zh-CN" altLang="en-US" sz="3200" dirty="0">
                <a:latin typeface="Impact" panose="020B0806030902050204" pitchFamily="34" charset="0"/>
              </a:rPr>
              <a:t>经验法则</a:t>
            </a:r>
            <a:r>
              <a:rPr lang="en-US" altLang="zh-CN" sz="3200" dirty="0">
                <a:latin typeface="Impact" panose="020B0806030902050204" pitchFamily="34" charset="0"/>
              </a:rPr>
              <a:t>)- PROGRESSIVE ALGORITHM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A </a:t>
            </a:r>
            <a:r>
              <a:rPr lang="en-US" altLang="zh-CN" sz="1800" b="1" dirty="0">
                <a:latin typeface="Book Antiqua" panose="02040602050305030304" pitchFamily="18" charset="0"/>
              </a:rPr>
              <a:t>heuristic method </a:t>
            </a:r>
            <a:r>
              <a:rPr lang="en-US" altLang="zh-CN" sz="1800" dirty="0">
                <a:latin typeface="Book Antiqua" panose="02040602050305030304" pitchFamily="18" charset="0"/>
              </a:rPr>
              <a:t>is used to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rapidly</a:t>
            </a:r>
            <a:r>
              <a:rPr lang="en-US" altLang="zh-CN" sz="1800" dirty="0">
                <a:latin typeface="Book Antiqua" panose="02040602050305030304" pitchFamily="18" charset="0"/>
              </a:rPr>
              <a:t> come to a solution that is hoped be close to the optimal solution. A heuristic is a “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rule of thumb</a:t>
            </a:r>
            <a:r>
              <a:rPr lang="en-US" altLang="zh-CN" sz="1800" dirty="0">
                <a:latin typeface="Book Antiqua" panose="02040602050305030304" pitchFamily="18" charset="0"/>
              </a:rPr>
              <a:t>”, an educated guess, an intuitive judgment or simply common sense.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Book Antiqua" panose="02040602050305030304" pitchFamily="18" charset="0"/>
              </a:rPr>
              <a:t>Basic idea </a:t>
            </a:r>
            <a:r>
              <a:rPr lang="en-US" altLang="zh-CN" sz="1800" dirty="0">
                <a:latin typeface="Book Antiqua" panose="02040602050305030304" pitchFamily="18" charset="0"/>
              </a:rPr>
              <a:t>- </a:t>
            </a:r>
            <a:r>
              <a:rPr lang="en-US" altLang="zh-CN" sz="1600" dirty="0">
                <a:latin typeface="Book Antiqua" panose="02040602050305030304" pitchFamily="18" charset="0"/>
              </a:rPr>
              <a:t>Compute pairwise alignments and merge alignments consistently </a:t>
            </a:r>
            <a:endParaRPr lang="en-US" altLang="zh-CN" sz="160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r>
              <a:rPr lang="en-US" altLang="zh-CN" sz="1600" dirty="0">
                <a:latin typeface="Book Antiqua" panose="02040602050305030304" pitchFamily="18" charset="0"/>
              </a:rPr>
              <a:t>E.g. </a:t>
            </a:r>
            <a:r>
              <a:rPr lang="en-US" altLang="zh-CN" sz="1600" dirty="0">
                <a:solidFill>
                  <a:schemeClr val="tx2"/>
                </a:solidFill>
                <a:latin typeface="Book Antiqua" panose="02040602050305030304" pitchFamily="18" charset="0"/>
              </a:rPr>
              <a:t>Align </a:t>
            </a:r>
            <a:r>
              <a:rPr lang="en-US" altLang="zh-CN" sz="1600" dirty="0" err="1">
                <a:solidFill>
                  <a:schemeClr val="tx2"/>
                </a:solidFill>
                <a:latin typeface="Book Antiqua" panose="02040602050305030304" pitchFamily="18" charset="0"/>
              </a:rPr>
              <a:t>acg</a:t>
            </a:r>
            <a:r>
              <a:rPr lang="en-US" altLang="zh-CN" sz="1600" dirty="0">
                <a:solidFill>
                  <a:schemeClr val="tx2"/>
                </a:solidFill>
                <a:latin typeface="Book Antiqua" panose="02040602050305030304" pitchFamily="18" charset="0"/>
              </a:rPr>
              <a:t>, </a:t>
            </a:r>
            <a:r>
              <a:rPr lang="en-US" altLang="zh-CN" sz="1600" dirty="0" err="1">
                <a:solidFill>
                  <a:schemeClr val="tx2"/>
                </a:solidFill>
                <a:latin typeface="Book Antiqua" panose="02040602050305030304" pitchFamily="18" charset="0"/>
              </a:rPr>
              <a:t>cga</a:t>
            </a:r>
            <a:r>
              <a:rPr lang="en-US" altLang="zh-CN" sz="1600" dirty="0">
                <a:solidFill>
                  <a:schemeClr val="tx2"/>
                </a:solidFill>
                <a:latin typeface="Book Antiqua" panose="02040602050305030304" pitchFamily="18" charset="0"/>
              </a:rPr>
              <a:t>, </a:t>
            </a:r>
            <a:r>
              <a:rPr lang="en-US" altLang="zh-CN" sz="1600" dirty="0" err="1">
                <a:solidFill>
                  <a:schemeClr val="tx2"/>
                </a:solidFill>
                <a:latin typeface="Book Antiqua" panose="02040602050305030304" pitchFamily="18" charset="0"/>
              </a:rPr>
              <a:t>gac</a:t>
            </a:r>
            <a:r>
              <a:rPr lang="en-US" altLang="zh-CN" sz="1600" dirty="0">
                <a:solidFill>
                  <a:schemeClr val="tx2"/>
                </a:solidFill>
                <a:latin typeface="Book Antiqua" panose="02040602050305030304" pitchFamily="18" charset="0"/>
              </a:rPr>
              <a:t>. </a:t>
            </a:r>
            <a:r>
              <a:rPr lang="en-US" altLang="zh-CN" sz="1600" dirty="0">
                <a:latin typeface="Book Antiqua" panose="02040602050305030304" pitchFamily="18" charset="0"/>
              </a:rPr>
              <a:t>Get optimal pairwise alignments: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36D5F-DC2D-7548-81DE-1B99B4A7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17" y="3551245"/>
            <a:ext cx="4442966" cy="9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99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HEURISTICS - PROGRESSIVE ALGORITHM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20000"/>
              <a:buNone/>
            </a:pPr>
            <a:r>
              <a:rPr lang="en-US" altLang="zh-CN" sz="1600" b="1" dirty="0">
                <a:latin typeface="Book Antiqua" panose="02040602050305030304" pitchFamily="18" charset="0"/>
              </a:rPr>
              <a:t>Order of merging matters!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EED0-5E6D-3841-A396-691BAECC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12" y="1851670"/>
            <a:ext cx="6156176" cy="31491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C937DD-E9CB-4DE8-8E08-0859C56A56D1}"/>
                  </a:ext>
                </a:extLst>
              </p:cNvPr>
              <p:cNvSpPr txBox="1"/>
              <p:nvPr/>
            </p:nvSpPr>
            <p:spPr>
              <a:xfrm>
                <a:off x="5580112" y="1059582"/>
                <a:ext cx="3312368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3 sequences, 3 situation</a:t>
                </a:r>
              </a:p>
              <a:p>
                <a:r>
                  <a:rPr lang="en-US" altLang="zh-CN" sz="1400" dirty="0"/>
                  <a:t>4 sequences, 12 situation</a:t>
                </a:r>
              </a:p>
              <a:p>
                <a:r>
                  <a:rPr lang="en-US" altLang="zh-CN" sz="1400" dirty="0"/>
                  <a:t>n sequences,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endParaRPr lang="en-US" altLang="zh-CN" sz="1400" dirty="0"/>
              </a:p>
              <a:p>
                <a:r>
                  <a:rPr lang="zh-CN" altLang="en-US" sz="1400" dirty="0"/>
                  <a:t>前两个决定好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400" dirty="0"/>
                  <a:t>，后面一个个加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C937DD-E9CB-4DE8-8E08-0859C56A5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059582"/>
                <a:ext cx="3312368" cy="958083"/>
              </a:xfrm>
              <a:prstGeom prst="rect">
                <a:avLst/>
              </a:prstGeom>
              <a:blipFill>
                <a:blip r:embed="rId4"/>
                <a:stretch>
                  <a:fillRect l="-551" t="-1274" b="-5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8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b="1" dirty="0">
                <a:latin typeface="Impact" panose="020B0806030902050204" pitchFamily="34" charset="0"/>
                <a:cs typeface="Calibri" panose="020F0502020204030204" pitchFamily="34" charset="0"/>
              </a:rPr>
              <a:t>PREVIOUSLY ON SEQUENCE ALIGNMENT</a:t>
            </a:r>
            <a:endParaRPr lang="zh-CN" altLang="en-US" sz="36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9"/>
          <a:stretch/>
        </p:blipFill>
        <p:spPr>
          <a:xfrm>
            <a:off x="5220072" y="1282446"/>
            <a:ext cx="2634310" cy="36508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1851670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err="1">
                <a:latin typeface="Book Antiqua" panose="02040602050305030304" pitchFamily="18" charset="0"/>
              </a:rPr>
              <a:t>ClustalW</a:t>
            </a:r>
            <a:r>
              <a:rPr lang="en-US" altLang="zh-CN" b="1" dirty="0">
                <a:latin typeface="Book Antiqua" panose="02040602050305030304" pitchFamily="18" charset="0"/>
              </a:rPr>
              <a:t> </a:t>
            </a:r>
            <a:r>
              <a:rPr lang="en-US" altLang="zh-CN" dirty="0">
                <a:latin typeface="Book Antiqua" panose="02040602050305030304" pitchFamily="18" charset="0"/>
              </a:rPr>
              <a:t>– the most popular multiple sequence alignment tool</a:t>
            </a:r>
          </a:p>
        </p:txBody>
      </p:sp>
    </p:spTree>
    <p:extLst>
      <p:ext uri="{BB962C8B-B14F-4D97-AF65-F5344CB8AC3E}">
        <p14:creationId xmlns:p14="http://schemas.microsoft.com/office/powerpoint/2010/main" val="1803314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83384"/>
              </p:ext>
            </p:extLst>
          </p:nvPr>
        </p:nvGraphicFramePr>
        <p:xfrm>
          <a:off x="1187624" y="1779662"/>
          <a:ext cx="17385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726248323"/>
                    </a:ext>
                  </a:extLst>
                </a:gridCol>
                <a:gridCol w="1300310">
                  <a:extLst>
                    <a:ext uri="{9D8B030D-6E8A-4147-A177-3AD203B41FA5}">
                      <a16:colId xmlns:a16="http://schemas.microsoft.com/office/drawing/2014/main" val="371700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GATTCA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1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GTCTGA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GATATT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GTCAGC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21530"/>
                  </a:ext>
                </a:extLst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1310656" y="3651870"/>
            <a:ext cx="1492473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solidFill>
                  <a:srgbClr val="C00000"/>
                </a:solidFill>
                <a:latin typeface="Book Antiqua" panose="02040602050305030304" pitchFamily="18" charset="0"/>
              </a:rPr>
              <a:t>match</a:t>
            </a:r>
            <a:r>
              <a:rPr lang="en-US" altLang="zh-CN" sz="1200" dirty="0">
                <a:latin typeface="Book Antiqua" panose="02040602050305030304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solidFill>
                  <a:srgbClr val="0070C0"/>
                </a:solidFill>
                <a:latin typeface="Book Antiqua" panose="02040602050305030304" pitchFamily="18" charset="0"/>
              </a:rPr>
              <a:t>mismatch</a:t>
            </a:r>
            <a:r>
              <a:rPr lang="en-US" altLang="zh-CN" sz="1200" dirty="0">
                <a:latin typeface="Book Antiqua" panose="02040602050305030304" pitchFamily="18" charset="0"/>
              </a:rPr>
              <a:t> = -1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solidFill>
                  <a:srgbClr val="00B050"/>
                </a:solidFill>
                <a:latin typeface="Book Antiqua" panose="02040602050305030304" pitchFamily="18" charset="0"/>
              </a:rPr>
              <a:t>gap</a:t>
            </a:r>
            <a:r>
              <a:rPr lang="en-US" altLang="zh-CN" sz="1200" dirty="0">
                <a:latin typeface="Book Antiqua" panose="02040602050305030304" pitchFamily="18" charset="0"/>
              </a:rPr>
              <a:t>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zh-CN" sz="12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69850"/>
              </p:ext>
            </p:extLst>
          </p:nvPr>
        </p:nvGraphicFramePr>
        <p:xfrm>
          <a:off x="3635897" y="2067694"/>
          <a:ext cx="45360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85220408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291789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350382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087121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737977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46517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12389850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374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1)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-1)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65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1525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baseline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1988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1)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2)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13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4578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448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0)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200" i="1" baseline="-250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</a:t>
                      </a:r>
                      <a:endParaRPr lang="zh-CN" altLang="en-US" sz="1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(score</a:t>
                      </a:r>
                      <a:r>
                        <a:rPr lang="en-US" altLang="zh-CN" sz="1200" baseline="0" dirty="0">
                          <a:latin typeface="Book Antiqua" panose="02040602050305030304" pitchFamily="18" charset="0"/>
                        </a:rPr>
                        <a:t> = -1)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8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3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09396"/>
              </p:ext>
            </p:extLst>
          </p:nvPr>
        </p:nvGraphicFramePr>
        <p:xfrm>
          <a:off x="683568" y="2931790"/>
          <a:ext cx="37800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737977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3465177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123898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7211189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67123387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baseline="0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lang="en-US" altLang="zh-CN" sz="1600" i="0" baseline="-25000" dirty="0">
                          <a:latin typeface="Book Antiqua" panose="02040602050305030304" pitchFamily="18" charset="0"/>
                        </a:rPr>
                        <a:t>,4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6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sz="16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6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/c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1988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13185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2136102" y="3119954"/>
            <a:ext cx="288032" cy="29376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599" y="2252933"/>
            <a:ext cx="2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Book Antiqua" panose="02040602050305030304" pitchFamily="18" charset="0"/>
              </a:rPr>
              <a:t>s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2</a:t>
            </a:r>
            <a:r>
              <a:rPr lang="en-US" altLang="zh-CN" sz="1600" dirty="0">
                <a:latin typeface="Book Antiqua" panose="02040602050305030304" pitchFamily="18" charset="0"/>
              </a:rPr>
              <a:t> and </a:t>
            </a:r>
            <a:r>
              <a:rPr lang="en-US" altLang="zh-CN" sz="1600" i="1" dirty="0">
                <a:latin typeface="Book Antiqua" panose="02040602050305030304" pitchFamily="18" charset="0"/>
              </a:rPr>
              <a:t>s</a:t>
            </a:r>
            <a:r>
              <a:rPr lang="en-US" altLang="zh-CN" sz="1600" i="1" baseline="-25000" dirty="0">
                <a:latin typeface="Book Antiqua" panose="02040602050305030304" pitchFamily="18" charset="0"/>
              </a:rPr>
              <a:t>4</a:t>
            </a:r>
            <a:r>
              <a:rPr lang="en-US" altLang="zh-CN" sz="1600" dirty="0">
                <a:latin typeface="Book Antiqua" panose="02040602050305030304" pitchFamily="18" charset="0"/>
              </a:rPr>
              <a:t> are closest and consolidated into a profile.</a:t>
            </a:r>
            <a:endParaRPr lang="zh-CN" altLang="en-US" sz="1600" dirty="0">
              <a:latin typeface="Book Antiqua" panose="02040602050305030304" pitchFamily="18" charset="0"/>
            </a:endParaRPr>
          </a:p>
        </p:txBody>
      </p:sp>
      <p:graphicFrame>
        <p:nvGraphicFramePr>
          <p:cNvPr id="12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455551"/>
              </p:ext>
            </p:extLst>
          </p:nvPr>
        </p:nvGraphicFramePr>
        <p:xfrm>
          <a:off x="6012160" y="2710575"/>
          <a:ext cx="17385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726248323"/>
                    </a:ext>
                  </a:extLst>
                </a:gridCol>
                <a:gridCol w="1300310">
                  <a:extLst>
                    <a:ext uri="{9D8B030D-6E8A-4147-A177-3AD203B41FA5}">
                      <a16:colId xmlns:a16="http://schemas.microsoft.com/office/drawing/2014/main" val="371700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GATTCA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1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GATATT</a:t>
                      </a:r>
                      <a:endParaRPr lang="zh-CN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Book Antiqua" panose="02040602050305030304" pitchFamily="18" charset="0"/>
                        </a:rPr>
                        <a:t>s</a:t>
                      </a:r>
                      <a:r>
                        <a:rPr lang="en-US" altLang="zh-CN" sz="1600" i="1" baseline="-25000" dirty="0">
                          <a:latin typeface="Book Antiqua" panose="02040602050305030304" pitchFamily="18" charset="0"/>
                        </a:rPr>
                        <a:t>2,4</a:t>
                      </a:r>
                      <a:endParaRPr lang="zh-CN" altLang="en-US" sz="1600" i="1" baseline="-250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GTC</a:t>
                      </a:r>
                      <a:r>
                        <a:rPr lang="en-US" altLang="zh-CN" sz="1600" b="1" baseline="30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altLang="zh-CN" sz="1600" b="1" baseline="-25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altLang="zh-CN" sz="1600" b="1" baseline="30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baseline="-25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sz="1600" b="1" baseline="-250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2153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86400" y="1960545"/>
            <a:ext cx="279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Book Antiqua" panose="02040602050305030304" pitchFamily="18" charset="0"/>
              </a:rPr>
              <a:t>The alignment became a new 3-sequence alignment.</a:t>
            </a:r>
            <a:endParaRPr lang="zh-CN" altLang="en-US" sz="1600" dirty="0">
              <a:latin typeface="Book Antiqua" panose="0204060205030503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996688" y="3025637"/>
            <a:ext cx="482352" cy="482396"/>
          </a:xfrm>
          <a:prstGeom prst="rightArrow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45" b="71078"/>
          <a:stretch/>
        </p:blipFill>
        <p:spPr>
          <a:xfrm>
            <a:off x="2915816" y="2920734"/>
            <a:ext cx="3024336" cy="105588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₁"/>
            </a:pPr>
            <a:r>
              <a:rPr lang="en-US" altLang="zh-CN" sz="1800" b="1" dirty="0">
                <a:latin typeface="Book Antiqua" panose="02040602050305030304" pitchFamily="18" charset="0"/>
              </a:rPr>
              <a:t>Quick pairwise alignments for all sequence pairs and calculate the similarity or distance matrix.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r>
              <a:rPr lang="en-US" altLang="zh-CN" sz="1400" dirty="0">
                <a:solidFill>
                  <a:srgbClr val="292934"/>
                </a:solidFill>
                <a:latin typeface="Book Antiqua" panose="02040602050305030304" pitchFamily="18" charset="0"/>
              </a:rPr>
              <a:t>Similarity = number of identities / number of residues compared (gap positions are excluded)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₁"/>
            </a:pPr>
            <a:endParaRPr lang="en-US" altLang="zh-CN" sz="16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7256" y="4000652"/>
            <a:ext cx="3449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In this case, numbers refer to the distance between sequences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3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31558" r="44432" b="30966"/>
          <a:stretch/>
        </p:blipFill>
        <p:spPr>
          <a:xfrm>
            <a:off x="2699792" y="2715766"/>
            <a:ext cx="3168352" cy="136815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₂"/>
            </a:pPr>
            <a:r>
              <a:rPr lang="en-US" altLang="zh-CN" sz="1800" b="1" dirty="0">
                <a:latin typeface="Book Antiqua" panose="02040602050305030304" pitchFamily="18" charset="0"/>
              </a:rPr>
              <a:t>Build the guide tree by neighbor-joining (NJ) method.</a:t>
            </a:r>
          </a:p>
          <a:p>
            <a:pPr lvl="1">
              <a:spcAft>
                <a:spcPts val="12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r>
              <a:rPr lang="en-US" altLang="zh-CN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Neighbor-joining method? </a:t>
            </a:r>
            <a:endParaRPr lang="en-US" altLang="zh-CN" sz="1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56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PROGRESSIVE ALGORITHM - CLUSTALW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90414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rgbClr val="C00000"/>
              </a:buClr>
              <a:buSzPct val="120000"/>
              <a:buFont typeface="Impact" panose="020B0806030902050204" pitchFamily="34" charset="0"/>
              <a:buChar char="₃"/>
            </a:pPr>
            <a:r>
              <a:rPr lang="en-US" altLang="zh-CN" sz="1800" b="1" dirty="0">
                <a:latin typeface="Book Antiqua" panose="02040602050305030304" pitchFamily="18" charset="0"/>
              </a:rPr>
              <a:t>Progressive alignment following the guide tree.</a:t>
            </a:r>
          </a:p>
          <a:p>
            <a:pPr lvl="1">
              <a:spcAft>
                <a:spcPts val="6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r>
              <a:rPr lang="en-US" altLang="zh-CN" sz="1400" dirty="0">
                <a:latin typeface="Book Antiqua" panose="02040602050305030304" pitchFamily="18" charset="0"/>
              </a:rPr>
              <a:t>Align the closest 2 sequences</a:t>
            </a:r>
          </a:p>
          <a:p>
            <a:pPr lvl="1">
              <a:spcAft>
                <a:spcPts val="6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r>
              <a:rPr lang="en-US" altLang="zh-CN" sz="1400" dirty="0">
                <a:latin typeface="Book Antiqua" panose="02040602050305030304" pitchFamily="18" charset="0"/>
              </a:rPr>
              <a:t>Add the next closest sequence into the alignment</a:t>
            </a:r>
          </a:p>
          <a:p>
            <a:pPr lvl="1">
              <a:spcAft>
                <a:spcPts val="6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r>
              <a:rPr lang="en-US" altLang="zh-CN" sz="1400" dirty="0">
                <a:latin typeface="Book Antiqua" panose="02040602050305030304" pitchFamily="18" charset="0"/>
              </a:rPr>
              <a:t>Repeat till all the sequences are aligned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Clr>
                <a:srgbClr val="93A299"/>
              </a:buClr>
              <a:buFont typeface="Book Antiqua" panose="02040602050305030304" pitchFamily="18" charset="0"/>
              <a:buChar char="­"/>
            </a:pPr>
            <a:endParaRPr lang="en-US" altLang="zh-CN" sz="1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9" y="2965272"/>
            <a:ext cx="7189043" cy="194298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6CE413-2F73-4EAC-8070-83628B201295}"/>
              </a:ext>
            </a:extLst>
          </p:cNvPr>
          <p:cNvCxnSpPr>
            <a:cxnSpLocks/>
          </p:cNvCxnSpPr>
          <p:nvPr/>
        </p:nvCxnSpPr>
        <p:spPr>
          <a:xfrm flipV="1">
            <a:off x="3203848" y="2715766"/>
            <a:ext cx="194421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F49EBFD-661A-4951-BDFE-E707841C0F99}"/>
              </a:ext>
            </a:extLst>
          </p:cNvPr>
          <p:cNvSpPr txBox="1"/>
          <p:nvPr/>
        </p:nvSpPr>
        <p:spPr>
          <a:xfrm>
            <a:off x="5148064" y="2499742"/>
            <a:ext cx="35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chemically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22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Impact" panose="020B0806030902050204" pitchFamily="34" charset="0"/>
                <a:cs typeface="Calibri" panose="020F0502020204030204" pitchFamily="34" charset="0"/>
              </a:rPr>
              <a:t>WRAP-UP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4182553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CONTENT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A1A8386-BF17-644B-B9C0-4632F728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414"/>
            <a:ext cx="8229600" cy="3657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80000"/>
              <a:buFont typeface="Impact" panose="020B0806030902050204" pitchFamily="34" charset="0"/>
              <a:buChar char="1"/>
            </a:pPr>
            <a:r>
              <a:rPr lang="en-US" altLang="zh-CN" dirty="0">
                <a:latin typeface="Impact" panose="020B0806030902050204" pitchFamily="34" charset="0"/>
              </a:rPr>
              <a:t>Previously on sequence alignment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80000"/>
              <a:buFont typeface="Impact" panose="020B0806030902050204" pitchFamily="34" charset="0"/>
              <a:buChar char="2"/>
            </a:pPr>
            <a:r>
              <a:rPr lang="en-US" altLang="zh-CN" dirty="0">
                <a:latin typeface="Impact" panose="020B0806030902050204" pitchFamily="34" charset="0"/>
              </a:rPr>
              <a:t>Multiple sequence alignment algorithms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Evaluation of MSA - Sum of pairs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Multi-dimensional dynamic programming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Font typeface="Impact" panose="020B0806030902050204" pitchFamily="34" charset="0"/>
              <a:buChar char="­"/>
            </a:pPr>
            <a:r>
              <a:rPr lang="en-US" altLang="zh-CN" dirty="0">
                <a:latin typeface="Impact" panose="020B0806030902050204" pitchFamily="34" charset="0"/>
              </a:rPr>
              <a:t>Progressive algorithm – CLUSTALW</a:t>
            </a:r>
          </a:p>
        </p:txBody>
      </p:sp>
    </p:spTree>
    <p:extLst>
      <p:ext uri="{BB962C8B-B14F-4D97-AF65-F5344CB8AC3E}">
        <p14:creationId xmlns:p14="http://schemas.microsoft.com/office/powerpoint/2010/main" val="177347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0933" y="2859782"/>
            <a:ext cx="36421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Wingdings" panose="05000000000000000000" pitchFamily="2" charset="2"/>
              </a:rPr>
              <a:t>  </a:t>
            </a:r>
            <a:r>
              <a:rPr lang="en-US" altLang="zh-CN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Wingdings" panose="05000000000000000000" pitchFamily="2" charset="2"/>
              </a:rPr>
              <a:t>Xin.Liu@xjtlu.edu.cn </a:t>
            </a:r>
          </a:p>
          <a:p>
            <a:pPr algn="just" eaLnBrk="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Wingdings 2" panose="05020102010507070707" pitchFamily="18" charset="2"/>
              </a:rPr>
              <a:t>  </a:t>
            </a:r>
            <a:r>
              <a:rPr lang="en-US" altLang="zh-CN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Wingdings 2" panose="05020102010507070707" pitchFamily="18" charset="2"/>
              </a:rPr>
              <a:t>0512-8188 9033, 137 6452 2733</a:t>
            </a:r>
          </a:p>
          <a:p>
            <a:pPr algn="just" eaLnBrk="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Wingdings" panose="05000000000000000000" pitchFamily="2" charset="2"/>
              </a:rPr>
              <a:t></a:t>
            </a:r>
            <a:r>
              <a:rPr lang="en-US" altLang="zh-CN" sz="2000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Book Antiqua" panose="02040602050305030304" pitchFamily="18" charset="0"/>
                <a:ea typeface="微软雅黑" pitchFamily="34" charset="-122"/>
                <a:sym typeface="Arial" panose="020B0604020202020204" pitchFamily="34" charset="0"/>
              </a:rPr>
              <a:t> Science Building Room SA439</a:t>
            </a:r>
            <a:endParaRPr lang="zh-CN" altLang="en-US" dirty="0">
              <a:solidFill>
                <a:schemeClr val="accent4"/>
              </a:solidFill>
              <a:latin typeface="Book Antiqua" panose="02040602050305030304" pitchFamily="18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/>
          <a:lstStyle/>
          <a:p>
            <a:pPr algn="ctr"/>
            <a:r>
              <a:rPr lang="en-US" altLang="zh-CN" sz="3600" b="1" dirty="0">
                <a:latin typeface="Antique Olive" panose="020B0603020204030204" pitchFamily="34" charset="0"/>
                <a:cs typeface="Calibri" panose="020F0502020204030204" pitchFamily="34" charset="0"/>
              </a:rPr>
              <a:t>thanks</a:t>
            </a:r>
            <a:endParaRPr lang="zh-CN" altLang="en-US" sz="36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86" y="1551823"/>
            <a:ext cx="3282274" cy="27599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31" y="2283718"/>
            <a:ext cx="1880321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&gt;Eif4e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MATVEPETTPTTNPPPAE···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RLISKFDTVEDFWALYNH···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QRRSDLDRFWLETLLCLI···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RVYKERLGLPPKIVIGYQ···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1760" y="2715766"/>
            <a:ext cx="318126" cy="432048"/>
          </a:xfrm>
          <a:prstGeom prst="rightArrow">
            <a:avLst>
              <a:gd name="adj1" fmla="val 50000"/>
              <a:gd name="adj2" fmla="val 6615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285145" y="2715766"/>
            <a:ext cx="318126" cy="432048"/>
          </a:xfrm>
          <a:prstGeom prst="rightArrow">
            <a:avLst>
              <a:gd name="adj1" fmla="val 50000"/>
              <a:gd name="adj2" fmla="val 6615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2362" y="2638441"/>
            <a:ext cx="2012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FUNCTION</a:t>
            </a:r>
            <a:endParaRPr lang="zh-CN" alt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592" y="458797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Book Antiqua" panose="02040602050305030304" pitchFamily="18" charset="0"/>
              </a:rPr>
              <a:t>Similarity in Sequences → Similarity in Structures → Similarity in Functions </a:t>
            </a:r>
            <a:endParaRPr lang="zh-CN" altLang="en-US" sz="1600" dirty="0">
              <a:latin typeface="Book Antiqua" panose="020406020503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F0CC6-5FD1-4D33-B123-8E3722454427}"/>
              </a:ext>
            </a:extLst>
          </p:cNvPr>
          <p:cNvSpPr txBox="1"/>
          <p:nvPr/>
        </p:nvSpPr>
        <p:spPr>
          <a:xfrm>
            <a:off x="6516215" y="1143000"/>
            <a:ext cx="20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 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8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28" y="1419622"/>
            <a:ext cx="7995344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Pairwise alignment</a:t>
            </a:r>
            <a:r>
              <a:rPr lang="en-US" altLang="zh-CN" sz="1800" dirty="0">
                <a:latin typeface="Book Antiqua" panose="02040602050305030304" pitchFamily="18" charset="0"/>
              </a:rPr>
              <a:t> methods are used to find the best-matching piecewise (local or global) alignments of </a:t>
            </a: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</a:rPr>
              <a:t>two query sequences</a:t>
            </a:r>
            <a:r>
              <a:rPr lang="en-US" altLang="zh-CN" sz="1800" dirty="0">
                <a:latin typeface="Book Antiqua" panose="02040602050305030304" pitchFamily="18" charset="0"/>
              </a:rPr>
              <a:t>. 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4328" y="2283718"/>
            <a:ext cx="4380116" cy="247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zh-CN" sz="1800" dirty="0">
                <a:latin typeface="Book Antiqua" panose="02040602050305030304" pitchFamily="18" charset="0"/>
              </a:rPr>
              <a:t>In bioinformatics a </a:t>
            </a:r>
            <a:r>
              <a:rPr lang="en-US" altLang="zh-CN" sz="1800" b="1" dirty="0">
                <a:latin typeface="Book Antiqua" panose="02040602050305030304" pitchFamily="18" charset="0"/>
              </a:rPr>
              <a:t>dot plot </a:t>
            </a:r>
            <a:r>
              <a:rPr lang="en-US" altLang="zh-CN" sz="1800" dirty="0">
                <a:latin typeface="Book Antiqua" panose="02040602050305030304" pitchFamily="18" charset="0"/>
              </a:rPr>
              <a:t>is a graphical method for comparing two biological sequences and identifying regions of close similarity.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6096" y="2283718"/>
            <a:ext cx="2917552" cy="2557933"/>
            <a:chOff x="3048000" y="3569477"/>
            <a:chExt cx="3505200" cy="307314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569477"/>
              <a:ext cx="3505200" cy="3073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6"/>
            <p:cNvSpPr/>
            <p:nvPr/>
          </p:nvSpPr>
          <p:spPr>
            <a:xfrm>
              <a:off x="5257800" y="3712346"/>
              <a:ext cx="609600" cy="1372250"/>
            </a:xfrm>
            <a:prstGeom prst="ellipse">
              <a:avLst/>
            </a:prstGeom>
            <a:noFill/>
            <a:ln w="264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orthographicFront">
                <a:rot lat="0" lon="0" rev="810000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Oval 7"/>
            <p:cNvSpPr/>
            <p:nvPr/>
          </p:nvSpPr>
          <p:spPr>
            <a:xfrm>
              <a:off x="3810000" y="5084596"/>
              <a:ext cx="609600" cy="1372250"/>
            </a:xfrm>
            <a:prstGeom prst="ellipse">
              <a:avLst/>
            </a:prstGeom>
            <a:noFill/>
            <a:ln w="26425" cap="flat" cmpd="sng" algn="ctr">
              <a:solidFill>
                <a:srgbClr val="92D050"/>
              </a:solidFill>
              <a:prstDash val="solid"/>
            </a:ln>
            <a:effectLst/>
            <a:scene3d>
              <a:camera prst="orthographicFront">
                <a:rot lat="0" lon="0" rev="810000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88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99592" y="1419620"/>
            <a:ext cx="2989560" cy="4320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Book Antiqua" panose="02040602050305030304" pitchFamily="18" charset="0"/>
              </a:rPr>
              <a:t>Dynamic Programming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8245"/>
              </p:ext>
            </p:extLst>
          </p:nvPr>
        </p:nvGraphicFramePr>
        <p:xfrm>
          <a:off x="4463539" y="1044242"/>
          <a:ext cx="3718800" cy="3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80">
                  <a:extLst>
                    <a:ext uri="{9D8B030D-6E8A-4147-A177-3AD203B41FA5}">
                      <a16:colId xmlns:a16="http://schemas.microsoft.com/office/drawing/2014/main" val="3513625326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4100613280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508994790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12810266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36649459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38002037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752308275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784983833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48708466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409804811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200" dirty="0">
                          <a:latin typeface="Book Antiqua" panose="02040602050305030304" pitchFamily="18" charset="0"/>
                        </a:rPr>
                        <a:t>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998289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>
                          <a:latin typeface="Book Antiqua" panose="02040602050305030304" pitchFamily="18" charset="0"/>
                        </a:rPr>
                        <a:t>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6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7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883168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4356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981371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4892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47687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6381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26042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6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5874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7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2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3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4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49034"/>
                  </a:ext>
                </a:extLst>
              </a:tr>
            </a:tbl>
          </a:graphicData>
        </a:graphic>
      </p:graphicFrame>
      <p:sp>
        <p:nvSpPr>
          <p:cNvPr id="18" name="内容占位符 2"/>
          <p:cNvSpPr txBox="1">
            <a:spLocks/>
          </p:cNvSpPr>
          <p:nvPr/>
        </p:nvSpPr>
        <p:spPr>
          <a:xfrm>
            <a:off x="755576" y="2488328"/>
            <a:ext cx="3456384" cy="2027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b="1" dirty="0">
                <a:latin typeface="Book Antiqua" panose="02040602050305030304" pitchFamily="18" charset="0"/>
                <a:cs typeface="Courier New" panose="02070309020205020404" pitchFamily="49" charset="0"/>
              </a:rPr>
              <a:t>LCS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altLang="zh-CN" sz="1800" b="1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altLang="zh-CN" sz="1800" b="1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altLang="zh-CN" sz="1800" b="1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altLang="zh-CN" sz="1800" b="1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US" altLang="zh-CN" sz="1800" b="1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……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3978"/>
              </p:ext>
            </p:extLst>
          </p:nvPr>
        </p:nvGraphicFramePr>
        <p:xfrm>
          <a:off x="1569365" y="3017118"/>
          <a:ext cx="182880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5">
                  <a:extLst>
                    <a:ext uri="{9D8B030D-6E8A-4147-A177-3AD203B41FA5}">
                      <a16:colId xmlns:a16="http://schemas.microsoft.com/office/drawing/2014/main" val="3695715298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373174394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219481277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4069582184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372426888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513370747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1627309548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4260138462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722378213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288872708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754908304"/>
                    </a:ext>
                  </a:extLst>
                </a:gridCol>
              </a:tblGrid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>
                          <a:latin typeface="Book Antiqua" panose="02040602050305030304" pitchFamily="18" charset="0"/>
                        </a:rPr>
                        <a:t>υ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771828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>
                          <a:latin typeface="Book Antiqua" panose="02040602050305030304" pitchFamily="18" charset="0"/>
                        </a:rPr>
                        <a:t>ω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916965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729178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>
                          <a:latin typeface="Book Antiqua" panose="02040602050305030304" pitchFamily="18" charset="0"/>
                        </a:rPr>
                        <a:t>υ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253115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>
                          <a:latin typeface="Book Antiqua" panose="02040602050305030304" pitchFamily="18" charset="0"/>
                        </a:rPr>
                        <a:t>ω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05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76" y="1203598"/>
            <a:ext cx="7140848" cy="3801477"/>
          </a:xfrm>
          <a:prstGeom prst="rect">
            <a:avLst/>
          </a:prstGeom>
        </p:spPr>
      </p:pic>
      <p:sp>
        <p:nvSpPr>
          <p:cNvPr id="12" name="上下箭头 11"/>
          <p:cNvSpPr/>
          <p:nvPr/>
        </p:nvSpPr>
        <p:spPr>
          <a:xfrm>
            <a:off x="2627784" y="2447612"/>
            <a:ext cx="216024" cy="576064"/>
          </a:xfrm>
          <a:prstGeom prst="up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>
            <a:off x="6228184" y="2447612"/>
            <a:ext cx="216024" cy="576064"/>
          </a:xfrm>
          <a:prstGeom prst="up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43808" y="25817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Transition</a:t>
            </a:r>
            <a:endParaRPr lang="zh-CN" altLang="en-US" sz="1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44208" y="257419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Transition</a:t>
            </a:r>
            <a:endParaRPr lang="zh-CN" altLang="en-US" sz="1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4366609" y="4105184"/>
            <a:ext cx="216024" cy="1440000"/>
          </a:xfrm>
          <a:prstGeom prst="up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60114" y="4445479"/>
            <a:ext cx="142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Transversion</a:t>
            </a:r>
            <a:endParaRPr lang="zh-CN" altLang="en-US" sz="1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2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28367"/>
              </p:ext>
            </p:extLst>
          </p:nvPr>
        </p:nvGraphicFramePr>
        <p:xfrm>
          <a:off x="1206000" y="1923678"/>
          <a:ext cx="6732000" cy="2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249403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6294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213129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91916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794684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7391326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8063986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181466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986229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066989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154396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622214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18114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42105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93146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554957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962621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93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7836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9424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491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5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12720"/>
                  </a:ext>
                </a:extLst>
              </a:tr>
              <a:tr h="396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Unitary</a:t>
                      </a:r>
                      <a:r>
                        <a:rPr lang="en-US" altLang="zh-CN" sz="1400" baseline="0" dirty="0">
                          <a:latin typeface="Book Antiqua" panose="02040602050305030304" pitchFamily="18" charset="0"/>
                        </a:rPr>
                        <a:t> Matrix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Transition-</a:t>
                      </a:r>
                      <a:r>
                        <a:rPr lang="en-US" altLang="zh-CN" sz="1400" dirty="0" err="1">
                          <a:latin typeface="Book Antiqua" panose="02040602050305030304" pitchFamily="18" charset="0"/>
                        </a:rPr>
                        <a:t>Transversion</a:t>
                      </a:r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 Matrix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ook Antiqua" panose="02040602050305030304" pitchFamily="18" charset="0"/>
                        </a:rPr>
                        <a:t>BLAST Matrix</a:t>
                      </a:r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Impact" panose="020B0806030902050204" pitchFamily="34" charset="0"/>
              </a:rPr>
              <a:t>PREVIOUSLY ON SEQUENCE ALIGNMENT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BIO211 - MULTIPLE SEQUENCE ALIGNMENT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667830" y="4011910"/>
            <a:ext cx="1492473" cy="7920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match =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mismatch = -1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Book Antiqua" panose="02040602050305030304" pitchFamily="18" charset="0"/>
              <a:buChar char="­"/>
            </a:pPr>
            <a:r>
              <a:rPr lang="en-US" altLang="zh-CN" sz="1200" dirty="0">
                <a:latin typeface="Book Antiqua" panose="02040602050305030304" pitchFamily="18" charset="0"/>
              </a:rPr>
              <a:t>gap penalty = -2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2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30038"/>
              </p:ext>
            </p:extLst>
          </p:nvPr>
        </p:nvGraphicFramePr>
        <p:xfrm>
          <a:off x="6132086" y="4186230"/>
          <a:ext cx="116378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5">
                  <a:extLst>
                    <a:ext uri="{9D8B030D-6E8A-4147-A177-3AD203B41FA5}">
                      <a16:colId xmlns:a16="http://schemas.microsoft.com/office/drawing/2014/main" val="3120378104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4159847835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079176315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921714936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3428882422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2267454292"/>
                    </a:ext>
                  </a:extLst>
                </a:gridCol>
                <a:gridCol w="166255">
                  <a:extLst>
                    <a:ext uri="{9D8B030D-6E8A-4147-A177-3AD203B41FA5}">
                      <a16:colId xmlns:a16="http://schemas.microsoft.com/office/drawing/2014/main" val="1974293464"/>
                    </a:ext>
                  </a:extLst>
                </a:gridCol>
              </a:tblGrid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anose="020406020503050303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78380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|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|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|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7526826"/>
                  </a:ext>
                </a:extLst>
              </a:tr>
              <a:tr h="190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 Antiqua" panose="020406020503050303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958944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1630"/>
            <a:ext cx="3028950" cy="2419350"/>
          </a:xfrm>
          <a:prstGeom prst="rect">
            <a:avLst/>
          </a:prstGeom>
        </p:spPr>
      </p:pic>
      <p:graphicFrame>
        <p:nvGraphicFramePr>
          <p:cNvPr id="18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50147"/>
              </p:ext>
            </p:extLst>
          </p:nvPr>
        </p:nvGraphicFramePr>
        <p:xfrm>
          <a:off x="5220072" y="1779910"/>
          <a:ext cx="2603160" cy="22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80">
                  <a:extLst>
                    <a:ext uri="{9D8B030D-6E8A-4147-A177-3AD203B41FA5}">
                      <a16:colId xmlns:a16="http://schemas.microsoft.com/office/drawing/2014/main" val="3513625326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508994790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12810266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366494599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3380020371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1752308275"/>
                    </a:ext>
                  </a:extLst>
                </a:gridCol>
                <a:gridCol w="371880">
                  <a:extLst>
                    <a:ext uri="{9D8B030D-6E8A-4147-A177-3AD203B41FA5}">
                      <a16:colId xmlns:a16="http://schemas.microsoft.com/office/drawing/2014/main" val="2784983833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endParaRPr lang="zh-CN" altLang="en-US" sz="1200" i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998289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y</a:t>
                      </a:r>
                      <a:endParaRPr lang="el-GR" altLang="zh-CN" sz="1200" i="1" dirty="0">
                        <a:solidFill>
                          <a:srgbClr val="C0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-2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-6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-8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-10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4356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-2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-3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-7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981371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G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-2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48929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C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-6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-3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-2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1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476877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Book Antiqua" panose="02040602050305030304" pitchFamily="18" charset="0"/>
                        </a:rPr>
                        <a:t>T</a:t>
                      </a:r>
                      <a:endParaRPr lang="zh-CN" alt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-8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-5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-4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-3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Book Antiqua" panose="02040602050305030304" pitchFamily="18" charset="0"/>
                        </a:rPr>
                        <a:t>-1</a:t>
                      </a:r>
                      <a:endParaRPr lang="zh-CN" altLang="en-US" sz="11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Book Antiqua" panose="02040602050305030304" pitchFamily="18" charset="0"/>
                        </a:rPr>
                        <a:t>0</a:t>
                      </a:r>
                      <a:endParaRPr lang="zh-CN" altLang="en-US" sz="11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63815"/>
                  </a:ext>
                </a:extLst>
              </a:tr>
            </a:tbl>
          </a:graphicData>
        </a:graphic>
      </p:graphicFrame>
      <p:cxnSp>
        <p:nvCxnSpPr>
          <p:cNvPr id="19" name="直接箭头连接符 4"/>
          <p:cNvCxnSpPr/>
          <p:nvPr/>
        </p:nvCxnSpPr>
        <p:spPr>
          <a:xfrm rot="2700000" flipH="1">
            <a:off x="7263832" y="3629339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7"/>
          <p:cNvCxnSpPr/>
          <p:nvPr/>
        </p:nvCxnSpPr>
        <p:spPr>
          <a:xfrm rot="2700000" flipH="1">
            <a:off x="6894953" y="3253534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7"/>
          <p:cNvCxnSpPr/>
          <p:nvPr/>
        </p:nvCxnSpPr>
        <p:spPr>
          <a:xfrm rot="2700000" flipH="1">
            <a:off x="6529198" y="2895909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7"/>
          <p:cNvCxnSpPr/>
          <p:nvPr/>
        </p:nvCxnSpPr>
        <p:spPr>
          <a:xfrm rot="2700000" flipH="1">
            <a:off x="5768640" y="2508230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1"/>
          <p:cNvCxnSpPr/>
          <p:nvPr/>
        </p:nvCxnSpPr>
        <p:spPr>
          <a:xfrm flipH="1">
            <a:off x="6215572" y="2715766"/>
            <a:ext cx="216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5049727" y="1238065"/>
            <a:ext cx="3318942" cy="36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dirty="0">
                <a:solidFill>
                  <a:schemeClr val="accent4"/>
                </a:solidFill>
                <a:latin typeface="Britannic Bold" panose="020B0903060703020204" pitchFamily="34" charset="0"/>
              </a:rPr>
              <a:t>GLOBAL : NEEDLEMAN-WUNSCH ALGORITHM</a:t>
            </a:r>
            <a:endParaRPr lang="zh-CN" altLang="en-US" sz="14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8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14214</TotalTime>
  <Words>2220</Words>
  <Application>Microsoft Office PowerPoint</Application>
  <PresentationFormat>全屏显示(16:9)</PresentationFormat>
  <Paragraphs>804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Antique Olive</vt:lpstr>
      <vt:lpstr>System Font Regular</vt:lpstr>
      <vt:lpstr>Algerian</vt:lpstr>
      <vt:lpstr>Arial</vt:lpstr>
      <vt:lpstr>Book Antiqua</vt:lpstr>
      <vt:lpstr>Britannic Bold</vt:lpstr>
      <vt:lpstr>Calibri</vt:lpstr>
      <vt:lpstr>Cambria Math</vt:lpstr>
      <vt:lpstr>Courier New</vt:lpstr>
      <vt:lpstr>Impact</vt:lpstr>
      <vt:lpstr>透明</vt:lpstr>
      <vt:lpstr>Multiple SEQUANCE ALIGNMENT</vt:lpstr>
      <vt:lpstr>CONTENT</vt:lpstr>
      <vt:lpstr>PREVIOUSLY ON SEQUENCE ALIGNMENT</vt:lpstr>
      <vt:lpstr>PREVIOUSLY ON SEQUENCE ALIGNMENT</vt:lpstr>
      <vt:lpstr>PREVIOUSLY ON SEQUENCE ALIGNMENT</vt:lpstr>
      <vt:lpstr>PREVIOUSLY ON SEQUENCE ALIGNMENT</vt:lpstr>
      <vt:lpstr>PREVIOUSLY ON SEQUENCE ALIGNMENT</vt:lpstr>
      <vt:lpstr>PREVIOUSLY ON SEQUENCE ALIGNMENT</vt:lpstr>
      <vt:lpstr>PREVIOUSLY ON SEQUENCE ALIGNMENT</vt:lpstr>
      <vt:lpstr>PREVIOUSLY ON SEQUENCE ALIGNMENT</vt:lpstr>
      <vt:lpstr>MULTIPLE SEQUENCE ALIGNMENT ALGORITHMS</vt:lpstr>
      <vt:lpstr>GLOBAL VS LOCAL ALIGNMENTS</vt:lpstr>
      <vt:lpstr>MULTIPLE SEQUENCE ALIGNMENT</vt:lpstr>
      <vt:lpstr>MULTIPLE SEQUENCE ALIGNMENT</vt:lpstr>
      <vt:lpstr>MULTIPLE SEQUENCE ALIGNMENT</vt:lpstr>
      <vt:lpstr>FROM PAIRWISE TO MULTIPLE SEQUENCE ALIGNMENT</vt:lpstr>
      <vt:lpstr>FROM PAIRWISE TO MULTIPLE SEQUENCE ALIGNMENT</vt:lpstr>
      <vt:lpstr>MULTIPLE SEQUENCE ALIGNMENT ALGORITHMS</vt:lpstr>
      <vt:lpstr>MULTIPLE SEQUENCE ALIGNMENT ALGORITHMS</vt:lpstr>
      <vt:lpstr>MULTIPLE SEQUENCE ALIGNMENT ALGORITHMS</vt:lpstr>
      <vt:lpstr>EVALUATION OF MSA - SUM OF PAIRS (SP)</vt:lpstr>
      <vt:lpstr>EVALUATION OF MSA - SUM OF PAIRS (SP)</vt:lpstr>
      <vt:lpstr>EVALUATION OF MSA - SUM OF PAIRS (SP)</vt:lpstr>
      <vt:lpstr>MULTIPLE SEQUENCE ALIGNMENT ALGORITHMS</vt:lpstr>
      <vt:lpstr>MULTI-DIMENSIONAL DYNAMIC PROGRAMMING</vt:lpstr>
      <vt:lpstr>MULTI-DIMENSIONAL DYNAMIC PROGRAMMING</vt:lpstr>
      <vt:lpstr>MULTIPLE SEQUENCE ALIGNMENT ALGORITHMS</vt:lpstr>
      <vt:lpstr>HEURISTICS (经验法则)- PROGRESSIVE ALGORITHM</vt:lpstr>
      <vt:lpstr>HEURISTICS - PROGRESSIVE ALGORITHM</vt:lpstr>
      <vt:lpstr>PROGRESSIVE ALGORITHM - CLUSTALW</vt:lpstr>
      <vt:lpstr>PROGRESSIVE ALGORITHM - CLUSTALW</vt:lpstr>
      <vt:lpstr>PROGRESSIVE ALGORITHM - CLUSTALW</vt:lpstr>
      <vt:lpstr>PROGRESSIVE ALGORITHM - CLUSTALW</vt:lpstr>
      <vt:lpstr>PROGRESSIVE ALGORITHM - CLUSTALW</vt:lpstr>
      <vt:lpstr>PROGRESSIVE ALGORITHM - CLUSTALW</vt:lpstr>
      <vt:lpstr>WRAP-UP &amp; DISCUSSION</vt:lpstr>
      <vt:lpstr>CONTENT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Phylogenetic Relationships</dc:title>
  <dc:creator>Liu Xin</dc:creator>
  <cp:lastModifiedBy>Auniany Wang</cp:lastModifiedBy>
  <cp:revision>385</cp:revision>
  <cp:lastPrinted>2018-11-12T11:34:41Z</cp:lastPrinted>
  <dcterms:created xsi:type="dcterms:W3CDTF">2018-11-08T09:09:55Z</dcterms:created>
  <dcterms:modified xsi:type="dcterms:W3CDTF">2019-09-16T06:47:47Z</dcterms:modified>
</cp:coreProperties>
</file>