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8D88-FC18-47E8-B5C8-3B0A3DF65387}" type="datetimeFigureOut">
              <a:rPr lang="zh-HK" altLang="en-US" smtClean="0"/>
              <a:t>3/6/2022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B29-9585-4308-A5A6-5A002DC2B6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4688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8D88-FC18-47E8-B5C8-3B0A3DF65387}" type="datetimeFigureOut">
              <a:rPr lang="zh-HK" altLang="en-US" smtClean="0"/>
              <a:t>3/6/2022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B29-9585-4308-A5A6-5A002DC2B6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1571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8D88-FC18-47E8-B5C8-3B0A3DF65387}" type="datetimeFigureOut">
              <a:rPr lang="zh-HK" altLang="en-US" smtClean="0"/>
              <a:t>3/6/2022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B29-9585-4308-A5A6-5A002DC2B6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4092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8D88-FC18-47E8-B5C8-3B0A3DF65387}" type="datetimeFigureOut">
              <a:rPr lang="zh-HK" altLang="en-US" smtClean="0"/>
              <a:t>3/6/2022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B29-9585-4308-A5A6-5A002DC2B6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4814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8D88-FC18-47E8-B5C8-3B0A3DF65387}" type="datetimeFigureOut">
              <a:rPr lang="zh-HK" altLang="en-US" smtClean="0"/>
              <a:t>3/6/2022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B29-9585-4308-A5A6-5A002DC2B6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2640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8D88-FC18-47E8-B5C8-3B0A3DF65387}" type="datetimeFigureOut">
              <a:rPr lang="zh-HK" altLang="en-US" smtClean="0"/>
              <a:t>3/6/2022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B29-9585-4308-A5A6-5A002DC2B6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8132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8D88-FC18-47E8-B5C8-3B0A3DF65387}" type="datetimeFigureOut">
              <a:rPr lang="zh-HK" altLang="en-US" smtClean="0"/>
              <a:t>3/6/2022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B29-9585-4308-A5A6-5A002DC2B6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677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8D88-FC18-47E8-B5C8-3B0A3DF65387}" type="datetimeFigureOut">
              <a:rPr lang="zh-HK" altLang="en-US" smtClean="0"/>
              <a:t>3/6/2022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B29-9585-4308-A5A6-5A002DC2B6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266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8D88-FC18-47E8-B5C8-3B0A3DF65387}" type="datetimeFigureOut">
              <a:rPr lang="zh-HK" altLang="en-US" smtClean="0"/>
              <a:t>3/6/2022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B29-9585-4308-A5A6-5A002DC2B6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60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8D88-FC18-47E8-B5C8-3B0A3DF65387}" type="datetimeFigureOut">
              <a:rPr lang="zh-HK" altLang="en-US" smtClean="0"/>
              <a:t>3/6/2022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B29-9585-4308-A5A6-5A002DC2B6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2917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8D88-FC18-47E8-B5C8-3B0A3DF65387}" type="datetimeFigureOut">
              <a:rPr lang="zh-HK" altLang="en-US" smtClean="0"/>
              <a:t>3/6/2022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B29-9585-4308-A5A6-5A002DC2B6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4626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8D88-FC18-47E8-B5C8-3B0A3DF65387}" type="datetimeFigureOut">
              <a:rPr lang="zh-HK" altLang="en-US" smtClean="0"/>
              <a:t>3/6/2022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B7B29-9585-4308-A5A6-5A002DC2B6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2200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" TargetMode="Externa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415" y="-1454727"/>
            <a:ext cx="12581604" cy="878353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08611" y="74960"/>
            <a:ext cx="9144000" cy="2387600"/>
          </a:xfrm>
        </p:spPr>
        <p:txBody>
          <a:bodyPr/>
          <a:lstStyle/>
          <a:p>
            <a:r>
              <a:rPr lang="en-US" altLang="zh-HK" dirty="0" smtClean="0">
                <a:solidFill>
                  <a:srgbClr val="002060"/>
                </a:solidFill>
              </a:rPr>
              <a:t>Analysis of London Airbnb Data</a:t>
            </a:r>
            <a:endParaRPr lang="zh-HK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6" y="631768"/>
            <a:ext cx="3932237" cy="1064029"/>
          </a:xfrm>
        </p:spPr>
        <p:txBody>
          <a:bodyPr/>
          <a:lstStyle/>
          <a:p>
            <a:r>
              <a:rPr lang="en-US" altLang="zh-HK" dirty="0" smtClean="0">
                <a:solidFill>
                  <a:srgbClr val="002060"/>
                </a:solidFill>
              </a:rPr>
              <a:t>Data source</a:t>
            </a:r>
            <a:endParaRPr lang="zh-HK" altLang="en-US" dirty="0">
              <a:solidFill>
                <a:srgbClr val="002060"/>
              </a:solidFill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7" y="1886989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Search data set in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Download a few data sets to check whether it could be cleaned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Finally found a data set path in </a:t>
            </a:r>
            <a:r>
              <a:rPr lang="en-US" altLang="zh-HK" dirty="0" err="1" smtClean="0">
                <a:solidFill>
                  <a:srgbClr val="002060"/>
                </a:solidFill>
              </a:rPr>
              <a:t>Kaggle</a:t>
            </a:r>
            <a:endParaRPr lang="en-US" altLang="zh-HK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Data source: </a:t>
            </a:r>
            <a:r>
              <a:rPr lang="en-US" altLang="zh-HK" dirty="0" smtClean="0">
                <a:solidFill>
                  <a:srgbClr val="002060"/>
                </a:solidFill>
                <a:hlinkClick r:id="rId3"/>
              </a:rPr>
              <a:t>http://insideairbnb.com/</a:t>
            </a:r>
            <a:endParaRPr lang="en-US" altLang="zh-HK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HK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26169"/>
              </p:ext>
            </p:extLst>
          </p:nvPr>
        </p:nvGraphicFramePr>
        <p:xfrm>
          <a:off x="6485137" y="631768"/>
          <a:ext cx="3771650" cy="516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點陣圖影像" r:id="rId4" imgW="5095800" imgH="6981840" progId="Paint.Picture">
                  <p:embed/>
                </p:oleObj>
              </mc:Choice>
              <mc:Fallback>
                <p:oleObj name="點陣圖影像" r:id="rId4" imgW="5095800" imgH="6981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85137" y="631768"/>
                        <a:ext cx="3771650" cy="5167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橢圓 7"/>
          <p:cNvSpPr/>
          <p:nvPr/>
        </p:nvSpPr>
        <p:spPr>
          <a:xfrm>
            <a:off x="6566733" y="5453352"/>
            <a:ext cx="1188720" cy="490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675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6" y="631768"/>
            <a:ext cx="3932237" cy="1064029"/>
          </a:xfrm>
        </p:spPr>
        <p:txBody>
          <a:bodyPr/>
          <a:lstStyle/>
          <a:p>
            <a:r>
              <a:rPr lang="en-US" altLang="zh-HK" dirty="0">
                <a:solidFill>
                  <a:srgbClr val="002060"/>
                </a:solidFill>
              </a:rPr>
              <a:t>Data processing</a:t>
            </a:r>
            <a:endParaRPr lang="zh-HK" altLang="en-US" dirty="0">
              <a:solidFill>
                <a:srgbClr val="002060"/>
              </a:solidFill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7" y="1886989"/>
            <a:ext cx="2867689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>
                <a:solidFill>
                  <a:srgbClr val="002060"/>
                </a:solidFill>
              </a:rPr>
              <a:t>Study the </a:t>
            </a:r>
            <a:r>
              <a:rPr lang="en-US" altLang="zh-HK" dirty="0" smtClean="0">
                <a:solidFill>
                  <a:srgbClr val="002060"/>
                </a:solidFill>
              </a:rPr>
              <a:t>file</a:t>
            </a:r>
          </a:p>
          <a:p>
            <a:pPr marL="504000" indent="-285750">
              <a:buFont typeface="Arial" panose="020B0604020202020204" pitchFamily="34" charset="0"/>
              <a:buChar char="•"/>
            </a:pPr>
            <a:r>
              <a:rPr lang="en-US" altLang="zh-HK" dirty="0" err="1" smtClean="0">
                <a:solidFill>
                  <a:srgbClr val="002060"/>
                </a:solidFill>
              </a:rPr>
              <a:t>Neighourhood</a:t>
            </a:r>
            <a:endParaRPr lang="en-US" altLang="zh-HK" dirty="0" smtClean="0">
              <a:solidFill>
                <a:srgbClr val="002060"/>
              </a:solidFill>
            </a:endParaRPr>
          </a:p>
          <a:p>
            <a:pPr marL="50400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Room </a:t>
            </a:r>
            <a:r>
              <a:rPr lang="en-US" altLang="zh-HK" dirty="0" smtClean="0">
                <a:solidFill>
                  <a:srgbClr val="002060"/>
                </a:solidFill>
              </a:rPr>
              <a:t>type</a:t>
            </a:r>
          </a:p>
          <a:p>
            <a:pPr marL="50400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Price</a:t>
            </a:r>
          </a:p>
          <a:p>
            <a:pPr marL="50400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Minimum nights</a:t>
            </a:r>
          </a:p>
          <a:p>
            <a:pPr marL="50400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Number of reviews</a:t>
            </a:r>
          </a:p>
          <a:p>
            <a:pPr marL="50400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Last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K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HK" alt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68786" y="8623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68786" y="28013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450359"/>
              </p:ext>
            </p:extLst>
          </p:nvPr>
        </p:nvGraphicFramePr>
        <p:xfrm>
          <a:off x="6071658" y="631768"/>
          <a:ext cx="475456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點陣圖影像" r:id="rId3" imgW="6543720" imgH="7458120" progId="Paint.Picture">
                  <p:embed/>
                </p:oleObj>
              </mc:Choice>
              <mc:Fallback>
                <p:oleObj name="點陣圖影像" r:id="rId3" imgW="6543720" imgH="7458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658" y="631768"/>
                        <a:ext cx="475456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6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6" y="631768"/>
            <a:ext cx="3932237" cy="1064029"/>
          </a:xfrm>
        </p:spPr>
        <p:txBody>
          <a:bodyPr/>
          <a:lstStyle/>
          <a:p>
            <a:r>
              <a:rPr lang="en-US" altLang="zh-HK" dirty="0" smtClean="0">
                <a:solidFill>
                  <a:srgbClr val="002060"/>
                </a:solidFill>
              </a:rPr>
              <a:t>Data processing</a:t>
            </a:r>
            <a:endParaRPr lang="zh-HK" altLang="en-US" dirty="0">
              <a:solidFill>
                <a:srgbClr val="002060"/>
              </a:solidFill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7" y="1886989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Put </a:t>
            </a:r>
            <a:r>
              <a:rPr lang="en-US" altLang="zh-HK" dirty="0" smtClean="0">
                <a:solidFill>
                  <a:srgbClr val="002060"/>
                </a:solidFill>
              </a:rPr>
              <a:t>the data to correct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Remove data which may be difficult to be cleaned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Add news columns and create grouping (number of review, number of minimum nights, Inner/ Outer London) to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HK" alt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68786" y="8623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189764"/>
              </p:ext>
            </p:extLst>
          </p:nvPr>
        </p:nvGraphicFramePr>
        <p:xfrm>
          <a:off x="5868786" y="862359"/>
          <a:ext cx="526732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點陣圖影像" r:id="rId3" imgW="9876190" imgH="3134162" progId="Paint.Picture">
                  <p:embed/>
                </p:oleObj>
              </mc:Choice>
              <mc:Fallback>
                <p:oleObj name="點陣圖影像" r:id="rId3" imgW="9876190" imgH="313416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786" y="862359"/>
                        <a:ext cx="5267325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68786" y="28013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728204"/>
              </p:ext>
            </p:extLst>
          </p:nvPr>
        </p:nvGraphicFramePr>
        <p:xfrm>
          <a:off x="5868786" y="2801389"/>
          <a:ext cx="5267325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點陣圖影像" r:id="rId5" imgW="7819048" imgH="4466667" progId="Paint.Picture">
                  <p:embed/>
                </p:oleObj>
              </mc:Choice>
              <mc:Fallback>
                <p:oleObj name="點陣圖影像" r:id="rId5" imgW="7819048" imgH="446666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786" y="2801389"/>
                        <a:ext cx="5267325" cy="300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6" y="631768"/>
            <a:ext cx="3932237" cy="1064029"/>
          </a:xfrm>
        </p:spPr>
        <p:txBody>
          <a:bodyPr/>
          <a:lstStyle/>
          <a:p>
            <a:r>
              <a:rPr lang="en-US" altLang="zh-HK" dirty="0" smtClean="0">
                <a:solidFill>
                  <a:srgbClr val="002060"/>
                </a:solidFill>
              </a:rPr>
              <a:t>Analysis</a:t>
            </a:r>
            <a:endParaRPr lang="zh-HK" altLang="en-US" dirty="0">
              <a:solidFill>
                <a:srgbClr val="002060"/>
              </a:solidFill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7" y="1886989"/>
            <a:ext cx="2867689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Price and number of minimum nights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>
                <a:solidFill>
                  <a:srgbClr val="002060"/>
                </a:solidFill>
              </a:rPr>
              <a:t>P</a:t>
            </a:r>
            <a:r>
              <a:rPr lang="en-US" altLang="zh-HK" dirty="0" smtClean="0">
                <a:solidFill>
                  <a:srgbClr val="002060"/>
                </a:solidFill>
              </a:rPr>
              <a:t>rice and number of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>
                <a:solidFill>
                  <a:srgbClr val="002060"/>
                </a:solidFill>
              </a:rPr>
              <a:t>P</a:t>
            </a:r>
            <a:r>
              <a:rPr lang="en-US" altLang="zh-HK" dirty="0" smtClean="0">
                <a:solidFill>
                  <a:srgbClr val="002060"/>
                </a:solidFill>
              </a:rPr>
              <a:t>rice and property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>
                <a:solidFill>
                  <a:srgbClr val="002060"/>
                </a:solidFill>
              </a:rPr>
              <a:t>P</a:t>
            </a:r>
            <a:r>
              <a:rPr lang="en-US" altLang="zh-HK" dirty="0" smtClean="0">
                <a:solidFill>
                  <a:srgbClr val="002060"/>
                </a:solidFill>
              </a:rPr>
              <a:t>rice and borough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K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>
                <a:solidFill>
                  <a:srgbClr val="002060"/>
                </a:solidFill>
              </a:rPr>
              <a:t>Only use data with last review in 2021 and 2022, and price larger than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HK" alt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68786" y="8623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68786" y="28013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193265"/>
              </p:ext>
            </p:extLst>
          </p:nvPr>
        </p:nvGraphicFramePr>
        <p:xfrm>
          <a:off x="3836786" y="1314566"/>
          <a:ext cx="8128000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點陣圖影像" r:id="rId3" imgW="17878320" imgH="7763040" progId="Paint.Picture">
                  <p:embed/>
                </p:oleObj>
              </mc:Choice>
              <mc:Fallback>
                <p:oleObj name="點陣圖影像" r:id="rId3" imgW="17878320" imgH="7763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6786" y="1314566"/>
                        <a:ext cx="8128000" cy="352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8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131</Words>
  <Application>Microsoft Office PowerPoint</Application>
  <PresentationFormat>寬螢幕</PresentationFormat>
  <Paragraphs>25</Paragraphs>
  <Slides>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點陣圖影像</vt:lpstr>
      <vt:lpstr>Analysis of London Airbnb Data</vt:lpstr>
      <vt:lpstr>Data source</vt:lpstr>
      <vt:lpstr>Data processing</vt:lpstr>
      <vt:lpstr>Data processing</vt:lpstr>
      <vt:lpstr>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14</cp:revision>
  <dcterms:created xsi:type="dcterms:W3CDTF">2022-06-02T18:35:06Z</dcterms:created>
  <dcterms:modified xsi:type="dcterms:W3CDTF">2022-06-03T08:02:47Z</dcterms:modified>
</cp:coreProperties>
</file>