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HK"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HK" altLang="en-US"/>
          </a:p>
        </p:txBody>
      </p:sp>
      <p:sp>
        <p:nvSpPr>
          <p:cNvPr id="4" name="日期版面配置區 3"/>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54688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291571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364092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414814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422640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日期版面配置區 4"/>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368132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7" name="日期版面配置區 6"/>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8" name="頁尾版面配置區 7"/>
          <p:cNvSpPr>
            <a:spLocks noGrp="1"/>
          </p:cNvSpPr>
          <p:nvPr>
            <p:ph type="ftr" sz="quarter" idx="11"/>
          </p:nvPr>
        </p:nvSpPr>
        <p:spPr/>
        <p:txBody>
          <a:bodyPr/>
          <a:lstStyle/>
          <a:p>
            <a:endParaRPr lang="zh-HK" altLang="en-US"/>
          </a:p>
        </p:txBody>
      </p:sp>
      <p:sp>
        <p:nvSpPr>
          <p:cNvPr id="9" name="投影片編號版面配置區 8"/>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126772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日期版面配置區 2"/>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4" name="頁尾版面配置區 3"/>
          <p:cNvSpPr>
            <a:spLocks noGrp="1"/>
          </p:cNvSpPr>
          <p:nvPr>
            <p:ph type="ftr" sz="quarter" idx="11"/>
          </p:nvPr>
        </p:nvSpPr>
        <p:spPr/>
        <p:txBody>
          <a:bodyPr/>
          <a:lstStyle/>
          <a:p>
            <a:endParaRPr lang="zh-HK" altLang="en-US"/>
          </a:p>
        </p:txBody>
      </p:sp>
      <p:sp>
        <p:nvSpPr>
          <p:cNvPr id="5" name="投影片編號版面配置區 4"/>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307266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3" name="頁尾版面配置區 2"/>
          <p:cNvSpPr>
            <a:spLocks noGrp="1"/>
          </p:cNvSpPr>
          <p:nvPr>
            <p:ph type="ftr" sz="quarter" idx="11"/>
          </p:nvPr>
        </p:nvSpPr>
        <p:spPr/>
        <p:txBody>
          <a:bodyPr/>
          <a:lstStyle/>
          <a:p>
            <a:endParaRPr lang="zh-HK" altLang="en-US"/>
          </a:p>
        </p:txBody>
      </p:sp>
      <p:sp>
        <p:nvSpPr>
          <p:cNvPr id="4" name="投影片編號版面配置區 3"/>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21160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HK"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62917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HK"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46A8D88-FC18-47E8-B5C8-3B0A3DF65387}" type="datetimeFigureOut">
              <a:rPr lang="zh-HK" altLang="en-US" smtClean="0"/>
              <a:t>14/7/2022</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344626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A8D88-FC18-47E8-B5C8-3B0A3DF65387}" type="datetimeFigureOut">
              <a:rPr lang="zh-HK" altLang="en-US" smtClean="0"/>
              <a:t>14/7/2022</a:t>
            </a:fld>
            <a:endParaRPr lang="zh-HK"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B7B29-9585-4308-A5A6-5A002DC2B6C1}" type="slidenum">
              <a:rPr lang="zh-HK" altLang="en-US" smtClean="0"/>
              <a:t>‹#›</a:t>
            </a:fld>
            <a:endParaRPr lang="zh-HK" altLang="en-US"/>
          </a:p>
        </p:txBody>
      </p:sp>
    </p:spTree>
    <p:extLst>
      <p:ext uri="{BB962C8B-B14F-4D97-AF65-F5344CB8AC3E}">
        <p14:creationId xmlns:p14="http://schemas.microsoft.com/office/powerpoint/2010/main" val="1322006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nsideairbnb.com/" TargetMode="Externa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15" y="-1454727"/>
            <a:ext cx="12581604" cy="8783532"/>
          </a:xfrm>
          <a:prstGeom prst="rect">
            <a:avLst/>
          </a:prstGeom>
        </p:spPr>
      </p:pic>
      <p:sp>
        <p:nvSpPr>
          <p:cNvPr id="2" name="標題 1"/>
          <p:cNvSpPr>
            <a:spLocks noGrp="1"/>
          </p:cNvSpPr>
          <p:nvPr>
            <p:ph type="ctrTitle"/>
          </p:nvPr>
        </p:nvSpPr>
        <p:spPr>
          <a:xfrm>
            <a:off x="6960635" y="2528594"/>
            <a:ext cx="4330309" cy="2789853"/>
          </a:xfrm>
          <a:solidFill>
            <a:schemeClr val="accent1"/>
          </a:solidFill>
        </p:spPr>
        <p:txBody>
          <a:bodyPr>
            <a:normAutofit/>
          </a:bodyPr>
          <a:lstStyle/>
          <a:p>
            <a:r>
              <a:rPr lang="en-US" altLang="zh-HK" dirty="0" smtClean="0">
                <a:solidFill>
                  <a:schemeClr val="bg1"/>
                </a:solidFill>
              </a:rPr>
              <a:t>Analysis of London Airbnb Data</a:t>
            </a:r>
            <a:endParaRPr lang="zh-HK" altLang="en-US" dirty="0">
              <a:solidFill>
                <a:schemeClr val="bg1"/>
              </a:solidFill>
            </a:endParaRPr>
          </a:p>
        </p:txBody>
      </p:sp>
    </p:spTree>
    <p:extLst>
      <p:ext uri="{BB962C8B-B14F-4D97-AF65-F5344CB8AC3E}">
        <p14:creationId xmlns:p14="http://schemas.microsoft.com/office/powerpoint/2010/main" val="1743664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9786" y="631768"/>
            <a:ext cx="3932237" cy="1064029"/>
          </a:xfrm>
        </p:spPr>
        <p:txBody>
          <a:bodyPr/>
          <a:lstStyle/>
          <a:p>
            <a:r>
              <a:rPr lang="en-US" altLang="zh-HK" dirty="0" smtClean="0">
                <a:solidFill>
                  <a:srgbClr val="002060"/>
                </a:solidFill>
              </a:rPr>
              <a:t>Data source</a:t>
            </a:r>
            <a:endParaRPr lang="zh-HK" altLang="en-US" dirty="0">
              <a:solidFill>
                <a:srgbClr val="002060"/>
              </a:solidFill>
            </a:endParaRPr>
          </a:p>
        </p:txBody>
      </p:sp>
      <p:sp>
        <p:nvSpPr>
          <p:cNvPr id="4" name="文字版面配置區 3"/>
          <p:cNvSpPr>
            <a:spLocks noGrp="1"/>
          </p:cNvSpPr>
          <p:nvPr>
            <p:ph type="body" sz="half" idx="2"/>
          </p:nvPr>
        </p:nvSpPr>
        <p:spPr>
          <a:xfrm>
            <a:off x="839787" y="1886989"/>
            <a:ext cx="3932237" cy="3811588"/>
          </a:xfrm>
        </p:spPr>
        <p:txBody>
          <a:bodyPr/>
          <a:lstStyle/>
          <a:p>
            <a:pPr marL="285750" indent="-285750">
              <a:buFont typeface="Arial" panose="020B0604020202020204" pitchFamily="34" charset="0"/>
              <a:buChar char="•"/>
            </a:pPr>
            <a:r>
              <a:rPr lang="en-US" altLang="zh-HK" dirty="0" smtClean="0">
                <a:solidFill>
                  <a:srgbClr val="002060"/>
                </a:solidFill>
                <a:hlinkClick r:id="rId3"/>
              </a:rPr>
              <a:t>http</a:t>
            </a:r>
            <a:r>
              <a:rPr lang="en-US" altLang="zh-HK" dirty="0" smtClean="0">
                <a:solidFill>
                  <a:srgbClr val="002060"/>
                </a:solidFill>
                <a:hlinkClick r:id="rId3"/>
              </a:rPr>
              <a:t>://insideairbnb.com/</a:t>
            </a:r>
            <a:endParaRPr lang="en-US" altLang="zh-HK" dirty="0" smtClean="0">
              <a:solidFill>
                <a:srgbClr val="002060"/>
              </a:solidFill>
            </a:endParaRPr>
          </a:p>
          <a:p>
            <a:pPr marL="285750" indent="-285750">
              <a:buFont typeface="Arial" panose="020B0604020202020204" pitchFamily="34" charset="0"/>
              <a:buChar char="•"/>
            </a:pPr>
            <a:endParaRPr lang="zh-HK" altLang="en-US" dirty="0">
              <a:solidFill>
                <a:srgbClr val="002060"/>
              </a:solidFill>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953195381"/>
              </p:ext>
            </p:extLst>
          </p:nvPr>
        </p:nvGraphicFramePr>
        <p:xfrm>
          <a:off x="6215756" y="529131"/>
          <a:ext cx="4713287" cy="5418137"/>
        </p:xfrm>
        <a:graphic>
          <a:graphicData uri="http://schemas.openxmlformats.org/presentationml/2006/ole">
            <mc:AlternateContent xmlns:mc="http://schemas.openxmlformats.org/markup-compatibility/2006">
              <mc:Choice xmlns:v="urn:schemas-microsoft-com:vml" Requires="v">
                <p:oleObj spid="_x0000_s1042" name="Bitmap Image" r:id="rId4" imgW="7763040" imgH="8924760" progId="PBrush">
                  <p:embed/>
                </p:oleObj>
              </mc:Choice>
              <mc:Fallback>
                <p:oleObj name="Bitmap Image" r:id="rId4" imgW="7763040" imgH="8924760" progId="PBrush">
                  <p:embed/>
                  <p:pic>
                    <p:nvPicPr>
                      <p:cNvPr id="0" name=""/>
                      <p:cNvPicPr/>
                      <p:nvPr/>
                    </p:nvPicPr>
                    <p:blipFill>
                      <a:blip r:embed="rId5"/>
                      <a:stretch>
                        <a:fillRect/>
                      </a:stretch>
                    </p:blipFill>
                    <p:spPr>
                      <a:xfrm>
                        <a:off x="6215756" y="529131"/>
                        <a:ext cx="4713287" cy="5418137"/>
                      </a:xfrm>
                      <a:prstGeom prst="rect">
                        <a:avLst/>
                      </a:prstGeom>
                    </p:spPr>
                  </p:pic>
                </p:oleObj>
              </mc:Fallback>
            </mc:AlternateContent>
          </a:graphicData>
        </a:graphic>
      </p:graphicFrame>
      <p:sp>
        <p:nvSpPr>
          <p:cNvPr id="7" name="標題 1"/>
          <p:cNvSpPr txBox="1">
            <a:spLocks/>
          </p:cNvSpPr>
          <p:nvPr/>
        </p:nvSpPr>
        <p:spPr>
          <a:xfrm>
            <a:off x="1" y="6643398"/>
            <a:ext cx="12192000" cy="214602"/>
          </a:xfrm>
          <a:prstGeom prst="rect">
            <a:avLst/>
          </a:prstGeom>
          <a:solidFill>
            <a:schemeClr val="accent1"/>
          </a:solidFill>
        </p:spPr>
        <p:txBody>
          <a:bodyPr vert="horz" lIns="91440" tIns="45720" rIns="91440" bIns="45720" rtlCol="0" anchor="b">
            <a:normAutofit fontScale="3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US" altLang="zh-HK" dirty="0" smtClean="0">
                <a:solidFill>
                  <a:schemeClr val="bg1"/>
                </a:solidFill>
              </a:rPr>
              <a:t>Analysis of London Airbnb Data</a:t>
            </a:r>
            <a:endParaRPr lang="zh-HK" altLang="en-US" dirty="0">
              <a:solidFill>
                <a:schemeClr val="bg1"/>
              </a:solidFill>
            </a:endParaRPr>
          </a:p>
        </p:txBody>
      </p:sp>
    </p:spTree>
    <p:extLst>
      <p:ext uri="{BB962C8B-B14F-4D97-AF65-F5344CB8AC3E}">
        <p14:creationId xmlns:p14="http://schemas.microsoft.com/office/powerpoint/2010/main" val="2667523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9786" y="631768"/>
            <a:ext cx="3932237" cy="1064029"/>
          </a:xfrm>
        </p:spPr>
        <p:txBody>
          <a:bodyPr/>
          <a:lstStyle/>
          <a:p>
            <a:r>
              <a:rPr lang="en-US" altLang="zh-HK" dirty="0">
                <a:solidFill>
                  <a:srgbClr val="002060"/>
                </a:solidFill>
              </a:rPr>
              <a:t>Data processing</a:t>
            </a:r>
            <a:endParaRPr lang="zh-HK" altLang="en-US" dirty="0">
              <a:solidFill>
                <a:srgbClr val="002060"/>
              </a:solidFill>
            </a:endParaRPr>
          </a:p>
        </p:txBody>
      </p:sp>
      <p:sp>
        <p:nvSpPr>
          <p:cNvPr id="4" name="文字版面配置區 3"/>
          <p:cNvSpPr>
            <a:spLocks noGrp="1"/>
          </p:cNvSpPr>
          <p:nvPr>
            <p:ph type="body" sz="half" idx="2"/>
          </p:nvPr>
        </p:nvSpPr>
        <p:spPr>
          <a:xfrm>
            <a:off x="839787" y="1886989"/>
            <a:ext cx="2867689" cy="3811588"/>
          </a:xfrm>
        </p:spPr>
        <p:txBody>
          <a:bodyPr/>
          <a:lstStyle/>
          <a:p>
            <a:pPr marL="285750" indent="-285750">
              <a:buFont typeface="Arial" panose="020B0604020202020204" pitchFamily="34" charset="0"/>
              <a:buChar char="•"/>
            </a:pPr>
            <a:r>
              <a:rPr lang="en-US" altLang="zh-HK" dirty="0">
                <a:solidFill>
                  <a:srgbClr val="002060"/>
                </a:solidFill>
              </a:rPr>
              <a:t>Study the </a:t>
            </a:r>
            <a:r>
              <a:rPr lang="en-US" altLang="zh-HK" dirty="0" smtClean="0">
                <a:solidFill>
                  <a:srgbClr val="002060"/>
                </a:solidFill>
              </a:rPr>
              <a:t>file</a:t>
            </a:r>
          </a:p>
          <a:p>
            <a:pPr marL="504000" indent="-285750">
              <a:buFont typeface="Arial" panose="020B0604020202020204" pitchFamily="34" charset="0"/>
              <a:buChar char="•"/>
            </a:pPr>
            <a:r>
              <a:rPr lang="en-US" altLang="zh-HK" dirty="0" err="1" smtClean="0">
                <a:solidFill>
                  <a:srgbClr val="002060"/>
                </a:solidFill>
              </a:rPr>
              <a:t>Neighourhood</a:t>
            </a:r>
            <a:endParaRPr lang="en-US" altLang="zh-HK" dirty="0" smtClean="0">
              <a:solidFill>
                <a:srgbClr val="002060"/>
              </a:solidFill>
            </a:endParaRPr>
          </a:p>
          <a:p>
            <a:pPr marL="504000" indent="-285750">
              <a:buFont typeface="Arial" panose="020B0604020202020204" pitchFamily="34" charset="0"/>
              <a:buChar char="•"/>
            </a:pPr>
            <a:r>
              <a:rPr lang="en-US" altLang="zh-HK" dirty="0" smtClean="0">
                <a:solidFill>
                  <a:srgbClr val="002060"/>
                </a:solidFill>
              </a:rPr>
              <a:t>Room type</a:t>
            </a:r>
          </a:p>
          <a:p>
            <a:pPr marL="504000" indent="-285750">
              <a:buFont typeface="Arial" panose="020B0604020202020204" pitchFamily="34" charset="0"/>
              <a:buChar char="•"/>
            </a:pPr>
            <a:r>
              <a:rPr lang="en-US" altLang="zh-HK" dirty="0" smtClean="0">
                <a:solidFill>
                  <a:srgbClr val="002060"/>
                </a:solidFill>
              </a:rPr>
              <a:t>Price</a:t>
            </a:r>
          </a:p>
          <a:p>
            <a:pPr marL="504000" indent="-285750">
              <a:buFont typeface="Arial" panose="020B0604020202020204" pitchFamily="34" charset="0"/>
              <a:buChar char="•"/>
            </a:pPr>
            <a:r>
              <a:rPr lang="en-US" altLang="zh-HK" dirty="0" smtClean="0">
                <a:solidFill>
                  <a:srgbClr val="002060"/>
                </a:solidFill>
              </a:rPr>
              <a:t>Minimum nights</a:t>
            </a:r>
          </a:p>
          <a:p>
            <a:pPr marL="504000" indent="-285750">
              <a:buFont typeface="Arial" panose="020B0604020202020204" pitchFamily="34" charset="0"/>
              <a:buChar char="•"/>
            </a:pPr>
            <a:r>
              <a:rPr lang="en-US" altLang="zh-HK" dirty="0" smtClean="0">
                <a:solidFill>
                  <a:srgbClr val="002060"/>
                </a:solidFill>
              </a:rPr>
              <a:t>Number of reviews</a:t>
            </a:r>
          </a:p>
          <a:p>
            <a:pPr marL="504000" indent="-285750">
              <a:buFont typeface="Arial" panose="020B0604020202020204" pitchFamily="34" charset="0"/>
              <a:buChar char="•"/>
            </a:pPr>
            <a:r>
              <a:rPr lang="en-US" altLang="zh-HK" dirty="0" smtClean="0">
                <a:solidFill>
                  <a:srgbClr val="002060"/>
                </a:solidFill>
              </a:rPr>
              <a:t>Last reviews</a:t>
            </a:r>
          </a:p>
          <a:p>
            <a:pPr marL="285750" indent="-285750">
              <a:buFont typeface="Arial" panose="020B0604020202020204" pitchFamily="34" charset="0"/>
              <a:buChar char="•"/>
            </a:pPr>
            <a:endParaRPr lang="en-US" altLang="zh-HK" dirty="0" smtClean="0">
              <a:solidFill>
                <a:srgbClr val="002060"/>
              </a:solidFill>
            </a:endParaRPr>
          </a:p>
          <a:p>
            <a:pPr marL="285750" indent="-285750">
              <a:buFont typeface="Arial" panose="020B0604020202020204" pitchFamily="34" charset="0"/>
              <a:buChar char="•"/>
            </a:pPr>
            <a:endParaRPr lang="zh-HK" altLang="en-US" dirty="0">
              <a:solidFill>
                <a:srgbClr val="002060"/>
              </a:solidFill>
            </a:endParaRPr>
          </a:p>
        </p:txBody>
      </p:sp>
      <p:sp>
        <p:nvSpPr>
          <p:cNvPr id="3" name="Rectangle 2"/>
          <p:cNvSpPr>
            <a:spLocks noChangeArrowheads="1"/>
          </p:cNvSpPr>
          <p:nvPr/>
        </p:nvSpPr>
        <p:spPr bwMode="auto">
          <a:xfrm>
            <a:off x="5868786" y="862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
        <p:nvSpPr>
          <p:cNvPr id="7" name="Rectangle 4"/>
          <p:cNvSpPr>
            <a:spLocks noChangeArrowheads="1"/>
          </p:cNvSpPr>
          <p:nvPr/>
        </p:nvSpPr>
        <p:spPr bwMode="auto">
          <a:xfrm>
            <a:off x="5868786" y="2801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438450359"/>
              </p:ext>
            </p:extLst>
          </p:nvPr>
        </p:nvGraphicFramePr>
        <p:xfrm>
          <a:off x="6071658" y="631768"/>
          <a:ext cx="4754563" cy="5418137"/>
        </p:xfrm>
        <a:graphic>
          <a:graphicData uri="http://schemas.openxmlformats.org/presentationml/2006/ole">
            <mc:AlternateContent xmlns:mc="http://schemas.openxmlformats.org/markup-compatibility/2006">
              <mc:Choice xmlns:v="urn:schemas-microsoft-com:vml" Requires="v">
                <p:oleObj spid="_x0000_s4107" name="點陣圖影像" r:id="rId3" imgW="6543720" imgH="7458120" progId="Paint.Picture">
                  <p:embed/>
                </p:oleObj>
              </mc:Choice>
              <mc:Fallback>
                <p:oleObj name="點陣圖影像" r:id="rId3" imgW="6543720" imgH="7458120" progId="Paint.Picture">
                  <p:embed/>
                  <p:pic>
                    <p:nvPicPr>
                      <p:cNvPr id="0" name=""/>
                      <p:cNvPicPr/>
                      <p:nvPr/>
                    </p:nvPicPr>
                    <p:blipFill>
                      <a:blip r:embed="rId4"/>
                      <a:stretch>
                        <a:fillRect/>
                      </a:stretch>
                    </p:blipFill>
                    <p:spPr>
                      <a:xfrm>
                        <a:off x="6071658" y="631768"/>
                        <a:ext cx="4754563" cy="5418137"/>
                      </a:xfrm>
                      <a:prstGeom prst="rect">
                        <a:avLst/>
                      </a:prstGeom>
                    </p:spPr>
                  </p:pic>
                </p:oleObj>
              </mc:Fallback>
            </mc:AlternateContent>
          </a:graphicData>
        </a:graphic>
      </p:graphicFrame>
      <p:sp>
        <p:nvSpPr>
          <p:cNvPr id="8" name="標題 1"/>
          <p:cNvSpPr txBox="1">
            <a:spLocks/>
          </p:cNvSpPr>
          <p:nvPr/>
        </p:nvSpPr>
        <p:spPr>
          <a:xfrm>
            <a:off x="1" y="6643398"/>
            <a:ext cx="12192000" cy="214602"/>
          </a:xfrm>
          <a:prstGeom prst="rect">
            <a:avLst/>
          </a:prstGeom>
          <a:solidFill>
            <a:schemeClr val="accent1"/>
          </a:solidFill>
        </p:spPr>
        <p:txBody>
          <a:bodyPr vert="horz" lIns="91440" tIns="45720" rIns="91440" bIns="45720" rtlCol="0" anchor="b">
            <a:normAutofit fontScale="3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US" altLang="zh-HK" dirty="0" smtClean="0">
                <a:solidFill>
                  <a:schemeClr val="bg1"/>
                </a:solidFill>
              </a:rPr>
              <a:t>Analysis of London Airbnb Data</a:t>
            </a:r>
            <a:endParaRPr lang="zh-HK" altLang="en-US" dirty="0">
              <a:solidFill>
                <a:schemeClr val="bg1"/>
              </a:solidFill>
            </a:endParaRPr>
          </a:p>
        </p:txBody>
      </p:sp>
    </p:spTree>
    <p:extLst>
      <p:ext uri="{BB962C8B-B14F-4D97-AF65-F5344CB8AC3E}">
        <p14:creationId xmlns:p14="http://schemas.microsoft.com/office/powerpoint/2010/main" val="711642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9786" y="631768"/>
            <a:ext cx="3932237" cy="1064029"/>
          </a:xfrm>
        </p:spPr>
        <p:txBody>
          <a:bodyPr/>
          <a:lstStyle/>
          <a:p>
            <a:r>
              <a:rPr lang="en-US" altLang="zh-HK" dirty="0" smtClean="0">
                <a:solidFill>
                  <a:srgbClr val="002060"/>
                </a:solidFill>
              </a:rPr>
              <a:t>Data processing</a:t>
            </a:r>
            <a:endParaRPr lang="zh-HK" altLang="en-US" dirty="0">
              <a:solidFill>
                <a:srgbClr val="002060"/>
              </a:solidFill>
            </a:endParaRPr>
          </a:p>
        </p:txBody>
      </p:sp>
      <p:sp>
        <p:nvSpPr>
          <p:cNvPr id="4" name="文字版面配置區 3"/>
          <p:cNvSpPr>
            <a:spLocks noGrp="1"/>
          </p:cNvSpPr>
          <p:nvPr>
            <p:ph type="body" sz="half" idx="2"/>
          </p:nvPr>
        </p:nvSpPr>
        <p:spPr>
          <a:xfrm>
            <a:off x="839787" y="1886989"/>
            <a:ext cx="3932237" cy="3811588"/>
          </a:xfrm>
        </p:spPr>
        <p:txBody>
          <a:bodyPr/>
          <a:lstStyle/>
          <a:p>
            <a:pPr marL="285750" indent="-285750">
              <a:buFont typeface="Arial" panose="020B0604020202020204" pitchFamily="34" charset="0"/>
              <a:buChar char="•"/>
            </a:pPr>
            <a:r>
              <a:rPr lang="en-US" altLang="zh-HK" dirty="0" smtClean="0">
                <a:solidFill>
                  <a:srgbClr val="002060"/>
                </a:solidFill>
              </a:rPr>
              <a:t>Put the data to correct field</a:t>
            </a:r>
          </a:p>
          <a:p>
            <a:pPr marL="285750" indent="-285750">
              <a:buFont typeface="Arial" panose="020B0604020202020204" pitchFamily="34" charset="0"/>
              <a:buChar char="•"/>
            </a:pPr>
            <a:r>
              <a:rPr lang="en-US" altLang="zh-HK" dirty="0" smtClean="0">
                <a:solidFill>
                  <a:srgbClr val="002060"/>
                </a:solidFill>
              </a:rPr>
              <a:t>Remove data which may be difficult to be cleaned</a:t>
            </a:r>
          </a:p>
          <a:p>
            <a:pPr marL="285750" indent="-285750">
              <a:buFont typeface="Arial" panose="020B0604020202020204" pitchFamily="34" charset="0"/>
              <a:buChar char="•"/>
            </a:pPr>
            <a:r>
              <a:rPr lang="en-US" altLang="zh-HK" dirty="0" smtClean="0">
                <a:solidFill>
                  <a:srgbClr val="002060"/>
                </a:solidFill>
              </a:rPr>
              <a:t>Add news columns and create grouping (number of review, number of minimum nights, Inner/ Outer London) to the data </a:t>
            </a:r>
            <a:endParaRPr lang="en-US" altLang="zh-HK" dirty="0" smtClean="0">
              <a:solidFill>
                <a:srgbClr val="002060"/>
              </a:solidFill>
            </a:endParaRPr>
          </a:p>
          <a:p>
            <a:pPr marL="285750" indent="-285750">
              <a:buFont typeface="Arial" panose="020B0604020202020204" pitchFamily="34" charset="0"/>
              <a:buChar char="•"/>
            </a:pPr>
            <a:r>
              <a:rPr lang="en-US" altLang="zh-HK" dirty="0">
                <a:solidFill>
                  <a:srgbClr val="002060"/>
                </a:solidFill>
              </a:rPr>
              <a:t>Only use data with last review in 2021 and 2022, and price larger than </a:t>
            </a:r>
            <a:r>
              <a:rPr lang="en-US" altLang="zh-HK" dirty="0" smtClean="0">
                <a:solidFill>
                  <a:srgbClr val="002060"/>
                </a:solidFill>
              </a:rPr>
              <a:t>0</a:t>
            </a:r>
            <a:endParaRPr lang="en-US" altLang="zh-HK" dirty="0">
              <a:solidFill>
                <a:srgbClr val="002060"/>
              </a:solidFill>
            </a:endParaRPr>
          </a:p>
        </p:txBody>
      </p:sp>
      <p:sp>
        <p:nvSpPr>
          <p:cNvPr id="3" name="Rectangle 2"/>
          <p:cNvSpPr>
            <a:spLocks noChangeArrowheads="1"/>
          </p:cNvSpPr>
          <p:nvPr/>
        </p:nvSpPr>
        <p:spPr bwMode="auto">
          <a:xfrm>
            <a:off x="5868786" y="862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836189764"/>
              </p:ext>
            </p:extLst>
          </p:nvPr>
        </p:nvGraphicFramePr>
        <p:xfrm>
          <a:off x="5868786" y="862359"/>
          <a:ext cx="5267325" cy="1666875"/>
        </p:xfrm>
        <a:graphic>
          <a:graphicData uri="http://schemas.openxmlformats.org/presentationml/2006/ole">
            <mc:AlternateContent xmlns:mc="http://schemas.openxmlformats.org/markup-compatibility/2006">
              <mc:Choice xmlns:v="urn:schemas-microsoft-com:vml" Requires="v">
                <p:oleObj spid="_x0000_s2077" name="點陣圖影像" r:id="rId3" imgW="9876190" imgH="3134162" progId="Paint.Picture">
                  <p:embed/>
                </p:oleObj>
              </mc:Choice>
              <mc:Fallback>
                <p:oleObj name="點陣圖影像" r:id="rId3" imgW="9876190" imgH="313416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786" y="862359"/>
                        <a:ext cx="5267325"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5868786" y="2801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graphicFrame>
        <p:nvGraphicFramePr>
          <p:cNvPr id="9" name="物件 8"/>
          <p:cNvGraphicFramePr>
            <a:graphicFrameLocks noChangeAspect="1"/>
          </p:cNvGraphicFramePr>
          <p:nvPr>
            <p:extLst>
              <p:ext uri="{D42A27DB-BD31-4B8C-83A1-F6EECF244321}">
                <p14:modId xmlns:p14="http://schemas.microsoft.com/office/powerpoint/2010/main" val="1997728204"/>
              </p:ext>
            </p:extLst>
          </p:nvPr>
        </p:nvGraphicFramePr>
        <p:xfrm>
          <a:off x="5868786" y="2801389"/>
          <a:ext cx="5267325" cy="3009900"/>
        </p:xfrm>
        <a:graphic>
          <a:graphicData uri="http://schemas.openxmlformats.org/presentationml/2006/ole">
            <mc:AlternateContent xmlns:mc="http://schemas.openxmlformats.org/markup-compatibility/2006">
              <mc:Choice xmlns:v="urn:schemas-microsoft-com:vml" Requires="v">
                <p:oleObj spid="_x0000_s2078" name="點陣圖影像" r:id="rId5" imgW="7819048" imgH="4466667" progId="Paint.Picture">
                  <p:embed/>
                </p:oleObj>
              </mc:Choice>
              <mc:Fallback>
                <p:oleObj name="點陣圖影像" r:id="rId5" imgW="7819048" imgH="4466667"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786" y="2801389"/>
                        <a:ext cx="5267325"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標題 1"/>
          <p:cNvSpPr txBox="1">
            <a:spLocks/>
          </p:cNvSpPr>
          <p:nvPr/>
        </p:nvSpPr>
        <p:spPr>
          <a:xfrm>
            <a:off x="1" y="6643398"/>
            <a:ext cx="12192000" cy="214602"/>
          </a:xfrm>
          <a:prstGeom prst="rect">
            <a:avLst/>
          </a:prstGeom>
          <a:solidFill>
            <a:schemeClr val="accent1"/>
          </a:solidFill>
        </p:spPr>
        <p:txBody>
          <a:bodyPr vert="horz" lIns="91440" tIns="45720" rIns="91440" bIns="45720" rtlCol="0" anchor="b">
            <a:normAutofit fontScale="3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US" altLang="zh-HK" dirty="0" smtClean="0">
                <a:solidFill>
                  <a:schemeClr val="bg1"/>
                </a:solidFill>
              </a:rPr>
              <a:t>Analysis of London Airbnb Data</a:t>
            </a:r>
            <a:endParaRPr lang="zh-HK" altLang="en-US" dirty="0">
              <a:solidFill>
                <a:schemeClr val="bg1"/>
              </a:solidFill>
            </a:endParaRPr>
          </a:p>
        </p:txBody>
      </p:sp>
    </p:spTree>
    <p:extLst>
      <p:ext uri="{BB962C8B-B14F-4D97-AF65-F5344CB8AC3E}">
        <p14:creationId xmlns:p14="http://schemas.microsoft.com/office/powerpoint/2010/main" val="14809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8" y="188054"/>
            <a:ext cx="3932237" cy="1064029"/>
          </a:xfrm>
        </p:spPr>
        <p:txBody>
          <a:bodyPr/>
          <a:lstStyle/>
          <a:p>
            <a:r>
              <a:rPr lang="en-US" altLang="zh-HK" dirty="0" smtClean="0">
                <a:solidFill>
                  <a:srgbClr val="002060"/>
                </a:solidFill>
              </a:rPr>
              <a:t>Finding</a:t>
            </a:r>
            <a:endParaRPr lang="zh-HK" altLang="en-US" dirty="0">
              <a:solidFill>
                <a:srgbClr val="002060"/>
              </a:solidFill>
            </a:endParaRPr>
          </a:p>
        </p:txBody>
      </p:sp>
      <p:sp>
        <p:nvSpPr>
          <p:cNvPr id="4" name="文字版面配置區 3"/>
          <p:cNvSpPr>
            <a:spLocks noGrp="1"/>
          </p:cNvSpPr>
          <p:nvPr>
            <p:ph type="body" sz="half" idx="2"/>
          </p:nvPr>
        </p:nvSpPr>
        <p:spPr>
          <a:xfrm>
            <a:off x="242572" y="1522674"/>
            <a:ext cx="2867689" cy="4121925"/>
          </a:xfrm>
        </p:spPr>
        <p:txBody>
          <a:bodyPr>
            <a:normAutofit/>
          </a:bodyPr>
          <a:lstStyle/>
          <a:p>
            <a:pPr marL="285750" indent="-285750">
              <a:buFont typeface="Arial" panose="020B0604020202020204" pitchFamily="34" charset="0"/>
              <a:buChar char="•"/>
            </a:pPr>
            <a:r>
              <a:rPr lang="en-US" altLang="zh-HK" dirty="0" smtClean="0">
                <a:solidFill>
                  <a:srgbClr val="002060"/>
                </a:solidFill>
              </a:rPr>
              <a:t>Rental will be lower </a:t>
            </a:r>
            <a:r>
              <a:rPr lang="en-US" altLang="zh-HK" dirty="0" smtClean="0">
                <a:solidFill>
                  <a:srgbClr val="002060"/>
                </a:solidFill>
              </a:rPr>
              <a:t>if minimum nights is larger.</a:t>
            </a:r>
          </a:p>
          <a:p>
            <a:pPr marL="285750" indent="-285750">
              <a:buFont typeface="Arial" panose="020B0604020202020204" pitchFamily="34" charset="0"/>
              <a:buChar char="•"/>
            </a:pPr>
            <a:r>
              <a:rPr lang="en-US" altLang="zh-HK" dirty="0" smtClean="0">
                <a:solidFill>
                  <a:srgbClr val="002060"/>
                </a:solidFill>
              </a:rPr>
              <a:t>Rental in Inner London is larger than Outer London</a:t>
            </a:r>
            <a:endParaRPr lang="en-US" altLang="zh-HK" dirty="0" smtClean="0">
              <a:solidFill>
                <a:srgbClr val="002060"/>
              </a:solidFill>
            </a:endParaRPr>
          </a:p>
          <a:p>
            <a:pPr marL="285750" indent="-285750">
              <a:buFont typeface="Arial" panose="020B0604020202020204" pitchFamily="34" charset="0"/>
              <a:buChar char="•"/>
            </a:pPr>
            <a:r>
              <a:rPr lang="en-US" altLang="zh-HK" dirty="0" smtClean="0">
                <a:solidFill>
                  <a:srgbClr val="002060"/>
                </a:solidFill>
              </a:rPr>
              <a:t>Rental is lower for owner with more review (Note: the relation may be caused by other factor, say number of review is correlated to whether the property was placed in Airbnb recently or long time ago (which may related to when the property was bought), such that the rental would be higher for property which is bought more recently.) </a:t>
            </a:r>
            <a:endParaRPr lang="zh-HK" altLang="en-US" dirty="0">
              <a:solidFill>
                <a:srgbClr val="002060"/>
              </a:solidFill>
            </a:endParaRPr>
          </a:p>
        </p:txBody>
      </p:sp>
      <p:sp>
        <p:nvSpPr>
          <p:cNvPr id="3" name="Rectangle 2"/>
          <p:cNvSpPr>
            <a:spLocks noChangeArrowheads="1"/>
          </p:cNvSpPr>
          <p:nvPr/>
        </p:nvSpPr>
        <p:spPr bwMode="auto">
          <a:xfrm>
            <a:off x="5868786" y="862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
        <p:nvSpPr>
          <p:cNvPr id="7" name="Rectangle 4"/>
          <p:cNvSpPr>
            <a:spLocks noChangeArrowheads="1"/>
          </p:cNvSpPr>
          <p:nvPr/>
        </p:nvSpPr>
        <p:spPr bwMode="auto">
          <a:xfrm>
            <a:off x="5868786" y="2801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
        <p:nvSpPr>
          <p:cNvPr id="8" name="標題 1"/>
          <p:cNvSpPr txBox="1">
            <a:spLocks/>
          </p:cNvSpPr>
          <p:nvPr/>
        </p:nvSpPr>
        <p:spPr>
          <a:xfrm>
            <a:off x="1" y="6643398"/>
            <a:ext cx="12192000" cy="214602"/>
          </a:xfrm>
          <a:prstGeom prst="rect">
            <a:avLst/>
          </a:prstGeom>
          <a:solidFill>
            <a:schemeClr val="accent1"/>
          </a:solidFill>
        </p:spPr>
        <p:txBody>
          <a:bodyPr vert="horz" lIns="91440" tIns="45720" rIns="91440" bIns="45720" rtlCol="0" anchor="b">
            <a:normAutofit fontScale="3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US" altLang="zh-HK" dirty="0" smtClean="0">
                <a:solidFill>
                  <a:schemeClr val="bg1"/>
                </a:solidFill>
              </a:rPr>
              <a:t>Analysis of London Airbnb Data</a:t>
            </a:r>
            <a:endParaRPr lang="zh-HK" altLang="en-US" dirty="0">
              <a:solidFill>
                <a:schemeClr val="bg1"/>
              </a:solidFill>
            </a:endParaRPr>
          </a:p>
        </p:txBody>
      </p:sp>
      <p:graphicFrame>
        <p:nvGraphicFramePr>
          <p:cNvPr id="10" name="物件 9"/>
          <p:cNvGraphicFramePr>
            <a:graphicFrameLocks noChangeAspect="1"/>
          </p:cNvGraphicFramePr>
          <p:nvPr>
            <p:extLst>
              <p:ext uri="{D42A27DB-BD31-4B8C-83A1-F6EECF244321}">
                <p14:modId xmlns:p14="http://schemas.microsoft.com/office/powerpoint/2010/main" val="1263435457"/>
              </p:ext>
            </p:extLst>
          </p:nvPr>
        </p:nvGraphicFramePr>
        <p:xfrm>
          <a:off x="3219425" y="1037730"/>
          <a:ext cx="8745361" cy="4606869"/>
        </p:xfrm>
        <a:graphic>
          <a:graphicData uri="http://schemas.openxmlformats.org/presentationml/2006/ole">
            <mc:AlternateContent xmlns:mc="http://schemas.openxmlformats.org/markup-compatibility/2006">
              <mc:Choice xmlns:v="urn:schemas-microsoft-com:vml" Requires="v">
                <p:oleObj spid="_x0000_s3086" name="Bitmap Image" r:id="rId3" imgW="11915640" imgH="6276960" progId="PBrush">
                  <p:embed/>
                </p:oleObj>
              </mc:Choice>
              <mc:Fallback>
                <p:oleObj name="Bitmap Image" r:id="rId3" imgW="11915640" imgH="6276960" progId="PBrush">
                  <p:embed/>
                  <p:pic>
                    <p:nvPicPr>
                      <p:cNvPr id="0" name=""/>
                      <p:cNvPicPr/>
                      <p:nvPr/>
                    </p:nvPicPr>
                    <p:blipFill>
                      <a:blip r:embed="rId4"/>
                      <a:stretch>
                        <a:fillRect/>
                      </a:stretch>
                    </p:blipFill>
                    <p:spPr>
                      <a:xfrm>
                        <a:off x="3219425" y="1037730"/>
                        <a:ext cx="8745361" cy="4606869"/>
                      </a:xfrm>
                      <a:prstGeom prst="rect">
                        <a:avLst/>
                      </a:prstGeom>
                    </p:spPr>
                  </p:pic>
                </p:oleObj>
              </mc:Fallback>
            </mc:AlternateContent>
          </a:graphicData>
        </a:graphic>
      </p:graphicFrame>
    </p:spTree>
    <p:extLst>
      <p:ext uri="{BB962C8B-B14F-4D97-AF65-F5344CB8AC3E}">
        <p14:creationId xmlns:p14="http://schemas.microsoft.com/office/powerpoint/2010/main" val="965861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189</Words>
  <Application>Microsoft Office PowerPoint</Application>
  <PresentationFormat>寬螢幕</PresentationFormat>
  <Paragraphs>24</Paragraphs>
  <Slides>5</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2</vt:i4>
      </vt:variant>
      <vt:variant>
        <vt:lpstr>投影片標題</vt:lpstr>
      </vt:variant>
      <vt:variant>
        <vt:i4>5</vt:i4>
      </vt:variant>
    </vt:vector>
  </HeadingPairs>
  <TitlesOfParts>
    <vt:vector size="12" baseType="lpstr">
      <vt:lpstr>新細明體</vt:lpstr>
      <vt:lpstr>Arial</vt:lpstr>
      <vt:lpstr>Calibri</vt:lpstr>
      <vt:lpstr>Calibri Light</vt:lpstr>
      <vt:lpstr>Office 佈景主題</vt:lpstr>
      <vt:lpstr>點陣圖影像</vt:lpstr>
      <vt:lpstr>Bitmap Image</vt:lpstr>
      <vt:lpstr>Analysis of London Airbnb Data</vt:lpstr>
      <vt:lpstr>Data source</vt:lpstr>
      <vt:lpstr>Data processing</vt:lpstr>
      <vt:lpstr>Data processing</vt:lpstr>
      <vt:lpstr>Finding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帳戶</dc:creator>
  <cp:lastModifiedBy>Microsoft 帳戶</cp:lastModifiedBy>
  <cp:revision>17</cp:revision>
  <dcterms:created xsi:type="dcterms:W3CDTF">2022-06-02T18:35:06Z</dcterms:created>
  <dcterms:modified xsi:type="dcterms:W3CDTF">2022-07-14T22:01:15Z</dcterms:modified>
</cp:coreProperties>
</file>