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859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026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388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8977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495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460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9768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984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9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693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896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62FF-FF11-482C-A041-459F5B5E1963}" type="datetimeFigureOut">
              <a:rPr lang="zh-HK" altLang="en-US" smtClean="0"/>
              <a:t>17/6/2022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7E75-9DE1-48FB-BAFA-1D481DEF883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136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54" y="-657330"/>
            <a:ext cx="12473354" cy="93550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85584" y="2491273"/>
            <a:ext cx="3144416" cy="3200401"/>
          </a:xfrm>
          <a:solidFill>
            <a:schemeClr val="bg2">
              <a:lumMod val="75000"/>
            </a:schemeClr>
          </a:solidFill>
        </p:spPr>
        <p:txBody>
          <a:bodyPr anchor="ctr" anchorCtr="0"/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Road Casualty 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6" y="1122218"/>
            <a:ext cx="2468679" cy="573579"/>
          </a:xfrm>
          <a:solidFill>
            <a:srgbClr val="00B0F0"/>
          </a:solidFill>
        </p:spPr>
        <p:txBody>
          <a:bodyPr/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Data source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7" y="188698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Data source: https://data.gov.uk/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206929"/>
              </p:ext>
            </p:extLst>
          </p:nvPr>
        </p:nvGraphicFramePr>
        <p:xfrm>
          <a:off x="5361970" y="631769"/>
          <a:ext cx="6046939" cy="5554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點陣圖影像" r:id="rId3" imgW="6315120" imgH="5800680" progId="Paint.Picture">
                  <p:embed/>
                </p:oleObj>
              </mc:Choice>
              <mc:Fallback>
                <p:oleObj name="點陣圖影像" r:id="rId3" imgW="6315120" imgH="5800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1970" y="631769"/>
                        <a:ext cx="6046939" cy="5554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 smtClean="0">
                <a:solidFill>
                  <a:schemeClr val="bg1"/>
                </a:solidFill>
              </a:rPr>
              <a:t>Road Casualty 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00835" y="9129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8786" y="28013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847449" y="1058852"/>
            <a:ext cx="2141570" cy="510809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Objective</a:t>
            </a:r>
            <a:endParaRPr lang="zh-HK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78230"/>
              </p:ext>
            </p:extLst>
          </p:nvPr>
        </p:nvGraphicFramePr>
        <p:xfrm>
          <a:off x="3662485" y="2035606"/>
          <a:ext cx="407670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點陣圖影像" r:id="rId3" imgW="4076640" imgH="2619360" progId="Paint.Picture">
                  <p:embed/>
                </p:oleObj>
              </mc:Choice>
              <mc:Fallback>
                <p:oleObj name="點陣圖影像" r:id="rId3" imgW="4076640" imgH="2619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485" y="2035606"/>
                        <a:ext cx="4076700" cy="261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209381"/>
              </p:ext>
            </p:extLst>
          </p:nvPr>
        </p:nvGraphicFramePr>
        <p:xfrm>
          <a:off x="7739185" y="2031136"/>
          <a:ext cx="3962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點陣圖影像" r:id="rId5" imgW="3962520" imgH="2666880" progId="Paint.Picture">
                  <p:embed/>
                </p:oleObj>
              </mc:Choice>
              <mc:Fallback>
                <p:oleObj name="點陣圖影像" r:id="rId5" imgW="3962520" imgH="2666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9185" y="2031136"/>
                        <a:ext cx="39624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橢圓 1"/>
          <p:cNvSpPr/>
          <p:nvPr/>
        </p:nvSpPr>
        <p:spPr>
          <a:xfrm>
            <a:off x="5303519" y="3808675"/>
            <a:ext cx="2211185" cy="889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橢圓 16"/>
          <p:cNvSpPr/>
          <p:nvPr/>
        </p:nvSpPr>
        <p:spPr>
          <a:xfrm>
            <a:off x="9247889" y="3934690"/>
            <a:ext cx="1446415" cy="889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053" y="1902881"/>
            <a:ext cx="286768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To identify key factor of fatal and serious road casualty of driver and rider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To provide recommendation</a:t>
            </a:r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 smtClean="0">
                <a:solidFill>
                  <a:schemeClr val="bg1"/>
                </a:solidFill>
              </a:rPr>
              <a:t>Road Casualty 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00835" y="9129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8786" y="28013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996552"/>
              </p:ext>
            </p:extLst>
          </p:nvPr>
        </p:nvGraphicFramePr>
        <p:xfrm>
          <a:off x="124992" y="781832"/>
          <a:ext cx="397192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點陣圖影像" r:id="rId3" imgW="3971880" imgH="2676600" progId="Paint.Picture">
                  <p:embed/>
                </p:oleObj>
              </mc:Choice>
              <mc:Fallback>
                <p:oleObj name="點陣圖影像" r:id="rId3" imgW="3971880" imgH="2676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992" y="781832"/>
                        <a:ext cx="3971925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79905"/>
              </p:ext>
            </p:extLst>
          </p:nvPr>
        </p:nvGraphicFramePr>
        <p:xfrm>
          <a:off x="4492422" y="939502"/>
          <a:ext cx="280987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點陣圖影像" r:id="rId5" imgW="2809800" imgH="2238480" progId="Paint.Picture">
                  <p:embed/>
                </p:oleObj>
              </mc:Choice>
              <mc:Fallback>
                <p:oleObj name="點陣圖影像" r:id="rId5" imgW="2809800" imgH="223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2422" y="939502"/>
                        <a:ext cx="2809875" cy="223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5925"/>
              </p:ext>
            </p:extLst>
          </p:nvPr>
        </p:nvGraphicFramePr>
        <p:xfrm>
          <a:off x="-46458" y="4135988"/>
          <a:ext cx="414337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點陣圖影像" r:id="rId7" imgW="4143240" imgH="2619360" progId="Paint.Picture">
                  <p:embed/>
                </p:oleObj>
              </mc:Choice>
              <mc:Fallback>
                <p:oleObj name="點陣圖影像" r:id="rId7" imgW="4143240" imgH="2619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46458" y="4135988"/>
                        <a:ext cx="4143375" cy="261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97201"/>
              </p:ext>
            </p:extLst>
          </p:nvPr>
        </p:nvGraphicFramePr>
        <p:xfrm>
          <a:off x="4492422" y="4135988"/>
          <a:ext cx="275272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點陣圖影像" r:id="rId9" imgW="2752560" imgH="2219400" progId="Paint.Picture">
                  <p:embed/>
                </p:oleObj>
              </mc:Choice>
              <mc:Fallback>
                <p:oleObj name="點陣圖影像" r:id="rId9" imgW="2752560" imgH="2219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2422" y="4135988"/>
                        <a:ext cx="2752725" cy="221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73043"/>
              </p:ext>
            </p:extLst>
          </p:nvPr>
        </p:nvGraphicFramePr>
        <p:xfrm>
          <a:off x="7724464" y="607457"/>
          <a:ext cx="3415113" cy="303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點陣圖影像" r:id="rId11" imgW="3533760" imgH="3286080" progId="Paint.Picture">
                  <p:embed/>
                </p:oleObj>
              </mc:Choice>
              <mc:Fallback>
                <p:oleObj name="點陣圖影像" r:id="rId11" imgW="3533760" imgH="3286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24464" y="607457"/>
                        <a:ext cx="3415113" cy="303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標題 1"/>
          <p:cNvSpPr txBox="1">
            <a:spLocks/>
          </p:cNvSpPr>
          <p:nvPr/>
        </p:nvSpPr>
        <p:spPr>
          <a:xfrm>
            <a:off x="426097" y="187612"/>
            <a:ext cx="2055845" cy="51080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Fatal case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40372" y="3389740"/>
            <a:ext cx="2141570" cy="510809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rgbClr val="002060"/>
                </a:solidFill>
              </a:rPr>
              <a:t>Serious case</a:t>
            </a:r>
            <a:endParaRPr lang="zh-HK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468436"/>
              </p:ext>
            </p:extLst>
          </p:nvPr>
        </p:nvGraphicFramePr>
        <p:xfrm>
          <a:off x="7711483" y="3698534"/>
          <a:ext cx="3441077" cy="309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點陣圖影像" r:id="rId13" imgW="3591000" imgH="3228840" progId="Paint.Picture">
                  <p:embed/>
                </p:oleObj>
              </mc:Choice>
              <mc:Fallback>
                <p:oleObj name="點陣圖影像" r:id="rId13" imgW="3591000" imgH="3228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11483" y="3698534"/>
                        <a:ext cx="3441077" cy="3094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 smtClean="0">
                <a:solidFill>
                  <a:schemeClr val="bg1"/>
                </a:solidFill>
              </a:rPr>
              <a:t>Road Casualty 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00835" y="9129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8786" y="28013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4914122" y="497530"/>
            <a:ext cx="2055845" cy="51080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chemeClr val="bg1"/>
                </a:solidFill>
              </a:rPr>
              <a:t>Fatal case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828397" y="3537378"/>
            <a:ext cx="2141570" cy="510809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 smtClean="0">
                <a:solidFill>
                  <a:srgbClr val="002060"/>
                </a:solidFill>
              </a:rPr>
              <a:t>Serious case</a:t>
            </a:r>
            <a:endParaRPr lang="zh-HK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24167"/>
              </p:ext>
            </p:extLst>
          </p:nvPr>
        </p:nvGraphicFramePr>
        <p:xfrm>
          <a:off x="4699518" y="4307374"/>
          <a:ext cx="35147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點陣圖影像" r:id="rId3" imgW="3514680" imgH="2295360" progId="Paint.Picture">
                  <p:embed/>
                </p:oleObj>
              </mc:Choice>
              <mc:Fallback>
                <p:oleObj name="點陣圖影像" r:id="rId3" imgW="3514680" imgH="2295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9518" y="4307374"/>
                        <a:ext cx="351472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24294"/>
              </p:ext>
            </p:extLst>
          </p:nvPr>
        </p:nvGraphicFramePr>
        <p:xfrm>
          <a:off x="8461724" y="4307374"/>
          <a:ext cx="340042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點陣圖影像" r:id="rId5" imgW="3400560" imgH="2371680" progId="Paint.Picture">
                  <p:embed/>
                </p:oleObj>
              </mc:Choice>
              <mc:Fallback>
                <p:oleObj name="點陣圖影像" r:id="rId5" imgW="3400560" imgH="237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61724" y="4307374"/>
                        <a:ext cx="3400425" cy="237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72097"/>
              </p:ext>
            </p:extLst>
          </p:nvPr>
        </p:nvGraphicFramePr>
        <p:xfrm>
          <a:off x="4593762" y="1151588"/>
          <a:ext cx="34575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點陣圖影像" r:id="rId7" imgW="3457440" imgH="2295360" progId="Paint.Picture">
                  <p:embed/>
                </p:oleObj>
              </mc:Choice>
              <mc:Fallback>
                <p:oleObj name="點陣圖影像" r:id="rId7" imgW="3457440" imgH="2295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3762" y="1151588"/>
                        <a:ext cx="345757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888777"/>
              </p:ext>
            </p:extLst>
          </p:nvPr>
        </p:nvGraphicFramePr>
        <p:xfrm>
          <a:off x="8525999" y="1208737"/>
          <a:ext cx="2962275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點陣圖影像" r:id="rId9" imgW="2962440" imgH="2181240" progId="Paint.Picture">
                  <p:embed/>
                </p:oleObj>
              </mc:Choice>
              <mc:Fallback>
                <p:oleObj name="點陣圖影像" r:id="rId9" imgW="2962440" imgH="2181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25999" y="1208737"/>
                        <a:ext cx="2962275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713081" y="673804"/>
            <a:ext cx="3166949" cy="669069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altLang="zh-HK" dirty="0" smtClean="0">
                <a:solidFill>
                  <a:schemeClr val="bg1"/>
                </a:solidFill>
              </a:rPr>
              <a:t>Recommendation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8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13081" y="1587730"/>
            <a:ext cx="3612250" cy="45803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 smtClean="0">
                <a:solidFill>
                  <a:srgbClr val="002060"/>
                </a:solidFill>
              </a:rPr>
              <a:t>For 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Person over 60 should travel by public transportation (if feasible), as if casualty happens, it is more likely that it is a fatal casualty.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Male should travel by car, instead of motorcycle or bicycle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(if feasible)</a:t>
            </a:r>
            <a:r>
              <a:rPr lang="en-US" altLang="zh-HK" dirty="0" smtClean="0">
                <a:solidFill>
                  <a:srgbClr val="002060"/>
                </a:solidFill>
              </a:rPr>
              <a:t>, as the risk of fatal and serious casualty is higher than travel by car</a:t>
            </a:r>
            <a:r>
              <a:rPr lang="en-US" altLang="zh-HK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HK" dirty="0" smtClean="0">
                <a:solidFill>
                  <a:srgbClr val="002060"/>
                </a:solidFill>
              </a:rPr>
              <a:t>For government</a:t>
            </a:r>
            <a:endParaRPr lang="en-US" altLang="zh-HK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Government may need to implement bicycle license fo</a:t>
            </a:r>
            <a:r>
              <a:rPr lang="en-US" altLang="zh-HK" dirty="0" smtClean="0">
                <a:solidFill>
                  <a:srgbClr val="002060"/>
                </a:solidFill>
              </a:rPr>
              <a:t>r rider. </a:t>
            </a:r>
            <a:endParaRPr lang="en-US" altLang="zh-HK" dirty="0" smtClean="0">
              <a:solidFill>
                <a:srgbClr val="002060"/>
              </a:solidFill>
            </a:endParaRPr>
          </a:p>
          <a:p>
            <a:r>
              <a:rPr lang="en-US" altLang="zh-HK" dirty="0" smtClean="0">
                <a:solidFill>
                  <a:srgbClr val="002060"/>
                </a:solidFill>
              </a:rPr>
              <a:t>For </a:t>
            </a:r>
            <a:r>
              <a:rPr lang="en-US" altLang="zh-HK" dirty="0" smtClean="0">
                <a:solidFill>
                  <a:srgbClr val="002060"/>
                </a:solidFill>
              </a:rPr>
              <a:t>insurance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Higher insurance premium should be collected from male with motorcycle or bicycle, as risk </a:t>
            </a:r>
            <a:r>
              <a:rPr lang="en-US" altLang="zh-HK" dirty="0">
                <a:solidFill>
                  <a:srgbClr val="002060"/>
                </a:solidFill>
              </a:rPr>
              <a:t>of fatal and serious casualty is </a:t>
            </a:r>
            <a:r>
              <a:rPr lang="en-US" altLang="zh-HK" dirty="0" smtClean="0">
                <a:solidFill>
                  <a:srgbClr val="002060"/>
                </a:solidFill>
              </a:rPr>
              <a:t>higher.</a:t>
            </a:r>
          </a:p>
          <a:p>
            <a:r>
              <a:rPr lang="en-US" altLang="zh-HK" dirty="0" smtClean="0">
                <a:solidFill>
                  <a:srgbClr val="002060"/>
                </a:solidFill>
              </a:rPr>
              <a:t>For motorcycle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To review whether motorcycle and bicycle could be enhanced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(launch a new product with higher profit margin)</a:t>
            </a:r>
            <a:r>
              <a:rPr lang="en-US" altLang="zh-HK" dirty="0" smtClean="0">
                <a:solidFill>
                  <a:srgbClr val="002060"/>
                </a:solidFill>
              </a:rPr>
              <a:t> to reduce casualty for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0" y="6708371"/>
            <a:ext cx="12192000" cy="1496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HK" dirty="0" smtClean="0">
                <a:solidFill>
                  <a:schemeClr val="bg1"/>
                </a:solidFill>
              </a:rPr>
              <a:t>Road Casualty Analysis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180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點陣圖影像</vt:lpstr>
      <vt:lpstr>Road Casualty Analysis</vt:lpstr>
      <vt:lpstr>Data source</vt:lpstr>
      <vt:lpstr>PowerPoint 簡報</vt:lpstr>
      <vt:lpstr>PowerPoint 簡報</vt:lpstr>
      <vt:lpstr>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Casualty Analysis</dc:title>
  <dc:creator>Microsoft 帳戶</dc:creator>
  <cp:lastModifiedBy>Microsoft 帳戶</cp:lastModifiedBy>
  <cp:revision>19</cp:revision>
  <dcterms:created xsi:type="dcterms:W3CDTF">2022-06-16T15:40:03Z</dcterms:created>
  <dcterms:modified xsi:type="dcterms:W3CDTF">2022-06-17T07:52:55Z</dcterms:modified>
</cp:coreProperties>
</file>