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6" r:id="rId5"/>
    <p:sldId id="265" r:id="rId6"/>
    <p:sldId id="266" r:id="rId7"/>
    <p:sldId id="264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3173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7035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7328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936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493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12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865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1827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712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550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45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F1183-DD21-4AB8-B586-49CB4D9A2E2F}" type="datetimeFigureOut">
              <a:rPr lang="zh-HK" altLang="en-US" smtClean="0"/>
              <a:t>24/6/2022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6D74-3B4D-447C-900A-562D95B35A0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937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ondon.gov.uk/" TargetMode="Externa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data.gov.uk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hnicity-facts-figures.service.gov.uk/uk-population-by-ethnicity/national-and-regional-populations/regional-ethnic-diversity/latest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e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81" y="-774700"/>
            <a:ext cx="12669134" cy="842546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2507084" y="3024673"/>
            <a:ext cx="3144416" cy="32004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Homicide Victim 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7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502923" y="676343"/>
            <a:ext cx="413323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Victim Killing Method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56" y="1953557"/>
            <a:ext cx="9409051" cy="1003400"/>
          </a:xfrm>
          <a:prstGeom prst="rect">
            <a:avLst/>
          </a:prstGeom>
        </p:spPr>
      </p:pic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215137"/>
              </p:ext>
            </p:extLst>
          </p:nvPr>
        </p:nvGraphicFramePr>
        <p:xfrm>
          <a:off x="726456" y="3565102"/>
          <a:ext cx="368617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點陣圖影像" r:id="rId4" imgW="3686040" imgH="2162160" progId="Paint.Picture">
                  <p:embed/>
                </p:oleObj>
              </mc:Choice>
              <mc:Fallback>
                <p:oleObj name="點陣圖影像" r:id="rId4" imgW="3686040" imgH="2162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6456" y="3565102"/>
                        <a:ext cx="3686175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8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669" y="2169072"/>
            <a:ext cx="3806494" cy="4319234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55386" y="207199"/>
            <a:ext cx="547158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Victim Killing Method by year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6333"/>
            <a:ext cx="12192000" cy="852674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182170" y="4811494"/>
            <a:ext cx="3489610" cy="1676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94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55386" y="1080035"/>
            <a:ext cx="547158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Victim Borough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6" y="2205947"/>
            <a:ext cx="7786801" cy="9111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276" y="0"/>
            <a:ext cx="3558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280819" y="149629"/>
            <a:ext cx="547158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Victim Borough by year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9" y="991109"/>
            <a:ext cx="11465832" cy="968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9" y="2132320"/>
            <a:ext cx="3366169" cy="4186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417" y="1959909"/>
            <a:ext cx="3539982" cy="4394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359" y="2034286"/>
            <a:ext cx="3655857" cy="42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359894" y="1088967"/>
            <a:ext cx="2636948" cy="14547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Borough population table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36" y="0"/>
            <a:ext cx="8737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513575" y="482152"/>
            <a:ext cx="547158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Borough population in 2010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440"/>
            <a:ext cx="12192000" cy="10246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25" y="2664321"/>
            <a:ext cx="3331407" cy="369066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314" y="2828470"/>
            <a:ext cx="3215532" cy="34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513575" y="226954"/>
            <a:ext cx="8968476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Join Borough population and victim (preparation)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5" y="996227"/>
            <a:ext cx="11367339" cy="1187933"/>
          </a:xfrm>
          <a:prstGeom prst="rect">
            <a:avLst/>
          </a:prstGeom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774036"/>
              </p:ext>
            </p:extLst>
          </p:nvPr>
        </p:nvGraphicFramePr>
        <p:xfrm>
          <a:off x="513575" y="2300458"/>
          <a:ext cx="3810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點陣圖影像" r:id="rId4" imgW="3809880" imgH="1152360" progId="Paint.Picture">
                  <p:embed/>
                </p:oleObj>
              </mc:Choice>
              <mc:Fallback>
                <p:oleObj name="點陣圖影像" r:id="rId4" imgW="3809880" imgH="115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575" y="2300458"/>
                        <a:ext cx="381000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22656"/>
            <a:ext cx="12192000" cy="8812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575" y="4546362"/>
            <a:ext cx="4217850" cy="1349400"/>
          </a:xfrm>
          <a:prstGeom prst="rect">
            <a:avLst/>
          </a:prstGeom>
        </p:spPr>
      </p:pic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722186"/>
              </p:ext>
            </p:extLst>
          </p:nvPr>
        </p:nvGraphicFramePr>
        <p:xfrm>
          <a:off x="5519651" y="4673694"/>
          <a:ext cx="3381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點陣圖影像" r:id="rId8" imgW="3381480" imgH="457200" progId="Paint.Picture">
                  <p:embed/>
                </p:oleObj>
              </mc:Choice>
              <mc:Fallback>
                <p:oleObj name="點陣圖影像" r:id="rId8" imgW="3381480" imgH="457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19651" y="4673694"/>
                        <a:ext cx="3381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48576"/>
              </p:ext>
            </p:extLst>
          </p:nvPr>
        </p:nvGraphicFramePr>
        <p:xfrm>
          <a:off x="5519651" y="5273367"/>
          <a:ext cx="3962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點陣圖影像" r:id="rId10" imgW="3962520" imgH="1028880" progId="Paint.Picture">
                  <p:embed/>
                </p:oleObj>
              </mc:Choice>
              <mc:Fallback>
                <p:oleObj name="點陣圖影像" r:id="rId10" imgW="3962520" imgH="1028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19651" y="5273367"/>
                        <a:ext cx="39624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6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513575" y="226954"/>
            <a:ext cx="6327800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Join Borough population and victim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" y="1036601"/>
            <a:ext cx="11732345" cy="11937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1" y="2370879"/>
            <a:ext cx="7004644" cy="40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513574" y="226954"/>
            <a:ext cx="7533145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Borough victim against population by year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937"/>
            <a:ext cx="12192000" cy="12101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16" y="2400931"/>
            <a:ext cx="6187726" cy="41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88636" y="542838"/>
            <a:ext cx="9062688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Create table to calculate average rank of 10 years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818"/>
            <a:ext cx="11807664" cy="14070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4" y="3805599"/>
            <a:ext cx="4756669" cy="12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7" y="188698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Data source: </a:t>
            </a:r>
          </a:p>
          <a:p>
            <a:pPr marL="360000"/>
            <a:r>
              <a:rPr lang="en-US" altLang="zh-HK" dirty="0" smtClean="0">
                <a:solidFill>
                  <a:srgbClr val="002060"/>
                </a:solidFill>
                <a:hlinkClick r:id="rId3"/>
              </a:rPr>
              <a:t>https://data.london.gov.uk/</a:t>
            </a:r>
            <a:endParaRPr lang="en-US" altLang="zh-HK" dirty="0" smtClean="0">
              <a:solidFill>
                <a:srgbClr val="002060"/>
              </a:solidFill>
            </a:endParaRPr>
          </a:p>
          <a:p>
            <a:pPr marL="360000"/>
            <a:r>
              <a:rPr lang="en-US" altLang="zh-HK" dirty="0" smtClean="0">
                <a:solidFill>
                  <a:srgbClr val="002060"/>
                </a:solidFill>
                <a:hlinkClick r:id="rId4"/>
              </a:rPr>
              <a:t>https://data.gov.uk/</a:t>
            </a:r>
            <a:endParaRPr lang="en-US" altLang="zh-HK" dirty="0" smtClean="0">
              <a:solidFill>
                <a:srgbClr val="002060"/>
              </a:solidFill>
            </a:endParaRPr>
          </a:p>
          <a:p>
            <a:endParaRPr lang="zh-HK" altLang="en-US" dirty="0">
              <a:solidFill>
                <a:srgbClr val="002060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66531"/>
              </p:ext>
            </p:extLst>
          </p:nvPr>
        </p:nvGraphicFramePr>
        <p:xfrm>
          <a:off x="4470400" y="414338"/>
          <a:ext cx="70024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點陣圖影像" r:id="rId5" imgW="8924760" imgH="6905520" progId="Paint.Picture">
                  <p:embed/>
                </p:oleObj>
              </mc:Choice>
              <mc:Fallback>
                <p:oleObj name="點陣圖影像" r:id="rId5" imgW="8924760" imgH="6905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0400" y="414338"/>
                        <a:ext cx="70024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729706" y="964749"/>
            <a:ext cx="316694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Data Source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65" y="2996444"/>
            <a:ext cx="3174975" cy="34427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2" y="2996444"/>
            <a:ext cx="3215532" cy="3454233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88637" y="542838"/>
            <a:ext cx="8364418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Borough Rank </a:t>
            </a:r>
            <a:r>
              <a:rPr lang="en-US" altLang="zh-HK" dirty="0">
                <a:solidFill>
                  <a:schemeClr val="bg1"/>
                </a:solidFill>
              </a:rPr>
              <a:t>(</a:t>
            </a:r>
            <a:r>
              <a:rPr lang="en-US" altLang="zh-HK" dirty="0" smtClean="0">
                <a:solidFill>
                  <a:schemeClr val="bg1"/>
                </a:solidFill>
              </a:rPr>
              <a:t>least homicide in 2012 – 21)</a:t>
            </a:r>
          </a:p>
        </p:txBody>
      </p:sp>
      <p:sp>
        <p:nvSpPr>
          <p:cNvPr id="4" name="橢圓 3"/>
          <p:cNvSpPr/>
          <p:nvPr/>
        </p:nvSpPr>
        <p:spPr>
          <a:xfrm>
            <a:off x="914400" y="3807229"/>
            <a:ext cx="2884516" cy="1620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橢圓 7"/>
          <p:cNvSpPr/>
          <p:nvPr/>
        </p:nvSpPr>
        <p:spPr>
          <a:xfrm>
            <a:off x="4792824" y="6223012"/>
            <a:ext cx="2884516" cy="216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橢圓 8"/>
          <p:cNvSpPr/>
          <p:nvPr/>
        </p:nvSpPr>
        <p:spPr>
          <a:xfrm>
            <a:off x="914400" y="3397135"/>
            <a:ext cx="2884516" cy="4100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7" y="1661984"/>
            <a:ext cx="8047520" cy="7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88637" y="542838"/>
            <a:ext cx="1955305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8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13081" y="1587730"/>
            <a:ext cx="4307806" cy="4580313"/>
          </a:xfrm>
        </p:spPr>
        <p:txBody>
          <a:bodyPr>
            <a:normAutofit/>
          </a:bodyPr>
          <a:lstStyle/>
          <a:p>
            <a:r>
              <a:rPr lang="en-US" altLang="zh-HK" dirty="0" smtClean="0">
                <a:solidFill>
                  <a:srgbClr val="002060"/>
                </a:solidFill>
              </a:rPr>
              <a:t>Finding</a:t>
            </a:r>
            <a:endParaRPr lang="en-US" altLang="zh-HK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There is increasing trend of Black being victim of homicide.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There is increasing trend of knife or sharp implement as killing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Some boroughs had less cases of homicide, comparing against its population</a:t>
            </a:r>
          </a:p>
          <a:p>
            <a:r>
              <a:rPr lang="en-US" altLang="zh-HK" dirty="0" smtClean="0">
                <a:solidFill>
                  <a:srgbClr val="002060"/>
                </a:solidFill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More police force might be required for borough with more cases (say </a:t>
            </a:r>
            <a:r>
              <a:rPr lang="en-US" altLang="zh-HK" dirty="0" err="1" smtClean="0">
                <a:solidFill>
                  <a:srgbClr val="002060"/>
                </a:solidFill>
              </a:rPr>
              <a:t>Ealing</a:t>
            </a:r>
            <a:r>
              <a:rPr lang="en-US" altLang="zh-HK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Further study might be worth to find out why some boroughs </a:t>
            </a:r>
            <a:r>
              <a:rPr lang="en-US" altLang="zh-HK" dirty="0">
                <a:solidFill>
                  <a:srgbClr val="002060"/>
                </a:solidFill>
              </a:rPr>
              <a:t>(say </a:t>
            </a:r>
            <a:r>
              <a:rPr lang="en-US" altLang="zh-HK" dirty="0" err="1">
                <a:solidFill>
                  <a:srgbClr val="002060"/>
                </a:solidFill>
              </a:rPr>
              <a:t>Ealing</a:t>
            </a:r>
            <a:r>
              <a:rPr lang="en-US" altLang="zh-HK" dirty="0">
                <a:solidFill>
                  <a:srgbClr val="002060"/>
                </a:solidFill>
              </a:rPr>
              <a:t>)</a:t>
            </a:r>
            <a:r>
              <a:rPr lang="en-US" altLang="zh-HK" dirty="0" smtClean="0">
                <a:solidFill>
                  <a:srgbClr val="002060"/>
                </a:solidFill>
              </a:rPr>
              <a:t> has more case, and why some boroughs </a:t>
            </a:r>
            <a:r>
              <a:rPr lang="en-US" altLang="zh-HK" dirty="0">
                <a:solidFill>
                  <a:srgbClr val="002060"/>
                </a:solidFill>
              </a:rPr>
              <a:t>(say Bromley) </a:t>
            </a:r>
            <a:r>
              <a:rPr lang="en-US" altLang="zh-HK" dirty="0" smtClean="0">
                <a:solidFill>
                  <a:srgbClr val="002060"/>
                </a:solidFill>
              </a:rPr>
              <a:t>has less case, and whether any finding could be applied.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>
              <a:solidFill>
                <a:srgbClr val="00206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7" y="1697181"/>
            <a:ext cx="4806488" cy="35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97" y="0"/>
            <a:ext cx="8550165" cy="6858000"/>
          </a:xfrm>
          <a:prstGeom prst="rect">
            <a:avLst/>
          </a:prstGeom>
        </p:spPr>
      </p:pic>
      <p:sp>
        <p:nvSpPr>
          <p:cNvPr id="13" name="標題 1"/>
          <p:cNvSpPr txBox="1">
            <a:spLocks/>
          </p:cNvSpPr>
          <p:nvPr/>
        </p:nvSpPr>
        <p:spPr>
          <a:xfrm>
            <a:off x="515590" y="476838"/>
            <a:ext cx="1654032" cy="986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Victim Table</a:t>
            </a:r>
          </a:p>
        </p:txBody>
      </p:sp>
    </p:spTree>
    <p:extLst>
      <p:ext uri="{BB962C8B-B14F-4D97-AF65-F5344CB8AC3E}">
        <p14:creationId xmlns:p14="http://schemas.microsoft.com/office/powerpoint/2010/main" val="36788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531107" y="643012"/>
            <a:ext cx="3349073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Victim number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30" y="2118477"/>
            <a:ext cx="3290850" cy="12513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30" y="3715657"/>
            <a:ext cx="2045194" cy="8823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22" y="1000149"/>
            <a:ext cx="5376601" cy="8246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822" y="2013607"/>
            <a:ext cx="1767094" cy="433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24411" y="939503"/>
            <a:ext cx="547158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Victim Gender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8" y="2168158"/>
            <a:ext cx="6413682" cy="10841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8" y="3630931"/>
            <a:ext cx="3006957" cy="16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05510" y="429574"/>
            <a:ext cx="547158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Victim Age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8" y="1321018"/>
            <a:ext cx="8493638" cy="241623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8" y="4078054"/>
            <a:ext cx="2833144" cy="21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519806" y="787231"/>
            <a:ext cx="547158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Domestic Abuse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254401"/>
              </p:ext>
            </p:extLst>
          </p:nvPr>
        </p:nvGraphicFramePr>
        <p:xfrm>
          <a:off x="519949" y="2071139"/>
          <a:ext cx="87915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點陣圖影像" r:id="rId3" imgW="8791560" imgH="1000080" progId="Paint.Picture">
                  <p:embed/>
                </p:oleObj>
              </mc:Choice>
              <mc:Fallback>
                <p:oleObj name="點陣圖影像" r:id="rId3" imgW="8791560" imgH="1000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949" y="2071139"/>
                        <a:ext cx="879157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06" y="3663986"/>
            <a:ext cx="3499425" cy="10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0" y="1104343"/>
            <a:ext cx="9959457" cy="3119767"/>
          </a:xfrm>
          <a:prstGeom prst="rect">
            <a:avLst/>
          </a:prstGeom>
        </p:spPr>
      </p:pic>
      <p:sp>
        <p:nvSpPr>
          <p:cNvPr id="6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3204" y="4406368"/>
            <a:ext cx="10998273" cy="211974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Note - London population by ethnicity in percentage:</a:t>
            </a:r>
          </a:p>
          <a:p>
            <a:pPr marL="64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White:  59.8</a:t>
            </a:r>
          </a:p>
          <a:p>
            <a:pPr marL="64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Asian: 18.5</a:t>
            </a:r>
          </a:p>
          <a:p>
            <a:pPr marL="64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Black: 13.3</a:t>
            </a:r>
          </a:p>
          <a:p>
            <a:pPr marL="64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Other: 8.4</a:t>
            </a:r>
          </a:p>
          <a:p>
            <a:pPr marL="360000"/>
            <a:r>
              <a:rPr lang="en-US" altLang="zh-HK" dirty="0" smtClean="0">
                <a:solidFill>
                  <a:srgbClr val="002060"/>
                </a:solidFill>
              </a:rPr>
              <a:t>Source: </a:t>
            </a:r>
            <a:r>
              <a:rPr lang="en-US" altLang="zh-HK" dirty="0" smtClean="0">
                <a:solidFill>
                  <a:srgbClr val="002060"/>
                </a:solidFill>
                <a:hlinkClick r:id="rId3"/>
              </a:rPr>
              <a:t>https://www.ethnicity-facts-figures.service.gov.uk/uk-population-by-ethnicity/national-and-regional-populations/regional-ethnic-diversity/latest</a:t>
            </a:r>
            <a:endParaRPr lang="en-US" altLang="zh-HK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>
              <a:solidFill>
                <a:srgbClr val="002060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72012" y="253016"/>
            <a:ext cx="316694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Victim Ethnicity</a:t>
            </a:r>
          </a:p>
        </p:txBody>
      </p:sp>
    </p:spTree>
    <p:extLst>
      <p:ext uri="{BB962C8B-B14F-4D97-AF65-F5344CB8AC3E}">
        <p14:creationId xmlns:p14="http://schemas.microsoft.com/office/powerpoint/2010/main" val="18333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>
                <a:solidFill>
                  <a:schemeClr val="bg1"/>
                </a:solidFill>
              </a:rPr>
              <a:t>Homicide Victim </a:t>
            </a:r>
            <a:r>
              <a:rPr lang="en-US" altLang="zh-HK" dirty="0" smtClean="0">
                <a:solidFill>
                  <a:schemeClr val="bg1"/>
                </a:solidFill>
              </a:rPr>
              <a:t>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55386" y="136017"/>
            <a:ext cx="4133239" cy="669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Victim Ethnicity by year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681"/>
            <a:ext cx="12192000" cy="8149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86" y="2119307"/>
            <a:ext cx="3198150" cy="4290400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369337"/>
              </p:ext>
            </p:extLst>
          </p:nvPr>
        </p:nvGraphicFramePr>
        <p:xfrm>
          <a:off x="4113247" y="2433456"/>
          <a:ext cx="315277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點陣圖影像" r:id="rId5" imgW="3152880" imgH="3886200" progId="Paint.Picture">
                  <p:embed/>
                </p:oleObj>
              </mc:Choice>
              <mc:Fallback>
                <p:oleObj name="點陣圖影像" r:id="rId5" imgW="3152880" imgH="3886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3247" y="2433456"/>
                        <a:ext cx="3152775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83615"/>
              </p:ext>
            </p:extLst>
          </p:nvPr>
        </p:nvGraphicFramePr>
        <p:xfrm>
          <a:off x="7815256" y="2448839"/>
          <a:ext cx="3171825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點陣圖影像" r:id="rId7" imgW="3171960" imgH="3838680" progId="Paint.Picture">
                  <p:embed/>
                </p:oleObj>
              </mc:Choice>
              <mc:Fallback>
                <p:oleObj name="點陣圖影像" r:id="rId7" imgW="3171960" imgH="3838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15256" y="2448839"/>
                        <a:ext cx="3171825" cy="383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橢圓 11"/>
          <p:cNvSpPr/>
          <p:nvPr/>
        </p:nvSpPr>
        <p:spPr>
          <a:xfrm>
            <a:off x="4588625" y="5120293"/>
            <a:ext cx="2693064" cy="1199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橢圓 13"/>
          <p:cNvSpPr/>
          <p:nvPr/>
        </p:nvSpPr>
        <p:spPr>
          <a:xfrm>
            <a:off x="8294017" y="2465463"/>
            <a:ext cx="2693064" cy="2563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601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270</Words>
  <Application>Microsoft Office PowerPoint</Application>
  <PresentationFormat>寬螢幕</PresentationFormat>
  <Paragraphs>57</Paragraphs>
  <Slides>21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點陣圖影像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23</cp:revision>
  <dcterms:created xsi:type="dcterms:W3CDTF">2022-06-23T14:25:45Z</dcterms:created>
  <dcterms:modified xsi:type="dcterms:W3CDTF">2022-06-24T07:53:26Z</dcterms:modified>
</cp:coreProperties>
</file>