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1638-F8C3-470E-92C3-995DAA81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A9E835-8A38-409B-BA20-CD6EC5D9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22A0-5526-46F2-8EF0-DF335FED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DDD53-51C4-4D05-9207-55B25D85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008BA-24EA-435D-97C0-F716D84B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087A-D3C1-4586-B70A-B6FD8BD8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9F454-1D16-4990-A630-0D13873F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5F88E-FAF7-497C-BBD0-9BEA8287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7CB2-8F9D-4D29-9B9E-9837A695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96AF3-F4AD-49CB-A9D6-53CD9B2D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8658D-00C8-408A-835D-69EF44663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FA3B1-6298-41ED-BABA-9B365FB4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B7984-9E59-4EB4-90C9-E8CC73D5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B6DDE-1A2B-4AEE-A423-3857001B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69095-AD04-453C-9BB1-1396D733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87F3D-35E6-41D1-B445-A2755B8D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8F5C6-E6EC-445B-898A-DB5E20F4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2105F-164A-4CDC-AB4E-4E690668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AD315-CB14-4C09-8A77-8166A752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80BDA-87D7-4DD1-9749-E41CA10A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4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BCB5-B704-459D-A745-A80984AC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9FC1B-4A67-4129-9132-0055FF0C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F8D6A-7B54-4D11-BDA0-019027CA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96490-7E30-44B2-BE97-F5DB7078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792EB-745E-4CC5-A2D0-60B8297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81D85-EC5C-4FDB-A405-3E37DA3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32746-9288-4B83-8931-FDF95A649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1015C-C8B8-4DC5-9040-CDF7BD1F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CA217-8D8F-4508-AA01-DE965A98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F025C-BDC9-4D35-AF87-B10A09C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81D38-7954-4ABB-8B05-3FA1A839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051A-8444-44AF-826C-F7D1A7A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B7A6-FAC7-4C1F-9D5D-98EED4AF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40EB9-B8C2-4B33-8895-70A0EF64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C0437-E47F-40E8-9039-A7A586DC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F641A3-49FE-4EED-8044-BC01C23AA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6188AF-5933-4A1A-AFCE-0E6CB5B7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5676F-1CF5-4D8B-99E9-CB0FF98D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D8D34-7857-420F-B306-47D673FC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2C143-DB74-4D73-A76A-29409F03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3E9105-6938-49AD-8A0A-76224CFE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E1F1A5-AED0-4C0E-A838-B268C706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202FB-C5AB-4B56-B05C-171D221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7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CBD770-BC71-4F31-84F2-9345DDC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9AD24-0780-4849-B69E-1799EC42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907FB-F6BD-443D-83B6-549A6C31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BD80E-8721-4307-A8DA-8972F379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A374A-3F85-414B-A707-260DF349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B7029-17A3-4D3E-BADD-09D7D98DB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5573E-555E-4CFA-B4B3-F27D1E94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9CB8-038A-4CC3-A2A7-A70579B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AF1DF-EE31-43E7-B84A-A56C3FB7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6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7777-7052-4B98-8AB2-EB7CAC3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3A5EE-FD94-44AD-875E-556D93E40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F7251-ADBE-418C-B628-195327C1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D468C-B49C-47ED-BBBB-711F03C4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C7CC9-B54F-4D7D-85EA-DBB022D6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92125-B287-4527-B732-38A92D94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1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D099C-3752-4337-AB3B-C4FAC481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2F78A-FAB0-430B-B9FD-9B20D86E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1D5D5-6319-463D-8CED-C73DBA526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E834-286D-472B-8A28-BE877BCB44E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0B495-2FF7-4013-AFBA-E65E4B7B3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E037C-9BBA-449F-84DC-339AD1809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502B-874D-4D4F-A330-3474C965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83CE8B-F16F-493B-BC6D-4D796182E862}"/>
              </a:ext>
            </a:extLst>
          </p:cNvPr>
          <p:cNvGrpSpPr/>
          <p:nvPr/>
        </p:nvGrpSpPr>
        <p:grpSpPr>
          <a:xfrm>
            <a:off x="3046219" y="100111"/>
            <a:ext cx="5557724" cy="2028020"/>
            <a:chOff x="4196316" y="1537250"/>
            <a:chExt cx="5557724" cy="20280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D08ED64-FBBC-49F4-AA23-BD8AEC03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120" y="1538176"/>
              <a:ext cx="2259920" cy="1503874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E177F8-155E-484F-8B37-2C7506E56D2D}"/>
                </a:ext>
              </a:extLst>
            </p:cNvPr>
            <p:cNvSpPr txBox="1"/>
            <p:nvPr/>
          </p:nvSpPr>
          <p:spPr>
            <a:xfrm>
              <a:off x="8207940" y="3042050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92D050"/>
                  </a:solidFill>
                  <a:latin typeface="Abadi" panose="020B0604020104020204" pitchFamily="34" charset="0"/>
                </a:rPr>
                <a:t>Real</a:t>
              </a:r>
              <a:endParaRPr lang="zh-CN" altLang="en-US" sz="2800" dirty="0">
                <a:solidFill>
                  <a:srgbClr val="92D05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63FDEA-DD07-4519-8F54-C73DF723B356}"/>
                </a:ext>
              </a:extLst>
            </p:cNvPr>
            <p:cNvSpPr/>
            <p:nvPr/>
          </p:nvSpPr>
          <p:spPr>
            <a:xfrm>
              <a:off x="4196316" y="1537250"/>
              <a:ext cx="2260800" cy="15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EFBE400-FE18-4DF5-980B-2C5236F79C91}"/>
                </a:ext>
              </a:extLst>
            </p:cNvPr>
            <p:cNvSpPr txBox="1"/>
            <p:nvPr/>
          </p:nvSpPr>
          <p:spPr>
            <a:xfrm>
              <a:off x="4910576" y="3042050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Abadi" panose="020B0604020104020204" pitchFamily="34" charset="0"/>
                </a:rPr>
                <a:t>Fake</a:t>
              </a:r>
              <a:endParaRPr lang="zh-CN" altLang="en-US" sz="280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6BBB0CFB-07BC-43D5-97DA-DBB71C3D9409}"/>
                </a:ext>
              </a:extLst>
            </p:cNvPr>
            <p:cNvCxnSpPr/>
            <p:nvPr/>
          </p:nvCxnSpPr>
          <p:spPr>
            <a:xfrm>
              <a:off x="4444409" y="1970567"/>
              <a:ext cx="1282996" cy="48201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6914BF-F1A4-442A-8A09-64AB3CFDCC5E}"/>
                </a:ext>
              </a:extLst>
            </p:cNvPr>
            <p:cNvSpPr/>
            <p:nvPr/>
          </p:nvSpPr>
          <p:spPr>
            <a:xfrm>
              <a:off x="5309191" y="1800446"/>
              <a:ext cx="418214" cy="418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D8FCBE-E22F-450A-902F-8B1DFEDF5CDB}"/>
              </a:ext>
            </a:extLst>
          </p:cNvPr>
          <p:cNvGrpSpPr/>
          <p:nvPr/>
        </p:nvGrpSpPr>
        <p:grpSpPr>
          <a:xfrm>
            <a:off x="3046219" y="2285395"/>
            <a:ext cx="5557724" cy="2028020"/>
            <a:chOff x="2811269" y="3691341"/>
            <a:chExt cx="5557724" cy="202802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0EA53CE-C410-470A-ACA1-36389EB77C27}"/>
                </a:ext>
              </a:extLst>
            </p:cNvPr>
            <p:cNvGrpSpPr/>
            <p:nvPr/>
          </p:nvGrpSpPr>
          <p:grpSpPr>
            <a:xfrm>
              <a:off x="2811269" y="3691341"/>
              <a:ext cx="5557724" cy="2028020"/>
              <a:chOff x="4196316" y="1537250"/>
              <a:chExt cx="5557724" cy="202802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A777196B-FEB4-4B3C-B487-590575EF5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120" y="1538176"/>
                <a:ext cx="2259920" cy="1503874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514001-DFA5-4FCC-A098-921C72DE8E56}"/>
                  </a:ext>
                </a:extLst>
              </p:cNvPr>
              <p:cNvSpPr txBox="1"/>
              <p:nvPr/>
            </p:nvSpPr>
            <p:spPr>
              <a:xfrm>
                <a:off x="8207940" y="3042050"/>
                <a:ext cx="832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92D050"/>
                    </a:solidFill>
                    <a:latin typeface="Abadi" panose="020B0604020104020204" pitchFamily="34" charset="0"/>
                  </a:rPr>
                  <a:t>Real</a:t>
                </a:r>
                <a:endParaRPr lang="zh-CN" altLang="en-US" sz="2800" dirty="0">
                  <a:solidFill>
                    <a:srgbClr val="92D05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B5222BC-D84A-4C9A-A061-1F7424781446}"/>
                  </a:ext>
                </a:extLst>
              </p:cNvPr>
              <p:cNvSpPr/>
              <p:nvPr/>
            </p:nvSpPr>
            <p:spPr>
              <a:xfrm>
                <a:off x="4196316" y="1537250"/>
                <a:ext cx="2260800" cy="15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A647EB-D18D-425D-B869-804C20343AC9}"/>
                  </a:ext>
                </a:extLst>
              </p:cNvPr>
              <p:cNvSpPr txBox="1"/>
              <p:nvPr/>
            </p:nvSpPr>
            <p:spPr>
              <a:xfrm>
                <a:off x="4910576" y="3042050"/>
                <a:ext cx="9076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Fake</a:t>
                </a:r>
                <a:endParaRPr lang="zh-CN" altLang="en-US" sz="2800" dirty="0">
                  <a:solidFill>
                    <a:srgbClr val="FF0000"/>
                  </a:solidFill>
                  <a:latin typeface="Abadi" panose="020B0604020104020204" pitchFamily="34" charset="0"/>
                </a:endParaRPr>
              </a:p>
            </p:txBody>
          </p:sp>
        </p:grpSp>
        <p:pic>
          <p:nvPicPr>
            <p:cNvPr id="3" name="图形 2" descr="猫">
              <a:extLst>
                <a:ext uri="{FF2B5EF4-FFF2-40B4-BE49-F238E27FC236}">
                  <a16:creationId xmlns:a16="http://schemas.microsoft.com/office/drawing/2014/main" id="{6EA06355-9223-451D-A6F4-05B10802C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8691" y="3986541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80C354E-B60B-4331-A184-EB4BD4B3A51A}"/>
              </a:ext>
            </a:extLst>
          </p:cNvPr>
          <p:cNvGrpSpPr/>
          <p:nvPr/>
        </p:nvGrpSpPr>
        <p:grpSpPr>
          <a:xfrm>
            <a:off x="3046219" y="4609078"/>
            <a:ext cx="5557724" cy="2027557"/>
            <a:chOff x="3046219" y="4609078"/>
            <a:chExt cx="5557724" cy="202755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D00671E-9500-4798-A4D6-C4ED54CE8B1A}"/>
                </a:ext>
              </a:extLst>
            </p:cNvPr>
            <p:cNvGrpSpPr/>
            <p:nvPr/>
          </p:nvGrpSpPr>
          <p:grpSpPr>
            <a:xfrm>
              <a:off x="3760479" y="4609541"/>
              <a:ext cx="4843464" cy="2027094"/>
              <a:chOff x="4910576" y="1538176"/>
              <a:chExt cx="4843464" cy="2027094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12BECA7-FEC0-47CB-801F-D8981B13F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120" y="1538176"/>
                <a:ext cx="2259920" cy="1503874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263B7E7-28DB-4165-8E6C-608936B10003}"/>
                  </a:ext>
                </a:extLst>
              </p:cNvPr>
              <p:cNvSpPr txBox="1"/>
              <p:nvPr/>
            </p:nvSpPr>
            <p:spPr>
              <a:xfrm>
                <a:off x="8207940" y="3042050"/>
                <a:ext cx="832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92D050"/>
                    </a:solidFill>
                    <a:latin typeface="Abadi" panose="020B0604020104020204" pitchFamily="34" charset="0"/>
                  </a:rPr>
                  <a:t>Real</a:t>
                </a:r>
                <a:endParaRPr lang="zh-CN" altLang="en-US" sz="2800" dirty="0">
                  <a:solidFill>
                    <a:srgbClr val="92D05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5F1276-F0AC-4378-890A-8E3D9D2AB5A3}"/>
                  </a:ext>
                </a:extLst>
              </p:cNvPr>
              <p:cNvSpPr txBox="1"/>
              <p:nvPr/>
            </p:nvSpPr>
            <p:spPr>
              <a:xfrm>
                <a:off x="4910576" y="3042050"/>
                <a:ext cx="832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92D050"/>
                    </a:solidFill>
                    <a:latin typeface="Abadi" panose="020B0604020104020204" pitchFamily="34" charset="0"/>
                  </a:rPr>
                  <a:t>Real</a:t>
                </a:r>
                <a:endParaRPr lang="zh-CN" altLang="en-US" sz="2800" dirty="0">
                  <a:solidFill>
                    <a:srgbClr val="92D050"/>
                  </a:solidFill>
                  <a:latin typeface="Abadi" panose="020B0604020104020204" pitchFamily="34" charset="0"/>
                </a:endParaRPr>
              </a:p>
            </p:txBody>
          </p:sp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8E6C8DA-A3F0-4FAE-9A98-1F78BC12FC7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219" y="4609078"/>
              <a:ext cx="2260800" cy="15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DB37CD0-DB1E-4111-AD2A-D4F7DABED957}"/>
              </a:ext>
            </a:extLst>
          </p:cNvPr>
          <p:cNvGrpSpPr/>
          <p:nvPr/>
        </p:nvGrpSpPr>
        <p:grpSpPr>
          <a:xfrm>
            <a:off x="743881" y="1344613"/>
            <a:ext cx="9095436" cy="3468687"/>
            <a:chOff x="743881" y="1344613"/>
            <a:chExt cx="9095436" cy="346868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4D38C21-C698-4B14-95F3-66075E4571BD}"/>
                </a:ext>
              </a:extLst>
            </p:cNvPr>
            <p:cNvSpPr/>
            <p:nvPr/>
          </p:nvSpPr>
          <p:spPr>
            <a:xfrm>
              <a:off x="1352550" y="3333750"/>
              <a:ext cx="527050" cy="1479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4D8BBD0-595E-44FA-A3A2-D94FB7B7AC67}"/>
                </a:ext>
              </a:extLst>
            </p:cNvPr>
            <p:cNvSpPr/>
            <p:nvPr/>
          </p:nvSpPr>
          <p:spPr>
            <a:xfrm>
              <a:off x="1457325" y="34607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6F2EB4-4F67-4301-98E6-0E074206C598}"/>
                </a:ext>
              </a:extLst>
            </p:cNvPr>
            <p:cNvSpPr/>
            <p:nvPr/>
          </p:nvSpPr>
          <p:spPr>
            <a:xfrm>
              <a:off x="1457325" y="39052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529D06-58C4-4FC6-BAC6-8AD72ACBBD8A}"/>
                </a:ext>
              </a:extLst>
            </p:cNvPr>
            <p:cNvSpPr/>
            <p:nvPr/>
          </p:nvSpPr>
          <p:spPr>
            <a:xfrm>
              <a:off x="1443038" y="43497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272C67D-0436-4C28-B540-FE1AA922EBA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1879600" y="4073525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C0E45B-49D8-4913-B3C2-521483626C9A}"/>
                </a:ext>
              </a:extLst>
            </p:cNvPr>
            <p:cNvSpPr/>
            <p:nvPr/>
          </p:nvSpPr>
          <p:spPr>
            <a:xfrm>
              <a:off x="2317750" y="3333750"/>
              <a:ext cx="1244600" cy="1479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4C6D1B1-0CAE-4B9A-BCDC-635FFC442E9D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4073525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80AF96C-E441-47E9-AC94-43FD453732EA}"/>
                </a:ext>
              </a:extLst>
            </p:cNvPr>
            <p:cNvSpPr/>
            <p:nvPr/>
          </p:nvSpPr>
          <p:spPr>
            <a:xfrm>
              <a:off x="4000500" y="3627437"/>
              <a:ext cx="750499" cy="892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Sample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CFFBC1C6-C97F-404C-936E-4CEC30F5C441}"/>
                </a:ext>
              </a:extLst>
            </p:cNvPr>
            <p:cNvSpPr/>
            <p:nvPr/>
          </p:nvSpPr>
          <p:spPr>
            <a:xfrm>
              <a:off x="2317750" y="1344613"/>
              <a:ext cx="1244600" cy="1079500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FB7DD2D-2B1A-4C22-8622-A7A12CC1CF67}"/>
                </a:ext>
              </a:extLst>
            </p:cNvPr>
            <p:cNvSpPr/>
            <p:nvPr/>
          </p:nvSpPr>
          <p:spPr>
            <a:xfrm>
              <a:off x="2373230" y="1769547"/>
              <a:ext cx="11336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badi" panose="020B0604020104020204" pitchFamily="34" charset="0"/>
                </a:rPr>
                <a:t>Real World</a:t>
              </a:r>
            </a:p>
            <a:p>
              <a:pPr algn="ctr"/>
              <a:r>
                <a:rPr lang="en-US" altLang="zh-CN" sz="1600" dirty="0">
                  <a:latin typeface="Abadi" panose="020B0604020104020204" pitchFamily="34" charset="0"/>
                </a:rPr>
                <a:t>Images</a:t>
              </a:r>
              <a:endParaRPr lang="zh-CN" altLang="en-US" sz="1600" dirty="0">
                <a:latin typeface="Abadi" panose="020B0604020104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753B40-D845-4591-AB35-985FCA7CBB8E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1965326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5D602C7-CD2C-4FE8-914F-2C77D1F02938}"/>
                </a:ext>
              </a:extLst>
            </p:cNvPr>
            <p:cNvSpPr/>
            <p:nvPr/>
          </p:nvSpPr>
          <p:spPr>
            <a:xfrm>
              <a:off x="4000500" y="1519238"/>
              <a:ext cx="750499" cy="892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Sample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DABCA8-8D63-478A-89C7-010AF4C7485B}"/>
                </a:ext>
              </a:extLst>
            </p:cNvPr>
            <p:cNvSpPr/>
            <p:nvPr/>
          </p:nvSpPr>
          <p:spPr>
            <a:xfrm>
              <a:off x="5486400" y="2400300"/>
              <a:ext cx="1244600" cy="12271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65C86E9D-061E-4CB3-A310-EF25A4EBE15F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4750999" y="1965326"/>
              <a:ext cx="735401" cy="1048543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6D24BB04-EC80-4585-A47C-4BE17E43F74A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 flipV="1">
              <a:off x="4750999" y="3013869"/>
              <a:ext cx="735401" cy="105965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99A922C-1120-4503-B08B-C4B95FA2C69F}"/>
                </a:ext>
              </a:extLst>
            </p:cNvPr>
            <p:cNvSpPr/>
            <p:nvPr/>
          </p:nvSpPr>
          <p:spPr>
            <a:xfrm>
              <a:off x="7169150" y="2480866"/>
              <a:ext cx="527050" cy="105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5CAC95-AA75-4ACB-90BD-9831661A49D6}"/>
                </a:ext>
              </a:extLst>
            </p:cNvPr>
            <p:cNvSpPr/>
            <p:nvPr/>
          </p:nvSpPr>
          <p:spPr>
            <a:xfrm>
              <a:off x="7273925" y="2607866"/>
              <a:ext cx="317500" cy="317500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6EBFF1C-AA98-4F63-9A07-1D3BB0655C33}"/>
                </a:ext>
              </a:extLst>
            </p:cNvPr>
            <p:cNvSpPr/>
            <p:nvPr/>
          </p:nvSpPr>
          <p:spPr>
            <a:xfrm>
              <a:off x="7273925" y="3052366"/>
              <a:ext cx="317500" cy="3175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C63AFB3-443B-4D24-B261-8DDAC09F30E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731000" y="3010695"/>
              <a:ext cx="438150" cy="31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06943E-13D0-40F0-8AFE-B39C6DEA39BE}"/>
                </a:ext>
              </a:extLst>
            </p:cNvPr>
            <p:cNvSpPr txBox="1"/>
            <p:nvPr/>
          </p:nvSpPr>
          <p:spPr>
            <a:xfrm>
              <a:off x="7187727" y="2169914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92D050"/>
                  </a:solidFill>
                  <a:latin typeface="Abadi" panose="020B0604020104020204" pitchFamily="34" charset="0"/>
                </a:rPr>
                <a:t>Real</a:t>
              </a:r>
              <a:endParaRPr lang="zh-CN" altLang="en-US" sz="1400" dirty="0">
                <a:solidFill>
                  <a:srgbClr val="92D05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6813DF-E471-4A22-8913-E2A8DBC0828C}"/>
                </a:ext>
              </a:extLst>
            </p:cNvPr>
            <p:cNvSpPr txBox="1"/>
            <p:nvPr/>
          </p:nvSpPr>
          <p:spPr>
            <a:xfrm>
              <a:off x="7187727" y="3597473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Abadi" panose="020B0604020104020204" pitchFamily="34" charset="0"/>
                </a:rPr>
                <a:t>Fake</a:t>
              </a:r>
              <a:endParaRPr lang="zh-CN" altLang="en-US" sz="140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BC166F5-413B-4E31-8E94-6DBF6EEC9276}"/>
                </a:ext>
              </a:extLst>
            </p:cNvPr>
            <p:cNvSpPr/>
            <p:nvPr/>
          </p:nvSpPr>
          <p:spPr>
            <a:xfrm>
              <a:off x="8237596" y="2411413"/>
              <a:ext cx="1601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badi" panose="020B0604020104020204" pitchFamily="34" charset="0"/>
                </a:rPr>
                <a:t>Discriminator Loss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323CC52-CE94-4C5D-837F-E8C0ABDA6517}"/>
                </a:ext>
              </a:extLst>
            </p:cNvPr>
            <p:cNvSpPr/>
            <p:nvPr/>
          </p:nvSpPr>
          <p:spPr>
            <a:xfrm>
              <a:off x="8237596" y="3232745"/>
              <a:ext cx="1343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badi" panose="020B0604020104020204" pitchFamily="34" charset="0"/>
                </a:rPr>
                <a:t>Generator Loss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3B2C626F-98A2-4680-B7D7-CDF19727D0C0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 flipV="1">
              <a:off x="7696200" y="2565302"/>
              <a:ext cx="541396" cy="44539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0611A37F-638E-4846-A8C7-6EA18192B0F3}"/>
                </a:ext>
              </a:extLst>
            </p:cNvPr>
            <p:cNvCxnSpPr>
              <a:cxnSpLocks/>
              <a:stCxn id="44" idx="3"/>
              <a:endCxn id="54" idx="1"/>
            </p:cNvCxnSpPr>
            <p:nvPr/>
          </p:nvCxnSpPr>
          <p:spPr>
            <a:xfrm>
              <a:off x="7696200" y="3010694"/>
              <a:ext cx="541396" cy="37594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CA013D-EE90-478D-8568-4288DE0947F8}"/>
                </a:ext>
              </a:extLst>
            </p:cNvPr>
            <p:cNvSpPr/>
            <p:nvPr/>
          </p:nvSpPr>
          <p:spPr>
            <a:xfrm>
              <a:off x="743881" y="2849047"/>
              <a:ext cx="17443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badi" panose="020B0604020104020204" pitchFamily="34" charset="0"/>
                </a:rPr>
                <a:t>Random/Conditional</a:t>
              </a:r>
            </a:p>
            <a:p>
              <a:r>
                <a:rPr lang="en-US" altLang="zh-CN" sz="1400" dirty="0">
                  <a:latin typeface="Abadi" panose="020B0604020104020204" pitchFamily="34" charset="0"/>
                </a:rPr>
                <a:t>Input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5010E609-51B3-4472-9540-10AEF46610FB}"/>
              </a:ext>
            </a:extLst>
          </p:cNvPr>
          <p:cNvGrpSpPr/>
          <p:nvPr/>
        </p:nvGrpSpPr>
        <p:grpSpPr>
          <a:xfrm>
            <a:off x="1146175" y="920503"/>
            <a:ext cx="8813800" cy="4660204"/>
            <a:chOff x="1146175" y="920503"/>
            <a:chExt cx="8813800" cy="466020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C6F9064-0642-4A50-9F6D-1E3E7F84F800}"/>
                </a:ext>
              </a:extLst>
            </p:cNvPr>
            <p:cNvGrpSpPr/>
            <p:nvPr/>
          </p:nvGrpSpPr>
          <p:grpSpPr>
            <a:xfrm>
              <a:off x="1146175" y="920503"/>
              <a:ext cx="8813800" cy="4660204"/>
              <a:chOff x="1146175" y="920503"/>
              <a:chExt cx="8813800" cy="4660204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9717E5A5-DDEE-4E32-9779-BCCB863598A4}"/>
                  </a:ext>
                </a:extLst>
              </p:cNvPr>
              <p:cNvSpPr/>
              <p:nvPr/>
            </p:nvSpPr>
            <p:spPr>
              <a:xfrm>
                <a:off x="1146175" y="2201664"/>
                <a:ext cx="8813800" cy="2821186"/>
              </a:xfrm>
              <a:prstGeom prst="roundRect">
                <a:avLst>
                  <a:gd name="adj" fmla="val 6637"/>
                </a:avLst>
              </a:prstGeom>
              <a:solidFill>
                <a:schemeClr val="tx2">
                  <a:lumMod val="60000"/>
                  <a:lumOff val="4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D38C21-C698-4B14-95F3-66075E4571BD}"/>
                  </a:ext>
                </a:extLst>
              </p:cNvPr>
              <p:cNvSpPr/>
              <p:nvPr/>
            </p:nvSpPr>
            <p:spPr>
              <a:xfrm>
                <a:off x="1352550" y="3333750"/>
                <a:ext cx="527050" cy="1479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4D8BBD0-595E-44FA-A3A2-D94FB7B7AC67}"/>
                  </a:ext>
                </a:extLst>
              </p:cNvPr>
              <p:cNvSpPr/>
              <p:nvPr/>
            </p:nvSpPr>
            <p:spPr>
              <a:xfrm>
                <a:off x="1457325" y="3460750"/>
                <a:ext cx="317500" cy="3175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36F2EB4-4F67-4301-98E6-0E074206C598}"/>
                  </a:ext>
                </a:extLst>
              </p:cNvPr>
              <p:cNvSpPr/>
              <p:nvPr/>
            </p:nvSpPr>
            <p:spPr>
              <a:xfrm>
                <a:off x="1457325" y="3905250"/>
                <a:ext cx="317500" cy="3175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2529D06-58C4-4FC6-BAC6-8AD72ACBBD8A}"/>
                  </a:ext>
                </a:extLst>
              </p:cNvPr>
              <p:cNvSpPr/>
              <p:nvPr/>
            </p:nvSpPr>
            <p:spPr>
              <a:xfrm>
                <a:off x="1443038" y="4349750"/>
                <a:ext cx="317500" cy="3175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C272C67D-0436-4C28-B540-FE1AA922EBAA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1879600" y="4073525"/>
                <a:ext cx="43815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2C0E45B-49D8-4913-B3C2-521483626C9A}"/>
                  </a:ext>
                </a:extLst>
              </p:cNvPr>
              <p:cNvSpPr/>
              <p:nvPr/>
            </p:nvSpPr>
            <p:spPr>
              <a:xfrm>
                <a:off x="2317750" y="3333750"/>
                <a:ext cx="1244600" cy="1479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Generator</a:t>
                </a:r>
                <a:endParaRPr lang="zh-CN" altLang="en-US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4C6D1B1-0CAE-4B9A-BCDC-635FFC44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350" y="4073525"/>
                <a:ext cx="43815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80AF96C-E441-47E9-AC94-43FD453732EA}"/>
                  </a:ext>
                </a:extLst>
              </p:cNvPr>
              <p:cNvSpPr/>
              <p:nvPr/>
            </p:nvSpPr>
            <p:spPr>
              <a:xfrm>
                <a:off x="4000500" y="3627437"/>
                <a:ext cx="750499" cy="892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Sample</a:t>
                </a:r>
                <a:endParaRPr lang="zh-CN" altLang="en-US" sz="1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34" name="流程图: 磁盘 33">
                <a:extLst>
                  <a:ext uri="{FF2B5EF4-FFF2-40B4-BE49-F238E27FC236}">
                    <a16:creationId xmlns:a16="http://schemas.microsoft.com/office/drawing/2014/main" id="{CFFBC1C6-C97F-404C-936E-4CEC30F5C441}"/>
                  </a:ext>
                </a:extLst>
              </p:cNvPr>
              <p:cNvSpPr/>
              <p:nvPr/>
            </p:nvSpPr>
            <p:spPr>
              <a:xfrm>
                <a:off x="2311400" y="920503"/>
                <a:ext cx="1244600" cy="1079500"/>
              </a:xfrm>
              <a:prstGeom prst="flowChartMagneticDisk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FB7DD2D-2B1A-4C22-8622-A7A12CC1CF67}"/>
                  </a:ext>
                </a:extLst>
              </p:cNvPr>
              <p:cNvSpPr/>
              <p:nvPr/>
            </p:nvSpPr>
            <p:spPr>
              <a:xfrm>
                <a:off x="2366880" y="1345437"/>
                <a:ext cx="11336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badi" panose="020B0604020104020204" pitchFamily="34" charset="0"/>
                  </a:rPr>
                  <a:t>Real World</a:t>
                </a:r>
              </a:p>
              <a:p>
                <a:pPr algn="ctr"/>
                <a:r>
                  <a:rPr lang="en-US" altLang="zh-CN" sz="1600" dirty="0">
                    <a:latin typeface="Abadi" panose="020B0604020104020204" pitchFamily="34" charset="0"/>
                  </a:rPr>
                  <a:t>Images</a:t>
                </a:r>
                <a:endParaRPr lang="zh-CN" altLang="en-US" sz="1600" dirty="0">
                  <a:latin typeface="Abadi" panose="020B0604020104020204" pitchFamily="34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8E753B40-D845-4591-AB35-985FCA7CB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6000" y="1541216"/>
                <a:ext cx="43815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5D602C7-CD2C-4FE8-914F-2C77D1F02938}"/>
                  </a:ext>
                </a:extLst>
              </p:cNvPr>
              <p:cNvSpPr/>
              <p:nvPr/>
            </p:nvSpPr>
            <p:spPr>
              <a:xfrm>
                <a:off x="3994150" y="1095128"/>
                <a:ext cx="750499" cy="892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Sample</a:t>
                </a:r>
                <a:endParaRPr lang="zh-CN" altLang="en-US" sz="1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4DABCA8-8D63-478A-89C7-010AF4C7485B}"/>
                  </a:ext>
                </a:extLst>
              </p:cNvPr>
              <p:cNvSpPr/>
              <p:nvPr/>
            </p:nvSpPr>
            <p:spPr>
              <a:xfrm>
                <a:off x="5486400" y="2400300"/>
                <a:ext cx="1244600" cy="12271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Discriminator</a:t>
                </a:r>
                <a:endParaRPr lang="zh-CN" altLang="en-US" sz="1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cxnSp>
            <p:nvCxnSpPr>
              <p:cNvPr id="40" name="连接符: 曲线 39">
                <a:extLst>
                  <a:ext uri="{FF2B5EF4-FFF2-40B4-BE49-F238E27FC236}">
                    <a16:creationId xmlns:a16="http://schemas.microsoft.com/office/drawing/2014/main" id="{65C86E9D-061E-4CB3-A310-EF25A4EBE15F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>
                <a:off x="4744649" y="1541216"/>
                <a:ext cx="741751" cy="1472653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曲线 40">
                <a:extLst>
                  <a:ext uri="{FF2B5EF4-FFF2-40B4-BE49-F238E27FC236}">
                    <a16:creationId xmlns:a16="http://schemas.microsoft.com/office/drawing/2014/main" id="{6D24BB04-EC80-4585-A47C-4BE17E43F74A}"/>
                  </a:ext>
                </a:extLst>
              </p:cNvPr>
              <p:cNvCxnSpPr>
                <a:cxnSpLocks/>
                <a:stCxn id="33" idx="3"/>
                <a:endCxn id="38" idx="1"/>
              </p:cNvCxnSpPr>
              <p:nvPr/>
            </p:nvCxnSpPr>
            <p:spPr>
              <a:xfrm flipV="1">
                <a:off x="4750999" y="3013869"/>
                <a:ext cx="735401" cy="105965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99A922C-1120-4503-B08B-C4B95FA2C69F}"/>
                  </a:ext>
                </a:extLst>
              </p:cNvPr>
              <p:cNvSpPr/>
              <p:nvPr/>
            </p:nvSpPr>
            <p:spPr>
              <a:xfrm>
                <a:off x="7169150" y="2480866"/>
                <a:ext cx="527050" cy="10596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85CAC95-AA75-4ACB-90BD-9831661A49D6}"/>
                  </a:ext>
                </a:extLst>
              </p:cNvPr>
              <p:cNvSpPr/>
              <p:nvPr/>
            </p:nvSpPr>
            <p:spPr>
              <a:xfrm>
                <a:off x="7273925" y="2607866"/>
                <a:ext cx="317500" cy="317500"/>
              </a:xfrm>
              <a:prstGeom prst="ellipse">
                <a:avLst/>
              </a:prstGeom>
              <a:solidFill>
                <a:schemeClr val="accent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6EBFF1C-AA98-4F63-9A07-1D3BB0655C33}"/>
                  </a:ext>
                </a:extLst>
              </p:cNvPr>
              <p:cNvSpPr/>
              <p:nvPr/>
            </p:nvSpPr>
            <p:spPr>
              <a:xfrm>
                <a:off x="7273925" y="3052366"/>
                <a:ext cx="317500" cy="3175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6C63AFB3-443B-4D24-B261-8DDAC09F30E9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6731000" y="3010695"/>
                <a:ext cx="438150" cy="31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906943E-13D0-40F0-8AFE-B39C6DEA39BE}"/>
                  </a:ext>
                </a:extLst>
              </p:cNvPr>
              <p:cNvSpPr txBox="1"/>
              <p:nvPr/>
            </p:nvSpPr>
            <p:spPr>
              <a:xfrm>
                <a:off x="7187727" y="2169914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92D050"/>
                    </a:solidFill>
                    <a:latin typeface="Abadi" panose="020B0604020104020204" pitchFamily="34" charset="0"/>
                  </a:rPr>
                  <a:t>Real</a:t>
                </a:r>
                <a:endParaRPr lang="zh-CN" altLang="en-US" sz="1400" dirty="0">
                  <a:solidFill>
                    <a:srgbClr val="92D05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16813DF-E471-4A22-8913-E2A8DBC0828C}"/>
                  </a:ext>
                </a:extLst>
              </p:cNvPr>
              <p:cNvSpPr txBox="1"/>
              <p:nvPr/>
            </p:nvSpPr>
            <p:spPr>
              <a:xfrm>
                <a:off x="7187727" y="3597473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Abadi" panose="020B0604020104020204" pitchFamily="34" charset="0"/>
                  </a:rPr>
                  <a:t>Fake</a:t>
                </a:r>
                <a:endParaRPr lang="zh-CN" altLang="en-US" sz="1400" dirty="0">
                  <a:solidFill>
                    <a:srgbClr val="FF000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BC166F5-413B-4E31-8E94-6DBF6EEC9276}"/>
                  </a:ext>
                </a:extLst>
              </p:cNvPr>
              <p:cNvSpPr/>
              <p:nvPr/>
            </p:nvSpPr>
            <p:spPr>
              <a:xfrm>
                <a:off x="8108554" y="1387326"/>
                <a:ext cx="16017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badi" panose="020B0604020104020204" pitchFamily="34" charset="0"/>
                  </a:rPr>
                  <a:t>Discriminator Loss</a:t>
                </a:r>
                <a:endParaRPr lang="zh-CN" altLang="en-US" sz="14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323CC52-CE94-4C5D-837F-E8C0ABDA6517}"/>
                  </a:ext>
                </a:extLst>
              </p:cNvPr>
              <p:cNvSpPr/>
              <p:nvPr/>
            </p:nvSpPr>
            <p:spPr>
              <a:xfrm>
                <a:off x="8237596" y="3232745"/>
                <a:ext cx="13436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badi" panose="020B0604020104020204" pitchFamily="34" charset="0"/>
                  </a:rPr>
                  <a:t>Generator Loss</a:t>
                </a:r>
                <a:endParaRPr lang="zh-CN" altLang="en-US" sz="1400" dirty="0">
                  <a:latin typeface="Abadi" panose="020B0604020104020204" pitchFamily="34" charset="0"/>
                </a:endParaRPr>
              </a:p>
            </p:txBody>
          </p:sp>
          <p:cxnSp>
            <p:nvCxnSpPr>
              <p:cNvPr id="55" name="连接符: 曲线 54">
                <a:extLst>
                  <a:ext uri="{FF2B5EF4-FFF2-40B4-BE49-F238E27FC236}">
                    <a16:creationId xmlns:a16="http://schemas.microsoft.com/office/drawing/2014/main" id="{3B2C626F-98A2-4680-B7D7-CDF19727D0C0}"/>
                  </a:ext>
                </a:extLst>
              </p:cNvPr>
              <p:cNvCxnSpPr>
                <a:cxnSpLocks/>
                <a:stCxn id="44" idx="3"/>
                <a:endCxn id="52" idx="1"/>
              </p:cNvCxnSpPr>
              <p:nvPr/>
            </p:nvCxnSpPr>
            <p:spPr>
              <a:xfrm flipV="1">
                <a:off x="7696200" y="1541215"/>
                <a:ext cx="412354" cy="1469479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连接符: 曲线 57">
                <a:extLst>
                  <a:ext uri="{FF2B5EF4-FFF2-40B4-BE49-F238E27FC236}">
                    <a16:creationId xmlns:a16="http://schemas.microsoft.com/office/drawing/2014/main" id="{0611A37F-638E-4846-A8C7-6EA18192B0F3}"/>
                  </a:ext>
                </a:extLst>
              </p:cNvPr>
              <p:cNvCxnSpPr>
                <a:cxnSpLocks/>
                <a:stCxn id="44" idx="3"/>
                <a:endCxn id="54" idx="1"/>
              </p:cNvCxnSpPr>
              <p:nvPr/>
            </p:nvCxnSpPr>
            <p:spPr>
              <a:xfrm>
                <a:off x="7696200" y="3010694"/>
                <a:ext cx="541396" cy="37594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箭头: 左 74">
                <a:extLst>
                  <a:ext uri="{FF2B5EF4-FFF2-40B4-BE49-F238E27FC236}">
                    <a16:creationId xmlns:a16="http://schemas.microsoft.com/office/drawing/2014/main" id="{908286D9-9B33-41AB-91EE-291839D03E32}"/>
                  </a:ext>
                </a:extLst>
              </p:cNvPr>
              <p:cNvSpPr/>
              <p:nvPr/>
            </p:nvSpPr>
            <p:spPr>
              <a:xfrm>
                <a:off x="4318000" y="5109369"/>
                <a:ext cx="5556250" cy="165100"/>
              </a:xfrm>
              <a:prstGeom prst="lef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218E9F-BDFB-42F0-849C-B333932160D7}"/>
                  </a:ext>
                </a:extLst>
              </p:cNvPr>
              <p:cNvSpPr/>
              <p:nvPr/>
            </p:nvSpPr>
            <p:spPr>
              <a:xfrm>
                <a:off x="7955900" y="5272930"/>
                <a:ext cx="20040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badi" panose="020B0604020104020204" pitchFamily="34" charset="0"/>
                  </a:rPr>
                  <a:t>Gloss-Backpropagation</a:t>
                </a:r>
                <a:endParaRPr lang="zh-CN" altLang="en-US" sz="1400" dirty="0"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33071C7-FFFB-47ED-AE90-1E99ACFDECE9}"/>
                </a:ext>
              </a:extLst>
            </p:cNvPr>
            <p:cNvSpPr/>
            <p:nvPr/>
          </p:nvSpPr>
          <p:spPr>
            <a:xfrm>
              <a:off x="1209951" y="2739778"/>
              <a:ext cx="17443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badi" panose="020B0604020104020204" pitchFamily="34" charset="0"/>
                </a:rPr>
                <a:t>Random/Conditional</a:t>
              </a:r>
            </a:p>
            <a:p>
              <a:r>
                <a:rPr lang="en-US" altLang="zh-CN" sz="1400" dirty="0">
                  <a:latin typeface="Abadi" panose="020B0604020104020204" pitchFamily="34" charset="0"/>
                </a:rPr>
                <a:t>Input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4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47534B7-170C-4BBF-B538-57F38FE08B4E}"/>
              </a:ext>
            </a:extLst>
          </p:cNvPr>
          <p:cNvGrpSpPr/>
          <p:nvPr/>
        </p:nvGrpSpPr>
        <p:grpSpPr>
          <a:xfrm>
            <a:off x="1143000" y="361849"/>
            <a:ext cx="8813800" cy="4451451"/>
            <a:chOff x="1143000" y="361849"/>
            <a:chExt cx="8813800" cy="4451451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9717E5A5-DDEE-4E32-9779-BCCB863598A4}"/>
                </a:ext>
              </a:extLst>
            </p:cNvPr>
            <p:cNvSpPr/>
            <p:nvPr/>
          </p:nvSpPr>
          <p:spPr>
            <a:xfrm>
              <a:off x="1143000" y="861763"/>
              <a:ext cx="8813800" cy="2016721"/>
            </a:xfrm>
            <a:prstGeom prst="roundRect">
              <a:avLst>
                <a:gd name="adj" fmla="val 6637"/>
              </a:avLst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4D38C21-C698-4B14-95F3-66075E4571BD}"/>
                </a:ext>
              </a:extLst>
            </p:cNvPr>
            <p:cNvSpPr/>
            <p:nvPr/>
          </p:nvSpPr>
          <p:spPr>
            <a:xfrm>
              <a:off x="1352550" y="3333750"/>
              <a:ext cx="527050" cy="1479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4D8BBD0-595E-44FA-A3A2-D94FB7B7AC67}"/>
                </a:ext>
              </a:extLst>
            </p:cNvPr>
            <p:cNvSpPr/>
            <p:nvPr/>
          </p:nvSpPr>
          <p:spPr>
            <a:xfrm>
              <a:off x="1457325" y="34607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6F2EB4-4F67-4301-98E6-0E074206C598}"/>
                </a:ext>
              </a:extLst>
            </p:cNvPr>
            <p:cNvSpPr/>
            <p:nvPr/>
          </p:nvSpPr>
          <p:spPr>
            <a:xfrm>
              <a:off x="1457325" y="39052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529D06-58C4-4FC6-BAC6-8AD72ACBBD8A}"/>
                </a:ext>
              </a:extLst>
            </p:cNvPr>
            <p:cNvSpPr/>
            <p:nvPr/>
          </p:nvSpPr>
          <p:spPr>
            <a:xfrm>
              <a:off x="1443038" y="4349750"/>
              <a:ext cx="317500" cy="317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272C67D-0436-4C28-B540-FE1AA922EBA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1879600" y="4073525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C0E45B-49D8-4913-B3C2-521483626C9A}"/>
                </a:ext>
              </a:extLst>
            </p:cNvPr>
            <p:cNvSpPr/>
            <p:nvPr/>
          </p:nvSpPr>
          <p:spPr>
            <a:xfrm>
              <a:off x="2317750" y="3333750"/>
              <a:ext cx="1244600" cy="1479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4C6D1B1-0CAE-4B9A-BCDC-635FFC442E9D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4073525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80AF96C-E441-47E9-AC94-43FD453732EA}"/>
                </a:ext>
              </a:extLst>
            </p:cNvPr>
            <p:cNvSpPr/>
            <p:nvPr/>
          </p:nvSpPr>
          <p:spPr>
            <a:xfrm>
              <a:off x="4000500" y="3627437"/>
              <a:ext cx="750499" cy="892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Sample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CFFBC1C6-C97F-404C-936E-4CEC30F5C441}"/>
                </a:ext>
              </a:extLst>
            </p:cNvPr>
            <p:cNvSpPr/>
            <p:nvPr/>
          </p:nvSpPr>
          <p:spPr>
            <a:xfrm>
              <a:off x="2311400" y="920503"/>
              <a:ext cx="1244600" cy="1079500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FB7DD2D-2B1A-4C22-8622-A7A12CC1CF67}"/>
                </a:ext>
              </a:extLst>
            </p:cNvPr>
            <p:cNvSpPr/>
            <p:nvPr/>
          </p:nvSpPr>
          <p:spPr>
            <a:xfrm>
              <a:off x="2366880" y="1345437"/>
              <a:ext cx="11336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badi" panose="020B0604020104020204" pitchFamily="34" charset="0"/>
                </a:rPr>
                <a:t>Real World</a:t>
              </a:r>
            </a:p>
            <a:p>
              <a:pPr algn="ctr"/>
              <a:r>
                <a:rPr lang="en-US" altLang="zh-CN" sz="1600" dirty="0">
                  <a:latin typeface="Abadi" panose="020B0604020104020204" pitchFamily="34" charset="0"/>
                </a:rPr>
                <a:t>Images</a:t>
              </a:r>
              <a:endParaRPr lang="zh-CN" altLang="en-US" sz="1600" dirty="0">
                <a:latin typeface="Abadi" panose="020B0604020104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753B40-D845-4591-AB35-985FCA7CBB8E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1541216"/>
              <a:ext cx="4381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5D602C7-CD2C-4FE8-914F-2C77D1F02938}"/>
                </a:ext>
              </a:extLst>
            </p:cNvPr>
            <p:cNvSpPr/>
            <p:nvPr/>
          </p:nvSpPr>
          <p:spPr>
            <a:xfrm>
              <a:off x="3994150" y="1095128"/>
              <a:ext cx="750499" cy="892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Sample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DABCA8-8D63-478A-89C7-010AF4C7485B}"/>
                </a:ext>
              </a:extLst>
            </p:cNvPr>
            <p:cNvSpPr/>
            <p:nvPr/>
          </p:nvSpPr>
          <p:spPr>
            <a:xfrm>
              <a:off x="5549900" y="1387326"/>
              <a:ext cx="1244600" cy="12271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sz="1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65C86E9D-061E-4CB3-A310-EF25A4EBE15F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4744649" y="1541216"/>
              <a:ext cx="805251" cy="45967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6D24BB04-EC80-4585-A47C-4BE17E43F74A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 flipV="1">
              <a:off x="4750999" y="2000895"/>
              <a:ext cx="798901" cy="207263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99A922C-1120-4503-B08B-C4B95FA2C69F}"/>
                </a:ext>
              </a:extLst>
            </p:cNvPr>
            <p:cNvSpPr/>
            <p:nvPr/>
          </p:nvSpPr>
          <p:spPr>
            <a:xfrm>
              <a:off x="7232650" y="1467892"/>
              <a:ext cx="527050" cy="105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5CAC95-AA75-4ACB-90BD-9831661A49D6}"/>
                </a:ext>
              </a:extLst>
            </p:cNvPr>
            <p:cNvSpPr/>
            <p:nvPr/>
          </p:nvSpPr>
          <p:spPr>
            <a:xfrm>
              <a:off x="7337425" y="1594892"/>
              <a:ext cx="317500" cy="317500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6EBFF1C-AA98-4F63-9A07-1D3BB0655C33}"/>
                </a:ext>
              </a:extLst>
            </p:cNvPr>
            <p:cNvSpPr/>
            <p:nvPr/>
          </p:nvSpPr>
          <p:spPr>
            <a:xfrm>
              <a:off x="7337425" y="2039392"/>
              <a:ext cx="317500" cy="3175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C63AFB3-443B-4D24-B261-8DDAC09F30E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794500" y="1997721"/>
              <a:ext cx="438150" cy="31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06943E-13D0-40F0-8AFE-B39C6DEA39BE}"/>
                </a:ext>
              </a:extLst>
            </p:cNvPr>
            <p:cNvSpPr txBox="1"/>
            <p:nvPr/>
          </p:nvSpPr>
          <p:spPr>
            <a:xfrm>
              <a:off x="7251227" y="1156940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92D050"/>
                  </a:solidFill>
                  <a:latin typeface="Abadi" panose="020B0604020104020204" pitchFamily="34" charset="0"/>
                </a:rPr>
                <a:t>Real</a:t>
              </a:r>
              <a:endParaRPr lang="zh-CN" altLang="en-US" sz="1400" dirty="0">
                <a:solidFill>
                  <a:srgbClr val="92D05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6813DF-E471-4A22-8913-E2A8DBC0828C}"/>
                </a:ext>
              </a:extLst>
            </p:cNvPr>
            <p:cNvSpPr txBox="1"/>
            <p:nvPr/>
          </p:nvSpPr>
          <p:spPr>
            <a:xfrm>
              <a:off x="7251227" y="2584499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Abadi" panose="020B0604020104020204" pitchFamily="34" charset="0"/>
                </a:rPr>
                <a:t>Fake</a:t>
              </a:r>
              <a:endParaRPr lang="zh-CN" altLang="en-US" sz="140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BC166F5-413B-4E31-8E94-6DBF6EEC9276}"/>
                </a:ext>
              </a:extLst>
            </p:cNvPr>
            <p:cNvSpPr/>
            <p:nvPr/>
          </p:nvSpPr>
          <p:spPr>
            <a:xfrm>
              <a:off x="8108554" y="1387326"/>
              <a:ext cx="1601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badi" panose="020B0604020104020204" pitchFamily="34" charset="0"/>
                </a:rPr>
                <a:t>Discriminator Loss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323CC52-CE94-4C5D-837F-E8C0ABDA6517}"/>
                </a:ext>
              </a:extLst>
            </p:cNvPr>
            <p:cNvSpPr/>
            <p:nvPr/>
          </p:nvSpPr>
          <p:spPr>
            <a:xfrm>
              <a:off x="8237596" y="3232745"/>
              <a:ext cx="1343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badi" panose="020B0604020104020204" pitchFamily="34" charset="0"/>
                </a:rPr>
                <a:t>Generator Loss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3B2C626F-98A2-4680-B7D7-CDF19727D0C0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 flipV="1">
              <a:off x="7759700" y="1541215"/>
              <a:ext cx="348854" cy="4565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0611A37F-638E-4846-A8C7-6EA18192B0F3}"/>
                </a:ext>
              </a:extLst>
            </p:cNvPr>
            <p:cNvCxnSpPr>
              <a:cxnSpLocks/>
              <a:stCxn id="44" idx="3"/>
              <a:endCxn id="54" idx="1"/>
            </p:cNvCxnSpPr>
            <p:nvPr/>
          </p:nvCxnSpPr>
          <p:spPr>
            <a:xfrm>
              <a:off x="7759700" y="1997720"/>
              <a:ext cx="477896" cy="138891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箭头: 左 74">
              <a:extLst>
                <a:ext uri="{FF2B5EF4-FFF2-40B4-BE49-F238E27FC236}">
                  <a16:creationId xmlns:a16="http://schemas.microsoft.com/office/drawing/2014/main" id="{908286D9-9B33-41AB-91EE-291839D03E32}"/>
                </a:ext>
              </a:extLst>
            </p:cNvPr>
            <p:cNvSpPr/>
            <p:nvPr/>
          </p:nvSpPr>
          <p:spPr>
            <a:xfrm>
              <a:off x="4369399" y="660002"/>
              <a:ext cx="5556250" cy="165100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0218E9F-BDFB-42F0-849C-B333932160D7}"/>
                </a:ext>
              </a:extLst>
            </p:cNvPr>
            <p:cNvSpPr/>
            <p:nvPr/>
          </p:nvSpPr>
          <p:spPr>
            <a:xfrm>
              <a:off x="7907376" y="361849"/>
              <a:ext cx="20040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err="1">
                  <a:latin typeface="Abadi" panose="020B0604020104020204" pitchFamily="34" charset="0"/>
                </a:rPr>
                <a:t>Dloss</a:t>
              </a:r>
              <a:r>
                <a:rPr lang="en-US" altLang="zh-CN" sz="1400" dirty="0">
                  <a:latin typeface="Abadi" panose="020B0604020104020204" pitchFamily="34" charset="0"/>
                </a:rPr>
                <a:t>-Backpropagation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33071C7-FFFB-47ED-AE90-1E99ACFDECE9}"/>
                </a:ext>
              </a:extLst>
            </p:cNvPr>
            <p:cNvSpPr/>
            <p:nvPr/>
          </p:nvSpPr>
          <p:spPr>
            <a:xfrm>
              <a:off x="1143000" y="2863207"/>
              <a:ext cx="17443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badi" panose="020B0604020104020204" pitchFamily="34" charset="0"/>
                </a:rPr>
                <a:t>Random/Conditional</a:t>
              </a:r>
            </a:p>
            <a:p>
              <a:r>
                <a:rPr lang="en-US" altLang="zh-CN" sz="1400" dirty="0">
                  <a:latin typeface="Abadi" panose="020B0604020104020204" pitchFamily="34" charset="0"/>
                </a:rPr>
                <a:t>Input</a:t>
              </a:r>
              <a:endParaRPr lang="zh-CN" altLang="en-US" sz="1400" dirty="0"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69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59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Abadi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chongjiange(葛崇剑)</dc:creator>
  <cp:lastModifiedBy>chongjiange(葛崇剑)</cp:lastModifiedBy>
  <cp:revision>8</cp:revision>
  <dcterms:created xsi:type="dcterms:W3CDTF">2021-10-17T14:49:36Z</dcterms:created>
  <dcterms:modified xsi:type="dcterms:W3CDTF">2021-10-18T08:14:04Z</dcterms:modified>
</cp:coreProperties>
</file>