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9" r:id="rId2"/>
    <p:sldId id="257" r:id="rId3"/>
    <p:sldId id="256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2C924-52DF-C24B-98C9-120D70E3E68C}">
          <p14:sldIdLst>
            <p14:sldId id="259"/>
            <p14:sldId id="257"/>
            <p14:sldId id="256"/>
            <p14:sldId id="258"/>
            <p14:sldId id="260"/>
            <p14:sldId id="261"/>
            <p14:sldId id="262"/>
            <p14:sldId id="263"/>
            <p14:sldId id="266"/>
            <p14:sldId id="265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5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96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1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5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4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4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2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7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37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Knowled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min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n.wikipedia.org/wiki/Data" TargetMode="External"/><Relationship Id="rId5" Type="http://schemas.openxmlformats.org/officeDocument/2006/relationships/hyperlink" Target="https://en.wikipedia.org/wiki/Computer" TargetMode="External"/><Relationship Id="rId4" Type="http://schemas.openxmlformats.org/officeDocument/2006/relationships/hyperlink" Target="https://en.wikipedia.org/wiki/Computer_scien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chongye@hikvision.com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4%BA%BA%E9%A1%9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961FF-8E7F-2641-8624-0C5B93A1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9451" y="-1645920"/>
            <a:ext cx="13736265" cy="91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0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artificial intelligence customer service">
            <a:extLst>
              <a:ext uri="{FF2B5EF4-FFF2-40B4-BE49-F238E27FC236}">
                <a16:creationId xmlns:a16="http://schemas.microsoft.com/office/drawing/2014/main" id="{662C8D06-371D-2A4D-86F1-475908A54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artificial intelligence customer service">
            <a:extLst>
              <a:ext uri="{FF2B5EF4-FFF2-40B4-BE49-F238E27FC236}">
                <a16:creationId xmlns:a16="http://schemas.microsoft.com/office/drawing/2014/main" id="{5DDDF5BB-B5C9-A546-80A2-4316C97EF5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9700" y="793750"/>
            <a:ext cx="93726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Image result for artificial intelligence customer service">
            <a:extLst>
              <a:ext uri="{FF2B5EF4-FFF2-40B4-BE49-F238E27FC236}">
                <a16:creationId xmlns:a16="http://schemas.microsoft.com/office/drawing/2014/main" id="{60BC3AEF-5AFF-7648-A45A-A83B4613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678" y="-333590"/>
            <a:ext cx="12905678" cy="725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uyin">
            <a:extLst>
              <a:ext uri="{FF2B5EF4-FFF2-40B4-BE49-F238E27FC236}">
                <a16:creationId xmlns:a16="http://schemas.microsoft.com/office/drawing/2014/main" id="{3DD0BC75-14A8-384C-AFF2-6C3ABD16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829" y="-3453674"/>
            <a:ext cx="13415555" cy="134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9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Data Science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ja-JP" altLang="en-US" b="1">
                <a:solidFill>
                  <a:schemeClr val="bg1"/>
                </a:solidFill>
              </a:rPr>
              <a:t>什么是数据科学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science</a:t>
            </a:r>
            <a:r>
              <a:rPr lang="en-US" sz="3200" dirty="0">
                <a:solidFill>
                  <a:schemeClr val="bg1"/>
                </a:solidFill>
              </a:rPr>
              <a:t> is an </a:t>
            </a:r>
            <a:r>
              <a:rPr lang="en-US" sz="3200" b="1" i="1" dirty="0">
                <a:solidFill>
                  <a:schemeClr val="bg1"/>
                </a:solidFill>
              </a:rPr>
              <a:t>interdisciplinary</a:t>
            </a:r>
            <a:r>
              <a:rPr lang="en-US" sz="3200" dirty="0">
                <a:solidFill>
                  <a:schemeClr val="bg1"/>
                </a:solidFill>
              </a:rPr>
              <a:t> field that uses scientific methods, processes, algorithms and systems to extract </a:t>
            </a:r>
            <a:r>
              <a:rPr lang="en-US" sz="3200" dirty="0">
                <a:solidFill>
                  <a:schemeClr val="bg1"/>
                </a:solidFill>
                <a:hlinkClick r:id="rId2" tooltip="Knowle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</a:t>
            </a:r>
            <a:r>
              <a:rPr lang="en-US" sz="3200" dirty="0">
                <a:solidFill>
                  <a:schemeClr val="bg1"/>
                </a:solidFill>
              </a:rPr>
              <a:t> and insights from </a:t>
            </a:r>
            <a:r>
              <a:rPr lang="en-US" sz="3200" dirty="0">
                <a:solidFill>
                  <a:schemeClr val="bg1"/>
                </a:solidFill>
                <a:hlinkClick r:id="rId3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3200" dirty="0">
                <a:solidFill>
                  <a:schemeClr val="bg1"/>
                </a:solidFill>
              </a:rPr>
              <a:t> in various forms, both structured and unstructured, similar to </a:t>
            </a:r>
            <a:r>
              <a:rPr lang="en-US" sz="3200" dirty="0">
                <a:solidFill>
                  <a:schemeClr val="bg1"/>
                </a:solidFill>
                <a:hlinkClick r:id="rId4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							   ---</a:t>
            </a:r>
            <a:r>
              <a:rPr lang="en-US" sz="3200" dirty="0" err="1">
                <a:solidFill>
                  <a:schemeClr val="bg1"/>
                </a:solidFill>
              </a:rPr>
              <a:t>wikipedia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0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20" y="2511863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Relation between artificial intelligence and data science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r>
              <a:rPr lang="ja-JP" altLang="en-US" sz="4000" b="1">
                <a:solidFill>
                  <a:schemeClr val="bg1"/>
                </a:solidFill>
              </a:rPr>
              <a:t>人工智能和数据科学的关系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8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relation of data science and artificial intelligence and machine learning">
            <a:extLst>
              <a:ext uri="{FF2B5EF4-FFF2-40B4-BE49-F238E27FC236}">
                <a16:creationId xmlns:a16="http://schemas.microsoft.com/office/drawing/2014/main" id="{3B293A99-B88D-ED41-9B18-37C24777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32" y="677731"/>
            <a:ext cx="8584602" cy="522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4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74" y="430306"/>
            <a:ext cx="10574766" cy="5970494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Machine Learning </a:t>
            </a:r>
            <a:r>
              <a:rPr lang="ja-JP" altLang="en-US" sz="2800" b="1">
                <a:solidFill>
                  <a:schemeClr val="bg1"/>
                </a:solidFill>
              </a:rPr>
              <a:t>机器学习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Text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Retrieval </a:t>
            </a:r>
            <a:r>
              <a:rPr lang="ja-JP" altLang="en-US" sz="2800" b="1">
                <a:solidFill>
                  <a:schemeClr val="bg1"/>
                </a:solidFill>
              </a:rPr>
              <a:t>文本检索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Natural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Language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Processing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自然语言处理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 Voice Recognition </a:t>
            </a:r>
            <a:r>
              <a:rPr lang="ja-JP" altLang="en-US" sz="2800" b="1">
                <a:solidFill>
                  <a:schemeClr val="bg1"/>
                </a:solidFill>
              </a:rPr>
              <a:t>语音识别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Data Mining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数据挖掘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Computer Vision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计算机视觉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Reinforcement Learning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强化学习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Recommender System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推荐系统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Deep Learning and Neural Network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深度学习和神经网络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2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52" y="530715"/>
            <a:ext cx="9905998" cy="1478570"/>
          </a:xfrm>
        </p:spPr>
        <p:txBody>
          <a:bodyPr>
            <a:noAutofit/>
          </a:bodyPr>
          <a:lstStyle/>
          <a:p>
            <a:pPr algn="ctr"/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3200" b="1" dirty="0">
                <a:solidFill>
                  <a:schemeClr val="bg1"/>
                </a:solidFill>
              </a:rPr>
              <a:t>What is machine learning</a:t>
            </a:r>
            <a:br>
              <a:rPr lang="en-US" altLang="ja-JP" sz="3200" b="1" dirty="0">
                <a:solidFill>
                  <a:schemeClr val="bg1"/>
                </a:solidFill>
              </a:rPr>
            </a:br>
            <a:br>
              <a:rPr lang="en-US" altLang="ja-JP" sz="3200" b="1" dirty="0">
                <a:solidFill>
                  <a:schemeClr val="bg1"/>
                </a:solidFill>
              </a:rPr>
            </a:br>
            <a:r>
              <a:rPr lang="ja-JP" altLang="en-US" sz="3200" b="1">
                <a:solidFill>
                  <a:schemeClr val="bg1"/>
                </a:solidFill>
              </a:rPr>
              <a:t>什么是机器学习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B9B6F-3690-F94E-9766-D2E73ABEBBBC}"/>
              </a:ext>
            </a:extLst>
          </p:cNvPr>
          <p:cNvSpPr txBox="1"/>
          <p:nvPr/>
        </p:nvSpPr>
        <p:spPr>
          <a:xfrm>
            <a:off x="1289424" y="2430575"/>
            <a:ext cx="1027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learning is a subset of </a:t>
            </a:r>
            <a:r>
              <a:rPr lang="en-US" sz="2800" dirty="0">
                <a:solidFill>
                  <a:schemeClr val="bg1"/>
                </a:solidFill>
                <a:hlinkClick r:id="rId3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sz="2800" dirty="0">
                <a:solidFill>
                  <a:schemeClr val="bg1"/>
                </a:solidFill>
              </a:rPr>
              <a:t> in the field of </a:t>
            </a:r>
            <a:r>
              <a:rPr lang="en-US" sz="2800" dirty="0">
                <a:solidFill>
                  <a:schemeClr val="bg1"/>
                </a:solidFill>
                <a:hlinkClick r:id="rId4" tooltip="Computer 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science</a:t>
            </a:r>
            <a:r>
              <a:rPr lang="en-US" sz="2800" dirty="0">
                <a:solidFill>
                  <a:schemeClr val="bg1"/>
                </a:solidFill>
              </a:rPr>
              <a:t> that often uses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statistical techniques to give </a:t>
            </a:r>
            <a:r>
              <a:rPr lang="en-US" sz="2800" dirty="0">
                <a:solidFill>
                  <a:schemeClr val="bg1"/>
                </a:solidFill>
                <a:hlinkClick r:id="rId5" tooltip="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computers</a:t>
            </a:r>
            <a:r>
              <a:rPr lang="en-US" sz="2800" dirty="0">
                <a:solidFill>
                  <a:schemeClr val="bg1"/>
                </a:solidFill>
              </a:rPr>
              <a:t> the ability to “learn” (i.e., progressively improve performance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on a specific task) with </a:t>
            </a:r>
            <a:r>
              <a:rPr lang="en-US" sz="2800" dirty="0">
                <a:solidFill>
                  <a:schemeClr val="bg1"/>
                </a:solidFill>
                <a:hlinkClick r:id="rId6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, without being explicitly programmed.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															</a:t>
            </a:r>
            <a:r>
              <a:rPr lang="zh-CN" altLang="en-US" sz="2800" dirty="0">
                <a:solidFill>
                  <a:schemeClr val="bg1"/>
                </a:solidFill>
              </a:rPr>
              <a:t>     </a:t>
            </a:r>
            <a:r>
              <a:rPr lang="en-US" altLang="zh-CN" sz="2800" dirty="0">
                <a:solidFill>
                  <a:schemeClr val="bg1"/>
                </a:solidFill>
              </a:rPr>
              <a:t>---</a:t>
            </a:r>
            <a:r>
              <a:rPr lang="en-US" altLang="zh-CN" sz="2800" dirty="0" err="1">
                <a:solidFill>
                  <a:schemeClr val="bg1"/>
                </a:solidFill>
              </a:rPr>
              <a:t>wikipedia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2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relation of data science and artificial intelligence and machine learning">
            <a:extLst>
              <a:ext uri="{FF2B5EF4-FFF2-40B4-BE49-F238E27FC236}">
                <a16:creationId xmlns:a16="http://schemas.microsoft.com/office/drawing/2014/main" id="{648C5933-169E-974F-9BC8-8454D9AF51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93" y="548639"/>
            <a:ext cx="8091254" cy="51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2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810" y="586245"/>
            <a:ext cx="9905998" cy="3921209"/>
          </a:xfrm>
        </p:spPr>
        <p:txBody>
          <a:bodyPr>
            <a:norm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机器学习和人工智能的关系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br>
              <a:rPr lang="en-US" altLang="zh-CN" b="1" dirty="0">
                <a:solidFill>
                  <a:schemeClr val="bg1"/>
                </a:solidFill>
              </a:rPr>
            </a:br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ja-JP" altLang="en-US" b="1">
                <a:solidFill>
                  <a:schemeClr val="bg1"/>
                </a:solidFill>
              </a:rPr>
              <a:t>机器学习是实现人工智能的一种方法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6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C6D8-6522-E145-81C5-C5F27C8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34424"/>
            <a:ext cx="9905998" cy="1478570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</a:rPr>
              <a:t>作者简介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808A-4629-F84D-B3B1-86DA88C1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1242508"/>
            <a:ext cx="10240587" cy="5104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姓名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ja-JP" altLang="en-US" sz="3500">
                <a:solidFill>
                  <a:schemeClr val="bg1"/>
                </a:solidFill>
              </a:rPr>
              <a:t>王冲野</a:t>
            </a:r>
            <a:endParaRPr lang="en-US" altLang="ja-JP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部门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ja-JP" altLang="en-US" sz="3500">
                <a:solidFill>
                  <a:schemeClr val="bg1"/>
                </a:solidFill>
              </a:rPr>
              <a:t>公安事业部</a:t>
            </a:r>
            <a:endParaRPr lang="en-US" altLang="ja-JP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出生日期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en-US" altLang="zh-CN" sz="3500" dirty="0">
                <a:solidFill>
                  <a:schemeClr val="bg1"/>
                </a:solidFill>
              </a:rPr>
              <a:t>1998-08-20</a:t>
            </a:r>
          </a:p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学历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ja-JP" altLang="en-US" sz="3500">
                <a:solidFill>
                  <a:schemeClr val="bg1"/>
                </a:solidFill>
              </a:rPr>
              <a:t>现就读于美国伊利诺伊大学香槟分校</a:t>
            </a:r>
            <a:endParaRPr lang="en-US" altLang="ja-JP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专业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ja-JP" altLang="en-US" sz="3500">
                <a:solidFill>
                  <a:schemeClr val="bg1"/>
                </a:solidFill>
              </a:rPr>
              <a:t>计算机</a:t>
            </a:r>
            <a:r>
              <a:rPr lang="en-US" altLang="zh-CN" sz="3500" dirty="0">
                <a:solidFill>
                  <a:schemeClr val="bg1"/>
                </a:solidFill>
              </a:rPr>
              <a:t>&amp;</a:t>
            </a:r>
            <a:r>
              <a:rPr lang="ja-JP" altLang="en-US" sz="3500">
                <a:solidFill>
                  <a:schemeClr val="bg1"/>
                </a:solidFill>
              </a:rPr>
              <a:t>统计</a:t>
            </a:r>
            <a:endParaRPr lang="en-US" altLang="ja-JP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研究领域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ja-JP" altLang="en-US" sz="3500">
                <a:solidFill>
                  <a:schemeClr val="bg1"/>
                </a:solidFill>
              </a:rPr>
              <a:t>人工智能</a:t>
            </a:r>
            <a:r>
              <a:rPr lang="zh-CN" altLang="en-US" sz="3500" dirty="0">
                <a:solidFill>
                  <a:schemeClr val="bg1"/>
                </a:solidFill>
              </a:rPr>
              <a:t>，</a:t>
            </a:r>
            <a:r>
              <a:rPr lang="ja-JP" altLang="en-US" sz="3500">
                <a:solidFill>
                  <a:schemeClr val="bg1"/>
                </a:solidFill>
              </a:rPr>
              <a:t>机器学习</a:t>
            </a:r>
            <a:r>
              <a:rPr lang="zh-CN" altLang="en-US" sz="3500" dirty="0">
                <a:solidFill>
                  <a:schemeClr val="bg1"/>
                </a:solidFill>
              </a:rPr>
              <a:t>，</a:t>
            </a:r>
            <a:r>
              <a:rPr lang="ja-JP" altLang="en-US" sz="3500">
                <a:solidFill>
                  <a:schemeClr val="bg1"/>
                </a:solidFill>
              </a:rPr>
              <a:t>文本挖掘</a:t>
            </a:r>
            <a:r>
              <a:rPr lang="zh-CN" altLang="en-US" sz="3500" dirty="0">
                <a:solidFill>
                  <a:schemeClr val="bg1"/>
                </a:solidFill>
              </a:rPr>
              <a:t>，</a:t>
            </a:r>
            <a:r>
              <a:rPr lang="ja-JP" altLang="en-US" sz="3500">
                <a:solidFill>
                  <a:schemeClr val="bg1"/>
                </a:solidFill>
              </a:rPr>
              <a:t>推荐系统</a:t>
            </a:r>
            <a:r>
              <a:rPr lang="en-US" altLang="ja-JP" sz="3500" dirty="0">
                <a:solidFill>
                  <a:schemeClr val="bg1"/>
                </a:solidFill>
              </a:rPr>
              <a:t>,</a:t>
            </a:r>
            <a:r>
              <a:rPr lang="ja-JP" altLang="en-US" sz="3500">
                <a:solidFill>
                  <a:schemeClr val="bg1"/>
                </a:solidFill>
              </a:rPr>
              <a:t>数值分析</a:t>
            </a:r>
            <a:endParaRPr lang="en-US" altLang="ja-JP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500">
                <a:solidFill>
                  <a:schemeClr val="bg1"/>
                </a:solidFill>
              </a:rPr>
              <a:t>邮箱</a:t>
            </a:r>
            <a:r>
              <a:rPr lang="zh-CN" altLang="en-US" sz="3500" dirty="0">
                <a:solidFill>
                  <a:schemeClr val="bg1"/>
                </a:solidFill>
              </a:rPr>
              <a:t>：</a:t>
            </a:r>
            <a:r>
              <a:rPr lang="en-US" altLang="zh-CN" sz="3500" dirty="0">
                <a:solidFill>
                  <a:schemeClr val="bg1"/>
                </a:solidFill>
                <a:hlinkClick r:id="rId2"/>
              </a:rPr>
              <a:t>wangchongye@hikvision.com.cn</a:t>
            </a:r>
            <a:endParaRPr lang="en-US" altLang="zh-CN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8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8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57-7F3C-1946-84D0-F5A26AC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A8EF-87DB-DB47-B185-CC5A01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444171-D4F1-0B44-AA50-264AC41BB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29" y="1479176"/>
            <a:ext cx="11524129" cy="3778624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Artificial Intelligence and Data Science</a:t>
            </a:r>
          </a:p>
          <a:p>
            <a:pPr algn="ctr"/>
            <a:endParaRPr lang="en-US" altLang="ja-JP" sz="4800" dirty="0">
              <a:solidFill>
                <a:schemeClr val="bg1"/>
              </a:solidFill>
            </a:endParaRPr>
          </a:p>
          <a:p>
            <a:pPr algn="ctr"/>
            <a:r>
              <a:rPr lang="ja-JP" altLang="en-US" sz="4800">
                <a:solidFill>
                  <a:schemeClr val="bg1"/>
                </a:solidFill>
              </a:rPr>
              <a:t>人工智能和数据科学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1A5E-0E95-2145-84E0-FC9048AD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What is artificial Intelligence</a:t>
            </a:r>
            <a:br>
              <a:rPr lang="en-US" altLang="ja-JP" dirty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br>
              <a:rPr lang="en-US" altLang="ja-JP" dirty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r>
              <a:rPr lang="ja-JP" altLang="en-US">
                <a:solidFill>
                  <a:schemeClr val="bg1"/>
                </a:solidFill>
                <a:latin typeface="Arial Rounded MT Bold" panose="020F0704030504030204" pitchFamily="34" charset="77"/>
              </a:rPr>
              <a:t>什么是人工智能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？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4B24-9A95-044A-9B48-506D36E6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Artificial intelligence (AI), sometimes called machine intelligence, is intelligence demonstrated by machines in contrast to the natural intelligence displayed by humans and other animals.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								          ---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wikipedia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</a:rPr>
              <a:t>人工智能（英语：</a:t>
            </a:r>
            <a:r>
              <a:rPr lang="en-US" dirty="0">
                <a:solidFill>
                  <a:schemeClr val="bg1"/>
                </a:solidFill>
              </a:rPr>
              <a:t>artificial intelligence，</a:t>
            </a:r>
            <a:r>
              <a:rPr lang="ja-JP" altLang="en-US">
                <a:solidFill>
                  <a:schemeClr val="bg1"/>
                </a:solidFill>
              </a:rPr>
              <a:t>缩写为 </a:t>
            </a:r>
            <a:r>
              <a:rPr lang="en-US" dirty="0">
                <a:solidFill>
                  <a:schemeClr val="bg1"/>
                </a:solidFill>
              </a:rPr>
              <a:t>AI）</a:t>
            </a:r>
            <a:r>
              <a:rPr lang="ja-JP" altLang="en-US">
                <a:solidFill>
                  <a:schemeClr val="bg1"/>
                </a:solidFill>
              </a:rPr>
              <a:t>亦稱機器智能，指由人製造出來的機器所表現出來的智能。通常人工智能是指通過普通電腦程式的手段實現的人類智能技術。該詞也指出研究這樣的智能系統是否能夠實現，以及如何實現科學領域。同時如此，</a:t>
            </a:r>
            <a:r>
              <a:rPr lang="ja-JP" altLang="en-US">
                <a:solidFill>
                  <a:schemeClr val="bg1"/>
                </a:solidFill>
                <a:hlinkClick r:id="rId2" tooltip="人類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人類</a:t>
            </a:r>
            <a:r>
              <a:rPr lang="ja-JP" altLang="en-US">
                <a:solidFill>
                  <a:schemeClr val="bg1"/>
                </a:solidFill>
              </a:rPr>
              <a:t>的數量開始收斂及功能逐漸被其取代。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			</a:t>
            </a:r>
            <a:r>
              <a:rPr lang="zh-CN" altLang="en-US" dirty="0">
                <a:solidFill>
                  <a:schemeClr val="bg1"/>
                </a:solidFill>
              </a:rPr>
              <a:t>                      </a:t>
            </a:r>
            <a:r>
              <a:rPr lang="en-US" altLang="zh-CN" dirty="0">
                <a:solidFill>
                  <a:schemeClr val="bg1"/>
                </a:solidFill>
              </a:rPr>
              <a:t>             --</a:t>
            </a:r>
            <a:r>
              <a:rPr lang="en-US" altLang="ja-JP" dirty="0">
                <a:solidFill>
                  <a:schemeClr val="bg1"/>
                </a:solidFill>
              </a:rPr>
              <a:t>-</a:t>
            </a:r>
            <a:r>
              <a:rPr lang="ja-JP" altLang="en-US">
                <a:solidFill>
                  <a:schemeClr val="bg1"/>
                </a:solidFill>
              </a:rPr>
              <a:t>维基百科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2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7EED-B064-4E41-BFFB-050C0076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511611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detailed Definition of Artificial intelligence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F42-5707-3E46-9C28-4BAD04C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theory and development of computer systems able to perform tasks that normally require human intelligence, such as visual perception, speech recognition, decision-making, and translation between languages.</a:t>
            </a:r>
          </a:p>
        </p:txBody>
      </p:sp>
    </p:spTree>
    <p:extLst>
      <p:ext uri="{BB962C8B-B14F-4D97-AF65-F5344CB8AC3E}">
        <p14:creationId xmlns:p14="http://schemas.microsoft.com/office/powerpoint/2010/main" val="169119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EEA1-19A6-2844-A6D6-DDC218DC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99" y="2168538"/>
            <a:ext cx="9905998" cy="147857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Why AI ?</a:t>
            </a:r>
          </a:p>
        </p:txBody>
      </p:sp>
    </p:spTree>
    <p:extLst>
      <p:ext uri="{BB962C8B-B14F-4D97-AF65-F5344CB8AC3E}">
        <p14:creationId xmlns:p14="http://schemas.microsoft.com/office/powerpoint/2010/main" val="363685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mart cars">
            <a:extLst>
              <a:ext uri="{FF2B5EF4-FFF2-40B4-BE49-F238E27FC236}">
                <a16:creationId xmlns:a16="http://schemas.microsoft.com/office/drawing/2014/main" id="{D2839A17-53AE-774A-A448-CCC161DD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59384"/>
            <a:ext cx="12901961" cy="957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4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iforsecurity.com/wp-content/uploads/2017/10/Fotolia_143220535_XS.jpg">
            <a:extLst>
              <a:ext uri="{FF2B5EF4-FFF2-40B4-BE49-F238E27FC236}">
                <a16:creationId xmlns:a16="http://schemas.microsoft.com/office/drawing/2014/main" id="{3F2D1913-BD04-224B-A7D3-880408C6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512"/>
            <a:ext cx="12584624" cy="83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1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4/4d/Amazon_Go_in_Seattle%2C_December_2016.jpg/2560px-Amazon_Go_in_Seattle%2C_December_2016.jpg">
            <a:extLst>
              <a:ext uri="{FF2B5EF4-FFF2-40B4-BE49-F238E27FC236}">
                <a16:creationId xmlns:a16="http://schemas.microsoft.com/office/drawing/2014/main" id="{EF552370-A427-7347-9C0C-DC885FEE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454" y="-1405829"/>
            <a:ext cx="13080569" cy="826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5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{5B638D3B-523E-2642-BE4A-B1AE0EDAA39E}tf16401369</Template>
  <TotalTime>562</TotalTime>
  <Words>288</Words>
  <Application>Microsoft Macintosh PowerPoint</Application>
  <PresentationFormat>Widescreen</PresentationFormat>
  <Paragraphs>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宋体</vt:lpstr>
      <vt:lpstr>Arial</vt:lpstr>
      <vt:lpstr>Arial Rounded MT Bold</vt:lpstr>
      <vt:lpstr>Trebuchet MS</vt:lpstr>
      <vt:lpstr>Tw Cen MT</vt:lpstr>
      <vt:lpstr>Circuit</vt:lpstr>
      <vt:lpstr>PowerPoint Presentation</vt:lpstr>
      <vt:lpstr>作者简介：</vt:lpstr>
      <vt:lpstr>PowerPoint Presentation</vt:lpstr>
      <vt:lpstr>What is artificial Intelligence  什么是人工智能？</vt:lpstr>
      <vt:lpstr>detailed Definition of Artificial intelligence </vt:lpstr>
      <vt:lpstr>Why AI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 Science  什么是数据科学</vt:lpstr>
      <vt:lpstr>Relation between artificial intelligence and data science   人工智能和数据科学的关系</vt:lpstr>
      <vt:lpstr>PowerPoint Presentation</vt:lpstr>
      <vt:lpstr>PowerPoint Presentation</vt:lpstr>
      <vt:lpstr> What is machine learning  什么是机器学习 </vt:lpstr>
      <vt:lpstr>PowerPoint Presentation</vt:lpstr>
      <vt:lpstr>机器学习和人工智能的关系：  机器学习是实现人工智能的一种方法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Chongye</dc:creator>
  <cp:lastModifiedBy>Wang, Chongye</cp:lastModifiedBy>
  <cp:revision>14</cp:revision>
  <dcterms:created xsi:type="dcterms:W3CDTF">2018-07-18T01:20:21Z</dcterms:created>
  <dcterms:modified xsi:type="dcterms:W3CDTF">2018-07-18T13:08:05Z</dcterms:modified>
</cp:coreProperties>
</file>