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63" r:id="rId3"/>
    <p:sldId id="282" r:id="rId4"/>
    <p:sldId id="266" r:id="rId5"/>
    <p:sldId id="280" r:id="rId6"/>
    <p:sldId id="284" r:id="rId7"/>
    <p:sldId id="283" r:id="rId8"/>
    <p:sldId id="285" r:id="rId9"/>
    <p:sldId id="257" r:id="rId10"/>
    <p:sldId id="281" r:id="rId11"/>
    <p:sldId id="286" r:id="rId12"/>
    <p:sldId id="288" r:id="rId13"/>
    <p:sldId id="289" r:id="rId14"/>
    <p:sldId id="287" r:id="rId15"/>
    <p:sldId id="258" r:id="rId16"/>
    <p:sldId id="270" r:id="rId17"/>
  </p:sldIdLst>
  <p:sldSz cx="18288000" cy="10287000"/>
  <p:notesSz cx="6858000" cy="9144000"/>
  <p:embeddedFontLst>
    <p:embeddedFont>
      <p:font typeface="Barlow" panose="00000500000000000000" pitchFamily="2" charset="0"/>
      <p:regular r:id="rId19"/>
      <p:bold r:id="rId20"/>
      <p:italic r:id="rId21"/>
      <p:boldItalic r:id="rId22"/>
    </p:embeddedFont>
    <p:embeddedFont>
      <p:font typeface="Barlow Bold" panose="00000800000000000000" charset="0"/>
      <p:regular r:id="rId23"/>
      <p:bold r:id="rId24"/>
    </p:embeddedFont>
    <p:embeddedFont>
      <p:font typeface="Barlow Semi-Bold" panose="020B0604020202020204" charset="0"/>
      <p:regular r:id="rId25"/>
    </p:embeddedFont>
    <p:embeddedFont>
      <p:font typeface="Roboto" panose="02000000000000000000" pitchFamily="2" charset="0"/>
      <p:regular r:id="rId26"/>
      <p:bold r:id="rId27"/>
      <p:italic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1F9"/>
    <a:srgbClr val="FB0103"/>
    <a:srgbClr val="365B6D"/>
    <a:srgbClr val="1ED4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95007" autoAdjust="0"/>
  </p:normalViewPr>
  <p:slideViewPr>
    <p:cSldViewPr>
      <p:cViewPr>
        <p:scale>
          <a:sx n="53" d="100"/>
          <a:sy n="53" d="100"/>
        </p:scale>
        <p:origin x="811"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1C3AD-BD74-4D6B-9FA5-A8FA25791871}" type="datetimeFigureOut">
              <a:rPr lang="en-US" smtClean="0"/>
              <a:t>5/7/2024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FE881F-49E3-4ABF-9CA0-59BEFFD516C3}" type="slidenum">
              <a:rPr lang="en-US" smtClean="0"/>
              <a:t>‹#›</a:t>
            </a:fld>
            <a:endParaRPr lang="en-US"/>
          </a:p>
        </p:txBody>
      </p:sp>
    </p:spTree>
    <p:extLst>
      <p:ext uri="{BB962C8B-B14F-4D97-AF65-F5344CB8AC3E}">
        <p14:creationId xmlns:p14="http://schemas.microsoft.com/office/powerpoint/2010/main" val="3767733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FE881F-49E3-4ABF-9CA0-59BEFFD516C3}" type="slidenum">
              <a:rPr lang="en-US" smtClean="0"/>
              <a:t>5</a:t>
            </a:fld>
            <a:endParaRPr lang="en-US"/>
          </a:p>
        </p:txBody>
      </p:sp>
    </p:spTree>
    <p:extLst>
      <p:ext uri="{BB962C8B-B14F-4D97-AF65-F5344CB8AC3E}">
        <p14:creationId xmlns:p14="http://schemas.microsoft.com/office/powerpoint/2010/main" val="1233692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8" Type="http://schemas.openxmlformats.org/officeDocument/2006/relationships/image" Target="../media/image27.jpg"/><Relationship Id="rId3" Type="http://schemas.openxmlformats.org/officeDocument/2006/relationships/image" Target="../media/image3.svg"/><Relationship Id="rId7" Type="http://schemas.openxmlformats.org/officeDocument/2006/relationships/image" Target="../media/image26.jp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1.png"/><Relationship Id="rId9" Type="http://schemas.openxmlformats.org/officeDocument/2006/relationships/image" Target="../media/image28.jpg"/></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29.jp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33.jp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2.jpg"/><Relationship Id="rId5" Type="http://schemas.openxmlformats.org/officeDocument/2006/relationships/image" Target="../media/image31.jp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svg"/><Relationship Id="rId7"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jpg"/><Relationship Id="rId5" Type="http://schemas.openxmlformats.org/officeDocument/2006/relationships/image" Target="../media/image13.png"/><Relationship Id="rId10" Type="http://schemas.openxmlformats.org/officeDocument/2006/relationships/image" Target="../media/image18.jpg"/><Relationship Id="rId4" Type="http://schemas.openxmlformats.org/officeDocument/2006/relationships/image" Target="../media/image6.png"/><Relationship Id="rId9" Type="http://schemas.openxmlformats.org/officeDocument/2006/relationships/image" Target="../media/image17.jp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jp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1.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grpSp>
        <p:nvGrpSpPr>
          <p:cNvPr id="6" name="Group 6"/>
          <p:cNvGrpSpPr/>
          <p:nvPr/>
        </p:nvGrpSpPr>
        <p:grpSpPr>
          <a:xfrm>
            <a:off x="967651" y="1017143"/>
            <a:ext cx="3494852" cy="954083"/>
            <a:chOff x="0" y="0"/>
            <a:chExt cx="1010276" cy="275802"/>
          </a:xfrm>
        </p:grpSpPr>
        <p:sp>
          <p:nvSpPr>
            <p:cNvPr id="7" name="Freeform 7"/>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F7F7F7"/>
            </a:solidFill>
            <a:ln w="57150" cap="rnd">
              <a:solidFill>
                <a:srgbClr val="1C1C1C"/>
              </a:solidFill>
              <a:prstDash val="solid"/>
              <a:round/>
            </a:ln>
          </p:spPr>
          <p:txBody>
            <a:bodyPr/>
            <a:lstStyle/>
            <a:p>
              <a:endParaRPr lang="en-US"/>
            </a:p>
          </p:txBody>
        </p:sp>
        <p:sp>
          <p:nvSpPr>
            <p:cNvPr id="8" name="TextBox 8"/>
            <p:cNvSpPr txBox="1"/>
            <p:nvPr/>
          </p:nvSpPr>
          <p:spPr>
            <a:xfrm>
              <a:off x="0" y="-47625"/>
              <a:ext cx="1010276" cy="323427"/>
            </a:xfrm>
            <a:prstGeom prst="rect">
              <a:avLst/>
            </a:prstGeom>
          </p:spPr>
          <p:txBody>
            <a:bodyPr lIns="50800" tIns="50800" rIns="50800" bIns="50800" rtlCol="0" anchor="ctr"/>
            <a:lstStyle/>
            <a:p>
              <a:pPr algn="ctr">
                <a:lnSpc>
                  <a:spcPts val="2659"/>
                </a:lnSpc>
                <a:spcBef>
                  <a:spcPct val="0"/>
                </a:spcBef>
              </a:pPr>
              <a:endParaRPr/>
            </a:p>
          </p:txBody>
        </p:sp>
      </p:grpSp>
      <p:pic>
        <p:nvPicPr>
          <p:cNvPr id="24" name="Picture 23" descr="A logo for a university&#10;&#10;Description automatically generated with medium confidence">
            <a:extLst>
              <a:ext uri="{FF2B5EF4-FFF2-40B4-BE49-F238E27FC236}">
                <a16:creationId xmlns:a16="http://schemas.microsoft.com/office/drawing/2014/main" id="{698ADB6B-210D-F5B2-5C6F-0FC0144C361A}"/>
              </a:ext>
            </a:extLst>
          </p:cNvPr>
          <p:cNvPicPr>
            <a:picLocks noChangeAspect="1"/>
          </p:cNvPicPr>
          <p:nvPr/>
        </p:nvPicPr>
        <p:blipFill rotWithShape="1">
          <a:blip r:embed="rId2">
            <a:extLst>
              <a:ext uri="{28A0092B-C50C-407E-A947-70E740481C1C}">
                <a14:useLocalDpi xmlns:a14="http://schemas.microsoft.com/office/drawing/2010/main" val="0"/>
              </a:ext>
            </a:extLst>
          </a:blip>
          <a:srcRect l="2336" t="30911" r="5251" b="28087"/>
          <a:stretch/>
        </p:blipFill>
        <p:spPr>
          <a:xfrm>
            <a:off x="1143000" y="1135201"/>
            <a:ext cx="3048000" cy="772795"/>
          </a:xfrm>
          <a:prstGeom prst="rect">
            <a:avLst/>
          </a:prstGeom>
        </p:spPr>
      </p:pic>
      <p:grpSp>
        <p:nvGrpSpPr>
          <p:cNvPr id="2" name="Group 2"/>
          <p:cNvGrpSpPr/>
          <p:nvPr/>
        </p:nvGrpSpPr>
        <p:grpSpPr>
          <a:xfrm>
            <a:off x="1043448" y="4490776"/>
            <a:ext cx="17001204" cy="4815932"/>
            <a:chOff x="0" y="-47625"/>
            <a:chExt cx="5363182" cy="402732"/>
          </a:xfrm>
        </p:grpSpPr>
        <p:sp>
          <p:nvSpPr>
            <p:cNvPr id="3" name="Freeform 3"/>
            <p:cNvSpPr/>
            <p:nvPr/>
          </p:nvSpPr>
          <p:spPr>
            <a:xfrm>
              <a:off x="45716" y="66862"/>
              <a:ext cx="5317466" cy="288245"/>
            </a:xfrm>
            <a:custGeom>
              <a:avLst/>
              <a:gdLst/>
              <a:ahLst/>
              <a:cxnLst/>
              <a:rect l="l" t="t" r="r" b="b"/>
              <a:pathLst>
                <a:path w="5317466" h="312577">
                  <a:moveTo>
                    <a:pt x="23850" y="0"/>
                  </a:moveTo>
                  <a:lnTo>
                    <a:pt x="5293616" y="0"/>
                  </a:lnTo>
                  <a:cubicBezTo>
                    <a:pt x="5299942" y="0"/>
                    <a:pt x="5306008" y="2513"/>
                    <a:pt x="5310481" y="6985"/>
                  </a:cubicBezTo>
                  <a:cubicBezTo>
                    <a:pt x="5314953" y="11458"/>
                    <a:pt x="5317466" y="17524"/>
                    <a:pt x="5317466" y="23850"/>
                  </a:cubicBezTo>
                  <a:lnTo>
                    <a:pt x="5317466" y="288727"/>
                  </a:lnTo>
                  <a:cubicBezTo>
                    <a:pt x="5317466" y="295052"/>
                    <a:pt x="5314953" y="301118"/>
                    <a:pt x="5310481" y="305591"/>
                  </a:cubicBezTo>
                  <a:cubicBezTo>
                    <a:pt x="5306008" y="310064"/>
                    <a:pt x="5299942" y="312577"/>
                    <a:pt x="5293616" y="312577"/>
                  </a:cubicBezTo>
                  <a:lnTo>
                    <a:pt x="23850" y="312577"/>
                  </a:lnTo>
                  <a:cubicBezTo>
                    <a:pt x="17524" y="312577"/>
                    <a:pt x="11458" y="310064"/>
                    <a:pt x="6985" y="305591"/>
                  </a:cubicBezTo>
                  <a:cubicBezTo>
                    <a:pt x="2513" y="301118"/>
                    <a:pt x="0" y="295052"/>
                    <a:pt x="0" y="288727"/>
                  </a:cubicBezTo>
                  <a:lnTo>
                    <a:pt x="0" y="23850"/>
                  </a:lnTo>
                  <a:cubicBezTo>
                    <a:pt x="0" y="17524"/>
                    <a:pt x="2513" y="11458"/>
                    <a:pt x="6985" y="6985"/>
                  </a:cubicBezTo>
                  <a:cubicBezTo>
                    <a:pt x="11458" y="2513"/>
                    <a:pt x="17524" y="0"/>
                    <a:pt x="23850" y="0"/>
                  </a:cubicBezTo>
                  <a:close/>
                </a:path>
              </a:pathLst>
            </a:custGeom>
            <a:solidFill>
              <a:schemeClr val="bg1">
                <a:lumMod val="95000"/>
              </a:schemeClr>
            </a:solidFill>
            <a:ln w="57150" cap="rnd">
              <a:solidFill>
                <a:srgbClr val="1C1C1C"/>
              </a:solidFill>
              <a:prstDash val="solid"/>
              <a:round/>
            </a:ln>
          </p:spPr>
          <p:txBody>
            <a:bodyPr/>
            <a:lstStyle/>
            <a:p>
              <a:endParaRPr lang="en-US" dirty="0"/>
            </a:p>
          </p:txBody>
        </p:sp>
        <p:sp>
          <p:nvSpPr>
            <p:cNvPr id="4" name="TextBox 4"/>
            <p:cNvSpPr txBox="1"/>
            <p:nvPr/>
          </p:nvSpPr>
          <p:spPr>
            <a:xfrm>
              <a:off x="0" y="-47625"/>
              <a:ext cx="5317466" cy="360202"/>
            </a:xfrm>
            <a:prstGeom prst="rect">
              <a:avLst/>
            </a:prstGeom>
          </p:spPr>
          <p:txBody>
            <a:bodyPr lIns="50800" tIns="50800" rIns="50800" bIns="50800" rtlCol="0" anchor="ctr"/>
            <a:lstStyle/>
            <a:p>
              <a:pPr algn="ctr">
                <a:lnSpc>
                  <a:spcPts val="2659"/>
                </a:lnSpc>
                <a:spcBef>
                  <a:spcPct val="0"/>
                </a:spcBef>
              </a:pPr>
              <a:endParaRPr/>
            </a:p>
          </p:txBody>
        </p:sp>
      </p:grpSp>
      <p:sp>
        <p:nvSpPr>
          <p:cNvPr id="5" name="AutoShape 5"/>
          <p:cNvSpPr/>
          <p:nvPr/>
        </p:nvSpPr>
        <p:spPr>
          <a:xfrm rot="5400000">
            <a:off x="8948435" y="7677769"/>
            <a:ext cx="549866" cy="0"/>
          </a:xfrm>
          <a:prstGeom prst="line">
            <a:avLst/>
          </a:prstGeom>
          <a:ln w="57150" cap="flat">
            <a:solidFill>
              <a:srgbClr val="365B6D"/>
            </a:solidFill>
            <a:prstDash val="solid"/>
            <a:headEnd type="none" w="sm" len="sm"/>
            <a:tailEnd type="none" w="sm" len="sm"/>
          </a:ln>
        </p:spPr>
        <p:txBody>
          <a:bodyPr/>
          <a:lstStyle/>
          <a:p>
            <a:endParaRPr lang="en-US"/>
          </a:p>
        </p:txBody>
      </p:sp>
      <p:grpSp>
        <p:nvGrpSpPr>
          <p:cNvPr id="10" name="Group 10"/>
          <p:cNvGrpSpPr/>
          <p:nvPr/>
        </p:nvGrpSpPr>
        <p:grpSpPr>
          <a:xfrm>
            <a:off x="13764448" y="1017143"/>
            <a:ext cx="3494852" cy="954083"/>
            <a:chOff x="0" y="0"/>
            <a:chExt cx="1010276" cy="275802"/>
          </a:xfrm>
        </p:grpSpPr>
        <p:sp>
          <p:nvSpPr>
            <p:cNvPr id="11" name="Freeform 11"/>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F7F7F7"/>
            </a:solidFill>
            <a:ln w="57150" cap="rnd">
              <a:solidFill>
                <a:srgbClr val="1C1C1C"/>
              </a:solidFill>
              <a:prstDash val="solid"/>
              <a:round/>
            </a:ln>
          </p:spPr>
          <p:txBody>
            <a:bodyPr/>
            <a:lstStyle/>
            <a:p>
              <a:endParaRPr lang="en-US"/>
            </a:p>
          </p:txBody>
        </p:sp>
        <p:sp>
          <p:nvSpPr>
            <p:cNvPr id="12" name="TextBox 12"/>
            <p:cNvSpPr txBox="1"/>
            <p:nvPr/>
          </p:nvSpPr>
          <p:spPr>
            <a:xfrm>
              <a:off x="0" y="-47625"/>
              <a:ext cx="1010276" cy="323427"/>
            </a:xfrm>
            <a:prstGeom prst="rect">
              <a:avLst/>
            </a:prstGeom>
          </p:spPr>
          <p:txBody>
            <a:bodyPr lIns="50800" tIns="50800" rIns="50800" bIns="50800" rtlCol="0" anchor="ctr"/>
            <a:lstStyle/>
            <a:p>
              <a:pPr algn="ctr">
                <a:lnSpc>
                  <a:spcPts val="2659"/>
                </a:lnSpc>
                <a:spcBef>
                  <a:spcPct val="0"/>
                </a:spcBef>
              </a:pPr>
              <a:endParaRPr/>
            </a:p>
          </p:txBody>
        </p:sp>
      </p:grpSp>
      <p:sp>
        <p:nvSpPr>
          <p:cNvPr id="13" name="TextBox 13"/>
          <p:cNvSpPr txBox="1"/>
          <p:nvPr/>
        </p:nvSpPr>
        <p:spPr>
          <a:xfrm>
            <a:off x="9564944" y="7630149"/>
            <a:ext cx="1831118" cy="256480"/>
          </a:xfrm>
          <a:prstGeom prst="rect">
            <a:avLst/>
          </a:prstGeom>
        </p:spPr>
        <p:txBody>
          <a:bodyPr lIns="0" tIns="0" rIns="0" bIns="0" rtlCol="0" anchor="t">
            <a:spAutoFit/>
          </a:bodyPr>
          <a:lstStyle/>
          <a:p>
            <a:pPr>
              <a:lnSpc>
                <a:spcPts val="1975"/>
              </a:lnSpc>
            </a:pPr>
            <a:r>
              <a:rPr lang="en-US" sz="1975" spc="7" dirty="0">
                <a:solidFill>
                  <a:srgbClr val="365B6D"/>
                </a:solidFill>
                <a:latin typeface="Barlow"/>
              </a:rPr>
              <a:t>Presented by :</a:t>
            </a:r>
          </a:p>
        </p:txBody>
      </p:sp>
      <p:sp>
        <p:nvSpPr>
          <p:cNvPr id="14" name="TextBox 14"/>
          <p:cNvSpPr txBox="1"/>
          <p:nvPr/>
        </p:nvSpPr>
        <p:spPr>
          <a:xfrm>
            <a:off x="11329939" y="6493311"/>
            <a:ext cx="4347587" cy="2322174"/>
          </a:xfrm>
          <a:prstGeom prst="rect">
            <a:avLst/>
          </a:prstGeom>
        </p:spPr>
        <p:txBody>
          <a:bodyPr wrap="square" lIns="0" tIns="0" rIns="0" bIns="0" rtlCol="0" anchor="t">
            <a:spAutoFit/>
          </a:bodyPr>
          <a:lstStyle/>
          <a:p>
            <a:pPr>
              <a:lnSpc>
                <a:spcPts val="3732"/>
              </a:lnSpc>
            </a:pPr>
            <a:r>
              <a:rPr lang="en-US" sz="2666" dirty="0" err="1">
                <a:solidFill>
                  <a:srgbClr val="365B6D"/>
                </a:solidFill>
                <a:latin typeface="Barlow Semi-Bold"/>
              </a:rPr>
              <a:t>Peerawut</a:t>
            </a:r>
            <a:r>
              <a:rPr lang="en-US" sz="2666" dirty="0">
                <a:solidFill>
                  <a:srgbClr val="365B6D"/>
                </a:solidFill>
                <a:latin typeface="Barlow Semi-Bold"/>
              </a:rPr>
              <a:t> </a:t>
            </a:r>
            <a:r>
              <a:rPr lang="en-US" sz="2666" dirty="0" err="1">
                <a:solidFill>
                  <a:srgbClr val="365B6D"/>
                </a:solidFill>
                <a:latin typeface="Barlow Semi-Bold"/>
              </a:rPr>
              <a:t>Watsaratiyanont</a:t>
            </a:r>
            <a:endParaRPr lang="en-US" sz="2666" dirty="0">
              <a:solidFill>
                <a:srgbClr val="365B6D"/>
              </a:solidFill>
              <a:latin typeface="Barlow Semi-Bold"/>
            </a:endParaRPr>
          </a:p>
          <a:p>
            <a:pPr>
              <a:lnSpc>
                <a:spcPts val="3732"/>
              </a:lnSpc>
            </a:pPr>
            <a:r>
              <a:rPr lang="en-US" sz="2666" dirty="0">
                <a:solidFill>
                  <a:srgbClr val="365B6D"/>
                </a:solidFill>
                <a:latin typeface="Barlow Semi-Bold"/>
              </a:rPr>
              <a:t>Saurav Kumar Shrestha</a:t>
            </a:r>
          </a:p>
          <a:p>
            <a:pPr>
              <a:lnSpc>
                <a:spcPts val="3732"/>
              </a:lnSpc>
            </a:pPr>
            <a:r>
              <a:rPr lang="en-US" sz="2666" dirty="0" err="1">
                <a:solidFill>
                  <a:srgbClr val="365B6D"/>
                </a:solidFill>
                <a:latin typeface="Barlow Semi-Bold"/>
              </a:rPr>
              <a:t>Jutamas</a:t>
            </a:r>
            <a:r>
              <a:rPr lang="en-US" sz="2666" dirty="0">
                <a:solidFill>
                  <a:srgbClr val="365B6D"/>
                </a:solidFill>
                <a:latin typeface="Barlow Semi-Bold"/>
              </a:rPr>
              <a:t> </a:t>
            </a:r>
            <a:r>
              <a:rPr lang="en-US" sz="2666" dirty="0" err="1">
                <a:solidFill>
                  <a:srgbClr val="365B6D"/>
                </a:solidFill>
                <a:latin typeface="Barlow Semi-Bold"/>
              </a:rPr>
              <a:t>Taweesint</a:t>
            </a:r>
            <a:endParaRPr lang="en-US" sz="2666" dirty="0">
              <a:solidFill>
                <a:srgbClr val="365B6D"/>
              </a:solidFill>
              <a:latin typeface="Barlow Semi-Bold"/>
            </a:endParaRPr>
          </a:p>
          <a:p>
            <a:pPr>
              <a:lnSpc>
                <a:spcPts val="3732"/>
              </a:lnSpc>
            </a:pPr>
            <a:r>
              <a:rPr lang="en-US" sz="2666" dirty="0">
                <a:solidFill>
                  <a:srgbClr val="365B6D"/>
                </a:solidFill>
                <a:latin typeface="Barlow Semi-Bold"/>
              </a:rPr>
              <a:t>Po </a:t>
            </a:r>
            <a:r>
              <a:rPr lang="en-US" sz="2666" dirty="0" err="1">
                <a:solidFill>
                  <a:srgbClr val="365B6D"/>
                </a:solidFill>
                <a:latin typeface="Barlow Semi-Bold"/>
              </a:rPr>
              <a:t>Po</a:t>
            </a:r>
            <a:r>
              <a:rPr lang="en-US" sz="2666" dirty="0">
                <a:solidFill>
                  <a:srgbClr val="365B6D"/>
                </a:solidFill>
                <a:latin typeface="Barlow Semi-Bold"/>
              </a:rPr>
              <a:t> Han </a:t>
            </a:r>
            <a:r>
              <a:rPr lang="en-US" sz="2666" dirty="0" err="1">
                <a:solidFill>
                  <a:srgbClr val="365B6D"/>
                </a:solidFill>
                <a:latin typeface="Barlow Semi-Bold"/>
              </a:rPr>
              <a:t>Myint</a:t>
            </a:r>
            <a:endParaRPr lang="en-US" sz="2666" dirty="0">
              <a:solidFill>
                <a:srgbClr val="365B6D"/>
              </a:solidFill>
              <a:latin typeface="Barlow Semi-Bold"/>
            </a:endParaRPr>
          </a:p>
          <a:p>
            <a:pPr>
              <a:lnSpc>
                <a:spcPts val="3732"/>
              </a:lnSpc>
            </a:pPr>
            <a:r>
              <a:rPr lang="en-US" sz="2666" dirty="0" err="1">
                <a:solidFill>
                  <a:srgbClr val="365B6D"/>
                </a:solidFill>
                <a:latin typeface="Barlow Semi-Bold"/>
              </a:rPr>
              <a:t>Chhayleang</a:t>
            </a:r>
            <a:r>
              <a:rPr lang="en-US" sz="2666" dirty="0">
                <a:solidFill>
                  <a:srgbClr val="365B6D"/>
                </a:solidFill>
                <a:latin typeface="Barlow Semi-Bold"/>
              </a:rPr>
              <a:t> Ly</a:t>
            </a:r>
          </a:p>
        </p:txBody>
      </p:sp>
      <p:sp>
        <p:nvSpPr>
          <p:cNvPr id="15" name="TextBox 15"/>
          <p:cNvSpPr txBox="1"/>
          <p:nvPr/>
        </p:nvSpPr>
        <p:spPr>
          <a:xfrm>
            <a:off x="2382313" y="7596963"/>
            <a:ext cx="4496355" cy="256480"/>
          </a:xfrm>
          <a:prstGeom prst="rect">
            <a:avLst/>
          </a:prstGeom>
        </p:spPr>
        <p:txBody>
          <a:bodyPr wrap="square" lIns="0" tIns="0" rIns="0" bIns="0" rtlCol="0" anchor="t">
            <a:spAutoFit/>
          </a:bodyPr>
          <a:lstStyle/>
          <a:p>
            <a:pPr>
              <a:lnSpc>
                <a:spcPts val="1975"/>
              </a:lnSpc>
            </a:pPr>
            <a:r>
              <a:rPr lang="en-US" sz="1975" b="1" spc="7" dirty="0">
                <a:solidFill>
                  <a:srgbClr val="365B6D"/>
                </a:solidFill>
                <a:latin typeface="Barlow"/>
              </a:rPr>
              <a:t>Date : 07/04/2024 (SAT)</a:t>
            </a:r>
          </a:p>
        </p:txBody>
      </p:sp>
      <p:sp>
        <p:nvSpPr>
          <p:cNvPr id="18" name="TextBox 18"/>
          <p:cNvSpPr txBox="1"/>
          <p:nvPr/>
        </p:nvSpPr>
        <p:spPr>
          <a:xfrm>
            <a:off x="1043448" y="2327640"/>
            <a:ext cx="16535399" cy="1384995"/>
          </a:xfrm>
          <a:prstGeom prst="rect">
            <a:avLst/>
          </a:prstGeom>
        </p:spPr>
        <p:txBody>
          <a:bodyPr wrap="square" lIns="0" tIns="0" rIns="0" bIns="0" rtlCol="0" anchor="t">
            <a:spAutoFit/>
          </a:bodyPr>
          <a:lstStyle/>
          <a:p>
            <a:pPr algn="ctr">
              <a:lnSpc>
                <a:spcPts val="12833"/>
              </a:lnSpc>
            </a:pPr>
            <a:r>
              <a:rPr lang="en-US" sz="5400" dirty="0">
                <a:solidFill>
                  <a:srgbClr val="365B6D"/>
                </a:solidFill>
                <a:latin typeface="Barlow Bold"/>
              </a:rPr>
              <a:t>CE 72.12 Finite Element Methods in Engineering</a:t>
            </a:r>
          </a:p>
        </p:txBody>
      </p:sp>
      <p:sp>
        <p:nvSpPr>
          <p:cNvPr id="19" name="TextBox 19"/>
          <p:cNvSpPr txBox="1"/>
          <p:nvPr/>
        </p:nvSpPr>
        <p:spPr>
          <a:xfrm>
            <a:off x="3348428" y="4856654"/>
            <a:ext cx="11619206" cy="375103"/>
          </a:xfrm>
          <a:prstGeom prst="rect">
            <a:avLst/>
          </a:prstGeom>
        </p:spPr>
        <p:txBody>
          <a:bodyPr lIns="0" tIns="0" rIns="0" bIns="0" rtlCol="0" anchor="t">
            <a:spAutoFit/>
          </a:bodyPr>
          <a:lstStyle/>
          <a:p>
            <a:pPr algn="ctr">
              <a:lnSpc>
                <a:spcPts val="3079"/>
              </a:lnSpc>
            </a:pPr>
            <a:r>
              <a:rPr lang="en-US" sz="2199" b="1" spc="8" dirty="0">
                <a:solidFill>
                  <a:srgbClr val="365B6D"/>
                </a:solidFill>
                <a:latin typeface="Barlow"/>
              </a:rPr>
              <a:t>Instructor: </a:t>
            </a:r>
            <a:r>
              <a:rPr lang="en-US" sz="2400" b="1" i="0" dirty="0">
                <a:solidFill>
                  <a:srgbClr val="5F6368"/>
                </a:solidFill>
                <a:effectLst/>
                <a:latin typeface="Roboto" panose="02000000000000000000" pitchFamily="2" charset="0"/>
              </a:rPr>
              <a:t>Dr.Chaitanya Krishna</a:t>
            </a:r>
            <a:endParaRPr lang="en-US" sz="2199" b="1" spc="8" dirty="0">
              <a:solidFill>
                <a:srgbClr val="365B6D"/>
              </a:solidFill>
              <a:latin typeface="Barlow"/>
            </a:endParaRPr>
          </a:p>
        </p:txBody>
      </p:sp>
      <p:sp>
        <p:nvSpPr>
          <p:cNvPr id="20" name="Freeform 20"/>
          <p:cNvSpPr/>
          <p:nvPr/>
        </p:nvSpPr>
        <p:spPr>
          <a:xfrm>
            <a:off x="16219669" y="1273318"/>
            <a:ext cx="441733" cy="441733"/>
          </a:xfrm>
          <a:custGeom>
            <a:avLst/>
            <a:gdLst/>
            <a:ahLst/>
            <a:cxnLst/>
            <a:rect l="l" t="t" r="r" b="b"/>
            <a:pathLst>
              <a:path w="441733" h="441733">
                <a:moveTo>
                  <a:pt x="0" y="0"/>
                </a:moveTo>
                <a:lnTo>
                  <a:pt x="441733" y="0"/>
                </a:lnTo>
                <a:lnTo>
                  <a:pt x="441733" y="441733"/>
                </a:lnTo>
                <a:lnTo>
                  <a:pt x="0" y="44173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21" name="AutoShape 21"/>
          <p:cNvSpPr/>
          <p:nvPr/>
        </p:nvSpPr>
        <p:spPr>
          <a:xfrm>
            <a:off x="4523552" y="1465610"/>
            <a:ext cx="9240896" cy="0"/>
          </a:xfrm>
          <a:prstGeom prst="line">
            <a:avLst/>
          </a:prstGeom>
          <a:ln w="57150" cap="flat">
            <a:solidFill>
              <a:srgbClr val="365B6D"/>
            </a:solidFill>
            <a:prstDash val="solid"/>
            <a:headEnd type="none" w="sm" len="sm"/>
            <a:tailEnd type="none" w="sm" len="sm"/>
          </a:ln>
        </p:spPr>
        <p:txBody>
          <a:bodyPr/>
          <a:lstStyle/>
          <a:p>
            <a:endParaRPr lang="en-US"/>
          </a:p>
        </p:txBody>
      </p:sp>
      <p:sp>
        <p:nvSpPr>
          <p:cNvPr id="22" name="TextBox 22"/>
          <p:cNvSpPr txBox="1"/>
          <p:nvPr/>
        </p:nvSpPr>
        <p:spPr>
          <a:xfrm>
            <a:off x="14362346" y="1375790"/>
            <a:ext cx="1210577" cy="279400"/>
          </a:xfrm>
          <a:prstGeom prst="rect">
            <a:avLst/>
          </a:prstGeom>
        </p:spPr>
        <p:txBody>
          <a:bodyPr lIns="0" tIns="0" rIns="0" bIns="0" rtlCol="0" anchor="t">
            <a:spAutoFit/>
          </a:bodyPr>
          <a:lstStyle/>
          <a:p>
            <a:pPr>
              <a:lnSpc>
                <a:spcPts val="2000"/>
              </a:lnSpc>
            </a:pPr>
            <a:r>
              <a:rPr lang="en-US" sz="2000" spc="8">
                <a:solidFill>
                  <a:srgbClr val="365B6D"/>
                </a:solidFill>
                <a:latin typeface="Barlow"/>
              </a:rPr>
              <a:t>Start</a:t>
            </a:r>
          </a:p>
        </p:txBody>
      </p:sp>
      <p:sp>
        <p:nvSpPr>
          <p:cNvPr id="25" name="TextBox 19">
            <a:extLst>
              <a:ext uri="{FF2B5EF4-FFF2-40B4-BE49-F238E27FC236}">
                <a16:creationId xmlns:a16="http://schemas.microsoft.com/office/drawing/2014/main" id="{81DDE903-B435-CAC3-818E-9B855663FF24}"/>
              </a:ext>
            </a:extLst>
          </p:cNvPr>
          <p:cNvSpPr txBox="1"/>
          <p:nvPr/>
        </p:nvSpPr>
        <p:spPr>
          <a:xfrm>
            <a:off x="3370551" y="4135532"/>
            <a:ext cx="11619206" cy="406650"/>
          </a:xfrm>
          <a:prstGeom prst="rect">
            <a:avLst/>
          </a:prstGeom>
        </p:spPr>
        <p:txBody>
          <a:bodyPr lIns="0" tIns="0" rIns="0" bIns="0" rtlCol="0" anchor="t">
            <a:spAutoFit/>
          </a:bodyPr>
          <a:lstStyle/>
          <a:p>
            <a:pPr algn="ctr">
              <a:lnSpc>
                <a:spcPts val="3079"/>
              </a:lnSpc>
            </a:pPr>
            <a:r>
              <a:rPr lang="en-US" sz="3200" b="1" spc="8" dirty="0">
                <a:solidFill>
                  <a:srgbClr val="365B6D"/>
                </a:solidFill>
                <a:latin typeface="Barlow"/>
              </a:rPr>
              <a:t>Course Project 2024 </a:t>
            </a:r>
          </a:p>
        </p:txBody>
      </p:sp>
      <p:sp>
        <p:nvSpPr>
          <p:cNvPr id="26" name="TextBox 14">
            <a:extLst>
              <a:ext uri="{FF2B5EF4-FFF2-40B4-BE49-F238E27FC236}">
                <a16:creationId xmlns:a16="http://schemas.microsoft.com/office/drawing/2014/main" id="{FE5B39A1-A470-057E-C22F-1A9CFEF7C5B7}"/>
              </a:ext>
            </a:extLst>
          </p:cNvPr>
          <p:cNvSpPr txBox="1"/>
          <p:nvPr/>
        </p:nvSpPr>
        <p:spPr>
          <a:xfrm>
            <a:off x="15677526" y="6469062"/>
            <a:ext cx="1764995" cy="2322174"/>
          </a:xfrm>
          <a:prstGeom prst="rect">
            <a:avLst/>
          </a:prstGeom>
        </p:spPr>
        <p:txBody>
          <a:bodyPr wrap="square" lIns="0" tIns="0" rIns="0" bIns="0" rtlCol="0" anchor="t">
            <a:spAutoFit/>
          </a:bodyPr>
          <a:lstStyle/>
          <a:p>
            <a:pPr>
              <a:lnSpc>
                <a:spcPts val="3732"/>
              </a:lnSpc>
            </a:pPr>
            <a:r>
              <a:rPr lang="en-US" sz="2666" dirty="0">
                <a:solidFill>
                  <a:srgbClr val="365B6D"/>
                </a:solidFill>
                <a:latin typeface="Barlow Semi-Bold"/>
              </a:rPr>
              <a:t> st124069 st124344</a:t>
            </a:r>
          </a:p>
          <a:p>
            <a:pPr>
              <a:lnSpc>
                <a:spcPts val="3732"/>
              </a:lnSpc>
            </a:pPr>
            <a:r>
              <a:rPr lang="en-US" sz="2666" dirty="0">
                <a:solidFill>
                  <a:srgbClr val="365B6D"/>
                </a:solidFill>
                <a:latin typeface="Barlow Semi-Bold"/>
              </a:rPr>
              <a:t> st124010</a:t>
            </a:r>
          </a:p>
          <a:p>
            <a:pPr>
              <a:lnSpc>
                <a:spcPts val="3732"/>
              </a:lnSpc>
            </a:pPr>
            <a:r>
              <a:rPr lang="en-US" sz="2666" dirty="0">
                <a:solidFill>
                  <a:srgbClr val="365B6D"/>
                </a:solidFill>
                <a:latin typeface="Barlow Semi-Bold"/>
              </a:rPr>
              <a:t> st124271</a:t>
            </a:r>
          </a:p>
          <a:p>
            <a:pPr>
              <a:lnSpc>
                <a:spcPts val="3732"/>
              </a:lnSpc>
            </a:pPr>
            <a:r>
              <a:rPr lang="en-US" sz="2666" dirty="0">
                <a:solidFill>
                  <a:srgbClr val="365B6D"/>
                </a:solidFill>
                <a:latin typeface="Barlow Semi-Bold"/>
              </a:rPr>
              <a:t> st124112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CAAAE0-32DA-02CE-FB04-3CB7DF0B155A}"/>
              </a:ext>
            </a:extLst>
          </p:cNvPr>
          <p:cNvPicPr>
            <a:picLocks noChangeAspect="1"/>
          </p:cNvPicPr>
          <p:nvPr/>
        </p:nvPicPr>
        <p:blipFill rotWithShape="1">
          <a:blip r:embed="rId2">
            <a:extLst>
              <a:ext uri="{28A0092B-C50C-407E-A947-70E740481C1C}">
                <a14:useLocalDpi xmlns:a14="http://schemas.microsoft.com/office/drawing/2010/main" val="0"/>
              </a:ext>
            </a:extLst>
          </a:blip>
          <a:srcRect b="39250"/>
          <a:stretch/>
        </p:blipFill>
        <p:spPr>
          <a:xfrm>
            <a:off x="572906" y="1610995"/>
            <a:ext cx="9833558" cy="6186674"/>
          </a:xfrm>
          <a:prstGeom prst="rect">
            <a:avLst/>
          </a:prstGeom>
        </p:spPr>
      </p:pic>
      <p:sp>
        <p:nvSpPr>
          <p:cNvPr id="4" name="TextBox 4"/>
          <p:cNvSpPr txBox="1"/>
          <p:nvPr/>
        </p:nvSpPr>
        <p:spPr>
          <a:xfrm>
            <a:off x="1279729" y="838200"/>
            <a:ext cx="9126735" cy="892552"/>
          </a:xfrm>
          <a:prstGeom prst="rect">
            <a:avLst/>
          </a:prstGeom>
        </p:spPr>
        <p:txBody>
          <a:bodyPr wrap="square" lIns="0" tIns="0" rIns="0" bIns="0" rtlCol="0" anchor="t">
            <a:spAutoFit/>
          </a:bodyPr>
          <a:lstStyle/>
          <a:p>
            <a:pPr>
              <a:lnSpc>
                <a:spcPts val="8000"/>
              </a:lnSpc>
            </a:pPr>
            <a:r>
              <a:rPr lang="en-US" sz="4800" u="sng" dirty="0">
                <a:solidFill>
                  <a:srgbClr val="365B6D"/>
                </a:solidFill>
                <a:latin typeface="Barlow Bold"/>
              </a:rPr>
              <a:t>Post Processer </a:t>
            </a:r>
          </a:p>
        </p:txBody>
      </p:sp>
      <p:sp>
        <p:nvSpPr>
          <p:cNvPr id="6" name="AutoShape 6"/>
          <p:cNvSpPr/>
          <p:nvPr/>
        </p:nvSpPr>
        <p:spPr>
          <a:xfrm>
            <a:off x="989842" y="9984398"/>
            <a:ext cx="16244877" cy="0"/>
          </a:xfrm>
          <a:prstGeom prst="line">
            <a:avLst/>
          </a:prstGeom>
          <a:ln w="57150" cap="flat">
            <a:solidFill>
              <a:srgbClr val="365B6D"/>
            </a:solidFill>
            <a:prstDash val="solid"/>
            <a:headEnd type="none" w="sm" len="sm"/>
            <a:tailEnd type="none" w="sm" len="sm"/>
          </a:ln>
        </p:spPr>
        <p:txBody>
          <a:bodyPr/>
          <a:lstStyle/>
          <a:p>
            <a:endParaRPr lang="en-US"/>
          </a:p>
        </p:txBody>
      </p:sp>
      <p:grpSp>
        <p:nvGrpSpPr>
          <p:cNvPr id="9" name="Group 9"/>
          <p:cNvGrpSpPr/>
          <p:nvPr/>
        </p:nvGrpSpPr>
        <p:grpSpPr>
          <a:xfrm>
            <a:off x="1026806" y="137872"/>
            <a:ext cx="3494852" cy="954083"/>
            <a:chOff x="0" y="0"/>
            <a:chExt cx="1010276" cy="275802"/>
          </a:xfrm>
        </p:grpSpPr>
        <p:sp>
          <p:nvSpPr>
            <p:cNvPr id="10" name="Freeform 10"/>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F7F7F7"/>
            </a:solidFill>
            <a:ln w="57150" cap="rnd">
              <a:solidFill>
                <a:srgbClr val="1C1C1C"/>
              </a:solidFill>
              <a:prstDash val="solid"/>
              <a:round/>
            </a:ln>
          </p:spPr>
          <p:txBody>
            <a:bodyPr/>
            <a:lstStyle/>
            <a:p>
              <a:endParaRPr lang="en-US"/>
            </a:p>
          </p:txBody>
        </p:sp>
        <p:sp>
          <p:nvSpPr>
            <p:cNvPr id="11" name="TextBox 11"/>
            <p:cNvSpPr txBox="1"/>
            <p:nvPr/>
          </p:nvSpPr>
          <p:spPr>
            <a:xfrm>
              <a:off x="0" y="-47625"/>
              <a:ext cx="1010276" cy="323427"/>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13762554" y="137872"/>
            <a:ext cx="3494852" cy="954083"/>
            <a:chOff x="0" y="0"/>
            <a:chExt cx="1010276" cy="275802"/>
          </a:xfrm>
        </p:grpSpPr>
        <p:sp>
          <p:nvSpPr>
            <p:cNvPr id="14" name="Freeform 14"/>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F7F7F7"/>
            </a:solidFill>
            <a:ln w="57150" cap="rnd">
              <a:solidFill>
                <a:srgbClr val="1C1C1C"/>
              </a:solidFill>
              <a:prstDash val="solid"/>
              <a:round/>
            </a:ln>
          </p:spPr>
          <p:txBody>
            <a:bodyPr/>
            <a:lstStyle/>
            <a:p>
              <a:endParaRPr lang="en-US"/>
            </a:p>
          </p:txBody>
        </p:sp>
        <p:sp>
          <p:nvSpPr>
            <p:cNvPr id="15" name="TextBox 15"/>
            <p:cNvSpPr txBox="1"/>
            <p:nvPr/>
          </p:nvSpPr>
          <p:spPr>
            <a:xfrm>
              <a:off x="0" y="-47625"/>
              <a:ext cx="1010276" cy="323427"/>
            </a:xfrm>
            <a:prstGeom prst="rect">
              <a:avLst/>
            </a:prstGeom>
          </p:spPr>
          <p:txBody>
            <a:bodyPr lIns="50800" tIns="50800" rIns="50800" bIns="50800" rtlCol="0" anchor="ctr"/>
            <a:lstStyle/>
            <a:p>
              <a:pPr algn="ctr">
                <a:lnSpc>
                  <a:spcPts val="2659"/>
                </a:lnSpc>
                <a:spcBef>
                  <a:spcPct val="0"/>
                </a:spcBef>
              </a:pPr>
              <a:endParaRPr/>
            </a:p>
          </p:txBody>
        </p:sp>
      </p:grpSp>
      <p:sp>
        <p:nvSpPr>
          <p:cNvPr id="17" name="AutoShape 17"/>
          <p:cNvSpPr/>
          <p:nvPr/>
        </p:nvSpPr>
        <p:spPr>
          <a:xfrm>
            <a:off x="4523552" y="586339"/>
            <a:ext cx="9240896" cy="0"/>
          </a:xfrm>
          <a:prstGeom prst="line">
            <a:avLst/>
          </a:prstGeom>
          <a:ln w="57150" cap="flat">
            <a:solidFill>
              <a:srgbClr val="365B6D"/>
            </a:solidFill>
            <a:prstDash val="solid"/>
            <a:headEnd type="none" w="sm" len="sm"/>
            <a:tailEnd type="none" w="sm" len="sm"/>
          </a:ln>
        </p:spPr>
        <p:txBody>
          <a:bodyPr/>
          <a:lstStyle/>
          <a:p>
            <a:endParaRPr lang="en-US"/>
          </a:p>
        </p:txBody>
      </p:sp>
      <p:sp>
        <p:nvSpPr>
          <p:cNvPr id="19" name="TextBox 19"/>
          <p:cNvSpPr txBox="1"/>
          <p:nvPr/>
        </p:nvSpPr>
        <p:spPr>
          <a:xfrm>
            <a:off x="14904692" y="484761"/>
            <a:ext cx="1210577" cy="256480"/>
          </a:xfrm>
          <a:prstGeom prst="rect">
            <a:avLst/>
          </a:prstGeom>
        </p:spPr>
        <p:txBody>
          <a:bodyPr lIns="0" tIns="0" rIns="0" bIns="0" rtlCol="0" anchor="t">
            <a:spAutoFit/>
          </a:bodyPr>
          <a:lstStyle/>
          <a:p>
            <a:pPr algn="ctr">
              <a:lnSpc>
                <a:spcPts val="2000"/>
              </a:lnSpc>
            </a:pPr>
            <a:r>
              <a:rPr lang="en-US" sz="2000" spc="8" dirty="0">
                <a:solidFill>
                  <a:srgbClr val="365B6D"/>
                </a:solidFill>
                <a:latin typeface="Barlow"/>
              </a:rPr>
              <a:t>09</a:t>
            </a:r>
          </a:p>
        </p:txBody>
      </p:sp>
      <p:sp>
        <p:nvSpPr>
          <p:cNvPr id="20" name="Freeform 20"/>
          <p:cNvSpPr/>
          <p:nvPr/>
        </p:nvSpPr>
        <p:spPr>
          <a:xfrm>
            <a:off x="16217775" y="394047"/>
            <a:ext cx="441733" cy="441733"/>
          </a:xfrm>
          <a:custGeom>
            <a:avLst/>
            <a:gdLst/>
            <a:ahLst/>
            <a:cxnLst/>
            <a:rect l="l" t="t" r="r" b="b"/>
            <a:pathLst>
              <a:path w="441733" h="441733">
                <a:moveTo>
                  <a:pt x="0" y="0"/>
                </a:moveTo>
                <a:lnTo>
                  <a:pt x="441733" y="0"/>
                </a:lnTo>
                <a:lnTo>
                  <a:pt x="441733" y="441733"/>
                </a:lnTo>
                <a:lnTo>
                  <a:pt x="0" y="44173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21" name="Freeform 21"/>
          <p:cNvSpPr/>
          <p:nvPr/>
        </p:nvSpPr>
        <p:spPr>
          <a:xfrm flipH="1">
            <a:off x="14360452" y="394047"/>
            <a:ext cx="441733" cy="441733"/>
          </a:xfrm>
          <a:custGeom>
            <a:avLst/>
            <a:gdLst/>
            <a:ahLst/>
            <a:cxnLst/>
            <a:rect l="l" t="t" r="r" b="b"/>
            <a:pathLst>
              <a:path w="441733" h="441733">
                <a:moveTo>
                  <a:pt x="441733" y="0"/>
                </a:moveTo>
                <a:lnTo>
                  <a:pt x="0" y="0"/>
                </a:lnTo>
                <a:lnTo>
                  <a:pt x="0" y="441733"/>
                </a:lnTo>
                <a:lnTo>
                  <a:pt x="441733" y="441733"/>
                </a:lnTo>
                <a:lnTo>
                  <a:pt x="441733"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pic>
        <p:nvPicPr>
          <p:cNvPr id="26" name="Picture 25" descr="A logo for a university&#10;&#10;Description automatically generated with medium confidence">
            <a:extLst>
              <a:ext uri="{FF2B5EF4-FFF2-40B4-BE49-F238E27FC236}">
                <a16:creationId xmlns:a16="http://schemas.microsoft.com/office/drawing/2014/main" id="{226B38FF-60E8-4E51-512C-A22171129016}"/>
              </a:ext>
            </a:extLst>
          </p:cNvPr>
          <p:cNvPicPr>
            <a:picLocks noChangeAspect="1"/>
          </p:cNvPicPr>
          <p:nvPr/>
        </p:nvPicPr>
        <p:blipFill rotWithShape="1">
          <a:blip r:embed="rId5">
            <a:extLst>
              <a:ext uri="{28A0092B-C50C-407E-A947-70E740481C1C}">
                <a14:useLocalDpi xmlns:a14="http://schemas.microsoft.com/office/drawing/2010/main" val="0"/>
              </a:ext>
            </a:extLst>
          </a:blip>
          <a:srcRect l="2336" t="30911" r="5251" b="28087"/>
          <a:stretch/>
        </p:blipFill>
        <p:spPr>
          <a:xfrm>
            <a:off x="1250232" y="228515"/>
            <a:ext cx="3048000" cy="772795"/>
          </a:xfrm>
          <a:prstGeom prst="rect">
            <a:avLst/>
          </a:prstGeom>
        </p:spPr>
      </p:pic>
      <p:pic>
        <p:nvPicPr>
          <p:cNvPr id="7" name="Picture 6">
            <a:extLst>
              <a:ext uri="{FF2B5EF4-FFF2-40B4-BE49-F238E27FC236}">
                <a16:creationId xmlns:a16="http://schemas.microsoft.com/office/drawing/2014/main" id="{5EF9DB1A-0480-F797-E077-ED759FDD6A6B}"/>
              </a:ext>
            </a:extLst>
          </p:cNvPr>
          <p:cNvPicPr>
            <a:picLocks noChangeAspect="1"/>
          </p:cNvPicPr>
          <p:nvPr/>
        </p:nvPicPr>
        <p:blipFill rotWithShape="1">
          <a:blip r:embed="rId2">
            <a:extLst>
              <a:ext uri="{28A0092B-C50C-407E-A947-70E740481C1C}">
                <a14:useLocalDpi xmlns:a14="http://schemas.microsoft.com/office/drawing/2010/main" val="0"/>
              </a:ext>
            </a:extLst>
          </a:blip>
          <a:srcRect t="59827" r="39957" b="5421"/>
          <a:stretch/>
        </p:blipFill>
        <p:spPr>
          <a:xfrm>
            <a:off x="9144000" y="1957032"/>
            <a:ext cx="7010400" cy="4202111"/>
          </a:xfrm>
          <a:prstGeom prst="rect">
            <a:avLst/>
          </a:prstGeom>
        </p:spPr>
      </p:pic>
      <p:sp>
        <p:nvSpPr>
          <p:cNvPr id="8" name="TextBox 7">
            <a:extLst>
              <a:ext uri="{FF2B5EF4-FFF2-40B4-BE49-F238E27FC236}">
                <a16:creationId xmlns:a16="http://schemas.microsoft.com/office/drawing/2014/main" id="{EC99E840-2B5F-FEC0-6254-248304DC6AA8}"/>
              </a:ext>
            </a:extLst>
          </p:cNvPr>
          <p:cNvSpPr txBox="1"/>
          <p:nvPr/>
        </p:nvSpPr>
        <p:spPr>
          <a:xfrm>
            <a:off x="5410200" y="3467100"/>
            <a:ext cx="2895600" cy="369332"/>
          </a:xfrm>
          <a:prstGeom prst="rect">
            <a:avLst/>
          </a:prstGeom>
          <a:noFill/>
        </p:spPr>
        <p:txBody>
          <a:bodyPr wrap="square" rtlCol="0">
            <a:spAutoFit/>
          </a:bodyPr>
          <a:lstStyle/>
          <a:p>
            <a:r>
              <a:rPr lang="en-US" dirty="0"/>
              <a:t>Conversion to .</a:t>
            </a:r>
            <a:r>
              <a:rPr lang="en-US" dirty="0" err="1"/>
              <a:t>vtk</a:t>
            </a:r>
            <a:r>
              <a:rPr lang="en-US" dirty="0"/>
              <a:t> file </a:t>
            </a:r>
          </a:p>
        </p:txBody>
      </p:sp>
      <p:sp>
        <p:nvSpPr>
          <p:cNvPr id="12" name="TextBox 11">
            <a:extLst>
              <a:ext uri="{FF2B5EF4-FFF2-40B4-BE49-F238E27FC236}">
                <a16:creationId xmlns:a16="http://schemas.microsoft.com/office/drawing/2014/main" id="{6F9C6E09-6F03-C5ED-DD44-2B9C902D9F39}"/>
              </a:ext>
            </a:extLst>
          </p:cNvPr>
          <p:cNvSpPr txBox="1"/>
          <p:nvPr/>
        </p:nvSpPr>
        <p:spPr>
          <a:xfrm>
            <a:off x="5257800" y="3435132"/>
            <a:ext cx="2514600" cy="369332"/>
          </a:xfrm>
          <a:prstGeom prst="rect">
            <a:avLst/>
          </a:prstGeom>
          <a:noFill/>
          <a:ln w="5715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4015076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279729" y="838200"/>
            <a:ext cx="15027071" cy="892552"/>
          </a:xfrm>
          <a:prstGeom prst="rect">
            <a:avLst/>
          </a:prstGeom>
        </p:spPr>
        <p:txBody>
          <a:bodyPr wrap="square" lIns="0" tIns="0" rIns="0" bIns="0" rtlCol="0" anchor="t">
            <a:spAutoFit/>
          </a:bodyPr>
          <a:lstStyle/>
          <a:p>
            <a:pPr>
              <a:lnSpc>
                <a:spcPts val="8000"/>
              </a:lnSpc>
            </a:pPr>
            <a:r>
              <a:rPr lang="en-US" sz="4800" u="sng" dirty="0">
                <a:solidFill>
                  <a:srgbClr val="365B6D"/>
                </a:solidFill>
                <a:latin typeface="Barlow Bold"/>
              </a:rPr>
              <a:t>Post Processing (Visualization On </a:t>
            </a:r>
            <a:r>
              <a:rPr lang="en-US" sz="4800" u="sng" dirty="0" err="1">
                <a:solidFill>
                  <a:srgbClr val="365B6D"/>
                </a:solidFill>
                <a:latin typeface="Barlow Bold"/>
              </a:rPr>
              <a:t>Paraview</a:t>
            </a:r>
            <a:r>
              <a:rPr lang="en-US" sz="4800" u="sng" dirty="0">
                <a:solidFill>
                  <a:srgbClr val="365B6D"/>
                </a:solidFill>
                <a:latin typeface="Barlow Bold"/>
              </a:rPr>
              <a:t>)</a:t>
            </a:r>
          </a:p>
        </p:txBody>
      </p:sp>
      <p:sp>
        <p:nvSpPr>
          <p:cNvPr id="6" name="AutoShape 6"/>
          <p:cNvSpPr/>
          <p:nvPr/>
        </p:nvSpPr>
        <p:spPr>
          <a:xfrm>
            <a:off x="989842" y="9984398"/>
            <a:ext cx="16244877" cy="0"/>
          </a:xfrm>
          <a:prstGeom prst="line">
            <a:avLst/>
          </a:prstGeom>
          <a:ln w="57150" cap="flat">
            <a:solidFill>
              <a:srgbClr val="365B6D"/>
            </a:solidFill>
            <a:prstDash val="solid"/>
            <a:headEnd type="none" w="sm" len="sm"/>
            <a:tailEnd type="none" w="sm" len="sm"/>
          </a:ln>
        </p:spPr>
        <p:txBody>
          <a:bodyPr/>
          <a:lstStyle/>
          <a:p>
            <a:endParaRPr lang="en-US"/>
          </a:p>
        </p:txBody>
      </p:sp>
      <p:grpSp>
        <p:nvGrpSpPr>
          <p:cNvPr id="9" name="Group 9"/>
          <p:cNvGrpSpPr/>
          <p:nvPr/>
        </p:nvGrpSpPr>
        <p:grpSpPr>
          <a:xfrm>
            <a:off x="1026806" y="137872"/>
            <a:ext cx="3494852" cy="954083"/>
            <a:chOff x="0" y="0"/>
            <a:chExt cx="1010276" cy="275802"/>
          </a:xfrm>
        </p:grpSpPr>
        <p:sp>
          <p:nvSpPr>
            <p:cNvPr id="10" name="Freeform 10"/>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F7F7F7"/>
            </a:solidFill>
            <a:ln w="57150" cap="rnd">
              <a:solidFill>
                <a:srgbClr val="1C1C1C"/>
              </a:solidFill>
              <a:prstDash val="solid"/>
              <a:round/>
            </a:ln>
          </p:spPr>
          <p:txBody>
            <a:bodyPr/>
            <a:lstStyle/>
            <a:p>
              <a:endParaRPr lang="en-US"/>
            </a:p>
          </p:txBody>
        </p:sp>
        <p:sp>
          <p:nvSpPr>
            <p:cNvPr id="11" name="TextBox 11"/>
            <p:cNvSpPr txBox="1"/>
            <p:nvPr/>
          </p:nvSpPr>
          <p:spPr>
            <a:xfrm>
              <a:off x="0" y="-47625"/>
              <a:ext cx="1010276" cy="323427"/>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13762554" y="137872"/>
            <a:ext cx="3494852" cy="954083"/>
            <a:chOff x="0" y="0"/>
            <a:chExt cx="1010276" cy="275802"/>
          </a:xfrm>
        </p:grpSpPr>
        <p:sp>
          <p:nvSpPr>
            <p:cNvPr id="14" name="Freeform 14"/>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F7F7F7"/>
            </a:solidFill>
            <a:ln w="57150" cap="rnd">
              <a:solidFill>
                <a:srgbClr val="1C1C1C"/>
              </a:solidFill>
              <a:prstDash val="solid"/>
              <a:round/>
            </a:ln>
          </p:spPr>
          <p:txBody>
            <a:bodyPr/>
            <a:lstStyle/>
            <a:p>
              <a:endParaRPr lang="en-US"/>
            </a:p>
          </p:txBody>
        </p:sp>
        <p:sp>
          <p:nvSpPr>
            <p:cNvPr id="15" name="TextBox 15"/>
            <p:cNvSpPr txBox="1"/>
            <p:nvPr/>
          </p:nvSpPr>
          <p:spPr>
            <a:xfrm>
              <a:off x="0" y="-47625"/>
              <a:ext cx="1010276" cy="323427"/>
            </a:xfrm>
            <a:prstGeom prst="rect">
              <a:avLst/>
            </a:prstGeom>
          </p:spPr>
          <p:txBody>
            <a:bodyPr lIns="50800" tIns="50800" rIns="50800" bIns="50800" rtlCol="0" anchor="ctr"/>
            <a:lstStyle/>
            <a:p>
              <a:pPr algn="ctr">
                <a:lnSpc>
                  <a:spcPts val="2659"/>
                </a:lnSpc>
                <a:spcBef>
                  <a:spcPct val="0"/>
                </a:spcBef>
              </a:pPr>
              <a:endParaRPr/>
            </a:p>
          </p:txBody>
        </p:sp>
      </p:grpSp>
      <p:sp>
        <p:nvSpPr>
          <p:cNvPr id="17" name="AutoShape 17"/>
          <p:cNvSpPr/>
          <p:nvPr/>
        </p:nvSpPr>
        <p:spPr>
          <a:xfrm>
            <a:off x="4523552" y="586339"/>
            <a:ext cx="9240896" cy="0"/>
          </a:xfrm>
          <a:prstGeom prst="line">
            <a:avLst/>
          </a:prstGeom>
          <a:ln w="57150" cap="flat">
            <a:solidFill>
              <a:srgbClr val="365B6D"/>
            </a:solidFill>
            <a:prstDash val="solid"/>
            <a:headEnd type="none" w="sm" len="sm"/>
            <a:tailEnd type="none" w="sm" len="sm"/>
          </a:ln>
        </p:spPr>
        <p:txBody>
          <a:bodyPr/>
          <a:lstStyle/>
          <a:p>
            <a:endParaRPr lang="en-US"/>
          </a:p>
        </p:txBody>
      </p:sp>
      <p:sp>
        <p:nvSpPr>
          <p:cNvPr id="19" name="TextBox 19"/>
          <p:cNvSpPr txBox="1"/>
          <p:nvPr/>
        </p:nvSpPr>
        <p:spPr>
          <a:xfrm>
            <a:off x="14904692" y="484761"/>
            <a:ext cx="1210577" cy="256480"/>
          </a:xfrm>
          <a:prstGeom prst="rect">
            <a:avLst/>
          </a:prstGeom>
        </p:spPr>
        <p:txBody>
          <a:bodyPr lIns="0" tIns="0" rIns="0" bIns="0" rtlCol="0" anchor="t">
            <a:spAutoFit/>
          </a:bodyPr>
          <a:lstStyle/>
          <a:p>
            <a:pPr algn="ctr">
              <a:lnSpc>
                <a:spcPts val="2000"/>
              </a:lnSpc>
            </a:pPr>
            <a:r>
              <a:rPr lang="en-US" sz="2000" spc="8" dirty="0">
                <a:solidFill>
                  <a:srgbClr val="365B6D"/>
                </a:solidFill>
                <a:latin typeface="Barlow"/>
              </a:rPr>
              <a:t>10</a:t>
            </a:r>
          </a:p>
        </p:txBody>
      </p:sp>
      <p:sp>
        <p:nvSpPr>
          <p:cNvPr id="20" name="Freeform 20"/>
          <p:cNvSpPr/>
          <p:nvPr/>
        </p:nvSpPr>
        <p:spPr>
          <a:xfrm>
            <a:off x="16217775" y="394047"/>
            <a:ext cx="441733" cy="441733"/>
          </a:xfrm>
          <a:custGeom>
            <a:avLst/>
            <a:gdLst/>
            <a:ahLst/>
            <a:cxnLst/>
            <a:rect l="l" t="t" r="r" b="b"/>
            <a:pathLst>
              <a:path w="441733" h="441733">
                <a:moveTo>
                  <a:pt x="0" y="0"/>
                </a:moveTo>
                <a:lnTo>
                  <a:pt x="441733" y="0"/>
                </a:lnTo>
                <a:lnTo>
                  <a:pt x="441733" y="441733"/>
                </a:lnTo>
                <a:lnTo>
                  <a:pt x="0" y="4417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1" name="Freeform 21"/>
          <p:cNvSpPr/>
          <p:nvPr/>
        </p:nvSpPr>
        <p:spPr>
          <a:xfrm flipH="1">
            <a:off x="14360452" y="394047"/>
            <a:ext cx="441733" cy="441733"/>
          </a:xfrm>
          <a:custGeom>
            <a:avLst/>
            <a:gdLst/>
            <a:ahLst/>
            <a:cxnLst/>
            <a:rect l="l" t="t" r="r" b="b"/>
            <a:pathLst>
              <a:path w="441733" h="441733">
                <a:moveTo>
                  <a:pt x="441733" y="0"/>
                </a:moveTo>
                <a:lnTo>
                  <a:pt x="0" y="0"/>
                </a:lnTo>
                <a:lnTo>
                  <a:pt x="0" y="441733"/>
                </a:lnTo>
                <a:lnTo>
                  <a:pt x="441733" y="441733"/>
                </a:lnTo>
                <a:lnTo>
                  <a:pt x="441733"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pic>
        <p:nvPicPr>
          <p:cNvPr id="26" name="Picture 25" descr="A logo for a university&#10;&#10;Description automatically generated with medium confidence">
            <a:extLst>
              <a:ext uri="{FF2B5EF4-FFF2-40B4-BE49-F238E27FC236}">
                <a16:creationId xmlns:a16="http://schemas.microsoft.com/office/drawing/2014/main" id="{226B38FF-60E8-4E51-512C-A22171129016}"/>
              </a:ext>
            </a:extLst>
          </p:cNvPr>
          <p:cNvPicPr>
            <a:picLocks noChangeAspect="1"/>
          </p:cNvPicPr>
          <p:nvPr/>
        </p:nvPicPr>
        <p:blipFill rotWithShape="1">
          <a:blip r:embed="rId4">
            <a:extLst>
              <a:ext uri="{28A0092B-C50C-407E-A947-70E740481C1C}">
                <a14:useLocalDpi xmlns:a14="http://schemas.microsoft.com/office/drawing/2010/main" val="0"/>
              </a:ext>
            </a:extLst>
          </a:blip>
          <a:srcRect l="2336" t="30911" r="5251" b="28087"/>
          <a:stretch/>
        </p:blipFill>
        <p:spPr>
          <a:xfrm>
            <a:off x="1250232" y="228515"/>
            <a:ext cx="3048000" cy="772795"/>
          </a:xfrm>
          <a:prstGeom prst="rect">
            <a:avLst/>
          </a:prstGeom>
        </p:spPr>
      </p:pic>
      <p:grpSp>
        <p:nvGrpSpPr>
          <p:cNvPr id="29" name="Group 28">
            <a:extLst>
              <a:ext uri="{FF2B5EF4-FFF2-40B4-BE49-F238E27FC236}">
                <a16:creationId xmlns:a16="http://schemas.microsoft.com/office/drawing/2014/main" id="{2E9C238C-CD62-1B02-8A12-C9AA5F84C730}"/>
              </a:ext>
            </a:extLst>
          </p:cNvPr>
          <p:cNvGrpSpPr/>
          <p:nvPr/>
        </p:nvGrpSpPr>
        <p:grpSpPr>
          <a:xfrm>
            <a:off x="7501339" y="1925507"/>
            <a:ext cx="3285322" cy="7056224"/>
            <a:chOff x="5638800" y="1924913"/>
            <a:chExt cx="3285322" cy="6927568"/>
          </a:xfrm>
        </p:grpSpPr>
        <p:pic>
          <p:nvPicPr>
            <p:cNvPr id="24" name="Picture 23" descr="A graph of a bar&#10;&#10;Description automatically generated with medium confidence">
              <a:extLst>
                <a:ext uri="{FF2B5EF4-FFF2-40B4-BE49-F238E27FC236}">
                  <a16:creationId xmlns:a16="http://schemas.microsoft.com/office/drawing/2014/main" id="{9BCFA243-83AD-7434-53E3-650130843E08}"/>
                </a:ext>
              </a:extLst>
            </p:cNvPr>
            <p:cNvPicPr>
              <a:picLocks noChangeAspect="1"/>
            </p:cNvPicPr>
            <p:nvPr/>
          </p:nvPicPr>
          <p:blipFill rotWithShape="1">
            <a:blip r:embed="rId5">
              <a:extLst>
                <a:ext uri="{28A0092B-C50C-407E-A947-70E740481C1C}">
                  <a14:useLocalDpi xmlns:a14="http://schemas.microsoft.com/office/drawing/2010/main" val="0"/>
                </a:ext>
              </a:extLst>
            </a:blip>
            <a:srcRect r="79687"/>
            <a:stretch/>
          </p:blipFill>
          <p:spPr>
            <a:xfrm>
              <a:off x="5638800" y="1924913"/>
              <a:ext cx="1642661" cy="6927568"/>
            </a:xfrm>
            <a:prstGeom prst="rect">
              <a:avLst/>
            </a:prstGeom>
          </p:spPr>
        </p:pic>
        <p:pic>
          <p:nvPicPr>
            <p:cNvPr id="25" name="Picture 24" descr="A graph of a bar&#10;&#10;Description automatically generated with medium confidence">
              <a:extLst>
                <a:ext uri="{FF2B5EF4-FFF2-40B4-BE49-F238E27FC236}">
                  <a16:creationId xmlns:a16="http://schemas.microsoft.com/office/drawing/2014/main" id="{D7DF9342-2F7E-88BC-8D17-BD5B67BF8B39}"/>
                </a:ext>
              </a:extLst>
            </p:cNvPr>
            <p:cNvPicPr>
              <a:picLocks noChangeAspect="1"/>
            </p:cNvPicPr>
            <p:nvPr/>
          </p:nvPicPr>
          <p:blipFill rotWithShape="1">
            <a:blip r:embed="rId5">
              <a:extLst>
                <a:ext uri="{28A0092B-C50C-407E-A947-70E740481C1C}">
                  <a14:useLocalDpi xmlns:a14="http://schemas.microsoft.com/office/drawing/2010/main" val="0"/>
                </a:ext>
              </a:extLst>
            </a:blip>
            <a:srcRect l="82359" t="198" r="-2672" b="-198"/>
            <a:stretch/>
          </p:blipFill>
          <p:spPr>
            <a:xfrm>
              <a:off x="7281461" y="1924913"/>
              <a:ext cx="1642661" cy="6927568"/>
            </a:xfrm>
            <a:prstGeom prst="rect">
              <a:avLst/>
            </a:prstGeom>
          </p:spPr>
        </p:pic>
      </p:grpSp>
      <p:grpSp>
        <p:nvGrpSpPr>
          <p:cNvPr id="28" name="Group 27">
            <a:extLst>
              <a:ext uri="{FF2B5EF4-FFF2-40B4-BE49-F238E27FC236}">
                <a16:creationId xmlns:a16="http://schemas.microsoft.com/office/drawing/2014/main" id="{BF5F8F20-0D8A-CC3A-A885-23742067361C}"/>
              </a:ext>
            </a:extLst>
          </p:cNvPr>
          <p:cNvGrpSpPr/>
          <p:nvPr/>
        </p:nvGrpSpPr>
        <p:grpSpPr>
          <a:xfrm>
            <a:off x="11887200" y="1945971"/>
            <a:ext cx="3285322" cy="6946002"/>
            <a:chOff x="10134600" y="1880181"/>
            <a:chExt cx="3285322" cy="6810375"/>
          </a:xfrm>
        </p:grpSpPr>
        <p:pic>
          <p:nvPicPr>
            <p:cNvPr id="22" name="Picture 21" descr="A screenshot of a computer generated image&#10;&#10;Description automatically generated">
              <a:extLst>
                <a:ext uri="{FF2B5EF4-FFF2-40B4-BE49-F238E27FC236}">
                  <a16:creationId xmlns:a16="http://schemas.microsoft.com/office/drawing/2014/main" id="{DA69E33D-C24B-4D5F-458D-D6C4D7914AA6}"/>
                </a:ext>
              </a:extLst>
            </p:cNvPr>
            <p:cNvPicPr>
              <a:picLocks noChangeAspect="1"/>
            </p:cNvPicPr>
            <p:nvPr/>
          </p:nvPicPr>
          <p:blipFill rotWithShape="1">
            <a:blip r:embed="rId6">
              <a:extLst>
                <a:ext uri="{28A0092B-C50C-407E-A947-70E740481C1C}">
                  <a14:useLocalDpi xmlns:a14="http://schemas.microsoft.com/office/drawing/2010/main" val="0"/>
                </a:ext>
              </a:extLst>
            </a:blip>
            <a:srcRect r="79371"/>
            <a:stretch/>
          </p:blipFill>
          <p:spPr>
            <a:xfrm>
              <a:off x="10134600" y="1880181"/>
              <a:ext cx="1642661" cy="6810375"/>
            </a:xfrm>
            <a:prstGeom prst="rect">
              <a:avLst/>
            </a:prstGeom>
          </p:spPr>
        </p:pic>
        <p:pic>
          <p:nvPicPr>
            <p:cNvPr id="27" name="Picture 26" descr="A screenshot of a computer generated image&#10;&#10;Description automatically generated">
              <a:extLst>
                <a:ext uri="{FF2B5EF4-FFF2-40B4-BE49-F238E27FC236}">
                  <a16:creationId xmlns:a16="http://schemas.microsoft.com/office/drawing/2014/main" id="{9743AB8C-9F1B-C796-BBAF-4668BC65CF00}"/>
                </a:ext>
              </a:extLst>
            </p:cNvPr>
            <p:cNvPicPr>
              <a:picLocks noChangeAspect="1"/>
            </p:cNvPicPr>
            <p:nvPr/>
          </p:nvPicPr>
          <p:blipFill rotWithShape="1">
            <a:blip r:embed="rId6">
              <a:extLst>
                <a:ext uri="{28A0092B-C50C-407E-A947-70E740481C1C}">
                  <a14:useLocalDpi xmlns:a14="http://schemas.microsoft.com/office/drawing/2010/main" val="0"/>
                </a:ext>
              </a:extLst>
            </a:blip>
            <a:srcRect l="80308" t="126" r="-937" b="-126"/>
            <a:stretch/>
          </p:blipFill>
          <p:spPr>
            <a:xfrm>
              <a:off x="11777261" y="1880181"/>
              <a:ext cx="1642661" cy="6810375"/>
            </a:xfrm>
            <a:prstGeom prst="rect">
              <a:avLst/>
            </a:prstGeom>
          </p:spPr>
        </p:pic>
      </p:grpSp>
      <p:grpSp>
        <p:nvGrpSpPr>
          <p:cNvPr id="36" name="Group 35">
            <a:extLst>
              <a:ext uri="{FF2B5EF4-FFF2-40B4-BE49-F238E27FC236}">
                <a16:creationId xmlns:a16="http://schemas.microsoft.com/office/drawing/2014/main" id="{1E7FC83C-EE11-879C-E773-3EE9C3AE1ACC}"/>
              </a:ext>
            </a:extLst>
          </p:cNvPr>
          <p:cNvGrpSpPr/>
          <p:nvPr/>
        </p:nvGrpSpPr>
        <p:grpSpPr>
          <a:xfrm>
            <a:off x="1981200" y="1957032"/>
            <a:ext cx="4426948" cy="6993175"/>
            <a:chOff x="2754388" y="1969835"/>
            <a:chExt cx="4426948" cy="6993175"/>
          </a:xfrm>
        </p:grpSpPr>
        <p:pic>
          <p:nvPicPr>
            <p:cNvPr id="31" name="Picture 30" descr="A grey rectangular object&#10;&#10;Description automatically generated with medium confidence">
              <a:extLst>
                <a:ext uri="{FF2B5EF4-FFF2-40B4-BE49-F238E27FC236}">
                  <a16:creationId xmlns:a16="http://schemas.microsoft.com/office/drawing/2014/main" id="{B58E4F4B-BCD7-664C-D4C0-9E069B3AB748}"/>
                </a:ext>
              </a:extLst>
            </p:cNvPr>
            <p:cNvPicPr>
              <a:picLocks noChangeAspect="1"/>
            </p:cNvPicPr>
            <p:nvPr/>
          </p:nvPicPr>
          <p:blipFill rotWithShape="1">
            <a:blip r:embed="rId7">
              <a:extLst>
                <a:ext uri="{28A0092B-C50C-407E-A947-70E740481C1C}">
                  <a14:useLocalDpi xmlns:a14="http://schemas.microsoft.com/office/drawing/2010/main" val="0"/>
                </a:ext>
              </a:extLst>
            </a:blip>
            <a:srcRect l="22116" r="18957" b="2999"/>
            <a:stretch/>
          </p:blipFill>
          <p:spPr>
            <a:xfrm>
              <a:off x="2754388" y="1969835"/>
              <a:ext cx="1363956" cy="6993175"/>
            </a:xfrm>
            <a:prstGeom prst="rect">
              <a:avLst/>
            </a:prstGeom>
          </p:spPr>
        </p:pic>
        <p:pic>
          <p:nvPicPr>
            <p:cNvPr id="33" name="Picture 32" descr="A white tower with many points&#10;&#10;Description automatically generated with medium confidence">
              <a:extLst>
                <a:ext uri="{FF2B5EF4-FFF2-40B4-BE49-F238E27FC236}">
                  <a16:creationId xmlns:a16="http://schemas.microsoft.com/office/drawing/2014/main" id="{7D9595C2-09CE-F09F-5D15-51C3A3939F5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33253" y="1982612"/>
              <a:ext cx="1548083" cy="6946003"/>
            </a:xfrm>
            <a:prstGeom prst="rect">
              <a:avLst/>
            </a:prstGeom>
          </p:spPr>
        </p:pic>
        <p:pic>
          <p:nvPicPr>
            <p:cNvPr id="35" name="Picture 34" descr="A white rectangular object with blue lines&#10;&#10;Description automatically generated">
              <a:extLst>
                <a:ext uri="{FF2B5EF4-FFF2-40B4-BE49-F238E27FC236}">
                  <a16:creationId xmlns:a16="http://schemas.microsoft.com/office/drawing/2014/main" id="{C546B48D-53A7-A5C9-17F5-86A2CF33A4EF}"/>
                </a:ext>
              </a:extLst>
            </p:cNvPr>
            <p:cNvPicPr>
              <a:picLocks noChangeAspect="1"/>
            </p:cNvPicPr>
            <p:nvPr/>
          </p:nvPicPr>
          <p:blipFill rotWithShape="1">
            <a:blip r:embed="rId9">
              <a:extLst>
                <a:ext uri="{28A0092B-C50C-407E-A947-70E740481C1C}">
                  <a14:useLocalDpi xmlns:a14="http://schemas.microsoft.com/office/drawing/2010/main" val="0"/>
                </a:ext>
              </a:extLst>
            </a:blip>
            <a:srcRect l="15646" r="18840"/>
            <a:stretch/>
          </p:blipFill>
          <p:spPr>
            <a:xfrm>
              <a:off x="4118344" y="1982612"/>
              <a:ext cx="1584389" cy="6967623"/>
            </a:xfrm>
            <a:prstGeom prst="rect">
              <a:avLst/>
            </a:prstGeom>
          </p:spPr>
        </p:pic>
      </p:grpSp>
      <p:sp>
        <p:nvSpPr>
          <p:cNvPr id="38" name="TextBox 37">
            <a:extLst>
              <a:ext uri="{FF2B5EF4-FFF2-40B4-BE49-F238E27FC236}">
                <a16:creationId xmlns:a16="http://schemas.microsoft.com/office/drawing/2014/main" id="{6D5EAF2F-CBC2-A75B-242B-71EBC8E5704D}"/>
              </a:ext>
            </a:extLst>
          </p:cNvPr>
          <p:cNvSpPr txBox="1"/>
          <p:nvPr/>
        </p:nvSpPr>
        <p:spPr>
          <a:xfrm>
            <a:off x="3124200" y="9105900"/>
            <a:ext cx="2438400" cy="461665"/>
          </a:xfrm>
          <a:prstGeom prst="rect">
            <a:avLst/>
          </a:prstGeom>
          <a:noFill/>
        </p:spPr>
        <p:txBody>
          <a:bodyPr wrap="square" rtlCol="0">
            <a:spAutoFit/>
          </a:bodyPr>
          <a:lstStyle/>
          <a:p>
            <a:r>
              <a:rPr lang="en-US" sz="2400" b="1" dirty="0"/>
              <a:t>3D Solid  View </a:t>
            </a:r>
          </a:p>
        </p:txBody>
      </p:sp>
      <p:sp>
        <p:nvSpPr>
          <p:cNvPr id="39" name="TextBox 38">
            <a:extLst>
              <a:ext uri="{FF2B5EF4-FFF2-40B4-BE49-F238E27FC236}">
                <a16:creationId xmlns:a16="http://schemas.microsoft.com/office/drawing/2014/main" id="{5C64CFE8-7DED-2271-19AB-36BDFD330AE5}"/>
              </a:ext>
            </a:extLst>
          </p:cNvPr>
          <p:cNvSpPr txBox="1"/>
          <p:nvPr/>
        </p:nvSpPr>
        <p:spPr>
          <a:xfrm>
            <a:off x="8000019" y="9106677"/>
            <a:ext cx="2438400" cy="461665"/>
          </a:xfrm>
          <a:prstGeom prst="rect">
            <a:avLst/>
          </a:prstGeom>
          <a:noFill/>
        </p:spPr>
        <p:txBody>
          <a:bodyPr wrap="square" rtlCol="0">
            <a:spAutoFit/>
          </a:bodyPr>
          <a:lstStyle/>
          <a:p>
            <a:r>
              <a:rPr lang="en-US" sz="2400" b="1" dirty="0"/>
              <a:t>Displacement </a:t>
            </a:r>
          </a:p>
        </p:txBody>
      </p:sp>
      <p:sp>
        <p:nvSpPr>
          <p:cNvPr id="40" name="TextBox 39">
            <a:extLst>
              <a:ext uri="{FF2B5EF4-FFF2-40B4-BE49-F238E27FC236}">
                <a16:creationId xmlns:a16="http://schemas.microsoft.com/office/drawing/2014/main" id="{05A30661-8249-ABC1-591C-007A8A5A3DCC}"/>
              </a:ext>
            </a:extLst>
          </p:cNvPr>
          <p:cNvSpPr txBox="1"/>
          <p:nvPr/>
        </p:nvSpPr>
        <p:spPr>
          <a:xfrm>
            <a:off x="12623623" y="9005637"/>
            <a:ext cx="2438400" cy="461665"/>
          </a:xfrm>
          <a:prstGeom prst="rect">
            <a:avLst/>
          </a:prstGeom>
          <a:noFill/>
        </p:spPr>
        <p:txBody>
          <a:bodyPr wrap="square" rtlCol="0">
            <a:spAutoFit/>
          </a:bodyPr>
          <a:lstStyle/>
          <a:p>
            <a:r>
              <a:rPr lang="en-US" sz="2400" b="1" dirty="0"/>
              <a:t>Stress Contour </a:t>
            </a:r>
          </a:p>
        </p:txBody>
      </p:sp>
    </p:spTree>
    <p:extLst>
      <p:ext uri="{BB962C8B-B14F-4D97-AF65-F5344CB8AC3E}">
        <p14:creationId xmlns:p14="http://schemas.microsoft.com/office/powerpoint/2010/main" val="3558215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250233" y="838200"/>
            <a:ext cx="15056568" cy="892552"/>
          </a:xfrm>
          <a:prstGeom prst="rect">
            <a:avLst/>
          </a:prstGeom>
        </p:spPr>
        <p:txBody>
          <a:bodyPr wrap="square" lIns="0" tIns="0" rIns="0" bIns="0" rtlCol="0" anchor="t">
            <a:spAutoFit/>
          </a:bodyPr>
          <a:lstStyle/>
          <a:p>
            <a:pPr>
              <a:lnSpc>
                <a:spcPts val="8000"/>
              </a:lnSpc>
            </a:pPr>
            <a:r>
              <a:rPr lang="en-US" sz="4800" u="sng" dirty="0">
                <a:solidFill>
                  <a:srgbClr val="365B6D"/>
                </a:solidFill>
                <a:latin typeface="Barlow Bold"/>
              </a:rPr>
              <a:t>Result of Displacement </a:t>
            </a:r>
          </a:p>
        </p:txBody>
      </p:sp>
      <p:sp>
        <p:nvSpPr>
          <p:cNvPr id="6" name="AutoShape 6"/>
          <p:cNvSpPr/>
          <p:nvPr/>
        </p:nvSpPr>
        <p:spPr>
          <a:xfrm>
            <a:off x="989842" y="9984398"/>
            <a:ext cx="16244877" cy="0"/>
          </a:xfrm>
          <a:prstGeom prst="line">
            <a:avLst/>
          </a:prstGeom>
          <a:ln w="57150" cap="flat">
            <a:solidFill>
              <a:srgbClr val="365B6D"/>
            </a:solidFill>
            <a:prstDash val="solid"/>
            <a:headEnd type="none" w="sm" len="sm"/>
            <a:tailEnd type="none" w="sm" len="sm"/>
          </a:ln>
        </p:spPr>
        <p:txBody>
          <a:bodyPr/>
          <a:lstStyle/>
          <a:p>
            <a:endParaRPr lang="en-US"/>
          </a:p>
        </p:txBody>
      </p:sp>
      <p:grpSp>
        <p:nvGrpSpPr>
          <p:cNvPr id="9" name="Group 9"/>
          <p:cNvGrpSpPr/>
          <p:nvPr/>
        </p:nvGrpSpPr>
        <p:grpSpPr>
          <a:xfrm>
            <a:off x="1026806" y="137872"/>
            <a:ext cx="3494852" cy="954083"/>
            <a:chOff x="0" y="0"/>
            <a:chExt cx="1010276" cy="275802"/>
          </a:xfrm>
        </p:grpSpPr>
        <p:sp>
          <p:nvSpPr>
            <p:cNvPr id="10" name="Freeform 10"/>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F7F7F7"/>
            </a:solidFill>
            <a:ln w="57150" cap="rnd">
              <a:solidFill>
                <a:srgbClr val="1C1C1C"/>
              </a:solidFill>
              <a:prstDash val="solid"/>
              <a:round/>
            </a:ln>
          </p:spPr>
          <p:txBody>
            <a:bodyPr/>
            <a:lstStyle/>
            <a:p>
              <a:endParaRPr lang="en-US"/>
            </a:p>
          </p:txBody>
        </p:sp>
        <p:sp>
          <p:nvSpPr>
            <p:cNvPr id="11" name="TextBox 11"/>
            <p:cNvSpPr txBox="1"/>
            <p:nvPr/>
          </p:nvSpPr>
          <p:spPr>
            <a:xfrm>
              <a:off x="0" y="-47625"/>
              <a:ext cx="1010276" cy="323427"/>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13762554" y="137872"/>
            <a:ext cx="3494852" cy="954083"/>
            <a:chOff x="0" y="0"/>
            <a:chExt cx="1010276" cy="275802"/>
          </a:xfrm>
        </p:grpSpPr>
        <p:sp>
          <p:nvSpPr>
            <p:cNvPr id="14" name="Freeform 14"/>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F7F7F7"/>
            </a:solidFill>
            <a:ln w="57150" cap="rnd">
              <a:solidFill>
                <a:srgbClr val="1C1C1C"/>
              </a:solidFill>
              <a:prstDash val="solid"/>
              <a:round/>
            </a:ln>
          </p:spPr>
          <p:txBody>
            <a:bodyPr/>
            <a:lstStyle/>
            <a:p>
              <a:endParaRPr lang="en-US" dirty="0"/>
            </a:p>
          </p:txBody>
        </p:sp>
        <p:sp>
          <p:nvSpPr>
            <p:cNvPr id="15" name="TextBox 15"/>
            <p:cNvSpPr txBox="1"/>
            <p:nvPr/>
          </p:nvSpPr>
          <p:spPr>
            <a:xfrm>
              <a:off x="0" y="-47625"/>
              <a:ext cx="1010276" cy="323427"/>
            </a:xfrm>
            <a:prstGeom prst="rect">
              <a:avLst/>
            </a:prstGeom>
          </p:spPr>
          <p:txBody>
            <a:bodyPr lIns="50800" tIns="50800" rIns="50800" bIns="50800" rtlCol="0" anchor="ctr"/>
            <a:lstStyle/>
            <a:p>
              <a:pPr algn="ctr">
                <a:lnSpc>
                  <a:spcPts val="2659"/>
                </a:lnSpc>
                <a:spcBef>
                  <a:spcPct val="0"/>
                </a:spcBef>
              </a:pPr>
              <a:endParaRPr/>
            </a:p>
          </p:txBody>
        </p:sp>
      </p:grpSp>
      <p:sp>
        <p:nvSpPr>
          <p:cNvPr id="17" name="AutoShape 17"/>
          <p:cNvSpPr/>
          <p:nvPr/>
        </p:nvSpPr>
        <p:spPr>
          <a:xfrm>
            <a:off x="4523552" y="586339"/>
            <a:ext cx="9240896" cy="0"/>
          </a:xfrm>
          <a:prstGeom prst="line">
            <a:avLst/>
          </a:prstGeom>
          <a:ln w="57150" cap="flat">
            <a:solidFill>
              <a:srgbClr val="365B6D"/>
            </a:solidFill>
            <a:prstDash val="solid"/>
            <a:headEnd type="none" w="sm" len="sm"/>
            <a:tailEnd type="none" w="sm" len="sm"/>
          </a:ln>
        </p:spPr>
        <p:txBody>
          <a:bodyPr/>
          <a:lstStyle/>
          <a:p>
            <a:endParaRPr lang="en-US"/>
          </a:p>
        </p:txBody>
      </p:sp>
      <p:sp>
        <p:nvSpPr>
          <p:cNvPr id="19" name="TextBox 19"/>
          <p:cNvSpPr txBox="1"/>
          <p:nvPr/>
        </p:nvSpPr>
        <p:spPr>
          <a:xfrm>
            <a:off x="14904692" y="484761"/>
            <a:ext cx="1210577" cy="256480"/>
          </a:xfrm>
          <a:prstGeom prst="rect">
            <a:avLst/>
          </a:prstGeom>
        </p:spPr>
        <p:txBody>
          <a:bodyPr lIns="0" tIns="0" rIns="0" bIns="0" rtlCol="0" anchor="t">
            <a:spAutoFit/>
          </a:bodyPr>
          <a:lstStyle/>
          <a:p>
            <a:pPr algn="ctr">
              <a:lnSpc>
                <a:spcPts val="2000"/>
              </a:lnSpc>
            </a:pPr>
            <a:r>
              <a:rPr lang="en-US" sz="2000" spc="8" dirty="0">
                <a:solidFill>
                  <a:srgbClr val="365B6D"/>
                </a:solidFill>
                <a:latin typeface="Barlow"/>
              </a:rPr>
              <a:t>11</a:t>
            </a:r>
          </a:p>
        </p:txBody>
      </p:sp>
      <p:sp>
        <p:nvSpPr>
          <p:cNvPr id="20" name="Freeform 20"/>
          <p:cNvSpPr/>
          <p:nvPr/>
        </p:nvSpPr>
        <p:spPr>
          <a:xfrm>
            <a:off x="16217775" y="394047"/>
            <a:ext cx="441733" cy="441733"/>
          </a:xfrm>
          <a:custGeom>
            <a:avLst/>
            <a:gdLst/>
            <a:ahLst/>
            <a:cxnLst/>
            <a:rect l="l" t="t" r="r" b="b"/>
            <a:pathLst>
              <a:path w="441733" h="441733">
                <a:moveTo>
                  <a:pt x="0" y="0"/>
                </a:moveTo>
                <a:lnTo>
                  <a:pt x="441733" y="0"/>
                </a:lnTo>
                <a:lnTo>
                  <a:pt x="441733" y="441733"/>
                </a:lnTo>
                <a:lnTo>
                  <a:pt x="0" y="4417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1" name="Freeform 21"/>
          <p:cNvSpPr/>
          <p:nvPr/>
        </p:nvSpPr>
        <p:spPr>
          <a:xfrm flipH="1">
            <a:off x="14360452" y="394047"/>
            <a:ext cx="441733" cy="441733"/>
          </a:xfrm>
          <a:custGeom>
            <a:avLst/>
            <a:gdLst/>
            <a:ahLst/>
            <a:cxnLst/>
            <a:rect l="l" t="t" r="r" b="b"/>
            <a:pathLst>
              <a:path w="441733" h="441733">
                <a:moveTo>
                  <a:pt x="441733" y="0"/>
                </a:moveTo>
                <a:lnTo>
                  <a:pt x="0" y="0"/>
                </a:lnTo>
                <a:lnTo>
                  <a:pt x="0" y="441733"/>
                </a:lnTo>
                <a:lnTo>
                  <a:pt x="441733" y="441733"/>
                </a:lnTo>
                <a:lnTo>
                  <a:pt x="441733"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pic>
        <p:nvPicPr>
          <p:cNvPr id="26" name="Picture 25" descr="A logo for a university&#10;&#10;Description automatically generated with medium confidence">
            <a:extLst>
              <a:ext uri="{FF2B5EF4-FFF2-40B4-BE49-F238E27FC236}">
                <a16:creationId xmlns:a16="http://schemas.microsoft.com/office/drawing/2014/main" id="{226B38FF-60E8-4E51-512C-A22171129016}"/>
              </a:ext>
            </a:extLst>
          </p:cNvPr>
          <p:cNvPicPr>
            <a:picLocks noChangeAspect="1"/>
          </p:cNvPicPr>
          <p:nvPr/>
        </p:nvPicPr>
        <p:blipFill rotWithShape="1">
          <a:blip r:embed="rId4">
            <a:extLst>
              <a:ext uri="{28A0092B-C50C-407E-A947-70E740481C1C}">
                <a14:useLocalDpi xmlns:a14="http://schemas.microsoft.com/office/drawing/2010/main" val="0"/>
              </a:ext>
            </a:extLst>
          </a:blip>
          <a:srcRect l="2336" t="30911" r="5251" b="28087"/>
          <a:stretch/>
        </p:blipFill>
        <p:spPr>
          <a:xfrm>
            <a:off x="1250232" y="228515"/>
            <a:ext cx="3048000" cy="772795"/>
          </a:xfrm>
          <a:prstGeom prst="rect">
            <a:avLst/>
          </a:prstGeom>
        </p:spPr>
      </p:pic>
      <p:pic>
        <p:nvPicPr>
          <p:cNvPr id="8" name="Picture 7">
            <a:extLst>
              <a:ext uri="{FF2B5EF4-FFF2-40B4-BE49-F238E27FC236}">
                <a16:creationId xmlns:a16="http://schemas.microsoft.com/office/drawing/2014/main" id="{A3771205-999D-F8F1-DE8E-CAE6A4BF30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0232" y="1982612"/>
            <a:ext cx="16175909" cy="6515611"/>
          </a:xfrm>
          <a:prstGeom prst="rect">
            <a:avLst/>
          </a:prstGeom>
        </p:spPr>
      </p:pic>
      <p:sp>
        <p:nvSpPr>
          <p:cNvPr id="16" name="Rectangle 15">
            <a:extLst>
              <a:ext uri="{FF2B5EF4-FFF2-40B4-BE49-F238E27FC236}">
                <a16:creationId xmlns:a16="http://schemas.microsoft.com/office/drawing/2014/main" id="{75A3746B-B945-32AB-C3FE-C0CACED405B2}"/>
              </a:ext>
            </a:extLst>
          </p:cNvPr>
          <p:cNvSpPr/>
          <p:nvPr/>
        </p:nvSpPr>
        <p:spPr>
          <a:xfrm>
            <a:off x="1752600" y="5385776"/>
            <a:ext cx="15925800" cy="304800"/>
          </a:xfrm>
          <a:prstGeom prst="rect">
            <a:avLst/>
          </a:prstGeom>
          <a:no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EEEB3C1-1BAA-742D-9773-98396835E7E9}"/>
              </a:ext>
            </a:extLst>
          </p:cNvPr>
          <p:cNvSpPr/>
          <p:nvPr/>
        </p:nvSpPr>
        <p:spPr>
          <a:xfrm>
            <a:off x="1752600" y="5976463"/>
            <a:ext cx="15925800" cy="304800"/>
          </a:xfrm>
          <a:prstGeom prst="rect">
            <a:avLst/>
          </a:prstGeom>
          <a:no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0200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250233" y="838200"/>
            <a:ext cx="15056568" cy="892552"/>
          </a:xfrm>
          <a:prstGeom prst="rect">
            <a:avLst/>
          </a:prstGeom>
        </p:spPr>
        <p:txBody>
          <a:bodyPr wrap="square" lIns="0" tIns="0" rIns="0" bIns="0" rtlCol="0" anchor="t">
            <a:spAutoFit/>
          </a:bodyPr>
          <a:lstStyle/>
          <a:p>
            <a:pPr>
              <a:lnSpc>
                <a:spcPts val="8000"/>
              </a:lnSpc>
            </a:pPr>
            <a:r>
              <a:rPr lang="en-US" sz="4800" u="sng" dirty="0">
                <a:solidFill>
                  <a:srgbClr val="365B6D"/>
                </a:solidFill>
                <a:latin typeface="Barlow Bold"/>
              </a:rPr>
              <a:t>Result of Stresses </a:t>
            </a:r>
          </a:p>
        </p:txBody>
      </p:sp>
      <p:sp>
        <p:nvSpPr>
          <p:cNvPr id="6" name="AutoShape 6"/>
          <p:cNvSpPr/>
          <p:nvPr/>
        </p:nvSpPr>
        <p:spPr>
          <a:xfrm>
            <a:off x="989842" y="9984398"/>
            <a:ext cx="16244877" cy="0"/>
          </a:xfrm>
          <a:prstGeom prst="line">
            <a:avLst/>
          </a:prstGeom>
          <a:ln w="57150" cap="flat">
            <a:solidFill>
              <a:srgbClr val="365B6D"/>
            </a:solidFill>
            <a:prstDash val="solid"/>
            <a:headEnd type="none" w="sm" len="sm"/>
            <a:tailEnd type="none" w="sm" len="sm"/>
          </a:ln>
        </p:spPr>
        <p:txBody>
          <a:bodyPr/>
          <a:lstStyle/>
          <a:p>
            <a:endParaRPr lang="en-US"/>
          </a:p>
        </p:txBody>
      </p:sp>
      <p:grpSp>
        <p:nvGrpSpPr>
          <p:cNvPr id="9" name="Group 9"/>
          <p:cNvGrpSpPr/>
          <p:nvPr/>
        </p:nvGrpSpPr>
        <p:grpSpPr>
          <a:xfrm>
            <a:off x="1026806" y="137872"/>
            <a:ext cx="3494852" cy="954083"/>
            <a:chOff x="0" y="0"/>
            <a:chExt cx="1010276" cy="275802"/>
          </a:xfrm>
        </p:grpSpPr>
        <p:sp>
          <p:nvSpPr>
            <p:cNvPr id="10" name="Freeform 10"/>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F7F7F7"/>
            </a:solidFill>
            <a:ln w="57150" cap="rnd">
              <a:solidFill>
                <a:srgbClr val="1C1C1C"/>
              </a:solidFill>
              <a:prstDash val="solid"/>
              <a:round/>
            </a:ln>
          </p:spPr>
          <p:txBody>
            <a:bodyPr/>
            <a:lstStyle/>
            <a:p>
              <a:endParaRPr lang="en-US"/>
            </a:p>
          </p:txBody>
        </p:sp>
        <p:sp>
          <p:nvSpPr>
            <p:cNvPr id="11" name="TextBox 11"/>
            <p:cNvSpPr txBox="1"/>
            <p:nvPr/>
          </p:nvSpPr>
          <p:spPr>
            <a:xfrm>
              <a:off x="0" y="-47625"/>
              <a:ext cx="1010276" cy="323427"/>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13762554" y="137872"/>
            <a:ext cx="3494852" cy="954083"/>
            <a:chOff x="0" y="0"/>
            <a:chExt cx="1010276" cy="275802"/>
          </a:xfrm>
        </p:grpSpPr>
        <p:sp>
          <p:nvSpPr>
            <p:cNvPr id="14" name="Freeform 14"/>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F7F7F7"/>
            </a:solidFill>
            <a:ln w="57150" cap="rnd">
              <a:solidFill>
                <a:srgbClr val="1C1C1C"/>
              </a:solidFill>
              <a:prstDash val="solid"/>
              <a:round/>
            </a:ln>
          </p:spPr>
          <p:txBody>
            <a:bodyPr/>
            <a:lstStyle/>
            <a:p>
              <a:endParaRPr lang="en-US" dirty="0"/>
            </a:p>
          </p:txBody>
        </p:sp>
        <p:sp>
          <p:nvSpPr>
            <p:cNvPr id="15" name="TextBox 15"/>
            <p:cNvSpPr txBox="1"/>
            <p:nvPr/>
          </p:nvSpPr>
          <p:spPr>
            <a:xfrm>
              <a:off x="0" y="-47625"/>
              <a:ext cx="1010276" cy="323427"/>
            </a:xfrm>
            <a:prstGeom prst="rect">
              <a:avLst/>
            </a:prstGeom>
          </p:spPr>
          <p:txBody>
            <a:bodyPr lIns="50800" tIns="50800" rIns="50800" bIns="50800" rtlCol="0" anchor="ctr"/>
            <a:lstStyle/>
            <a:p>
              <a:pPr algn="ctr">
                <a:lnSpc>
                  <a:spcPts val="2659"/>
                </a:lnSpc>
                <a:spcBef>
                  <a:spcPct val="0"/>
                </a:spcBef>
              </a:pPr>
              <a:endParaRPr/>
            </a:p>
          </p:txBody>
        </p:sp>
      </p:grpSp>
      <p:sp>
        <p:nvSpPr>
          <p:cNvPr id="17" name="AutoShape 17"/>
          <p:cNvSpPr/>
          <p:nvPr/>
        </p:nvSpPr>
        <p:spPr>
          <a:xfrm>
            <a:off x="4523552" y="586339"/>
            <a:ext cx="9240896" cy="0"/>
          </a:xfrm>
          <a:prstGeom prst="line">
            <a:avLst/>
          </a:prstGeom>
          <a:ln w="57150" cap="flat">
            <a:solidFill>
              <a:srgbClr val="365B6D"/>
            </a:solidFill>
            <a:prstDash val="solid"/>
            <a:headEnd type="none" w="sm" len="sm"/>
            <a:tailEnd type="none" w="sm" len="sm"/>
          </a:ln>
        </p:spPr>
        <p:txBody>
          <a:bodyPr/>
          <a:lstStyle/>
          <a:p>
            <a:endParaRPr lang="en-US"/>
          </a:p>
        </p:txBody>
      </p:sp>
      <p:sp>
        <p:nvSpPr>
          <p:cNvPr id="19" name="TextBox 19"/>
          <p:cNvSpPr txBox="1"/>
          <p:nvPr/>
        </p:nvSpPr>
        <p:spPr>
          <a:xfrm>
            <a:off x="14904692" y="484761"/>
            <a:ext cx="1210577" cy="256480"/>
          </a:xfrm>
          <a:prstGeom prst="rect">
            <a:avLst/>
          </a:prstGeom>
        </p:spPr>
        <p:txBody>
          <a:bodyPr lIns="0" tIns="0" rIns="0" bIns="0" rtlCol="0" anchor="t">
            <a:spAutoFit/>
          </a:bodyPr>
          <a:lstStyle/>
          <a:p>
            <a:pPr algn="ctr">
              <a:lnSpc>
                <a:spcPts val="2000"/>
              </a:lnSpc>
            </a:pPr>
            <a:r>
              <a:rPr lang="en-US" sz="2000" spc="8" dirty="0">
                <a:solidFill>
                  <a:srgbClr val="365B6D"/>
                </a:solidFill>
                <a:latin typeface="Barlow"/>
              </a:rPr>
              <a:t>11</a:t>
            </a:r>
          </a:p>
        </p:txBody>
      </p:sp>
      <p:sp>
        <p:nvSpPr>
          <p:cNvPr id="20" name="Freeform 20"/>
          <p:cNvSpPr/>
          <p:nvPr/>
        </p:nvSpPr>
        <p:spPr>
          <a:xfrm>
            <a:off x="16217775" y="394047"/>
            <a:ext cx="441733" cy="441733"/>
          </a:xfrm>
          <a:custGeom>
            <a:avLst/>
            <a:gdLst/>
            <a:ahLst/>
            <a:cxnLst/>
            <a:rect l="l" t="t" r="r" b="b"/>
            <a:pathLst>
              <a:path w="441733" h="441733">
                <a:moveTo>
                  <a:pt x="0" y="0"/>
                </a:moveTo>
                <a:lnTo>
                  <a:pt x="441733" y="0"/>
                </a:lnTo>
                <a:lnTo>
                  <a:pt x="441733" y="441733"/>
                </a:lnTo>
                <a:lnTo>
                  <a:pt x="0" y="4417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1" name="Freeform 21"/>
          <p:cNvSpPr/>
          <p:nvPr/>
        </p:nvSpPr>
        <p:spPr>
          <a:xfrm flipH="1">
            <a:off x="14360452" y="394047"/>
            <a:ext cx="441733" cy="441733"/>
          </a:xfrm>
          <a:custGeom>
            <a:avLst/>
            <a:gdLst/>
            <a:ahLst/>
            <a:cxnLst/>
            <a:rect l="l" t="t" r="r" b="b"/>
            <a:pathLst>
              <a:path w="441733" h="441733">
                <a:moveTo>
                  <a:pt x="441733" y="0"/>
                </a:moveTo>
                <a:lnTo>
                  <a:pt x="0" y="0"/>
                </a:lnTo>
                <a:lnTo>
                  <a:pt x="0" y="441733"/>
                </a:lnTo>
                <a:lnTo>
                  <a:pt x="441733" y="441733"/>
                </a:lnTo>
                <a:lnTo>
                  <a:pt x="441733"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pic>
        <p:nvPicPr>
          <p:cNvPr id="26" name="Picture 25" descr="A logo for a university&#10;&#10;Description automatically generated with medium confidence">
            <a:extLst>
              <a:ext uri="{FF2B5EF4-FFF2-40B4-BE49-F238E27FC236}">
                <a16:creationId xmlns:a16="http://schemas.microsoft.com/office/drawing/2014/main" id="{226B38FF-60E8-4E51-512C-A22171129016}"/>
              </a:ext>
            </a:extLst>
          </p:cNvPr>
          <p:cNvPicPr>
            <a:picLocks noChangeAspect="1"/>
          </p:cNvPicPr>
          <p:nvPr/>
        </p:nvPicPr>
        <p:blipFill rotWithShape="1">
          <a:blip r:embed="rId4">
            <a:extLst>
              <a:ext uri="{28A0092B-C50C-407E-A947-70E740481C1C}">
                <a14:useLocalDpi xmlns:a14="http://schemas.microsoft.com/office/drawing/2010/main" val="0"/>
              </a:ext>
            </a:extLst>
          </a:blip>
          <a:srcRect l="2336" t="30911" r="5251" b="28087"/>
          <a:stretch/>
        </p:blipFill>
        <p:spPr>
          <a:xfrm>
            <a:off x="1250232" y="228515"/>
            <a:ext cx="3048000" cy="772795"/>
          </a:xfrm>
          <a:prstGeom prst="rect">
            <a:avLst/>
          </a:prstGeom>
        </p:spPr>
      </p:pic>
      <p:pic>
        <p:nvPicPr>
          <p:cNvPr id="3" name="Picture 2" descr="A table with numbers and symbols&#10;&#10;Description automatically generated">
            <a:extLst>
              <a:ext uri="{FF2B5EF4-FFF2-40B4-BE49-F238E27FC236}">
                <a16:creationId xmlns:a16="http://schemas.microsoft.com/office/drawing/2014/main" id="{88A71A4D-00DF-DBE0-DB03-C735FF9D56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1600" y="2095500"/>
            <a:ext cx="11727534" cy="4535071"/>
          </a:xfrm>
          <a:prstGeom prst="rect">
            <a:avLst/>
          </a:prstGeom>
        </p:spPr>
      </p:pic>
    </p:spTree>
    <p:extLst>
      <p:ext uri="{BB962C8B-B14F-4D97-AF65-F5344CB8AC3E}">
        <p14:creationId xmlns:p14="http://schemas.microsoft.com/office/powerpoint/2010/main" val="2952455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279729" y="838200"/>
            <a:ext cx="9126735" cy="892552"/>
          </a:xfrm>
          <a:prstGeom prst="rect">
            <a:avLst/>
          </a:prstGeom>
        </p:spPr>
        <p:txBody>
          <a:bodyPr wrap="square" lIns="0" tIns="0" rIns="0" bIns="0" rtlCol="0" anchor="t">
            <a:spAutoFit/>
          </a:bodyPr>
          <a:lstStyle/>
          <a:p>
            <a:pPr>
              <a:lnSpc>
                <a:spcPts val="8000"/>
              </a:lnSpc>
            </a:pPr>
            <a:r>
              <a:rPr lang="en-US" sz="4800" u="sng" dirty="0">
                <a:solidFill>
                  <a:srgbClr val="365B6D"/>
                </a:solidFill>
                <a:latin typeface="Barlow Bold"/>
              </a:rPr>
              <a:t>Utilization </a:t>
            </a:r>
          </a:p>
        </p:txBody>
      </p:sp>
      <p:sp>
        <p:nvSpPr>
          <p:cNvPr id="6" name="AutoShape 6"/>
          <p:cNvSpPr/>
          <p:nvPr/>
        </p:nvSpPr>
        <p:spPr>
          <a:xfrm>
            <a:off x="989842" y="9984398"/>
            <a:ext cx="16244877" cy="0"/>
          </a:xfrm>
          <a:prstGeom prst="line">
            <a:avLst/>
          </a:prstGeom>
          <a:ln w="57150" cap="flat">
            <a:solidFill>
              <a:srgbClr val="365B6D"/>
            </a:solidFill>
            <a:prstDash val="solid"/>
            <a:headEnd type="none" w="sm" len="sm"/>
            <a:tailEnd type="none" w="sm" len="sm"/>
          </a:ln>
        </p:spPr>
        <p:txBody>
          <a:bodyPr/>
          <a:lstStyle/>
          <a:p>
            <a:endParaRPr lang="en-US"/>
          </a:p>
        </p:txBody>
      </p:sp>
      <p:grpSp>
        <p:nvGrpSpPr>
          <p:cNvPr id="9" name="Group 9"/>
          <p:cNvGrpSpPr/>
          <p:nvPr/>
        </p:nvGrpSpPr>
        <p:grpSpPr>
          <a:xfrm>
            <a:off x="1026806" y="137872"/>
            <a:ext cx="3494852" cy="954083"/>
            <a:chOff x="0" y="0"/>
            <a:chExt cx="1010276" cy="275802"/>
          </a:xfrm>
        </p:grpSpPr>
        <p:sp>
          <p:nvSpPr>
            <p:cNvPr id="10" name="Freeform 10"/>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F7F7F7"/>
            </a:solidFill>
            <a:ln w="57150" cap="rnd">
              <a:solidFill>
                <a:srgbClr val="1C1C1C"/>
              </a:solidFill>
              <a:prstDash val="solid"/>
              <a:round/>
            </a:ln>
          </p:spPr>
          <p:txBody>
            <a:bodyPr/>
            <a:lstStyle/>
            <a:p>
              <a:endParaRPr lang="en-US"/>
            </a:p>
          </p:txBody>
        </p:sp>
        <p:sp>
          <p:nvSpPr>
            <p:cNvPr id="11" name="TextBox 11"/>
            <p:cNvSpPr txBox="1"/>
            <p:nvPr/>
          </p:nvSpPr>
          <p:spPr>
            <a:xfrm>
              <a:off x="0" y="-47625"/>
              <a:ext cx="1010276" cy="323427"/>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13762554" y="137872"/>
            <a:ext cx="3494852" cy="954083"/>
            <a:chOff x="0" y="0"/>
            <a:chExt cx="1010276" cy="275802"/>
          </a:xfrm>
        </p:grpSpPr>
        <p:sp>
          <p:nvSpPr>
            <p:cNvPr id="14" name="Freeform 14"/>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F7F7F7"/>
            </a:solidFill>
            <a:ln w="57150" cap="rnd">
              <a:solidFill>
                <a:srgbClr val="1C1C1C"/>
              </a:solidFill>
              <a:prstDash val="solid"/>
              <a:round/>
            </a:ln>
          </p:spPr>
          <p:txBody>
            <a:bodyPr/>
            <a:lstStyle/>
            <a:p>
              <a:endParaRPr lang="en-US"/>
            </a:p>
          </p:txBody>
        </p:sp>
        <p:sp>
          <p:nvSpPr>
            <p:cNvPr id="15" name="TextBox 15"/>
            <p:cNvSpPr txBox="1"/>
            <p:nvPr/>
          </p:nvSpPr>
          <p:spPr>
            <a:xfrm>
              <a:off x="0" y="-47625"/>
              <a:ext cx="1010276" cy="323427"/>
            </a:xfrm>
            <a:prstGeom prst="rect">
              <a:avLst/>
            </a:prstGeom>
          </p:spPr>
          <p:txBody>
            <a:bodyPr lIns="50800" tIns="50800" rIns="50800" bIns="50800" rtlCol="0" anchor="ctr"/>
            <a:lstStyle/>
            <a:p>
              <a:pPr algn="ctr">
                <a:lnSpc>
                  <a:spcPts val="2659"/>
                </a:lnSpc>
                <a:spcBef>
                  <a:spcPct val="0"/>
                </a:spcBef>
              </a:pPr>
              <a:endParaRPr/>
            </a:p>
          </p:txBody>
        </p:sp>
      </p:grpSp>
      <p:sp>
        <p:nvSpPr>
          <p:cNvPr id="17" name="AutoShape 17"/>
          <p:cNvSpPr/>
          <p:nvPr/>
        </p:nvSpPr>
        <p:spPr>
          <a:xfrm>
            <a:off x="4523552" y="586339"/>
            <a:ext cx="9240896" cy="0"/>
          </a:xfrm>
          <a:prstGeom prst="line">
            <a:avLst/>
          </a:prstGeom>
          <a:ln w="57150" cap="flat">
            <a:solidFill>
              <a:srgbClr val="365B6D"/>
            </a:solidFill>
            <a:prstDash val="solid"/>
            <a:headEnd type="none" w="sm" len="sm"/>
            <a:tailEnd type="none" w="sm" len="sm"/>
          </a:ln>
        </p:spPr>
        <p:txBody>
          <a:bodyPr/>
          <a:lstStyle/>
          <a:p>
            <a:endParaRPr lang="en-US"/>
          </a:p>
        </p:txBody>
      </p:sp>
      <p:sp>
        <p:nvSpPr>
          <p:cNvPr id="19" name="TextBox 19"/>
          <p:cNvSpPr txBox="1"/>
          <p:nvPr/>
        </p:nvSpPr>
        <p:spPr>
          <a:xfrm>
            <a:off x="14904692" y="484761"/>
            <a:ext cx="1210577" cy="256480"/>
          </a:xfrm>
          <a:prstGeom prst="rect">
            <a:avLst/>
          </a:prstGeom>
        </p:spPr>
        <p:txBody>
          <a:bodyPr lIns="0" tIns="0" rIns="0" bIns="0" rtlCol="0" anchor="t">
            <a:spAutoFit/>
          </a:bodyPr>
          <a:lstStyle/>
          <a:p>
            <a:pPr algn="ctr">
              <a:lnSpc>
                <a:spcPts val="2000"/>
              </a:lnSpc>
            </a:pPr>
            <a:r>
              <a:rPr lang="en-US" sz="2000" spc="8" dirty="0">
                <a:solidFill>
                  <a:srgbClr val="365B6D"/>
                </a:solidFill>
                <a:latin typeface="Barlow"/>
              </a:rPr>
              <a:t>06</a:t>
            </a:r>
          </a:p>
        </p:txBody>
      </p:sp>
      <p:sp>
        <p:nvSpPr>
          <p:cNvPr id="20" name="Freeform 20"/>
          <p:cNvSpPr/>
          <p:nvPr/>
        </p:nvSpPr>
        <p:spPr>
          <a:xfrm>
            <a:off x="16217775" y="394047"/>
            <a:ext cx="441733" cy="441733"/>
          </a:xfrm>
          <a:custGeom>
            <a:avLst/>
            <a:gdLst/>
            <a:ahLst/>
            <a:cxnLst/>
            <a:rect l="l" t="t" r="r" b="b"/>
            <a:pathLst>
              <a:path w="441733" h="441733">
                <a:moveTo>
                  <a:pt x="0" y="0"/>
                </a:moveTo>
                <a:lnTo>
                  <a:pt x="441733" y="0"/>
                </a:lnTo>
                <a:lnTo>
                  <a:pt x="441733" y="441733"/>
                </a:lnTo>
                <a:lnTo>
                  <a:pt x="0" y="4417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1" name="Freeform 21"/>
          <p:cNvSpPr/>
          <p:nvPr/>
        </p:nvSpPr>
        <p:spPr>
          <a:xfrm flipH="1">
            <a:off x="14360452" y="394047"/>
            <a:ext cx="441733" cy="441733"/>
          </a:xfrm>
          <a:custGeom>
            <a:avLst/>
            <a:gdLst/>
            <a:ahLst/>
            <a:cxnLst/>
            <a:rect l="l" t="t" r="r" b="b"/>
            <a:pathLst>
              <a:path w="441733" h="441733">
                <a:moveTo>
                  <a:pt x="441733" y="0"/>
                </a:moveTo>
                <a:lnTo>
                  <a:pt x="0" y="0"/>
                </a:lnTo>
                <a:lnTo>
                  <a:pt x="0" y="441733"/>
                </a:lnTo>
                <a:lnTo>
                  <a:pt x="441733" y="441733"/>
                </a:lnTo>
                <a:lnTo>
                  <a:pt x="441733"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pic>
        <p:nvPicPr>
          <p:cNvPr id="26" name="Picture 25" descr="A logo for a university&#10;&#10;Description automatically generated with medium confidence">
            <a:extLst>
              <a:ext uri="{FF2B5EF4-FFF2-40B4-BE49-F238E27FC236}">
                <a16:creationId xmlns:a16="http://schemas.microsoft.com/office/drawing/2014/main" id="{226B38FF-60E8-4E51-512C-A22171129016}"/>
              </a:ext>
            </a:extLst>
          </p:cNvPr>
          <p:cNvPicPr>
            <a:picLocks noChangeAspect="1"/>
          </p:cNvPicPr>
          <p:nvPr/>
        </p:nvPicPr>
        <p:blipFill rotWithShape="1">
          <a:blip r:embed="rId4">
            <a:extLst>
              <a:ext uri="{28A0092B-C50C-407E-A947-70E740481C1C}">
                <a14:useLocalDpi xmlns:a14="http://schemas.microsoft.com/office/drawing/2010/main" val="0"/>
              </a:ext>
            </a:extLst>
          </a:blip>
          <a:srcRect l="2336" t="30911" r="5251" b="28087"/>
          <a:stretch/>
        </p:blipFill>
        <p:spPr>
          <a:xfrm>
            <a:off x="1250232" y="228515"/>
            <a:ext cx="3048000" cy="772795"/>
          </a:xfrm>
          <a:prstGeom prst="rect">
            <a:avLst/>
          </a:prstGeom>
        </p:spPr>
      </p:pic>
      <p:pic>
        <p:nvPicPr>
          <p:cNvPr id="3" name="Picture 2" descr="A colorful rectangular object with a cross&#10;&#10;Description automatically generated">
            <a:extLst>
              <a:ext uri="{FF2B5EF4-FFF2-40B4-BE49-F238E27FC236}">
                <a16:creationId xmlns:a16="http://schemas.microsoft.com/office/drawing/2014/main" id="{C51EF80D-4FB9-4879-B0AD-0C508EF071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0191" y="2150976"/>
            <a:ext cx="5068683" cy="4973347"/>
          </a:xfrm>
          <a:prstGeom prst="rect">
            <a:avLst/>
          </a:prstGeom>
        </p:spPr>
      </p:pic>
      <p:pic>
        <p:nvPicPr>
          <p:cNvPr id="12" name="Picture 11">
            <a:extLst>
              <a:ext uri="{FF2B5EF4-FFF2-40B4-BE49-F238E27FC236}">
                <a16:creationId xmlns:a16="http://schemas.microsoft.com/office/drawing/2014/main" id="{F1FB53D3-0E1B-5DA3-84A8-9AEDF2608CE2}"/>
              </a:ext>
            </a:extLst>
          </p:cNvPr>
          <p:cNvPicPr>
            <a:picLocks noChangeAspect="1"/>
          </p:cNvPicPr>
          <p:nvPr/>
        </p:nvPicPr>
        <p:blipFill rotWithShape="1">
          <a:blip r:embed="rId6">
            <a:extLst>
              <a:ext uri="{28A0092B-C50C-407E-A947-70E740481C1C}">
                <a14:useLocalDpi xmlns:a14="http://schemas.microsoft.com/office/drawing/2010/main" val="0"/>
              </a:ext>
            </a:extLst>
          </a:blip>
          <a:srcRect r="24719"/>
          <a:stretch/>
        </p:blipFill>
        <p:spPr>
          <a:xfrm>
            <a:off x="304242" y="2150977"/>
            <a:ext cx="5887008" cy="5126124"/>
          </a:xfrm>
          <a:prstGeom prst="rect">
            <a:avLst/>
          </a:prstGeom>
        </p:spPr>
      </p:pic>
      <p:sp>
        <p:nvSpPr>
          <p:cNvPr id="23" name="TextBox 22">
            <a:extLst>
              <a:ext uri="{FF2B5EF4-FFF2-40B4-BE49-F238E27FC236}">
                <a16:creationId xmlns:a16="http://schemas.microsoft.com/office/drawing/2014/main" id="{DA90844D-0A68-1242-8CB9-14C9C1426F4A}"/>
              </a:ext>
            </a:extLst>
          </p:cNvPr>
          <p:cNvSpPr txBox="1"/>
          <p:nvPr/>
        </p:nvSpPr>
        <p:spPr>
          <a:xfrm>
            <a:off x="2133600" y="7516907"/>
            <a:ext cx="3271426" cy="646331"/>
          </a:xfrm>
          <a:prstGeom prst="rect">
            <a:avLst/>
          </a:prstGeom>
          <a:noFill/>
        </p:spPr>
        <p:txBody>
          <a:bodyPr wrap="square">
            <a:spAutoFit/>
          </a:bodyPr>
          <a:lstStyle/>
          <a:p>
            <a:r>
              <a:rPr lang="en-US" dirty="0"/>
              <a:t>3D Displacement Deformation visual of  other Structure </a:t>
            </a:r>
          </a:p>
        </p:txBody>
      </p:sp>
      <p:sp>
        <p:nvSpPr>
          <p:cNvPr id="30" name="Rectangle: Rounded Corners 29">
            <a:extLst>
              <a:ext uri="{FF2B5EF4-FFF2-40B4-BE49-F238E27FC236}">
                <a16:creationId xmlns:a16="http://schemas.microsoft.com/office/drawing/2014/main" id="{1BE88B1F-A1EC-48A7-596A-95F8A9146668}"/>
              </a:ext>
            </a:extLst>
          </p:cNvPr>
          <p:cNvSpPr/>
          <p:nvPr/>
        </p:nvSpPr>
        <p:spPr>
          <a:xfrm>
            <a:off x="1970583" y="7410612"/>
            <a:ext cx="3429000" cy="85891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A620CE75-68BB-5A18-7158-E685D71398F6}"/>
              </a:ext>
            </a:extLst>
          </p:cNvPr>
          <p:cNvSpPr txBox="1"/>
          <p:nvPr/>
        </p:nvSpPr>
        <p:spPr>
          <a:xfrm>
            <a:off x="10346332" y="7458822"/>
            <a:ext cx="3271426" cy="369332"/>
          </a:xfrm>
          <a:prstGeom prst="rect">
            <a:avLst/>
          </a:prstGeom>
          <a:noFill/>
        </p:spPr>
        <p:txBody>
          <a:bodyPr wrap="square">
            <a:spAutoFit/>
          </a:bodyPr>
          <a:lstStyle/>
          <a:p>
            <a:r>
              <a:rPr lang="en-US" dirty="0"/>
              <a:t>Visualization From </a:t>
            </a:r>
            <a:r>
              <a:rPr lang="en-US" dirty="0" err="1"/>
              <a:t>Paraview</a:t>
            </a:r>
            <a:endParaRPr lang="en-US" dirty="0"/>
          </a:p>
        </p:txBody>
      </p:sp>
      <p:sp>
        <p:nvSpPr>
          <p:cNvPr id="34" name="Rectangle: Rounded Corners 33">
            <a:extLst>
              <a:ext uri="{FF2B5EF4-FFF2-40B4-BE49-F238E27FC236}">
                <a16:creationId xmlns:a16="http://schemas.microsoft.com/office/drawing/2014/main" id="{0F704DC1-3CD8-460A-FEE6-2DAD277886E5}"/>
              </a:ext>
            </a:extLst>
          </p:cNvPr>
          <p:cNvSpPr/>
          <p:nvPr/>
        </p:nvSpPr>
        <p:spPr>
          <a:xfrm>
            <a:off x="10183315" y="7352527"/>
            <a:ext cx="3429000" cy="85891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descr="A computer graphics of a rectangular object&#10;&#10;Description automatically generated">
            <a:extLst>
              <a:ext uri="{FF2B5EF4-FFF2-40B4-BE49-F238E27FC236}">
                <a16:creationId xmlns:a16="http://schemas.microsoft.com/office/drawing/2014/main" id="{A0346583-0ADC-2745-A3DE-CE0FFAD4009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847272" y="2150976"/>
            <a:ext cx="5724525" cy="4993381"/>
          </a:xfrm>
          <a:prstGeom prst="rect">
            <a:avLst/>
          </a:prstGeom>
        </p:spPr>
      </p:pic>
    </p:spTree>
    <p:extLst>
      <p:ext uri="{BB962C8B-B14F-4D97-AF65-F5344CB8AC3E}">
        <p14:creationId xmlns:p14="http://schemas.microsoft.com/office/powerpoint/2010/main" val="2950582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grpSp>
        <p:nvGrpSpPr>
          <p:cNvPr id="39" name="Group 39"/>
          <p:cNvGrpSpPr/>
          <p:nvPr/>
        </p:nvGrpSpPr>
        <p:grpSpPr>
          <a:xfrm>
            <a:off x="1028700" y="1028700"/>
            <a:ext cx="3494852" cy="954083"/>
            <a:chOff x="0" y="0"/>
            <a:chExt cx="1010276" cy="275802"/>
          </a:xfrm>
        </p:grpSpPr>
        <p:sp>
          <p:nvSpPr>
            <p:cNvPr id="40" name="Freeform 40"/>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F7F7F7"/>
            </a:solidFill>
            <a:ln w="57150" cap="rnd">
              <a:solidFill>
                <a:srgbClr val="1C1C1C"/>
              </a:solidFill>
              <a:prstDash val="solid"/>
              <a:round/>
            </a:ln>
          </p:spPr>
          <p:txBody>
            <a:bodyPr/>
            <a:lstStyle/>
            <a:p>
              <a:endParaRPr lang="en-US"/>
            </a:p>
          </p:txBody>
        </p:sp>
        <p:sp>
          <p:nvSpPr>
            <p:cNvPr id="41" name="TextBox 41"/>
            <p:cNvSpPr txBox="1"/>
            <p:nvPr/>
          </p:nvSpPr>
          <p:spPr>
            <a:xfrm>
              <a:off x="0" y="-47625"/>
              <a:ext cx="1010276" cy="323427"/>
            </a:xfrm>
            <a:prstGeom prst="rect">
              <a:avLst/>
            </a:prstGeom>
          </p:spPr>
          <p:txBody>
            <a:bodyPr lIns="50800" tIns="50800" rIns="50800" bIns="50800" rtlCol="0" anchor="ctr"/>
            <a:lstStyle/>
            <a:p>
              <a:pPr algn="ctr">
                <a:lnSpc>
                  <a:spcPts val="2659"/>
                </a:lnSpc>
                <a:spcBef>
                  <a:spcPct val="0"/>
                </a:spcBef>
              </a:pPr>
              <a:endParaRPr/>
            </a:p>
          </p:txBody>
        </p:sp>
      </p:grpSp>
      <p:grpSp>
        <p:nvGrpSpPr>
          <p:cNvPr id="43" name="Group 43"/>
          <p:cNvGrpSpPr/>
          <p:nvPr/>
        </p:nvGrpSpPr>
        <p:grpSpPr>
          <a:xfrm>
            <a:off x="13764448" y="1028700"/>
            <a:ext cx="3494852" cy="954083"/>
            <a:chOff x="0" y="0"/>
            <a:chExt cx="1010276" cy="275802"/>
          </a:xfrm>
        </p:grpSpPr>
        <p:sp>
          <p:nvSpPr>
            <p:cNvPr id="44" name="Freeform 44"/>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F7F7F7"/>
            </a:solidFill>
            <a:ln w="57150" cap="rnd">
              <a:solidFill>
                <a:srgbClr val="1C1C1C"/>
              </a:solidFill>
              <a:prstDash val="solid"/>
              <a:round/>
            </a:ln>
          </p:spPr>
          <p:txBody>
            <a:bodyPr/>
            <a:lstStyle/>
            <a:p>
              <a:endParaRPr lang="en-US"/>
            </a:p>
          </p:txBody>
        </p:sp>
        <p:sp>
          <p:nvSpPr>
            <p:cNvPr id="45" name="TextBox 45"/>
            <p:cNvSpPr txBox="1"/>
            <p:nvPr/>
          </p:nvSpPr>
          <p:spPr>
            <a:xfrm>
              <a:off x="0" y="-47625"/>
              <a:ext cx="1010276" cy="323427"/>
            </a:xfrm>
            <a:prstGeom prst="rect">
              <a:avLst/>
            </a:prstGeom>
          </p:spPr>
          <p:txBody>
            <a:bodyPr lIns="50800" tIns="50800" rIns="50800" bIns="50800" rtlCol="0" anchor="ctr"/>
            <a:lstStyle/>
            <a:p>
              <a:pPr algn="ctr">
                <a:lnSpc>
                  <a:spcPts val="2659"/>
                </a:lnSpc>
                <a:spcBef>
                  <a:spcPct val="0"/>
                </a:spcBef>
              </a:pPr>
              <a:endParaRPr/>
            </a:p>
          </p:txBody>
        </p:sp>
      </p:grpSp>
      <p:sp>
        <p:nvSpPr>
          <p:cNvPr id="47" name="AutoShape 47"/>
          <p:cNvSpPr/>
          <p:nvPr/>
        </p:nvSpPr>
        <p:spPr>
          <a:xfrm>
            <a:off x="4525446" y="1477167"/>
            <a:ext cx="9240896" cy="0"/>
          </a:xfrm>
          <a:prstGeom prst="line">
            <a:avLst/>
          </a:prstGeom>
          <a:ln w="57150" cap="flat">
            <a:solidFill>
              <a:srgbClr val="365B6D"/>
            </a:solidFill>
            <a:prstDash val="solid"/>
            <a:headEnd type="none" w="sm" len="sm"/>
            <a:tailEnd type="none" w="sm" len="sm"/>
          </a:ln>
        </p:spPr>
        <p:txBody>
          <a:bodyPr/>
          <a:lstStyle/>
          <a:p>
            <a:endParaRPr lang="en-US"/>
          </a:p>
        </p:txBody>
      </p:sp>
      <p:sp>
        <p:nvSpPr>
          <p:cNvPr id="49" name="TextBox 49"/>
          <p:cNvSpPr txBox="1"/>
          <p:nvPr/>
        </p:nvSpPr>
        <p:spPr>
          <a:xfrm>
            <a:off x="14906586" y="1375589"/>
            <a:ext cx="1210577" cy="256480"/>
          </a:xfrm>
          <a:prstGeom prst="rect">
            <a:avLst/>
          </a:prstGeom>
        </p:spPr>
        <p:txBody>
          <a:bodyPr lIns="0" tIns="0" rIns="0" bIns="0" rtlCol="0" anchor="t">
            <a:spAutoFit/>
          </a:bodyPr>
          <a:lstStyle/>
          <a:p>
            <a:pPr algn="ctr">
              <a:lnSpc>
                <a:spcPts val="2000"/>
              </a:lnSpc>
            </a:pPr>
            <a:r>
              <a:rPr lang="en-US" sz="2000" spc="8" dirty="0">
                <a:solidFill>
                  <a:srgbClr val="365B6D"/>
                </a:solidFill>
                <a:latin typeface="Barlow"/>
              </a:rPr>
              <a:t>06</a:t>
            </a:r>
          </a:p>
        </p:txBody>
      </p:sp>
      <p:sp>
        <p:nvSpPr>
          <p:cNvPr id="50" name="Freeform 50"/>
          <p:cNvSpPr/>
          <p:nvPr/>
        </p:nvSpPr>
        <p:spPr>
          <a:xfrm>
            <a:off x="16219669" y="1284875"/>
            <a:ext cx="441733" cy="441733"/>
          </a:xfrm>
          <a:custGeom>
            <a:avLst/>
            <a:gdLst/>
            <a:ahLst/>
            <a:cxnLst/>
            <a:rect l="l" t="t" r="r" b="b"/>
            <a:pathLst>
              <a:path w="441733" h="441733">
                <a:moveTo>
                  <a:pt x="0" y="0"/>
                </a:moveTo>
                <a:lnTo>
                  <a:pt x="441733" y="0"/>
                </a:lnTo>
                <a:lnTo>
                  <a:pt x="441733" y="441733"/>
                </a:lnTo>
                <a:lnTo>
                  <a:pt x="0" y="4417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1" name="Freeform 51"/>
          <p:cNvSpPr/>
          <p:nvPr/>
        </p:nvSpPr>
        <p:spPr>
          <a:xfrm flipH="1">
            <a:off x="14362346" y="1284875"/>
            <a:ext cx="441733" cy="441733"/>
          </a:xfrm>
          <a:custGeom>
            <a:avLst/>
            <a:gdLst/>
            <a:ahLst/>
            <a:cxnLst/>
            <a:rect l="l" t="t" r="r" b="b"/>
            <a:pathLst>
              <a:path w="441733" h="441733">
                <a:moveTo>
                  <a:pt x="441733" y="0"/>
                </a:moveTo>
                <a:lnTo>
                  <a:pt x="0" y="0"/>
                </a:lnTo>
                <a:lnTo>
                  <a:pt x="0" y="441733"/>
                </a:lnTo>
                <a:lnTo>
                  <a:pt x="441733" y="441733"/>
                </a:lnTo>
                <a:lnTo>
                  <a:pt x="441733"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pic>
        <p:nvPicPr>
          <p:cNvPr id="55" name="Picture 54" descr="A logo for a university&#10;&#10;Description automatically generated with medium confidence">
            <a:extLst>
              <a:ext uri="{FF2B5EF4-FFF2-40B4-BE49-F238E27FC236}">
                <a16:creationId xmlns:a16="http://schemas.microsoft.com/office/drawing/2014/main" id="{DFE3D286-01F4-E223-3B1A-88E9DC40F9B7}"/>
              </a:ext>
            </a:extLst>
          </p:cNvPr>
          <p:cNvPicPr>
            <a:picLocks noChangeAspect="1"/>
          </p:cNvPicPr>
          <p:nvPr/>
        </p:nvPicPr>
        <p:blipFill rotWithShape="1">
          <a:blip r:embed="rId4">
            <a:extLst>
              <a:ext uri="{28A0092B-C50C-407E-A947-70E740481C1C}">
                <a14:useLocalDpi xmlns:a14="http://schemas.microsoft.com/office/drawing/2010/main" val="0"/>
              </a:ext>
            </a:extLst>
          </a:blip>
          <a:srcRect l="2336" t="30911" r="5251" b="28087"/>
          <a:stretch/>
        </p:blipFill>
        <p:spPr>
          <a:xfrm>
            <a:off x="1245500" y="1102985"/>
            <a:ext cx="3048000" cy="772795"/>
          </a:xfrm>
          <a:prstGeom prst="rect">
            <a:avLst/>
          </a:prstGeom>
        </p:spPr>
      </p:pic>
      <p:sp>
        <p:nvSpPr>
          <p:cNvPr id="11" name="TextBox 4">
            <a:extLst>
              <a:ext uri="{FF2B5EF4-FFF2-40B4-BE49-F238E27FC236}">
                <a16:creationId xmlns:a16="http://schemas.microsoft.com/office/drawing/2014/main" id="{C3E35720-DB7A-FD04-1AD3-304A1B0FFC5F}"/>
              </a:ext>
            </a:extLst>
          </p:cNvPr>
          <p:cNvSpPr txBox="1"/>
          <p:nvPr/>
        </p:nvSpPr>
        <p:spPr>
          <a:xfrm>
            <a:off x="1245500" y="1962404"/>
            <a:ext cx="9126735" cy="907941"/>
          </a:xfrm>
          <a:prstGeom prst="rect">
            <a:avLst/>
          </a:prstGeom>
        </p:spPr>
        <p:txBody>
          <a:bodyPr wrap="square" lIns="0" tIns="0" rIns="0" bIns="0" rtlCol="0" anchor="t">
            <a:spAutoFit/>
          </a:bodyPr>
          <a:lstStyle/>
          <a:p>
            <a:pPr>
              <a:lnSpc>
                <a:spcPts val="8000"/>
              </a:lnSpc>
            </a:pPr>
            <a:r>
              <a:rPr lang="en-US" sz="5400" u="sng" dirty="0">
                <a:solidFill>
                  <a:srgbClr val="365B6D"/>
                </a:solidFill>
                <a:latin typeface="Barlow Bold"/>
              </a:rPr>
              <a:t>Discussion</a:t>
            </a:r>
          </a:p>
        </p:txBody>
      </p:sp>
      <p:sp>
        <p:nvSpPr>
          <p:cNvPr id="2" name="TextBox 1">
            <a:extLst>
              <a:ext uri="{FF2B5EF4-FFF2-40B4-BE49-F238E27FC236}">
                <a16:creationId xmlns:a16="http://schemas.microsoft.com/office/drawing/2014/main" id="{C18FA856-2A07-6963-31FD-1DA14563CD4F}"/>
              </a:ext>
            </a:extLst>
          </p:cNvPr>
          <p:cNvSpPr txBox="1"/>
          <p:nvPr/>
        </p:nvSpPr>
        <p:spPr>
          <a:xfrm>
            <a:off x="1676400" y="3238500"/>
            <a:ext cx="109728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displacement that we got at the top node is the same as the last incremental load displacement given in the question. This is perhaps because the graph is linear.</a:t>
            </a:r>
          </a:p>
          <a:p>
            <a:pPr marL="285750" indent="-285750">
              <a:buFont typeface="Arial" panose="020B0604020202020204" pitchFamily="34" charset="0"/>
              <a:buChar char="•"/>
            </a:pPr>
            <a:r>
              <a:rPr lang="en-US" dirty="0"/>
              <a:t>Since our element is linear, the displacement is constant and hence the strain, an in turn the stress is also constant over the body of the elements.</a:t>
            </a:r>
          </a:p>
          <a:p>
            <a:pPr marL="285750" indent="-285750">
              <a:buFont typeface="Arial" panose="020B0604020202020204" pitchFamily="34" charset="0"/>
              <a:buChar char="•"/>
            </a:pPr>
            <a:r>
              <a:rPr lang="en-US" dirty="0"/>
              <a:t>The main hurdle in our path was certainly the unloading part. It was very tricky to figure out. Luckily, the force deformation relation for us was linear so we manually created the cyclic displacement which we later used.</a:t>
            </a:r>
          </a:p>
          <a:p>
            <a:pPr marL="285750" indent="-285750" algn="just">
              <a:buFont typeface="Arial" panose="020B0604020202020204" pitchFamily="34" charset="0"/>
              <a:buChar char="•"/>
            </a:pPr>
            <a:r>
              <a:rPr lang="en-US" dirty="0"/>
              <a:t>When using our script in another structure, we found that the script works effectively.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grpSp>
        <p:nvGrpSpPr>
          <p:cNvPr id="6" name="Group 6"/>
          <p:cNvGrpSpPr/>
          <p:nvPr/>
        </p:nvGrpSpPr>
        <p:grpSpPr>
          <a:xfrm>
            <a:off x="1028700" y="1017143"/>
            <a:ext cx="3494852" cy="954083"/>
            <a:chOff x="0" y="0"/>
            <a:chExt cx="1010276" cy="275802"/>
          </a:xfrm>
        </p:grpSpPr>
        <p:sp>
          <p:nvSpPr>
            <p:cNvPr id="7" name="Freeform 7"/>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F7F7F7"/>
            </a:solidFill>
            <a:ln w="57150" cap="rnd">
              <a:solidFill>
                <a:srgbClr val="1C1C1C"/>
              </a:solidFill>
              <a:prstDash val="solid"/>
              <a:round/>
            </a:ln>
          </p:spPr>
          <p:txBody>
            <a:bodyPr/>
            <a:lstStyle/>
            <a:p>
              <a:endParaRPr lang="en-US"/>
            </a:p>
          </p:txBody>
        </p:sp>
        <p:sp>
          <p:nvSpPr>
            <p:cNvPr id="8" name="TextBox 8"/>
            <p:cNvSpPr txBox="1"/>
            <p:nvPr/>
          </p:nvSpPr>
          <p:spPr>
            <a:xfrm>
              <a:off x="0" y="-47625"/>
              <a:ext cx="1010276" cy="323427"/>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13764448" y="1017143"/>
            <a:ext cx="3494852" cy="954083"/>
            <a:chOff x="0" y="0"/>
            <a:chExt cx="1010276" cy="275802"/>
          </a:xfrm>
        </p:grpSpPr>
        <p:sp>
          <p:nvSpPr>
            <p:cNvPr id="11" name="Freeform 11"/>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F7F7F7"/>
            </a:solidFill>
            <a:ln w="57150" cap="rnd">
              <a:solidFill>
                <a:srgbClr val="1C1C1C"/>
              </a:solidFill>
              <a:prstDash val="solid"/>
              <a:round/>
            </a:ln>
          </p:spPr>
          <p:txBody>
            <a:bodyPr/>
            <a:lstStyle/>
            <a:p>
              <a:endParaRPr lang="en-US"/>
            </a:p>
          </p:txBody>
        </p:sp>
        <p:sp>
          <p:nvSpPr>
            <p:cNvPr id="12" name="TextBox 12"/>
            <p:cNvSpPr txBox="1"/>
            <p:nvPr/>
          </p:nvSpPr>
          <p:spPr>
            <a:xfrm>
              <a:off x="0" y="-47625"/>
              <a:ext cx="1010276" cy="323427"/>
            </a:xfrm>
            <a:prstGeom prst="rect">
              <a:avLst/>
            </a:prstGeom>
          </p:spPr>
          <p:txBody>
            <a:bodyPr lIns="50800" tIns="50800" rIns="50800" bIns="50800" rtlCol="0" anchor="ctr"/>
            <a:lstStyle/>
            <a:p>
              <a:pPr algn="ctr">
                <a:lnSpc>
                  <a:spcPts val="2659"/>
                </a:lnSpc>
                <a:spcBef>
                  <a:spcPct val="0"/>
                </a:spcBef>
              </a:pPr>
              <a:endParaRPr/>
            </a:p>
          </p:txBody>
        </p:sp>
      </p:grpSp>
      <p:sp>
        <p:nvSpPr>
          <p:cNvPr id="18" name="TextBox 18"/>
          <p:cNvSpPr txBox="1"/>
          <p:nvPr/>
        </p:nvSpPr>
        <p:spPr>
          <a:xfrm>
            <a:off x="1847465" y="3934640"/>
            <a:ext cx="14593071" cy="1739789"/>
          </a:xfrm>
          <a:prstGeom prst="rect">
            <a:avLst/>
          </a:prstGeom>
        </p:spPr>
        <p:txBody>
          <a:bodyPr lIns="0" tIns="0" rIns="0" bIns="0" rtlCol="0" anchor="t">
            <a:spAutoFit/>
          </a:bodyPr>
          <a:lstStyle/>
          <a:p>
            <a:pPr algn="ctr">
              <a:lnSpc>
                <a:spcPts val="12995"/>
              </a:lnSpc>
            </a:pPr>
            <a:r>
              <a:rPr lang="en-US" sz="12995">
                <a:solidFill>
                  <a:srgbClr val="365B6D"/>
                </a:solidFill>
                <a:latin typeface="Barlow Bold"/>
              </a:rPr>
              <a:t>Thank You</a:t>
            </a:r>
          </a:p>
        </p:txBody>
      </p:sp>
      <p:sp>
        <p:nvSpPr>
          <p:cNvPr id="20" name="Freeform 20"/>
          <p:cNvSpPr/>
          <p:nvPr/>
        </p:nvSpPr>
        <p:spPr>
          <a:xfrm flipH="1">
            <a:off x="14362346" y="1273318"/>
            <a:ext cx="441733" cy="441733"/>
          </a:xfrm>
          <a:custGeom>
            <a:avLst/>
            <a:gdLst/>
            <a:ahLst/>
            <a:cxnLst/>
            <a:rect l="l" t="t" r="r" b="b"/>
            <a:pathLst>
              <a:path w="441733" h="441733">
                <a:moveTo>
                  <a:pt x="441733" y="0"/>
                </a:moveTo>
                <a:lnTo>
                  <a:pt x="0" y="0"/>
                </a:lnTo>
                <a:lnTo>
                  <a:pt x="0" y="441733"/>
                </a:lnTo>
                <a:lnTo>
                  <a:pt x="441733" y="441733"/>
                </a:lnTo>
                <a:lnTo>
                  <a:pt x="441733"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1" name="AutoShape 21"/>
          <p:cNvSpPr/>
          <p:nvPr/>
        </p:nvSpPr>
        <p:spPr>
          <a:xfrm>
            <a:off x="4523552" y="1465610"/>
            <a:ext cx="9240896" cy="0"/>
          </a:xfrm>
          <a:prstGeom prst="line">
            <a:avLst/>
          </a:prstGeom>
          <a:ln w="57150" cap="flat">
            <a:solidFill>
              <a:srgbClr val="365B6D"/>
            </a:solidFill>
            <a:prstDash val="solid"/>
            <a:headEnd type="none" w="sm" len="sm"/>
            <a:tailEnd type="none" w="sm" len="sm"/>
          </a:ln>
        </p:spPr>
        <p:txBody>
          <a:bodyPr/>
          <a:lstStyle/>
          <a:p>
            <a:endParaRPr lang="en-US"/>
          </a:p>
        </p:txBody>
      </p:sp>
      <p:sp>
        <p:nvSpPr>
          <p:cNvPr id="22" name="TextBox 22"/>
          <p:cNvSpPr txBox="1"/>
          <p:nvPr/>
        </p:nvSpPr>
        <p:spPr>
          <a:xfrm>
            <a:off x="14906585" y="1396363"/>
            <a:ext cx="1210577" cy="279400"/>
          </a:xfrm>
          <a:prstGeom prst="rect">
            <a:avLst/>
          </a:prstGeom>
        </p:spPr>
        <p:txBody>
          <a:bodyPr lIns="0" tIns="0" rIns="0" bIns="0" rtlCol="0" anchor="t">
            <a:spAutoFit/>
          </a:bodyPr>
          <a:lstStyle/>
          <a:p>
            <a:pPr algn="r">
              <a:lnSpc>
                <a:spcPts val="2000"/>
              </a:lnSpc>
            </a:pPr>
            <a:r>
              <a:rPr lang="en-US" sz="2000" spc="8" dirty="0">
                <a:solidFill>
                  <a:srgbClr val="365B6D"/>
                </a:solidFill>
                <a:latin typeface="Barlow"/>
              </a:rPr>
              <a:t>Finish</a:t>
            </a:r>
          </a:p>
        </p:txBody>
      </p:sp>
      <p:pic>
        <p:nvPicPr>
          <p:cNvPr id="2" name="Picture 1" descr="A logo for a university&#10;&#10;Description automatically generated with medium confidence">
            <a:extLst>
              <a:ext uri="{FF2B5EF4-FFF2-40B4-BE49-F238E27FC236}">
                <a16:creationId xmlns:a16="http://schemas.microsoft.com/office/drawing/2014/main" id="{368C29B0-E1BB-ED86-09D0-F42084810F91}"/>
              </a:ext>
            </a:extLst>
          </p:cNvPr>
          <p:cNvPicPr>
            <a:picLocks noChangeAspect="1"/>
          </p:cNvPicPr>
          <p:nvPr/>
        </p:nvPicPr>
        <p:blipFill rotWithShape="1">
          <a:blip r:embed="rId4">
            <a:extLst>
              <a:ext uri="{28A0092B-C50C-407E-A947-70E740481C1C}">
                <a14:useLocalDpi xmlns:a14="http://schemas.microsoft.com/office/drawing/2010/main" val="0"/>
              </a:ext>
            </a:extLst>
          </a:blip>
          <a:srcRect l="2336" t="30911" r="5251" b="28087"/>
          <a:stretch/>
        </p:blipFill>
        <p:spPr>
          <a:xfrm>
            <a:off x="1176603" y="1107786"/>
            <a:ext cx="3048000" cy="7727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grpSp>
        <p:nvGrpSpPr>
          <p:cNvPr id="24" name="Group 10">
            <a:extLst>
              <a:ext uri="{FF2B5EF4-FFF2-40B4-BE49-F238E27FC236}">
                <a16:creationId xmlns:a16="http://schemas.microsoft.com/office/drawing/2014/main" id="{DFBA5168-E7F3-1F78-C6A5-2F0297C3845F}"/>
              </a:ext>
            </a:extLst>
          </p:cNvPr>
          <p:cNvGrpSpPr/>
          <p:nvPr/>
        </p:nvGrpSpPr>
        <p:grpSpPr>
          <a:xfrm>
            <a:off x="8245135" y="2086023"/>
            <a:ext cx="8922020" cy="2843078"/>
            <a:chOff x="0" y="0"/>
            <a:chExt cx="2187167" cy="916369"/>
          </a:xfrm>
        </p:grpSpPr>
        <p:sp>
          <p:nvSpPr>
            <p:cNvPr id="26" name="Freeform 11">
              <a:extLst>
                <a:ext uri="{FF2B5EF4-FFF2-40B4-BE49-F238E27FC236}">
                  <a16:creationId xmlns:a16="http://schemas.microsoft.com/office/drawing/2014/main" id="{EABA04F7-7A47-FCC2-BC74-E518C6242B83}"/>
                </a:ext>
              </a:extLst>
            </p:cNvPr>
            <p:cNvSpPr/>
            <p:nvPr/>
          </p:nvSpPr>
          <p:spPr>
            <a:xfrm>
              <a:off x="0" y="0"/>
              <a:ext cx="2187167" cy="916369"/>
            </a:xfrm>
            <a:custGeom>
              <a:avLst/>
              <a:gdLst/>
              <a:ahLst/>
              <a:cxnLst/>
              <a:rect l="l" t="t" r="r" b="b"/>
              <a:pathLst>
                <a:path w="2187167" h="916369">
                  <a:moveTo>
                    <a:pt x="57122" y="0"/>
                  </a:moveTo>
                  <a:lnTo>
                    <a:pt x="2130045" y="0"/>
                  </a:lnTo>
                  <a:cubicBezTo>
                    <a:pt x="2161593" y="0"/>
                    <a:pt x="2187167" y="25574"/>
                    <a:pt x="2187167" y="57122"/>
                  </a:cubicBezTo>
                  <a:lnTo>
                    <a:pt x="2187167" y="859247"/>
                  </a:lnTo>
                  <a:cubicBezTo>
                    <a:pt x="2187167" y="890794"/>
                    <a:pt x="2161593" y="916369"/>
                    <a:pt x="2130045" y="916369"/>
                  </a:cubicBezTo>
                  <a:lnTo>
                    <a:pt x="57122" y="916369"/>
                  </a:lnTo>
                  <a:cubicBezTo>
                    <a:pt x="25574" y="916369"/>
                    <a:pt x="0" y="890794"/>
                    <a:pt x="0" y="859247"/>
                  </a:cubicBezTo>
                  <a:lnTo>
                    <a:pt x="0" y="57122"/>
                  </a:lnTo>
                  <a:cubicBezTo>
                    <a:pt x="0" y="25574"/>
                    <a:pt x="25574" y="0"/>
                    <a:pt x="57122" y="0"/>
                  </a:cubicBezTo>
                  <a:close/>
                </a:path>
              </a:pathLst>
            </a:custGeom>
            <a:solidFill>
              <a:srgbClr val="F7F7F7"/>
            </a:solidFill>
            <a:ln w="57150" cap="rnd">
              <a:solidFill>
                <a:srgbClr val="1C1C1C"/>
              </a:solidFill>
              <a:prstDash val="solid"/>
              <a:round/>
            </a:ln>
          </p:spPr>
          <p:txBody>
            <a:bodyPr/>
            <a:lstStyle/>
            <a:p>
              <a:endParaRPr lang="en-US"/>
            </a:p>
          </p:txBody>
        </p:sp>
        <p:sp>
          <p:nvSpPr>
            <p:cNvPr id="31" name="TextBox 12">
              <a:extLst>
                <a:ext uri="{FF2B5EF4-FFF2-40B4-BE49-F238E27FC236}">
                  <a16:creationId xmlns:a16="http://schemas.microsoft.com/office/drawing/2014/main" id="{29D8A4B5-9C7D-CC0D-6F6A-1AED70F1F2B1}"/>
                </a:ext>
              </a:extLst>
            </p:cNvPr>
            <p:cNvSpPr txBox="1"/>
            <p:nvPr/>
          </p:nvSpPr>
          <p:spPr>
            <a:xfrm>
              <a:off x="0" y="-47625"/>
              <a:ext cx="2187167" cy="963994"/>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953113" y="5736063"/>
            <a:ext cx="9109587" cy="2548296"/>
            <a:chOff x="0" y="0"/>
            <a:chExt cx="2187167" cy="916369"/>
          </a:xfrm>
        </p:grpSpPr>
        <p:sp>
          <p:nvSpPr>
            <p:cNvPr id="11" name="Freeform 11"/>
            <p:cNvSpPr/>
            <p:nvPr/>
          </p:nvSpPr>
          <p:spPr>
            <a:xfrm>
              <a:off x="0" y="0"/>
              <a:ext cx="2187167" cy="916369"/>
            </a:xfrm>
            <a:custGeom>
              <a:avLst/>
              <a:gdLst/>
              <a:ahLst/>
              <a:cxnLst/>
              <a:rect l="l" t="t" r="r" b="b"/>
              <a:pathLst>
                <a:path w="2187167" h="916369">
                  <a:moveTo>
                    <a:pt x="57122" y="0"/>
                  </a:moveTo>
                  <a:lnTo>
                    <a:pt x="2130045" y="0"/>
                  </a:lnTo>
                  <a:cubicBezTo>
                    <a:pt x="2161593" y="0"/>
                    <a:pt x="2187167" y="25574"/>
                    <a:pt x="2187167" y="57122"/>
                  </a:cubicBezTo>
                  <a:lnTo>
                    <a:pt x="2187167" y="859247"/>
                  </a:lnTo>
                  <a:cubicBezTo>
                    <a:pt x="2187167" y="890794"/>
                    <a:pt x="2161593" y="916369"/>
                    <a:pt x="2130045" y="916369"/>
                  </a:cubicBezTo>
                  <a:lnTo>
                    <a:pt x="57122" y="916369"/>
                  </a:lnTo>
                  <a:cubicBezTo>
                    <a:pt x="25574" y="916369"/>
                    <a:pt x="0" y="890794"/>
                    <a:pt x="0" y="859247"/>
                  </a:cubicBezTo>
                  <a:lnTo>
                    <a:pt x="0" y="57122"/>
                  </a:lnTo>
                  <a:cubicBezTo>
                    <a:pt x="0" y="25574"/>
                    <a:pt x="25574" y="0"/>
                    <a:pt x="57122" y="0"/>
                  </a:cubicBezTo>
                  <a:close/>
                </a:path>
              </a:pathLst>
            </a:custGeom>
            <a:solidFill>
              <a:srgbClr val="F7F7F7"/>
            </a:solidFill>
            <a:ln w="57150" cap="rnd">
              <a:solidFill>
                <a:srgbClr val="1C1C1C"/>
              </a:solidFill>
              <a:prstDash val="solid"/>
              <a:round/>
            </a:ln>
          </p:spPr>
          <p:txBody>
            <a:bodyPr/>
            <a:lstStyle/>
            <a:p>
              <a:endParaRPr lang="en-US"/>
            </a:p>
          </p:txBody>
        </p:sp>
        <p:sp>
          <p:nvSpPr>
            <p:cNvPr id="12" name="TextBox 12"/>
            <p:cNvSpPr txBox="1"/>
            <p:nvPr/>
          </p:nvSpPr>
          <p:spPr>
            <a:xfrm>
              <a:off x="0" y="-47625"/>
              <a:ext cx="2187167" cy="963994"/>
            </a:xfrm>
            <a:prstGeom prst="rect">
              <a:avLst/>
            </a:prstGeom>
          </p:spPr>
          <p:txBody>
            <a:bodyPr lIns="50800" tIns="50800" rIns="50800" bIns="50800" rtlCol="0" anchor="ctr"/>
            <a:lstStyle/>
            <a:p>
              <a:pPr algn="ctr">
                <a:lnSpc>
                  <a:spcPts val="2659"/>
                </a:lnSpc>
                <a:spcBef>
                  <a:spcPct val="0"/>
                </a:spcBef>
              </a:pPr>
              <a:endParaRPr/>
            </a:p>
          </p:txBody>
        </p:sp>
      </p:grpSp>
      <p:sp>
        <p:nvSpPr>
          <p:cNvPr id="15" name="AutoShape 15"/>
          <p:cNvSpPr/>
          <p:nvPr/>
        </p:nvSpPr>
        <p:spPr>
          <a:xfrm>
            <a:off x="1014423" y="9107532"/>
            <a:ext cx="16244877" cy="0"/>
          </a:xfrm>
          <a:prstGeom prst="line">
            <a:avLst/>
          </a:prstGeom>
          <a:ln w="57150" cap="flat">
            <a:solidFill>
              <a:srgbClr val="365B6D"/>
            </a:solidFill>
            <a:prstDash val="solid"/>
            <a:headEnd type="none" w="sm" len="sm"/>
            <a:tailEnd type="none" w="sm" len="sm"/>
          </a:ln>
        </p:spPr>
        <p:txBody>
          <a:bodyPr/>
          <a:lstStyle/>
          <a:p>
            <a:endParaRPr lang="en-US"/>
          </a:p>
        </p:txBody>
      </p:sp>
      <p:grpSp>
        <p:nvGrpSpPr>
          <p:cNvPr id="17" name="Group 17"/>
          <p:cNvGrpSpPr/>
          <p:nvPr/>
        </p:nvGrpSpPr>
        <p:grpSpPr>
          <a:xfrm>
            <a:off x="953113" y="588580"/>
            <a:ext cx="3494852" cy="954083"/>
            <a:chOff x="0" y="0"/>
            <a:chExt cx="1010276" cy="275802"/>
          </a:xfrm>
        </p:grpSpPr>
        <p:sp>
          <p:nvSpPr>
            <p:cNvPr id="18" name="Freeform 18"/>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F7F7F7"/>
            </a:solidFill>
            <a:ln w="57150" cap="rnd">
              <a:solidFill>
                <a:srgbClr val="1C1C1C"/>
              </a:solidFill>
              <a:prstDash val="solid"/>
              <a:round/>
            </a:ln>
          </p:spPr>
          <p:txBody>
            <a:bodyPr/>
            <a:lstStyle/>
            <a:p>
              <a:endParaRPr lang="en-US"/>
            </a:p>
          </p:txBody>
        </p:sp>
        <p:sp>
          <p:nvSpPr>
            <p:cNvPr id="19" name="TextBox 19"/>
            <p:cNvSpPr txBox="1"/>
            <p:nvPr/>
          </p:nvSpPr>
          <p:spPr>
            <a:xfrm>
              <a:off x="0" y="-47625"/>
              <a:ext cx="1010276" cy="323427"/>
            </a:xfrm>
            <a:prstGeom prst="rect">
              <a:avLst/>
            </a:prstGeom>
          </p:spPr>
          <p:txBody>
            <a:bodyPr lIns="50800" tIns="50800" rIns="50800" bIns="50800" rtlCol="0" anchor="ctr"/>
            <a:lstStyle/>
            <a:p>
              <a:pPr algn="ctr">
                <a:lnSpc>
                  <a:spcPts val="2659"/>
                </a:lnSpc>
                <a:spcBef>
                  <a:spcPct val="0"/>
                </a:spcBef>
              </a:pPr>
              <a:endParaRPr/>
            </a:p>
          </p:txBody>
        </p:sp>
      </p:grpSp>
      <p:grpSp>
        <p:nvGrpSpPr>
          <p:cNvPr id="21" name="Group 21"/>
          <p:cNvGrpSpPr/>
          <p:nvPr/>
        </p:nvGrpSpPr>
        <p:grpSpPr>
          <a:xfrm>
            <a:off x="13688861" y="588580"/>
            <a:ext cx="3494852" cy="954083"/>
            <a:chOff x="0" y="0"/>
            <a:chExt cx="1010276" cy="275802"/>
          </a:xfrm>
        </p:grpSpPr>
        <p:sp>
          <p:nvSpPr>
            <p:cNvPr id="22" name="Freeform 22"/>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F7F7F7"/>
            </a:solidFill>
            <a:ln w="57150" cap="rnd">
              <a:solidFill>
                <a:srgbClr val="1C1C1C"/>
              </a:solidFill>
              <a:prstDash val="solid"/>
              <a:round/>
            </a:ln>
          </p:spPr>
          <p:txBody>
            <a:bodyPr/>
            <a:lstStyle/>
            <a:p>
              <a:endParaRPr lang="en-US"/>
            </a:p>
          </p:txBody>
        </p:sp>
        <p:sp>
          <p:nvSpPr>
            <p:cNvPr id="23" name="TextBox 23"/>
            <p:cNvSpPr txBox="1"/>
            <p:nvPr/>
          </p:nvSpPr>
          <p:spPr>
            <a:xfrm>
              <a:off x="0" y="-47625"/>
              <a:ext cx="1010276" cy="323427"/>
            </a:xfrm>
            <a:prstGeom prst="rect">
              <a:avLst/>
            </a:prstGeom>
          </p:spPr>
          <p:txBody>
            <a:bodyPr lIns="50800" tIns="50800" rIns="50800" bIns="50800" rtlCol="0" anchor="ctr"/>
            <a:lstStyle/>
            <a:p>
              <a:pPr algn="ctr">
                <a:lnSpc>
                  <a:spcPts val="2659"/>
                </a:lnSpc>
                <a:spcBef>
                  <a:spcPct val="0"/>
                </a:spcBef>
              </a:pPr>
              <a:endParaRPr/>
            </a:p>
          </p:txBody>
        </p:sp>
      </p:grpSp>
      <p:sp>
        <p:nvSpPr>
          <p:cNvPr id="25" name="AutoShape 25"/>
          <p:cNvSpPr/>
          <p:nvPr/>
        </p:nvSpPr>
        <p:spPr>
          <a:xfrm>
            <a:off x="4449859" y="1037047"/>
            <a:ext cx="9240896" cy="0"/>
          </a:xfrm>
          <a:prstGeom prst="line">
            <a:avLst/>
          </a:prstGeom>
          <a:ln w="57150" cap="flat">
            <a:solidFill>
              <a:srgbClr val="365B6D"/>
            </a:solidFill>
            <a:prstDash val="solid"/>
            <a:headEnd type="none" w="sm" len="sm"/>
            <a:tailEnd type="none" w="sm" len="sm"/>
          </a:ln>
        </p:spPr>
        <p:txBody>
          <a:bodyPr/>
          <a:lstStyle/>
          <a:p>
            <a:endParaRPr lang="en-US"/>
          </a:p>
        </p:txBody>
      </p:sp>
      <p:sp>
        <p:nvSpPr>
          <p:cNvPr id="27" name="TextBox 27"/>
          <p:cNvSpPr txBox="1"/>
          <p:nvPr/>
        </p:nvSpPr>
        <p:spPr>
          <a:xfrm>
            <a:off x="14830999" y="935469"/>
            <a:ext cx="1210577" cy="256480"/>
          </a:xfrm>
          <a:prstGeom prst="rect">
            <a:avLst/>
          </a:prstGeom>
        </p:spPr>
        <p:txBody>
          <a:bodyPr lIns="0" tIns="0" rIns="0" bIns="0" rtlCol="0" anchor="t">
            <a:spAutoFit/>
          </a:bodyPr>
          <a:lstStyle/>
          <a:p>
            <a:pPr algn="ctr">
              <a:lnSpc>
                <a:spcPts val="2000"/>
              </a:lnSpc>
            </a:pPr>
            <a:r>
              <a:rPr lang="en-US" sz="2000" spc="8" dirty="0">
                <a:solidFill>
                  <a:srgbClr val="365B6D"/>
                </a:solidFill>
                <a:latin typeface="Barlow"/>
              </a:rPr>
              <a:t>01</a:t>
            </a:r>
          </a:p>
        </p:txBody>
      </p:sp>
      <p:sp>
        <p:nvSpPr>
          <p:cNvPr id="28" name="Freeform 28"/>
          <p:cNvSpPr/>
          <p:nvPr/>
        </p:nvSpPr>
        <p:spPr>
          <a:xfrm>
            <a:off x="16144082" y="844755"/>
            <a:ext cx="441733" cy="441733"/>
          </a:xfrm>
          <a:custGeom>
            <a:avLst/>
            <a:gdLst/>
            <a:ahLst/>
            <a:cxnLst/>
            <a:rect l="l" t="t" r="r" b="b"/>
            <a:pathLst>
              <a:path w="441733" h="441733">
                <a:moveTo>
                  <a:pt x="0" y="0"/>
                </a:moveTo>
                <a:lnTo>
                  <a:pt x="441733" y="0"/>
                </a:lnTo>
                <a:lnTo>
                  <a:pt x="441733" y="441733"/>
                </a:lnTo>
                <a:lnTo>
                  <a:pt x="0" y="4417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9" name="Freeform 29"/>
          <p:cNvSpPr/>
          <p:nvPr/>
        </p:nvSpPr>
        <p:spPr>
          <a:xfrm flipH="1">
            <a:off x="14286759" y="844755"/>
            <a:ext cx="441733" cy="441733"/>
          </a:xfrm>
          <a:custGeom>
            <a:avLst/>
            <a:gdLst/>
            <a:ahLst/>
            <a:cxnLst/>
            <a:rect l="l" t="t" r="r" b="b"/>
            <a:pathLst>
              <a:path w="441733" h="441733">
                <a:moveTo>
                  <a:pt x="441733" y="0"/>
                </a:moveTo>
                <a:lnTo>
                  <a:pt x="0" y="0"/>
                </a:lnTo>
                <a:lnTo>
                  <a:pt x="0" y="441733"/>
                </a:lnTo>
                <a:lnTo>
                  <a:pt x="441733" y="441733"/>
                </a:lnTo>
                <a:lnTo>
                  <a:pt x="441733"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pic>
        <p:nvPicPr>
          <p:cNvPr id="30" name="Picture 29" descr="A logo for a university&#10;&#10;Description automatically generated with medium confidence">
            <a:extLst>
              <a:ext uri="{FF2B5EF4-FFF2-40B4-BE49-F238E27FC236}">
                <a16:creationId xmlns:a16="http://schemas.microsoft.com/office/drawing/2014/main" id="{FE3F66E3-2E44-0D6B-B2C8-0D5FFA7A67E6}"/>
              </a:ext>
            </a:extLst>
          </p:cNvPr>
          <p:cNvPicPr>
            <a:picLocks noChangeAspect="1"/>
          </p:cNvPicPr>
          <p:nvPr/>
        </p:nvPicPr>
        <p:blipFill rotWithShape="1">
          <a:blip r:embed="rId4">
            <a:extLst>
              <a:ext uri="{28A0092B-C50C-407E-A947-70E740481C1C}">
                <a14:useLocalDpi xmlns:a14="http://schemas.microsoft.com/office/drawing/2010/main" val="0"/>
              </a:ext>
            </a:extLst>
          </a:blip>
          <a:srcRect l="2336" t="30911" r="5251" b="28087"/>
          <a:stretch/>
        </p:blipFill>
        <p:spPr>
          <a:xfrm>
            <a:off x="1067413" y="695081"/>
            <a:ext cx="3048000" cy="772795"/>
          </a:xfrm>
          <a:prstGeom prst="rect">
            <a:avLst/>
          </a:prstGeom>
        </p:spPr>
      </p:pic>
      <p:sp>
        <p:nvSpPr>
          <p:cNvPr id="6" name="TextBox 13">
            <a:extLst>
              <a:ext uri="{FF2B5EF4-FFF2-40B4-BE49-F238E27FC236}">
                <a16:creationId xmlns:a16="http://schemas.microsoft.com/office/drawing/2014/main" id="{D8B7D7EC-D9EC-7FDC-AEE1-EDB04F5392FF}"/>
              </a:ext>
            </a:extLst>
          </p:cNvPr>
          <p:cNvSpPr txBox="1"/>
          <p:nvPr/>
        </p:nvSpPr>
        <p:spPr>
          <a:xfrm>
            <a:off x="8724453" y="2681909"/>
            <a:ext cx="7963384" cy="1547218"/>
          </a:xfrm>
          <a:prstGeom prst="rect">
            <a:avLst/>
          </a:prstGeom>
        </p:spPr>
        <p:txBody>
          <a:bodyPr wrap="square" lIns="0" tIns="0" rIns="0" bIns="0" rtlCol="0" anchor="t">
            <a:spAutoFit/>
          </a:bodyPr>
          <a:lstStyle/>
          <a:p>
            <a:pPr marL="342900" indent="-342900">
              <a:lnSpc>
                <a:spcPts val="3079"/>
              </a:lnSpc>
              <a:buFont typeface="Arial" panose="020B0604020202020204" pitchFamily="34" charset="0"/>
              <a:buChar char="•"/>
            </a:pPr>
            <a:r>
              <a:rPr lang="en-US" sz="2199" b="1" spc="8" dirty="0">
                <a:solidFill>
                  <a:srgbClr val="365B6D"/>
                </a:solidFill>
                <a:latin typeface="Barlow"/>
              </a:rPr>
              <a:t>Assigned the task to mesh a column with tetrahedral elements</a:t>
            </a:r>
          </a:p>
          <a:p>
            <a:pPr marL="342900" indent="-342900">
              <a:lnSpc>
                <a:spcPts val="3079"/>
              </a:lnSpc>
              <a:buFont typeface="Arial" panose="020B0604020202020204" pitchFamily="34" charset="0"/>
              <a:buChar char="•"/>
            </a:pPr>
            <a:r>
              <a:rPr lang="en-US" sz="2199" b="1" spc="8" dirty="0">
                <a:solidFill>
                  <a:srgbClr val="365B6D"/>
                </a:solidFill>
                <a:latin typeface="Barlow"/>
              </a:rPr>
              <a:t>Apply a cyclic displacements at the top of the column to produce the required displacements on either side </a:t>
            </a:r>
          </a:p>
        </p:txBody>
      </p:sp>
      <p:sp>
        <p:nvSpPr>
          <p:cNvPr id="9" name="TextBox 12">
            <a:extLst>
              <a:ext uri="{FF2B5EF4-FFF2-40B4-BE49-F238E27FC236}">
                <a16:creationId xmlns:a16="http://schemas.microsoft.com/office/drawing/2014/main" id="{537531AD-FBAF-F569-330F-9202F3F4C59F}"/>
              </a:ext>
            </a:extLst>
          </p:cNvPr>
          <p:cNvSpPr txBox="1"/>
          <p:nvPr/>
        </p:nvSpPr>
        <p:spPr>
          <a:xfrm>
            <a:off x="8801132" y="1973809"/>
            <a:ext cx="9240896" cy="3614495"/>
          </a:xfrm>
          <a:prstGeom prst="rect">
            <a:avLst/>
          </a:prstGeom>
        </p:spPr>
        <p:txBody>
          <a:bodyPr lIns="50800" tIns="50800" rIns="50800" bIns="50800" rtlCol="0" anchor="ctr"/>
          <a:lstStyle/>
          <a:p>
            <a:pPr algn="ctr">
              <a:lnSpc>
                <a:spcPts val="2659"/>
              </a:lnSpc>
              <a:spcBef>
                <a:spcPct val="0"/>
              </a:spcBef>
            </a:pPr>
            <a:endParaRPr/>
          </a:p>
        </p:txBody>
      </p:sp>
      <p:sp>
        <p:nvSpPr>
          <p:cNvPr id="32" name="TextBox 2">
            <a:extLst>
              <a:ext uri="{FF2B5EF4-FFF2-40B4-BE49-F238E27FC236}">
                <a16:creationId xmlns:a16="http://schemas.microsoft.com/office/drawing/2014/main" id="{924A1CF2-899F-2AA4-E9E7-8508532E4779}"/>
              </a:ext>
            </a:extLst>
          </p:cNvPr>
          <p:cNvSpPr txBox="1"/>
          <p:nvPr/>
        </p:nvSpPr>
        <p:spPr>
          <a:xfrm>
            <a:off x="1750526" y="2861373"/>
            <a:ext cx="8648700" cy="913712"/>
          </a:xfrm>
          <a:prstGeom prst="rect">
            <a:avLst/>
          </a:prstGeom>
        </p:spPr>
        <p:txBody>
          <a:bodyPr wrap="square" lIns="0" tIns="0" rIns="0" bIns="0" rtlCol="0" anchor="t">
            <a:spAutoFit/>
          </a:bodyPr>
          <a:lstStyle/>
          <a:p>
            <a:pPr>
              <a:lnSpc>
                <a:spcPts val="7900"/>
              </a:lnSpc>
            </a:pPr>
            <a:r>
              <a:rPr lang="en-US" sz="6000" u="sng" dirty="0">
                <a:solidFill>
                  <a:srgbClr val="365B6D"/>
                </a:solidFill>
                <a:latin typeface="Barlow Bold"/>
              </a:rPr>
              <a:t>Project Recap</a:t>
            </a:r>
          </a:p>
        </p:txBody>
      </p:sp>
      <p:sp>
        <p:nvSpPr>
          <p:cNvPr id="35" name="TextBox 12">
            <a:extLst>
              <a:ext uri="{FF2B5EF4-FFF2-40B4-BE49-F238E27FC236}">
                <a16:creationId xmlns:a16="http://schemas.microsoft.com/office/drawing/2014/main" id="{FAAFFA73-31ED-DCD4-E7F6-133FDBA7FDCC}"/>
              </a:ext>
            </a:extLst>
          </p:cNvPr>
          <p:cNvSpPr txBox="1"/>
          <p:nvPr/>
        </p:nvSpPr>
        <p:spPr>
          <a:xfrm>
            <a:off x="720212" y="5624860"/>
            <a:ext cx="9109587" cy="3146717"/>
          </a:xfrm>
          <a:prstGeom prst="rect">
            <a:avLst/>
          </a:prstGeom>
        </p:spPr>
        <p:txBody>
          <a:bodyPr lIns="50800" tIns="50800" rIns="50800" bIns="50800" rtlCol="0" anchor="ctr"/>
          <a:lstStyle/>
          <a:p>
            <a:pPr algn="ctr">
              <a:lnSpc>
                <a:spcPts val="2659"/>
              </a:lnSpc>
              <a:spcBef>
                <a:spcPct val="0"/>
              </a:spcBef>
            </a:pPr>
            <a:endParaRPr/>
          </a:p>
        </p:txBody>
      </p:sp>
      <p:sp>
        <p:nvSpPr>
          <p:cNvPr id="3" name="TextBox 2">
            <a:extLst>
              <a:ext uri="{FF2B5EF4-FFF2-40B4-BE49-F238E27FC236}">
                <a16:creationId xmlns:a16="http://schemas.microsoft.com/office/drawing/2014/main" id="{C805FFA9-CF17-B2C7-D981-C1077D7B898C}"/>
              </a:ext>
            </a:extLst>
          </p:cNvPr>
          <p:cNvSpPr txBox="1"/>
          <p:nvPr/>
        </p:nvSpPr>
        <p:spPr>
          <a:xfrm>
            <a:off x="10404142" y="6312522"/>
            <a:ext cx="8648700" cy="913712"/>
          </a:xfrm>
          <a:prstGeom prst="rect">
            <a:avLst/>
          </a:prstGeom>
        </p:spPr>
        <p:txBody>
          <a:bodyPr wrap="square" lIns="0" tIns="0" rIns="0" bIns="0" rtlCol="0" anchor="t">
            <a:spAutoFit/>
          </a:bodyPr>
          <a:lstStyle/>
          <a:p>
            <a:pPr>
              <a:lnSpc>
                <a:spcPts val="7900"/>
              </a:lnSpc>
            </a:pPr>
            <a:r>
              <a:rPr lang="en-US" sz="5400" u="sng" dirty="0">
                <a:solidFill>
                  <a:srgbClr val="365B6D"/>
                </a:solidFill>
                <a:latin typeface="Barlow Bold"/>
              </a:rPr>
              <a:t>What have we done?</a:t>
            </a:r>
          </a:p>
        </p:txBody>
      </p:sp>
      <p:sp>
        <p:nvSpPr>
          <p:cNvPr id="4" name="TextBox 13">
            <a:extLst>
              <a:ext uri="{FF2B5EF4-FFF2-40B4-BE49-F238E27FC236}">
                <a16:creationId xmlns:a16="http://schemas.microsoft.com/office/drawing/2014/main" id="{E0987C40-E96A-FAE1-6F82-29A98E8CF62A}"/>
              </a:ext>
            </a:extLst>
          </p:cNvPr>
          <p:cNvSpPr txBox="1"/>
          <p:nvPr/>
        </p:nvSpPr>
        <p:spPr>
          <a:xfrm>
            <a:off x="2286000" y="6359137"/>
            <a:ext cx="5077568" cy="1944763"/>
          </a:xfrm>
          <a:prstGeom prst="rect">
            <a:avLst/>
          </a:prstGeom>
        </p:spPr>
        <p:txBody>
          <a:bodyPr wrap="square" lIns="0" tIns="0" rIns="0" bIns="0" rtlCol="0" anchor="t">
            <a:spAutoFit/>
          </a:bodyPr>
          <a:lstStyle/>
          <a:p>
            <a:pPr marL="342900" indent="-342900">
              <a:lnSpc>
                <a:spcPts val="3079"/>
              </a:lnSpc>
              <a:buFont typeface="Arial" panose="020B0604020202020204" pitchFamily="34" charset="0"/>
              <a:buChar char="•"/>
            </a:pPr>
            <a:r>
              <a:rPr lang="en-US" sz="2400" b="1" spc="8" dirty="0">
                <a:solidFill>
                  <a:srgbClr val="365B6D"/>
                </a:solidFill>
                <a:latin typeface="Barlow"/>
              </a:rPr>
              <a:t>Meshing (Hand, </a:t>
            </a:r>
            <a:r>
              <a:rPr lang="en-US" sz="2400" b="1" spc="8" dirty="0" err="1">
                <a:solidFill>
                  <a:srgbClr val="365B6D"/>
                </a:solidFill>
                <a:latin typeface="Barlow"/>
              </a:rPr>
              <a:t>Gmsh</a:t>
            </a:r>
            <a:r>
              <a:rPr lang="en-US" sz="2400" b="1" spc="8" dirty="0">
                <a:solidFill>
                  <a:srgbClr val="365B6D"/>
                </a:solidFill>
                <a:latin typeface="Barlow"/>
              </a:rPr>
              <a:t>)</a:t>
            </a:r>
          </a:p>
          <a:p>
            <a:pPr marL="342900" indent="-342900">
              <a:lnSpc>
                <a:spcPts val="3079"/>
              </a:lnSpc>
              <a:buFont typeface="Arial" panose="020B0604020202020204" pitchFamily="34" charset="0"/>
              <a:buChar char="•"/>
            </a:pPr>
            <a:r>
              <a:rPr lang="en-US" sz="2400" b="1" spc="8" dirty="0">
                <a:solidFill>
                  <a:srgbClr val="365B6D"/>
                </a:solidFill>
                <a:latin typeface="Barlow"/>
              </a:rPr>
              <a:t>File conversation</a:t>
            </a:r>
          </a:p>
          <a:p>
            <a:pPr marL="342900" indent="-342900">
              <a:lnSpc>
                <a:spcPts val="3079"/>
              </a:lnSpc>
              <a:buFont typeface="Arial" panose="020B0604020202020204" pitchFamily="34" charset="0"/>
              <a:buChar char="•"/>
            </a:pPr>
            <a:r>
              <a:rPr lang="en-US" sz="2400" b="1" spc="8" dirty="0">
                <a:solidFill>
                  <a:srgbClr val="365B6D"/>
                </a:solidFill>
                <a:latin typeface="Barlow"/>
              </a:rPr>
              <a:t>Derivation</a:t>
            </a:r>
          </a:p>
          <a:p>
            <a:pPr marL="342900" indent="-342900">
              <a:lnSpc>
                <a:spcPts val="3079"/>
              </a:lnSpc>
              <a:buFont typeface="Arial" panose="020B0604020202020204" pitchFamily="34" charset="0"/>
              <a:buChar char="•"/>
            </a:pPr>
            <a:endParaRPr lang="en-US" sz="2400" b="1" spc="8" dirty="0">
              <a:solidFill>
                <a:srgbClr val="365B6D"/>
              </a:solidFill>
              <a:latin typeface="Barlow"/>
            </a:endParaRPr>
          </a:p>
          <a:p>
            <a:pPr marL="342900" indent="-342900">
              <a:lnSpc>
                <a:spcPts val="3079"/>
              </a:lnSpc>
              <a:buFont typeface="Arial" panose="020B0604020202020204" pitchFamily="34" charset="0"/>
              <a:buChar char="•"/>
            </a:pPr>
            <a:endParaRPr lang="en-US" sz="2199" spc="8" dirty="0">
              <a:solidFill>
                <a:srgbClr val="365B6D"/>
              </a:solidFill>
              <a:latin typeface="Barlow"/>
            </a:endParaRPr>
          </a:p>
        </p:txBody>
      </p:sp>
      <p:sp>
        <p:nvSpPr>
          <p:cNvPr id="5" name="Right Brace 4">
            <a:extLst>
              <a:ext uri="{FF2B5EF4-FFF2-40B4-BE49-F238E27FC236}">
                <a16:creationId xmlns:a16="http://schemas.microsoft.com/office/drawing/2014/main" id="{229798E0-D7A5-574F-2728-B574FA8D13A8}"/>
              </a:ext>
            </a:extLst>
          </p:cNvPr>
          <p:cNvSpPr/>
          <p:nvPr/>
        </p:nvSpPr>
        <p:spPr>
          <a:xfrm>
            <a:off x="5829300" y="6478209"/>
            <a:ext cx="228600" cy="536584"/>
          </a:xfrm>
          <a:prstGeom prst="rightBrace">
            <a:avLst/>
          </a:prstGeom>
          <a:ln>
            <a:solidFill>
              <a:schemeClr val="tx2">
                <a:lumMod val="7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92A0DB9-19F6-44C6-F4FE-CE8FBDBAD45F}"/>
              </a:ext>
            </a:extLst>
          </p:cNvPr>
          <p:cNvSpPr txBox="1"/>
          <p:nvPr/>
        </p:nvSpPr>
        <p:spPr>
          <a:xfrm>
            <a:off x="6158238" y="6449020"/>
            <a:ext cx="2971800" cy="369332"/>
          </a:xfrm>
          <a:prstGeom prst="rect">
            <a:avLst/>
          </a:prstGeom>
          <a:noFill/>
        </p:spPr>
        <p:txBody>
          <a:bodyPr wrap="square" rtlCol="0">
            <a:spAutoFit/>
          </a:bodyPr>
          <a:lstStyle/>
          <a:p>
            <a:r>
              <a:rPr lang="en-US" dirty="0"/>
              <a:t>Pre-Processing </a:t>
            </a:r>
          </a:p>
        </p:txBody>
      </p:sp>
      <p:cxnSp>
        <p:nvCxnSpPr>
          <p:cNvPr id="14" name="Straight Arrow Connector 13">
            <a:extLst>
              <a:ext uri="{FF2B5EF4-FFF2-40B4-BE49-F238E27FC236}">
                <a16:creationId xmlns:a16="http://schemas.microsoft.com/office/drawing/2014/main" id="{DB1B0084-918B-1CC4-2858-63A1FB39F4F9}"/>
              </a:ext>
            </a:extLst>
          </p:cNvPr>
          <p:cNvCxnSpPr/>
          <p:nvPr/>
        </p:nvCxnSpPr>
        <p:spPr>
          <a:xfrm>
            <a:off x="5600700" y="7353300"/>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BA27765-CCCC-B2B2-2F8E-51FBFD616FCB}"/>
              </a:ext>
            </a:extLst>
          </p:cNvPr>
          <p:cNvSpPr txBox="1"/>
          <p:nvPr/>
        </p:nvSpPr>
        <p:spPr>
          <a:xfrm>
            <a:off x="6158238" y="7212491"/>
            <a:ext cx="1779673" cy="369332"/>
          </a:xfrm>
          <a:prstGeom prst="rect">
            <a:avLst/>
          </a:prstGeom>
          <a:noFill/>
        </p:spPr>
        <p:txBody>
          <a:bodyPr wrap="square" rtlCol="0">
            <a:spAutoFit/>
          </a:bodyPr>
          <a:lstStyle/>
          <a:p>
            <a:r>
              <a:rPr lang="en-US" dirty="0"/>
              <a:t>Solver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descr="A diagram of a diagram&#10;&#10;Description automatically generated">
            <a:extLst>
              <a:ext uri="{FF2B5EF4-FFF2-40B4-BE49-F238E27FC236}">
                <a16:creationId xmlns:a16="http://schemas.microsoft.com/office/drawing/2014/main" id="{15C23D17-1320-20A2-8199-252ED70CF3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1" y="1037047"/>
            <a:ext cx="11758018" cy="8653340"/>
          </a:xfrm>
          <a:prstGeom prst="rect">
            <a:avLst/>
          </a:prstGeom>
        </p:spPr>
      </p:pic>
      <p:sp>
        <p:nvSpPr>
          <p:cNvPr id="15" name="AutoShape 15"/>
          <p:cNvSpPr/>
          <p:nvPr/>
        </p:nvSpPr>
        <p:spPr>
          <a:xfrm>
            <a:off x="938836" y="9791700"/>
            <a:ext cx="16244877" cy="0"/>
          </a:xfrm>
          <a:prstGeom prst="line">
            <a:avLst/>
          </a:prstGeom>
          <a:ln w="57150" cap="flat">
            <a:solidFill>
              <a:srgbClr val="365B6D"/>
            </a:solidFill>
            <a:prstDash val="solid"/>
            <a:headEnd type="none" w="sm" len="sm"/>
            <a:tailEnd type="none" w="sm" len="sm"/>
          </a:ln>
        </p:spPr>
        <p:txBody>
          <a:bodyPr/>
          <a:lstStyle/>
          <a:p>
            <a:endParaRPr lang="en-US"/>
          </a:p>
        </p:txBody>
      </p:sp>
      <p:grpSp>
        <p:nvGrpSpPr>
          <p:cNvPr id="17" name="Group 17"/>
          <p:cNvGrpSpPr/>
          <p:nvPr/>
        </p:nvGrpSpPr>
        <p:grpSpPr>
          <a:xfrm>
            <a:off x="953113" y="588580"/>
            <a:ext cx="3494852" cy="954083"/>
            <a:chOff x="0" y="0"/>
            <a:chExt cx="1010276" cy="275802"/>
          </a:xfrm>
        </p:grpSpPr>
        <p:sp>
          <p:nvSpPr>
            <p:cNvPr id="18" name="Freeform 18"/>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F7F7F7"/>
            </a:solidFill>
            <a:ln w="57150" cap="rnd">
              <a:solidFill>
                <a:srgbClr val="1C1C1C"/>
              </a:solidFill>
              <a:prstDash val="solid"/>
              <a:round/>
            </a:ln>
          </p:spPr>
          <p:txBody>
            <a:bodyPr/>
            <a:lstStyle/>
            <a:p>
              <a:endParaRPr lang="en-US"/>
            </a:p>
          </p:txBody>
        </p:sp>
        <p:sp>
          <p:nvSpPr>
            <p:cNvPr id="19" name="TextBox 19"/>
            <p:cNvSpPr txBox="1"/>
            <p:nvPr/>
          </p:nvSpPr>
          <p:spPr>
            <a:xfrm>
              <a:off x="0" y="-47625"/>
              <a:ext cx="1010276" cy="323427"/>
            </a:xfrm>
            <a:prstGeom prst="rect">
              <a:avLst/>
            </a:prstGeom>
          </p:spPr>
          <p:txBody>
            <a:bodyPr lIns="50800" tIns="50800" rIns="50800" bIns="50800" rtlCol="0" anchor="ctr"/>
            <a:lstStyle/>
            <a:p>
              <a:pPr algn="ctr">
                <a:lnSpc>
                  <a:spcPts val="2659"/>
                </a:lnSpc>
                <a:spcBef>
                  <a:spcPct val="0"/>
                </a:spcBef>
              </a:pPr>
              <a:endParaRPr/>
            </a:p>
          </p:txBody>
        </p:sp>
      </p:grpSp>
      <p:grpSp>
        <p:nvGrpSpPr>
          <p:cNvPr id="21" name="Group 21"/>
          <p:cNvGrpSpPr/>
          <p:nvPr/>
        </p:nvGrpSpPr>
        <p:grpSpPr>
          <a:xfrm>
            <a:off x="13688861" y="588580"/>
            <a:ext cx="3494852" cy="954083"/>
            <a:chOff x="0" y="0"/>
            <a:chExt cx="1010276" cy="275802"/>
          </a:xfrm>
        </p:grpSpPr>
        <p:sp>
          <p:nvSpPr>
            <p:cNvPr id="22" name="Freeform 22"/>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F7F7F7"/>
            </a:solidFill>
            <a:ln w="57150" cap="rnd">
              <a:solidFill>
                <a:srgbClr val="1C1C1C"/>
              </a:solidFill>
              <a:prstDash val="solid"/>
              <a:round/>
            </a:ln>
          </p:spPr>
          <p:txBody>
            <a:bodyPr/>
            <a:lstStyle/>
            <a:p>
              <a:endParaRPr lang="en-US"/>
            </a:p>
          </p:txBody>
        </p:sp>
        <p:sp>
          <p:nvSpPr>
            <p:cNvPr id="23" name="TextBox 23"/>
            <p:cNvSpPr txBox="1"/>
            <p:nvPr/>
          </p:nvSpPr>
          <p:spPr>
            <a:xfrm>
              <a:off x="0" y="-47625"/>
              <a:ext cx="1010276" cy="323427"/>
            </a:xfrm>
            <a:prstGeom prst="rect">
              <a:avLst/>
            </a:prstGeom>
          </p:spPr>
          <p:txBody>
            <a:bodyPr lIns="50800" tIns="50800" rIns="50800" bIns="50800" rtlCol="0" anchor="ctr"/>
            <a:lstStyle/>
            <a:p>
              <a:pPr algn="ctr">
                <a:lnSpc>
                  <a:spcPts val="2659"/>
                </a:lnSpc>
                <a:spcBef>
                  <a:spcPct val="0"/>
                </a:spcBef>
              </a:pPr>
              <a:endParaRPr/>
            </a:p>
          </p:txBody>
        </p:sp>
      </p:grpSp>
      <p:sp>
        <p:nvSpPr>
          <p:cNvPr id="25" name="AutoShape 25"/>
          <p:cNvSpPr/>
          <p:nvPr/>
        </p:nvSpPr>
        <p:spPr>
          <a:xfrm>
            <a:off x="4449859" y="1037047"/>
            <a:ext cx="9240896" cy="0"/>
          </a:xfrm>
          <a:prstGeom prst="line">
            <a:avLst/>
          </a:prstGeom>
          <a:ln w="57150" cap="flat">
            <a:solidFill>
              <a:srgbClr val="365B6D"/>
            </a:solidFill>
            <a:prstDash val="solid"/>
            <a:headEnd type="none" w="sm" len="sm"/>
            <a:tailEnd type="none" w="sm" len="sm"/>
          </a:ln>
        </p:spPr>
        <p:txBody>
          <a:bodyPr/>
          <a:lstStyle/>
          <a:p>
            <a:endParaRPr lang="en-US"/>
          </a:p>
        </p:txBody>
      </p:sp>
      <p:sp>
        <p:nvSpPr>
          <p:cNvPr id="27" name="TextBox 27"/>
          <p:cNvSpPr txBox="1"/>
          <p:nvPr/>
        </p:nvSpPr>
        <p:spPr>
          <a:xfrm>
            <a:off x="14830999" y="935469"/>
            <a:ext cx="1210577" cy="256480"/>
          </a:xfrm>
          <a:prstGeom prst="rect">
            <a:avLst/>
          </a:prstGeom>
        </p:spPr>
        <p:txBody>
          <a:bodyPr lIns="0" tIns="0" rIns="0" bIns="0" rtlCol="0" anchor="t">
            <a:spAutoFit/>
          </a:bodyPr>
          <a:lstStyle/>
          <a:p>
            <a:pPr algn="ctr">
              <a:lnSpc>
                <a:spcPts val="2000"/>
              </a:lnSpc>
            </a:pPr>
            <a:r>
              <a:rPr lang="en-US" sz="2000" spc="8" dirty="0">
                <a:solidFill>
                  <a:srgbClr val="365B6D"/>
                </a:solidFill>
                <a:latin typeface="Barlow"/>
              </a:rPr>
              <a:t>02</a:t>
            </a:r>
          </a:p>
        </p:txBody>
      </p:sp>
      <p:sp>
        <p:nvSpPr>
          <p:cNvPr id="28" name="Freeform 28"/>
          <p:cNvSpPr/>
          <p:nvPr/>
        </p:nvSpPr>
        <p:spPr>
          <a:xfrm>
            <a:off x="16144082" y="844755"/>
            <a:ext cx="441733" cy="441733"/>
          </a:xfrm>
          <a:custGeom>
            <a:avLst/>
            <a:gdLst/>
            <a:ahLst/>
            <a:cxnLst/>
            <a:rect l="l" t="t" r="r" b="b"/>
            <a:pathLst>
              <a:path w="441733" h="441733">
                <a:moveTo>
                  <a:pt x="0" y="0"/>
                </a:moveTo>
                <a:lnTo>
                  <a:pt x="441733" y="0"/>
                </a:lnTo>
                <a:lnTo>
                  <a:pt x="441733" y="441733"/>
                </a:lnTo>
                <a:lnTo>
                  <a:pt x="0" y="44173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29" name="Freeform 29"/>
          <p:cNvSpPr/>
          <p:nvPr/>
        </p:nvSpPr>
        <p:spPr>
          <a:xfrm flipH="1">
            <a:off x="14286759" y="844755"/>
            <a:ext cx="441733" cy="441733"/>
          </a:xfrm>
          <a:custGeom>
            <a:avLst/>
            <a:gdLst/>
            <a:ahLst/>
            <a:cxnLst/>
            <a:rect l="l" t="t" r="r" b="b"/>
            <a:pathLst>
              <a:path w="441733" h="441733">
                <a:moveTo>
                  <a:pt x="441733" y="0"/>
                </a:moveTo>
                <a:lnTo>
                  <a:pt x="0" y="0"/>
                </a:lnTo>
                <a:lnTo>
                  <a:pt x="0" y="441733"/>
                </a:lnTo>
                <a:lnTo>
                  <a:pt x="441733" y="441733"/>
                </a:lnTo>
                <a:lnTo>
                  <a:pt x="441733"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pic>
        <p:nvPicPr>
          <p:cNvPr id="30" name="Picture 29" descr="A logo for a university&#10;&#10;Description automatically generated with medium confidence">
            <a:extLst>
              <a:ext uri="{FF2B5EF4-FFF2-40B4-BE49-F238E27FC236}">
                <a16:creationId xmlns:a16="http://schemas.microsoft.com/office/drawing/2014/main" id="{FE3F66E3-2E44-0D6B-B2C8-0D5FFA7A67E6}"/>
              </a:ext>
            </a:extLst>
          </p:cNvPr>
          <p:cNvPicPr>
            <a:picLocks noChangeAspect="1"/>
          </p:cNvPicPr>
          <p:nvPr/>
        </p:nvPicPr>
        <p:blipFill rotWithShape="1">
          <a:blip r:embed="rId5">
            <a:extLst>
              <a:ext uri="{28A0092B-C50C-407E-A947-70E740481C1C}">
                <a14:useLocalDpi xmlns:a14="http://schemas.microsoft.com/office/drawing/2010/main" val="0"/>
              </a:ext>
            </a:extLst>
          </a:blip>
          <a:srcRect l="2336" t="30911" r="5251" b="28087"/>
          <a:stretch/>
        </p:blipFill>
        <p:spPr>
          <a:xfrm>
            <a:off x="1067413" y="695081"/>
            <a:ext cx="3048000" cy="772795"/>
          </a:xfrm>
          <a:prstGeom prst="rect">
            <a:avLst/>
          </a:prstGeom>
        </p:spPr>
      </p:pic>
      <p:sp>
        <p:nvSpPr>
          <p:cNvPr id="9" name="TextBox 12">
            <a:extLst>
              <a:ext uri="{FF2B5EF4-FFF2-40B4-BE49-F238E27FC236}">
                <a16:creationId xmlns:a16="http://schemas.microsoft.com/office/drawing/2014/main" id="{537531AD-FBAF-F569-330F-9202F3F4C59F}"/>
              </a:ext>
            </a:extLst>
          </p:cNvPr>
          <p:cNvSpPr txBox="1"/>
          <p:nvPr/>
        </p:nvSpPr>
        <p:spPr>
          <a:xfrm>
            <a:off x="8801132" y="1973809"/>
            <a:ext cx="9240896" cy="3614495"/>
          </a:xfrm>
          <a:prstGeom prst="rect">
            <a:avLst/>
          </a:prstGeom>
        </p:spPr>
        <p:txBody>
          <a:bodyPr lIns="50800" tIns="50800" rIns="50800" bIns="50800" rtlCol="0" anchor="ctr"/>
          <a:lstStyle/>
          <a:p>
            <a:pPr algn="ctr">
              <a:lnSpc>
                <a:spcPts val="2659"/>
              </a:lnSpc>
              <a:spcBef>
                <a:spcPct val="0"/>
              </a:spcBef>
            </a:pPr>
            <a:endParaRPr/>
          </a:p>
        </p:txBody>
      </p:sp>
      <p:sp>
        <p:nvSpPr>
          <p:cNvPr id="35" name="TextBox 12">
            <a:extLst>
              <a:ext uri="{FF2B5EF4-FFF2-40B4-BE49-F238E27FC236}">
                <a16:creationId xmlns:a16="http://schemas.microsoft.com/office/drawing/2014/main" id="{FAAFFA73-31ED-DCD4-E7F6-133FDBA7FDCC}"/>
              </a:ext>
            </a:extLst>
          </p:cNvPr>
          <p:cNvSpPr txBox="1"/>
          <p:nvPr/>
        </p:nvSpPr>
        <p:spPr>
          <a:xfrm>
            <a:off x="720212" y="5624860"/>
            <a:ext cx="9109587" cy="3146717"/>
          </a:xfrm>
          <a:prstGeom prst="rect">
            <a:avLst/>
          </a:prstGeom>
        </p:spPr>
        <p:txBody>
          <a:bodyPr lIns="50800" tIns="50800" rIns="50800" bIns="50800" rtlCol="0" anchor="ctr"/>
          <a:lstStyle/>
          <a:p>
            <a:pPr algn="ctr">
              <a:lnSpc>
                <a:spcPts val="2659"/>
              </a:lnSpc>
              <a:spcBef>
                <a:spcPct val="0"/>
              </a:spcBef>
            </a:pPr>
            <a:endParaRPr/>
          </a:p>
        </p:txBody>
      </p:sp>
      <p:sp>
        <p:nvSpPr>
          <p:cNvPr id="39" name="TextBox 38">
            <a:extLst>
              <a:ext uri="{FF2B5EF4-FFF2-40B4-BE49-F238E27FC236}">
                <a16:creationId xmlns:a16="http://schemas.microsoft.com/office/drawing/2014/main" id="{AF55786D-1B26-E4EF-ADF2-3A84C6807F4A}"/>
              </a:ext>
            </a:extLst>
          </p:cNvPr>
          <p:cNvSpPr txBox="1"/>
          <p:nvPr/>
        </p:nvSpPr>
        <p:spPr>
          <a:xfrm>
            <a:off x="1131326" y="1483603"/>
            <a:ext cx="5155505" cy="872675"/>
          </a:xfrm>
          <a:prstGeom prst="rect">
            <a:avLst/>
          </a:prstGeom>
        </p:spPr>
        <p:txBody>
          <a:bodyPr wrap="square" lIns="0" tIns="0" rIns="0" bIns="0" rtlCol="0" anchor="t">
            <a:spAutoFit/>
          </a:bodyPr>
          <a:lstStyle/>
          <a:p>
            <a:pPr>
              <a:lnSpc>
                <a:spcPts val="7900"/>
              </a:lnSpc>
            </a:pPr>
            <a:r>
              <a:rPr lang="en-US" sz="4400" u="sng" dirty="0">
                <a:solidFill>
                  <a:srgbClr val="365B6D"/>
                </a:solidFill>
                <a:latin typeface="Barlow Bold"/>
              </a:rPr>
              <a:t>ILLUSTRION CHART </a:t>
            </a:r>
          </a:p>
        </p:txBody>
      </p:sp>
    </p:spTree>
    <p:extLst>
      <p:ext uri="{BB962C8B-B14F-4D97-AF65-F5344CB8AC3E}">
        <p14:creationId xmlns:p14="http://schemas.microsoft.com/office/powerpoint/2010/main" val="1254030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pic>
        <p:nvPicPr>
          <p:cNvPr id="11" name="Picture 10" descr="A diagram of a tower&#10;&#10;Description automatically generated">
            <a:extLst>
              <a:ext uri="{FF2B5EF4-FFF2-40B4-BE49-F238E27FC236}">
                <a16:creationId xmlns:a16="http://schemas.microsoft.com/office/drawing/2014/main" id="{28511580-CB2F-AA14-5038-5D8C7F17B1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3716" y="1006346"/>
            <a:ext cx="5456675" cy="7728881"/>
          </a:xfrm>
          <a:prstGeom prst="rect">
            <a:avLst/>
          </a:prstGeom>
        </p:spPr>
      </p:pic>
      <p:sp>
        <p:nvSpPr>
          <p:cNvPr id="2" name="TextBox 2"/>
          <p:cNvSpPr txBox="1"/>
          <p:nvPr/>
        </p:nvSpPr>
        <p:spPr>
          <a:xfrm>
            <a:off x="-1752600" y="733947"/>
            <a:ext cx="14988366" cy="872675"/>
          </a:xfrm>
          <a:prstGeom prst="rect">
            <a:avLst/>
          </a:prstGeom>
        </p:spPr>
        <p:txBody>
          <a:bodyPr wrap="square" lIns="0" tIns="0" rIns="0" bIns="0" rtlCol="0" anchor="t">
            <a:spAutoFit/>
          </a:bodyPr>
          <a:lstStyle/>
          <a:p>
            <a:pPr algn="ctr">
              <a:lnSpc>
                <a:spcPts val="7900"/>
              </a:lnSpc>
            </a:pPr>
            <a:r>
              <a:rPr lang="en-US" sz="4400" u="sng" dirty="0">
                <a:solidFill>
                  <a:srgbClr val="365B6D"/>
                </a:solidFill>
                <a:latin typeface="Barlow Bold"/>
              </a:rPr>
              <a:t>Development on Coding( Solver Part ) </a:t>
            </a:r>
          </a:p>
        </p:txBody>
      </p:sp>
      <p:sp>
        <p:nvSpPr>
          <p:cNvPr id="18" name="AutoShape 18"/>
          <p:cNvSpPr/>
          <p:nvPr/>
        </p:nvSpPr>
        <p:spPr>
          <a:xfrm>
            <a:off x="1219042" y="463150"/>
            <a:ext cx="16230600" cy="0"/>
          </a:xfrm>
          <a:prstGeom prst="line">
            <a:avLst/>
          </a:prstGeom>
          <a:ln w="57150" cap="flat">
            <a:solidFill>
              <a:srgbClr val="365B6D"/>
            </a:solidFill>
            <a:prstDash val="solid"/>
            <a:headEnd type="none" w="sm" len="sm"/>
            <a:tailEnd type="none" w="sm" len="sm"/>
          </a:ln>
        </p:spPr>
        <p:txBody>
          <a:bodyPr/>
          <a:lstStyle/>
          <a:p>
            <a:endParaRPr lang="en-US"/>
          </a:p>
        </p:txBody>
      </p:sp>
      <p:grpSp>
        <p:nvGrpSpPr>
          <p:cNvPr id="19" name="Group 19"/>
          <p:cNvGrpSpPr/>
          <p:nvPr/>
        </p:nvGrpSpPr>
        <p:grpSpPr>
          <a:xfrm>
            <a:off x="7586916" y="96091"/>
            <a:ext cx="3267639" cy="872675"/>
            <a:chOff x="0" y="0"/>
            <a:chExt cx="1010276" cy="275802"/>
          </a:xfrm>
        </p:grpSpPr>
        <p:sp>
          <p:nvSpPr>
            <p:cNvPr id="20" name="Freeform 20"/>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F7F7F7"/>
            </a:solidFill>
            <a:ln w="57150" cap="rnd">
              <a:solidFill>
                <a:srgbClr val="1C1C1C"/>
              </a:solidFill>
              <a:prstDash val="solid"/>
              <a:round/>
            </a:ln>
          </p:spPr>
          <p:txBody>
            <a:bodyPr/>
            <a:lstStyle/>
            <a:p>
              <a:endParaRPr lang="en-US"/>
            </a:p>
          </p:txBody>
        </p:sp>
        <p:sp>
          <p:nvSpPr>
            <p:cNvPr id="21" name="TextBox 21"/>
            <p:cNvSpPr txBox="1"/>
            <p:nvPr/>
          </p:nvSpPr>
          <p:spPr>
            <a:xfrm>
              <a:off x="0" y="-47625"/>
              <a:ext cx="1010276" cy="323427"/>
            </a:xfrm>
            <a:prstGeom prst="rect">
              <a:avLst/>
            </a:prstGeom>
          </p:spPr>
          <p:txBody>
            <a:bodyPr lIns="50800" tIns="50800" rIns="50800" bIns="50800" rtlCol="0" anchor="ctr"/>
            <a:lstStyle/>
            <a:p>
              <a:pPr algn="ctr">
                <a:lnSpc>
                  <a:spcPts val="2659"/>
                </a:lnSpc>
                <a:spcBef>
                  <a:spcPct val="0"/>
                </a:spcBef>
              </a:pPr>
              <a:endParaRPr/>
            </a:p>
          </p:txBody>
        </p:sp>
      </p:grpSp>
      <p:sp>
        <p:nvSpPr>
          <p:cNvPr id="24" name="AutoShape 24"/>
          <p:cNvSpPr/>
          <p:nvPr/>
        </p:nvSpPr>
        <p:spPr>
          <a:xfrm>
            <a:off x="1028700" y="9784215"/>
            <a:ext cx="16230600" cy="0"/>
          </a:xfrm>
          <a:prstGeom prst="line">
            <a:avLst/>
          </a:prstGeom>
          <a:ln w="57150" cap="flat">
            <a:solidFill>
              <a:srgbClr val="365B6D"/>
            </a:solidFill>
            <a:prstDash val="solid"/>
            <a:headEnd type="none" w="sm" len="sm"/>
            <a:tailEnd type="none" w="sm" len="sm"/>
          </a:ln>
        </p:spPr>
        <p:txBody>
          <a:bodyPr/>
          <a:lstStyle/>
          <a:p>
            <a:endParaRPr lang="en-US"/>
          </a:p>
        </p:txBody>
      </p:sp>
      <p:grpSp>
        <p:nvGrpSpPr>
          <p:cNvPr id="25" name="Group 25"/>
          <p:cNvGrpSpPr/>
          <p:nvPr/>
        </p:nvGrpSpPr>
        <p:grpSpPr>
          <a:xfrm>
            <a:off x="7396574" y="9335749"/>
            <a:ext cx="3494852" cy="954083"/>
            <a:chOff x="0" y="0"/>
            <a:chExt cx="1010276" cy="275802"/>
          </a:xfrm>
        </p:grpSpPr>
        <p:sp>
          <p:nvSpPr>
            <p:cNvPr id="26" name="Freeform 26"/>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F7F7F7"/>
            </a:solidFill>
            <a:ln w="57150" cap="rnd">
              <a:solidFill>
                <a:srgbClr val="1C1C1C"/>
              </a:solidFill>
              <a:prstDash val="solid"/>
              <a:round/>
            </a:ln>
          </p:spPr>
          <p:txBody>
            <a:bodyPr/>
            <a:lstStyle/>
            <a:p>
              <a:endParaRPr lang="en-US"/>
            </a:p>
          </p:txBody>
        </p:sp>
        <p:sp>
          <p:nvSpPr>
            <p:cNvPr id="27" name="TextBox 27"/>
            <p:cNvSpPr txBox="1"/>
            <p:nvPr/>
          </p:nvSpPr>
          <p:spPr>
            <a:xfrm>
              <a:off x="0" y="-47625"/>
              <a:ext cx="1010276" cy="323427"/>
            </a:xfrm>
            <a:prstGeom prst="rect">
              <a:avLst/>
            </a:prstGeom>
          </p:spPr>
          <p:txBody>
            <a:bodyPr lIns="50800" tIns="50800" rIns="50800" bIns="50800" rtlCol="0" anchor="ctr"/>
            <a:lstStyle/>
            <a:p>
              <a:pPr algn="ctr">
                <a:lnSpc>
                  <a:spcPts val="2659"/>
                </a:lnSpc>
                <a:spcBef>
                  <a:spcPct val="0"/>
                </a:spcBef>
              </a:pPr>
              <a:endParaRPr/>
            </a:p>
          </p:txBody>
        </p:sp>
      </p:grpSp>
      <p:sp>
        <p:nvSpPr>
          <p:cNvPr id="28" name="TextBox 28"/>
          <p:cNvSpPr txBox="1"/>
          <p:nvPr/>
        </p:nvSpPr>
        <p:spPr>
          <a:xfrm>
            <a:off x="8538712" y="9682637"/>
            <a:ext cx="1210577" cy="256480"/>
          </a:xfrm>
          <a:prstGeom prst="rect">
            <a:avLst/>
          </a:prstGeom>
        </p:spPr>
        <p:txBody>
          <a:bodyPr lIns="0" tIns="0" rIns="0" bIns="0" rtlCol="0" anchor="t">
            <a:spAutoFit/>
          </a:bodyPr>
          <a:lstStyle/>
          <a:p>
            <a:pPr algn="ctr">
              <a:lnSpc>
                <a:spcPts val="2000"/>
              </a:lnSpc>
            </a:pPr>
            <a:r>
              <a:rPr lang="en-US" sz="2000" spc="8" dirty="0">
                <a:solidFill>
                  <a:srgbClr val="365B6D"/>
                </a:solidFill>
                <a:latin typeface="Barlow"/>
              </a:rPr>
              <a:t>03</a:t>
            </a:r>
          </a:p>
        </p:txBody>
      </p:sp>
      <p:sp>
        <p:nvSpPr>
          <p:cNvPr id="29" name="Freeform 29"/>
          <p:cNvSpPr/>
          <p:nvPr/>
        </p:nvSpPr>
        <p:spPr>
          <a:xfrm>
            <a:off x="9851795" y="9591924"/>
            <a:ext cx="441733" cy="441733"/>
          </a:xfrm>
          <a:custGeom>
            <a:avLst/>
            <a:gdLst/>
            <a:ahLst/>
            <a:cxnLst/>
            <a:rect l="l" t="t" r="r" b="b"/>
            <a:pathLst>
              <a:path w="441733" h="441733">
                <a:moveTo>
                  <a:pt x="0" y="0"/>
                </a:moveTo>
                <a:lnTo>
                  <a:pt x="441733" y="0"/>
                </a:lnTo>
                <a:lnTo>
                  <a:pt x="441733" y="441733"/>
                </a:lnTo>
                <a:lnTo>
                  <a:pt x="0" y="44173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0" name="Freeform 30"/>
          <p:cNvSpPr/>
          <p:nvPr/>
        </p:nvSpPr>
        <p:spPr>
          <a:xfrm flipH="1">
            <a:off x="7994472" y="9591924"/>
            <a:ext cx="441733" cy="441733"/>
          </a:xfrm>
          <a:custGeom>
            <a:avLst/>
            <a:gdLst/>
            <a:ahLst/>
            <a:cxnLst/>
            <a:rect l="l" t="t" r="r" b="b"/>
            <a:pathLst>
              <a:path w="441733" h="441733">
                <a:moveTo>
                  <a:pt x="441733" y="0"/>
                </a:moveTo>
                <a:lnTo>
                  <a:pt x="0" y="0"/>
                </a:lnTo>
                <a:lnTo>
                  <a:pt x="0" y="441733"/>
                </a:lnTo>
                <a:lnTo>
                  <a:pt x="441733" y="441733"/>
                </a:lnTo>
                <a:lnTo>
                  <a:pt x="441733"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pic>
        <p:nvPicPr>
          <p:cNvPr id="31" name="Picture 30" descr="A logo for a university&#10;&#10;Description automatically generated with medium confidence">
            <a:extLst>
              <a:ext uri="{FF2B5EF4-FFF2-40B4-BE49-F238E27FC236}">
                <a16:creationId xmlns:a16="http://schemas.microsoft.com/office/drawing/2014/main" id="{24F82641-B3D0-3046-BEFE-5982159B824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336" t="30911" r="5251" b="28087"/>
          <a:stretch/>
        </p:blipFill>
        <p:spPr>
          <a:xfrm>
            <a:off x="7806555" y="221677"/>
            <a:ext cx="2632687" cy="667496"/>
          </a:xfrm>
          <a:prstGeom prst="rect">
            <a:avLst/>
          </a:prstGeom>
        </p:spPr>
      </p:pic>
      <p:sp>
        <p:nvSpPr>
          <p:cNvPr id="7" name="TextBox 2">
            <a:extLst>
              <a:ext uri="{FF2B5EF4-FFF2-40B4-BE49-F238E27FC236}">
                <a16:creationId xmlns:a16="http://schemas.microsoft.com/office/drawing/2014/main" id="{E7D57FA0-1184-76C9-A59E-FBD50DE8EC50}"/>
              </a:ext>
            </a:extLst>
          </p:cNvPr>
          <p:cNvSpPr txBox="1"/>
          <p:nvPr/>
        </p:nvSpPr>
        <p:spPr>
          <a:xfrm>
            <a:off x="-499245" y="1656013"/>
            <a:ext cx="8305800" cy="872675"/>
          </a:xfrm>
          <a:prstGeom prst="rect">
            <a:avLst/>
          </a:prstGeom>
        </p:spPr>
        <p:txBody>
          <a:bodyPr wrap="square" lIns="0" tIns="0" rIns="0" bIns="0" rtlCol="0" anchor="t">
            <a:spAutoFit/>
          </a:bodyPr>
          <a:lstStyle/>
          <a:p>
            <a:pPr algn="ctr">
              <a:lnSpc>
                <a:spcPts val="7900"/>
              </a:lnSpc>
            </a:pPr>
            <a:r>
              <a:rPr lang="en-US" sz="4400" u="sng" dirty="0">
                <a:solidFill>
                  <a:srgbClr val="365B6D"/>
                </a:solidFill>
                <a:latin typeface="Barlow Bold"/>
              </a:rPr>
              <a:t>Pre-Processer Code </a:t>
            </a:r>
          </a:p>
        </p:txBody>
      </p:sp>
      <p:pic>
        <p:nvPicPr>
          <p:cNvPr id="6" name="Picture 5" descr="A screenshot of a computer program&#10;&#10;Description automatically generated">
            <a:extLst>
              <a:ext uri="{FF2B5EF4-FFF2-40B4-BE49-F238E27FC236}">
                <a16:creationId xmlns:a16="http://schemas.microsoft.com/office/drawing/2014/main" id="{312A01D6-E323-28B6-6A37-96B00A7111C7}"/>
              </a:ext>
            </a:extLst>
          </p:cNvPr>
          <p:cNvPicPr>
            <a:picLocks noChangeAspect="1"/>
          </p:cNvPicPr>
          <p:nvPr/>
        </p:nvPicPr>
        <p:blipFill rotWithShape="1">
          <a:blip r:embed="rId6">
            <a:extLst>
              <a:ext uri="{28A0092B-C50C-407E-A947-70E740481C1C}">
                <a14:useLocalDpi xmlns:a14="http://schemas.microsoft.com/office/drawing/2010/main" val="0"/>
              </a:ext>
            </a:extLst>
          </a:blip>
          <a:srcRect r="22484"/>
          <a:stretch/>
        </p:blipFill>
        <p:spPr>
          <a:xfrm>
            <a:off x="1109145" y="2552700"/>
            <a:ext cx="8305800" cy="7128260"/>
          </a:xfrm>
          <a:prstGeom prst="rect">
            <a:avLst/>
          </a:prstGeom>
        </p:spPr>
      </p:pic>
      <p:sp>
        <p:nvSpPr>
          <p:cNvPr id="8" name="TextBox 13">
            <a:extLst>
              <a:ext uri="{FF2B5EF4-FFF2-40B4-BE49-F238E27FC236}">
                <a16:creationId xmlns:a16="http://schemas.microsoft.com/office/drawing/2014/main" id="{A76C9D7A-7928-1416-D2D1-EBA6EC188754}"/>
              </a:ext>
            </a:extLst>
          </p:cNvPr>
          <p:cNvSpPr txBox="1"/>
          <p:nvPr/>
        </p:nvSpPr>
        <p:spPr>
          <a:xfrm>
            <a:off x="10072661" y="8359163"/>
            <a:ext cx="7560822" cy="752129"/>
          </a:xfrm>
          <a:prstGeom prst="rect">
            <a:avLst/>
          </a:prstGeom>
        </p:spPr>
        <p:txBody>
          <a:bodyPr wrap="square" lIns="0" tIns="0" rIns="0" bIns="0" rtlCol="0" anchor="t">
            <a:spAutoFit/>
          </a:bodyPr>
          <a:lstStyle/>
          <a:p>
            <a:pPr marL="342900" indent="-342900">
              <a:lnSpc>
                <a:spcPts val="3079"/>
              </a:lnSpc>
              <a:buFont typeface="Arial" panose="020B0604020202020204" pitchFamily="34" charset="0"/>
              <a:buChar char="•"/>
            </a:pPr>
            <a:r>
              <a:rPr lang="en-US" sz="2199" b="1" spc="8" dirty="0">
                <a:solidFill>
                  <a:srgbClr val="365B6D"/>
                </a:solidFill>
                <a:latin typeface="Barlow"/>
              </a:rPr>
              <a:t>Putting the .m file from </a:t>
            </a:r>
            <a:r>
              <a:rPr lang="en-US" sz="2199" b="1" spc="8" dirty="0" err="1">
                <a:solidFill>
                  <a:srgbClr val="365B6D"/>
                </a:solidFill>
                <a:latin typeface="Barlow"/>
              </a:rPr>
              <a:t>gmsh</a:t>
            </a:r>
            <a:r>
              <a:rPr lang="en-US" sz="2199" b="1" spc="8" dirty="0">
                <a:solidFill>
                  <a:srgbClr val="365B6D"/>
                </a:solidFill>
                <a:latin typeface="Barlow"/>
              </a:rPr>
              <a:t> to </a:t>
            </a:r>
            <a:r>
              <a:rPr lang="en-US" sz="2199" b="1" spc="8" dirty="0" err="1">
                <a:solidFill>
                  <a:srgbClr val="365B6D"/>
                </a:solidFill>
                <a:latin typeface="Barlow"/>
              </a:rPr>
              <a:t>matlab</a:t>
            </a:r>
            <a:r>
              <a:rPr lang="en-US" sz="2199" b="1" spc="8" dirty="0">
                <a:solidFill>
                  <a:srgbClr val="365B6D"/>
                </a:solidFill>
                <a:latin typeface="Barlow"/>
              </a:rPr>
              <a:t> directly to get node points and element connectivity.</a:t>
            </a:r>
          </a:p>
        </p:txBody>
      </p:sp>
      <p:sp>
        <p:nvSpPr>
          <p:cNvPr id="9" name="Rectangle 8">
            <a:extLst>
              <a:ext uri="{FF2B5EF4-FFF2-40B4-BE49-F238E27FC236}">
                <a16:creationId xmlns:a16="http://schemas.microsoft.com/office/drawing/2014/main" id="{664DEAA4-687B-2655-4F8F-165C68D33D19}"/>
              </a:ext>
            </a:extLst>
          </p:cNvPr>
          <p:cNvSpPr/>
          <p:nvPr/>
        </p:nvSpPr>
        <p:spPr>
          <a:xfrm>
            <a:off x="1271627" y="6210301"/>
            <a:ext cx="1928774" cy="304800"/>
          </a:xfrm>
          <a:prstGeom prst="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 program&#10;&#10;Description automatically generated">
            <a:extLst>
              <a:ext uri="{FF2B5EF4-FFF2-40B4-BE49-F238E27FC236}">
                <a16:creationId xmlns:a16="http://schemas.microsoft.com/office/drawing/2014/main" id="{1804051D-578F-0D14-A4B3-006A6C9F89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715" y="2424939"/>
            <a:ext cx="6998733" cy="7276902"/>
          </a:xfrm>
          <a:prstGeom prst="rect">
            <a:avLst/>
          </a:prstGeom>
        </p:spPr>
      </p:pic>
      <p:pic>
        <p:nvPicPr>
          <p:cNvPr id="10" name="Picture 9" descr="A white background with black text&#10;&#10;Description automatically generated">
            <a:extLst>
              <a:ext uri="{FF2B5EF4-FFF2-40B4-BE49-F238E27FC236}">
                <a16:creationId xmlns:a16="http://schemas.microsoft.com/office/drawing/2014/main" id="{731B8E96-CF53-02EB-4D5C-EB23A8EF28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7200" y="6107051"/>
            <a:ext cx="9753600" cy="3146323"/>
          </a:xfrm>
          <a:prstGeom prst="rect">
            <a:avLst/>
          </a:prstGeom>
        </p:spPr>
      </p:pic>
      <p:sp>
        <p:nvSpPr>
          <p:cNvPr id="2" name="TextBox 2"/>
          <p:cNvSpPr txBox="1"/>
          <p:nvPr/>
        </p:nvSpPr>
        <p:spPr>
          <a:xfrm>
            <a:off x="-1905000" y="779792"/>
            <a:ext cx="14988366" cy="872675"/>
          </a:xfrm>
          <a:prstGeom prst="rect">
            <a:avLst/>
          </a:prstGeom>
        </p:spPr>
        <p:txBody>
          <a:bodyPr wrap="square" lIns="0" tIns="0" rIns="0" bIns="0" rtlCol="0" anchor="t">
            <a:spAutoFit/>
          </a:bodyPr>
          <a:lstStyle/>
          <a:p>
            <a:pPr algn="ctr">
              <a:lnSpc>
                <a:spcPts val="7900"/>
              </a:lnSpc>
            </a:pPr>
            <a:r>
              <a:rPr lang="en-US" sz="4400" u="sng" dirty="0">
                <a:solidFill>
                  <a:srgbClr val="365B6D"/>
                </a:solidFill>
                <a:latin typeface="Barlow Bold"/>
              </a:rPr>
              <a:t>Development on Coding( Solver Part ) </a:t>
            </a:r>
          </a:p>
        </p:txBody>
      </p:sp>
      <p:sp>
        <p:nvSpPr>
          <p:cNvPr id="18" name="AutoShape 18"/>
          <p:cNvSpPr/>
          <p:nvPr/>
        </p:nvSpPr>
        <p:spPr>
          <a:xfrm>
            <a:off x="1219042" y="463150"/>
            <a:ext cx="16230600" cy="0"/>
          </a:xfrm>
          <a:prstGeom prst="line">
            <a:avLst/>
          </a:prstGeom>
          <a:ln w="57150" cap="flat">
            <a:solidFill>
              <a:srgbClr val="365B6D"/>
            </a:solidFill>
            <a:prstDash val="solid"/>
            <a:headEnd type="none" w="sm" len="sm"/>
            <a:tailEnd type="none" w="sm" len="sm"/>
          </a:ln>
        </p:spPr>
        <p:txBody>
          <a:bodyPr/>
          <a:lstStyle/>
          <a:p>
            <a:endParaRPr lang="en-US"/>
          </a:p>
        </p:txBody>
      </p:sp>
      <p:grpSp>
        <p:nvGrpSpPr>
          <p:cNvPr id="19" name="Group 19"/>
          <p:cNvGrpSpPr/>
          <p:nvPr/>
        </p:nvGrpSpPr>
        <p:grpSpPr>
          <a:xfrm>
            <a:off x="7586916" y="96091"/>
            <a:ext cx="3267639" cy="872675"/>
            <a:chOff x="0" y="0"/>
            <a:chExt cx="1010276" cy="275802"/>
          </a:xfrm>
        </p:grpSpPr>
        <p:sp>
          <p:nvSpPr>
            <p:cNvPr id="20" name="Freeform 20"/>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F7F7F7"/>
            </a:solidFill>
            <a:ln w="57150" cap="rnd">
              <a:solidFill>
                <a:srgbClr val="1C1C1C"/>
              </a:solidFill>
              <a:prstDash val="solid"/>
              <a:round/>
            </a:ln>
          </p:spPr>
          <p:txBody>
            <a:bodyPr/>
            <a:lstStyle/>
            <a:p>
              <a:endParaRPr lang="en-US"/>
            </a:p>
          </p:txBody>
        </p:sp>
        <p:sp>
          <p:nvSpPr>
            <p:cNvPr id="21" name="TextBox 21"/>
            <p:cNvSpPr txBox="1"/>
            <p:nvPr/>
          </p:nvSpPr>
          <p:spPr>
            <a:xfrm>
              <a:off x="0" y="-47625"/>
              <a:ext cx="1010276" cy="323427"/>
            </a:xfrm>
            <a:prstGeom prst="rect">
              <a:avLst/>
            </a:prstGeom>
          </p:spPr>
          <p:txBody>
            <a:bodyPr lIns="50800" tIns="50800" rIns="50800" bIns="50800" rtlCol="0" anchor="ctr"/>
            <a:lstStyle/>
            <a:p>
              <a:pPr algn="ctr">
                <a:lnSpc>
                  <a:spcPts val="2659"/>
                </a:lnSpc>
                <a:spcBef>
                  <a:spcPct val="0"/>
                </a:spcBef>
              </a:pPr>
              <a:endParaRPr/>
            </a:p>
          </p:txBody>
        </p:sp>
      </p:grpSp>
      <p:sp>
        <p:nvSpPr>
          <p:cNvPr id="24" name="AutoShape 24"/>
          <p:cNvSpPr/>
          <p:nvPr/>
        </p:nvSpPr>
        <p:spPr>
          <a:xfrm>
            <a:off x="1028700" y="9784215"/>
            <a:ext cx="16230600" cy="0"/>
          </a:xfrm>
          <a:prstGeom prst="line">
            <a:avLst/>
          </a:prstGeom>
          <a:ln w="57150" cap="flat">
            <a:solidFill>
              <a:srgbClr val="365B6D"/>
            </a:solidFill>
            <a:prstDash val="solid"/>
            <a:headEnd type="none" w="sm" len="sm"/>
            <a:tailEnd type="none" w="sm" len="sm"/>
          </a:ln>
        </p:spPr>
        <p:txBody>
          <a:bodyPr/>
          <a:lstStyle/>
          <a:p>
            <a:endParaRPr lang="en-US"/>
          </a:p>
        </p:txBody>
      </p:sp>
      <p:grpSp>
        <p:nvGrpSpPr>
          <p:cNvPr id="25" name="Group 25"/>
          <p:cNvGrpSpPr/>
          <p:nvPr/>
        </p:nvGrpSpPr>
        <p:grpSpPr>
          <a:xfrm>
            <a:off x="7396574" y="9335749"/>
            <a:ext cx="3494852" cy="954083"/>
            <a:chOff x="0" y="0"/>
            <a:chExt cx="1010276" cy="275802"/>
          </a:xfrm>
        </p:grpSpPr>
        <p:sp>
          <p:nvSpPr>
            <p:cNvPr id="26" name="Freeform 26"/>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F7F7F7"/>
            </a:solidFill>
            <a:ln w="57150" cap="rnd">
              <a:solidFill>
                <a:srgbClr val="1C1C1C"/>
              </a:solidFill>
              <a:prstDash val="solid"/>
              <a:round/>
            </a:ln>
          </p:spPr>
          <p:txBody>
            <a:bodyPr/>
            <a:lstStyle/>
            <a:p>
              <a:endParaRPr lang="en-US"/>
            </a:p>
          </p:txBody>
        </p:sp>
        <p:sp>
          <p:nvSpPr>
            <p:cNvPr id="27" name="TextBox 27"/>
            <p:cNvSpPr txBox="1"/>
            <p:nvPr/>
          </p:nvSpPr>
          <p:spPr>
            <a:xfrm>
              <a:off x="0" y="-47625"/>
              <a:ext cx="1010276" cy="323427"/>
            </a:xfrm>
            <a:prstGeom prst="rect">
              <a:avLst/>
            </a:prstGeom>
          </p:spPr>
          <p:txBody>
            <a:bodyPr lIns="50800" tIns="50800" rIns="50800" bIns="50800" rtlCol="0" anchor="ctr"/>
            <a:lstStyle/>
            <a:p>
              <a:pPr algn="ctr">
                <a:lnSpc>
                  <a:spcPts val="2659"/>
                </a:lnSpc>
                <a:spcBef>
                  <a:spcPct val="0"/>
                </a:spcBef>
              </a:pPr>
              <a:endParaRPr/>
            </a:p>
          </p:txBody>
        </p:sp>
      </p:grpSp>
      <p:sp>
        <p:nvSpPr>
          <p:cNvPr id="28" name="TextBox 28"/>
          <p:cNvSpPr txBox="1"/>
          <p:nvPr/>
        </p:nvSpPr>
        <p:spPr>
          <a:xfrm>
            <a:off x="8538712" y="9682637"/>
            <a:ext cx="1210577" cy="256480"/>
          </a:xfrm>
          <a:prstGeom prst="rect">
            <a:avLst/>
          </a:prstGeom>
        </p:spPr>
        <p:txBody>
          <a:bodyPr lIns="0" tIns="0" rIns="0" bIns="0" rtlCol="0" anchor="t">
            <a:spAutoFit/>
          </a:bodyPr>
          <a:lstStyle/>
          <a:p>
            <a:pPr algn="ctr">
              <a:lnSpc>
                <a:spcPts val="2000"/>
              </a:lnSpc>
            </a:pPr>
            <a:r>
              <a:rPr lang="en-US" sz="2000" spc="8" dirty="0">
                <a:solidFill>
                  <a:srgbClr val="365B6D"/>
                </a:solidFill>
                <a:latin typeface="Barlow"/>
              </a:rPr>
              <a:t>04</a:t>
            </a:r>
          </a:p>
        </p:txBody>
      </p:sp>
      <p:sp>
        <p:nvSpPr>
          <p:cNvPr id="29" name="Freeform 29"/>
          <p:cNvSpPr/>
          <p:nvPr/>
        </p:nvSpPr>
        <p:spPr>
          <a:xfrm>
            <a:off x="9851795" y="9591924"/>
            <a:ext cx="441733" cy="441733"/>
          </a:xfrm>
          <a:custGeom>
            <a:avLst/>
            <a:gdLst/>
            <a:ahLst/>
            <a:cxnLst/>
            <a:rect l="l" t="t" r="r" b="b"/>
            <a:pathLst>
              <a:path w="441733" h="441733">
                <a:moveTo>
                  <a:pt x="0" y="0"/>
                </a:moveTo>
                <a:lnTo>
                  <a:pt x="441733" y="0"/>
                </a:lnTo>
                <a:lnTo>
                  <a:pt x="441733" y="441733"/>
                </a:lnTo>
                <a:lnTo>
                  <a:pt x="0" y="44173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30" name="Freeform 30"/>
          <p:cNvSpPr/>
          <p:nvPr/>
        </p:nvSpPr>
        <p:spPr>
          <a:xfrm flipH="1">
            <a:off x="7994472" y="9591924"/>
            <a:ext cx="441733" cy="441733"/>
          </a:xfrm>
          <a:custGeom>
            <a:avLst/>
            <a:gdLst/>
            <a:ahLst/>
            <a:cxnLst/>
            <a:rect l="l" t="t" r="r" b="b"/>
            <a:pathLst>
              <a:path w="441733" h="441733">
                <a:moveTo>
                  <a:pt x="441733" y="0"/>
                </a:moveTo>
                <a:lnTo>
                  <a:pt x="0" y="0"/>
                </a:lnTo>
                <a:lnTo>
                  <a:pt x="0" y="441733"/>
                </a:lnTo>
                <a:lnTo>
                  <a:pt x="441733" y="441733"/>
                </a:lnTo>
                <a:lnTo>
                  <a:pt x="441733"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31" name="Picture 30" descr="A logo for a university&#10;&#10;Description automatically generated with medium confidence">
            <a:extLst>
              <a:ext uri="{FF2B5EF4-FFF2-40B4-BE49-F238E27FC236}">
                <a16:creationId xmlns:a16="http://schemas.microsoft.com/office/drawing/2014/main" id="{24F82641-B3D0-3046-BEFE-5982159B824B}"/>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336" t="30911" r="5251" b="28087"/>
          <a:stretch/>
        </p:blipFill>
        <p:spPr>
          <a:xfrm>
            <a:off x="7806555" y="221677"/>
            <a:ext cx="2632687" cy="667496"/>
          </a:xfrm>
          <a:prstGeom prst="rect">
            <a:avLst/>
          </a:prstGeom>
        </p:spPr>
      </p:pic>
      <p:sp>
        <p:nvSpPr>
          <p:cNvPr id="6" name="TextBox 2">
            <a:extLst>
              <a:ext uri="{FF2B5EF4-FFF2-40B4-BE49-F238E27FC236}">
                <a16:creationId xmlns:a16="http://schemas.microsoft.com/office/drawing/2014/main" id="{9990B8F1-AADB-3D76-ECB1-5C263DE563C8}"/>
              </a:ext>
            </a:extLst>
          </p:cNvPr>
          <p:cNvSpPr txBox="1"/>
          <p:nvPr/>
        </p:nvSpPr>
        <p:spPr>
          <a:xfrm>
            <a:off x="120573" y="1457542"/>
            <a:ext cx="8305800" cy="872675"/>
          </a:xfrm>
          <a:prstGeom prst="rect">
            <a:avLst/>
          </a:prstGeom>
        </p:spPr>
        <p:txBody>
          <a:bodyPr wrap="square" lIns="0" tIns="0" rIns="0" bIns="0" rtlCol="0" anchor="t">
            <a:spAutoFit/>
          </a:bodyPr>
          <a:lstStyle/>
          <a:p>
            <a:pPr algn="ctr">
              <a:lnSpc>
                <a:spcPts val="7900"/>
              </a:lnSpc>
            </a:pPr>
            <a:r>
              <a:rPr lang="en-US" sz="3600" u="sng" dirty="0">
                <a:solidFill>
                  <a:srgbClr val="365B6D"/>
                </a:solidFill>
                <a:latin typeface="Barlow Bold"/>
              </a:rPr>
              <a:t>Solver Code( B Matrix &amp; D Matrix)  </a:t>
            </a:r>
          </a:p>
        </p:txBody>
      </p:sp>
      <p:pic>
        <p:nvPicPr>
          <p:cNvPr id="12" name="Picture 11" descr="A screenshot of a computer program&#10;&#10;Description automatically generated">
            <a:extLst>
              <a:ext uri="{FF2B5EF4-FFF2-40B4-BE49-F238E27FC236}">
                <a16:creationId xmlns:a16="http://schemas.microsoft.com/office/drawing/2014/main" id="{723C135C-9E7E-299D-2FCB-DF913008935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77200" y="2020509"/>
            <a:ext cx="8534400" cy="3909973"/>
          </a:xfrm>
          <a:prstGeom prst="rect">
            <a:avLst/>
          </a:prstGeom>
        </p:spPr>
      </p:pic>
      <p:sp>
        <p:nvSpPr>
          <p:cNvPr id="13" name="TextBox 12">
            <a:extLst>
              <a:ext uri="{FF2B5EF4-FFF2-40B4-BE49-F238E27FC236}">
                <a16:creationId xmlns:a16="http://schemas.microsoft.com/office/drawing/2014/main" id="{29880440-26B5-1586-7572-EF57106F8504}"/>
              </a:ext>
            </a:extLst>
          </p:cNvPr>
          <p:cNvSpPr txBox="1"/>
          <p:nvPr/>
        </p:nvSpPr>
        <p:spPr>
          <a:xfrm>
            <a:off x="5029200" y="4305300"/>
            <a:ext cx="1600200" cy="369332"/>
          </a:xfrm>
          <a:prstGeom prst="rect">
            <a:avLst/>
          </a:prstGeom>
          <a:noFill/>
          <a:ln w="57150">
            <a:solidFill>
              <a:srgbClr val="FF0000"/>
            </a:solidFill>
          </a:ln>
        </p:spPr>
        <p:txBody>
          <a:bodyPr wrap="square" rtlCol="0">
            <a:spAutoFit/>
          </a:bodyPr>
          <a:lstStyle/>
          <a:p>
            <a:r>
              <a:rPr lang="en-US" dirty="0"/>
              <a:t>Shape function</a:t>
            </a:r>
          </a:p>
        </p:txBody>
      </p:sp>
      <p:sp>
        <p:nvSpPr>
          <p:cNvPr id="14" name="TextBox 13">
            <a:extLst>
              <a:ext uri="{FF2B5EF4-FFF2-40B4-BE49-F238E27FC236}">
                <a16:creationId xmlns:a16="http://schemas.microsoft.com/office/drawing/2014/main" id="{CBC9E739-0FB0-3475-32FA-55BC0AD1B9D5}"/>
              </a:ext>
            </a:extLst>
          </p:cNvPr>
          <p:cNvSpPr txBox="1"/>
          <p:nvPr/>
        </p:nvSpPr>
        <p:spPr>
          <a:xfrm>
            <a:off x="5029200" y="8443110"/>
            <a:ext cx="1066800" cy="369332"/>
          </a:xfrm>
          <a:prstGeom prst="rect">
            <a:avLst/>
          </a:prstGeom>
          <a:noFill/>
          <a:ln w="57150">
            <a:solidFill>
              <a:srgbClr val="FF0000"/>
            </a:solidFill>
          </a:ln>
        </p:spPr>
        <p:txBody>
          <a:bodyPr wrap="square" rtlCol="0">
            <a:spAutoFit/>
          </a:bodyPr>
          <a:lstStyle/>
          <a:p>
            <a:r>
              <a:rPr lang="en-US" dirty="0"/>
              <a:t>Jacobian</a:t>
            </a:r>
          </a:p>
        </p:txBody>
      </p:sp>
      <p:sp>
        <p:nvSpPr>
          <p:cNvPr id="15" name="TextBox 14">
            <a:extLst>
              <a:ext uri="{FF2B5EF4-FFF2-40B4-BE49-F238E27FC236}">
                <a16:creationId xmlns:a16="http://schemas.microsoft.com/office/drawing/2014/main" id="{40FBE543-DCFD-024F-A913-5390B9B26CFC}"/>
              </a:ext>
            </a:extLst>
          </p:cNvPr>
          <p:cNvSpPr txBox="1"/>
          <p:nvPr/>
        </p:nvSpPr>
        <p:spPr>
          <a:xfrm>
            <a:off x="11544300" y="2424939"/>
            <a:ext cx="2781300" cy="369332"/>
          </a:xfrm>
          <a:prstGeom prst="rect">
            <a:avLst/>
          </a:prstGeom>
          <a:noFill/>
          <a:ln w="57150">
            <a:solidFill>
              <a:srgbClr val="FF0000"/>
            </a:solidFill>
          </a:ln>
        </p:spPr>
        <p:txBody>
          <a:bodyPr wrap="square" rtlCol="0">
            <a:spAutoFit/>
          </a:bodyPr>
          <a:lstStyle/>
          <a:p>
            <a:r>
              <a:rPr lang="en-US" dirty="0"/>
              <a:t>Strain displacement Matrix</a:t>
            </a:r>
          </a:p>
        </p:txBody>
      </p:sp>
      <p:sp>
        <p:nvSpPr>
          <p:cNvPr id="16" name="TextBox 15">
            <a:extLst>
              <a:ext uri="{FF2B5EF4-FFF2-40B4-BE49-F238E27FC236}">
                <a16:creationId xmlns:a16="http://schemas.microsoft.com/office/drawing/2014/main" id="{91AAC230-8F0D-FAD4-38EF-5D6EE407F1E5}"/>
              </a:ext>
            </a:extLst>
          </p:cNvPr>
          <p:cNvSpPr txBox="1"/>
          <p:nvPr/>
        </p:nvSpPr>
        <p:spPr>
          <a:xfrm>
            <a:off x="13176772" y="6667500"/>
            <a:ext cx="3206228" cy="369332"/>
          </a:xfrm>
          <a:prstGeom prst="rect">
            <a:avLst/>
          </a:prstGeom>
          <a:noFill/>
          <a:ln w="57150">
            <a:solidFill>
              <a:srgbClr val="FF0000"/>
            </a:solidFill>
          </a:ln>
        </p:spPr>
        <p:txBody>
          <a:bodyPr wrap="square" rtlCol="0">
            <a:spAutoFit/>
          </a:bodyPr>
          <a:lstStyle/>
          <a:p>
            <a:r>
              <a:rPr lang="en-US" dirty="0"/>
              <a:t>Constitutive relationship Matrix</a:t>
            </a:r>
          </a:p>
        </p:txBody>
      </p:sp>
      <p:sp>
        <p:nvSpPr>
          <p:cNvPr id="17" name="TextBox 16">
            <a:extLst>
              <a:ext uri="{FF2B5EF4-FFF2-40B4-BE49-F238E27FC236}">
                <a16:creationId xmlns:a16="http://schemas.microsoft.com/office/drawing/2014/main" id="{DB31AF39-A5CE-2685-D496-D25BE66BD3BB}"/>
              </a:ext>
            </a:extLst>
          </p:cNvPr>
          <p:cNvSpPr txBox="1"/>
          <p:nvPr/>
        </p:nvSpPr>
        <p:spPr>
          <a:xfrm>
            <a:off x="13176772" y="8421007"/>
            <a:ext cx="3050914" cy="369332"/>
          </a:xfrm>
          <a:prstGeom prst="rect">
            <a:avLst/>
          </a:prstGeom>
          <a:noFill/>
          <a:ln w="57150">
            <a:solidFill>
              <a:srgbClr val="FF0000"/>
            </a:solidFill>
          </a:ln>
        </p:spPr>
        <p:txBody>
          <a:bodyPr wrap="square" rtlCol="0">
            <a:spAutoFit/>
          </a:bodyPr>
          <a:lstStyle/>
          <a:p>
            <a:r>
              <a:rPr lang="en-US" dirty="0"/>
              <a:t>Have 2 Option for Integral part</a:t>
            </a:r>
          </a:p>
        </p:txBody>
      </p:sp>
    </p:spTree>
    <p:extLst>
      <p:ext uri="{BB962C8B-B14F-4D97-AF65-F5344CB8AC3E}">
        <p14:creationId xmlns:p14="http://schemas.microsoft.com/office/powerpoint/2010/main" val="3771056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905000" y="779792"/>
            <a:ext cx="14988366" cy="872675"/>
          </a:xfrm>
          <a:prstGeom prst="rect">
            <a:avLst/>
          </a:prstGeom>
        </p:spPr>
        <p:txBody>
          <a:bodyPr wrap="square" lIns="0" tIns="0" rIns="0" bIns="0" rtlCol="0" anchor="t">
            <a:spAutoFit/>
          </a:bodyPr>
          <a:lstStyle/>
          <a:p>
            <a:pPr algn="ctr">
              <a:lnSpc>
                <a:spcPts val="7900"/>
              </a:lnSpc>
            </a:pPr>
            <a:r>
              <a:rPr lang="en-US" sz="4400" u="sng" dirty="0">
                <a:solidFill>
                  <a:srgbClr val="365B6D"/>
                </a:solidFill>
                <a:latin typeface="Barlow Bold"/>
              </a:rPr>
              <a:t>Development on Coding( Solver Part ) </a:t>
            </a:r>
          </a:p>
        </p:txBody>
      </p:sp>
      <p:sp>
        <p:nvSpPr>
          <p:cNvPr id="18" name="AutoShape 18"/>
          <p:cNvSpPr/>
          <p:nvPr/>
        </p:nvSpPr>
        <p:spPr>
          <a:xfrm>
            <a:off x="1219042" y="463150"/>
            <a:ext cx="16230600" cy="0"/>
          </a:xfrm>
          <a:prstGeom prst="line">
            <a:avLst/>
          </a:prstGeom>
          <a:ln w="57150" cap="flat">
            <a:solidFill>
              <a:srgbClr val="365B6D"/>
            </a:solidFill>
            <a:prstDash val="solid"/>
            <a:headEnd type="none" w="sm" len="sm"/>
            <a:tailEnd type="none" w="sm" len="sm"/>
          </a:ln>
        </p:spPr>
        <p:txBody>
          <a:bodyPr/>
          <a:lstStyle/>
          <a:p>
            <a:endParaRPr lang="en-US"/>
          </a:p>
        </p:txBody>
      </p:sp>
      <p:grpSp>
        <p:nvGrpSpPr>
          <p:cNvPr id="19" name="Group 19"/>
          <p:cNvGrpSpPr/>
          <p:nvPr/>
        </p:nvGrpSpPr>
        <p:grpSpPr>
          <a:xfrm>
            <a:off x="7586916" y="96091"/>
            <a:ext cx="3267639" cy="872675"/>
            <a:chOff x="0" y="0"/>
            <a:chExt cx="1010276" cy="275802"/>
          </a:xfrm>
        </p:grpSpPr>
        <p:sp>
          <p:nvSpPr>
            <p:cNvPr id="20" name="Freeform 20"/>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F7F7F7"/>
            </a:solidFill>
            <a:ln w="57150" cap="rnd">
              <a:solidFill>
                <a:srgbClr val="1C1C1C"/>
              </a:solidFill>
              <a:prstDash val="solid"/>
              <a:round/>
            </a:ln>
          </p:spPr>
          <p:txBody>
            <a:bodyPr/>
            <a:lstStyle/>
            <a:p>
              <a:endParaRPr lang="en-US"/>
            </a:p>
          </p:txBody>
        </p:sp>
        <p:sp>
          <p:nvSpPr>
            <p:cNvPr id="21" name="TextBox 21"/>
            <p:cNvSpPr txBox="1"/>
            <p:nvPr/>
          </p:nvSpPr>
          <p:spPr>
            <a:xfrm>
              <a:off x="0" y="-47625"/>
              <a:ext cx="1010276" cy="323427"/>
            </a:xfrm>
            <a:prstGeom prst="rect">
              <a:avLst/>
            </a:prstGeom>
          </p:spPr>
          <p:txBody>
            <a:bodyPr lIns="50800" tIns="50800" rIns="50800" bIns="50800" rtlCol="0" anchor="ctr"/>
            <a:lstStyle/>
            <a:p>
              <a:pPr algn="ctr">
                <a:lnSpc>
                  <a:spcPts val="2659"/>
                </a:lnSpc>
                <a:spcBef>
                  <a:spcPct val="0"/>
                </a:spcBef>
              </a:pPr>
              <a:endParaRPr/>
            </a:p>
          </p:txBody>
        </p:sp>
      </p:grpSp>
      <p:sp>
        <p:nvSpPr>
          <p:cNvPr id="24" name="AutoShape 24"/>
          <p:cNvSpPr/>
          <p:nvPr/>
        </p:nvSpPr>
        <p:spPr>
          <a:xfrm>
            <a:off x="1028700" y="9784215"/>
            <a:ext cx="16230600" cy="0"/>
          </a:xfrm>
          <a:prstGeom prst="line">
            <a:avLst/>
          </a:prstGeom>
          <a:ln w="57150" cap="flat">
            <a:solidFill>
              <a:srgbClr val="365B6D"/>
            </a:solidFill>
            <a:prstDash val="solid"/>
            <a:headEnd type="none" w="sm" len="sm"/>
            <a:tailEnd type="none" w="sm" len="sm"/>
          </a:ln>
        </p:spPr>
        <p:txBody>
          <a:bodyPr/>
          <a:lstStyle/>
          <a:p>
            <a:endParaRPr lang="en-US"/>
          </a:p>
        </p:txBody>
      </p:sp>
      <p:grpSp>
        <p:nvGrpSpPr>
          <p:cNvPr id="25" name="Group 25"/>
          <p:cNvGrpSpPr/>
          <p:nvPr/>
        </p:nvGrpSpPr>
        <p:grpSpPr>
          <a:xfrm>
            <a:off x="7396574" y="9335749"/>
            <a:ext cx="3494852" cy="954083"/>
            <a:chOff x="0" y="0"/>
            <a:chExt cx="1010276" cy="275802"/>
          </a:xfrm>
        </p:grpSpPr>
        <p:sp>
          <p:nvSpPr>
            <p:cNvPr id="26" name="Freeform 26"/>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F7F7F7"/>
            </a:solidFill>
            <a:ln w="57150" cap="rnd">
              <a:solidFill>
                <a:srgbClr val="1C1C1C"/>
              </a:solidFill>
              <a:prstDash val="solid"/>
              <a:round/>
            </a:ln>
          </p:spPr>
          <p:txBody>
            <a:bodyPr/>
            <a:lstStyle/>
            <a:p>
              <a:endParaRPr lang="en-US"/>
            </a:p>
          </p:txBody>
        </p:sp>
        <p:sp>
          <p:nvSpPr>
            <p:cNvPr id="27" name="TextBox 27"/>
            <p:cNvSpPr txBox="1"/>
            <p:nvPr/>
          </p:nvSpPr>
          <p:spPr>
            <a:xfrm>
              <a:off x="0" y="-47625"/>
              <a:ext cx="1010276" cy="323427"/>
            </a:xfrm>
            <a:prstGeom prst="rect">
              <a:avLst/>
            </a:prstGeom>
          </p:spPr>
          <p:txBody>
            <a:bodyPr lIns="50800" tIns="50800" rIns="50800" bIns="50800" rtlCol="0" anchor="ctr"/>
            <a:lstStyle/>
            <a:p>
              <a:pPr algn="ctr">
                <a:lnSpc>
                  <a:spcPts val="2659"/>
                </a:lnSpc>
                <a:spcBef>
                  <a:spcPct val="0"/>
                </a:spcBef>
              </a:pPr>
              <a:endParaRPr/>
            </a:p>
          </p:txBody>
        </p:sp>
      </p:grpSp>
      <p:sp>
        <p:nvSpPr>
          <p:cNvPr id="28" name="TextBox 28"/>
          <p:cNvSpPr txBox="1"/>
          <p:nvPr/>
        </p:nvSpPr>
        <p:spPr>
          <a:xfrm>
            <a:off x="8538712" y="9682637"/>
            <a:ext cx="1210577" cy="256480"/>
          </a:xfrm>
          <a:prstGeom prst="rect">
            <a:avLst/>
          </a:prstGeom>
        </p:spPr>
        <p:txBody>
          <a:bodyPr lIns="0" tIns="0" rIns="0" bIns="0" rtlCol="0" anchor="t">
            <a:spAutoFit/>
          </a:bodyPr>
          <a:lstStyle/>
          <a:p>
            <a:pPr algn="ctr">
              <a:lnSpc>
                <a:spcPts val="2000"/>
              </a:lnSpc>
            </a:pPr>
            <a:r>
              <a:rPr lang="en-US" sz="2000" spc="8" dirty="0">
                <a:solidFill>
                  <a:srgbClr val="365B6D"/>
                </a:solidFill>
                <a:latin typeface="Barlow"/>
              </a:rPr>
              <a:t>05</a:t>
            </a:r>
          </a:p>
        </p:txBody>
      </p:sp>
      <p:sp>
        <p:nvSpPr>
          <p:cNvPr id="29" name="Freeform 29"/>
          <p:cNvSpPr/>
          <p:nvPr/>
        </p:nvSpPr>
        <p:spPr>
          <a:xfrm>
            <a:off x="9851795" y="9591924"/>
            <a:ext cx="441733" cy="441733"/>
          </a:xfrm>
          <a:custGeom>
            <a:avLst/>
            <a:gdLst/>
            <a:ahLst/>
            <a:cxnLst/>
            <a:rect l="l" t="t" r="r" b="b"/>
            <a:pathLst>
              <a:path w="441733" h="441733">
                <a:moveTo>
                  <a:pt x="0" y="0"/>
                </a:moveTo>
                <a:lnTo>
                  <a:pt x="441733" y="0"/>
                </a:lnTo>
                <a:lnTo>
                  <a:pt x="441733" y="441733"/>
                </a:lnTo>
                <a:lnTo>
                  <a:pt x="0" y="4417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0" name="Freeform 30"/>
          <p:cNvSpPr/>
          <p:nvPr/>
        </p:nvSpPr>
        <p:spPr>
          <a:xfrm flipH="1">
            <a:off x="7994472" y="9591924"/>
            <a:ext cx="441733" cy="441733"/>
          </a:xfrm>
          <a:custGeom>
            <a:avLst/>
            <a:gdLst/>
            <a:ahLst/>
            <a:cxnLst/>
            <a:rect l="l" t="t" r="r" b="b"/>
            <a:pathLst>
              <a:path w="441733" h="441733">
                <a:moveTo>
                  <a:pt x="441733" y="0"/>
                </a:moveTo>
                <a:lnTo>
                  <a:pt x="0" y="0"/>
                </a:lnTo>
                <a:lnTo>
                  <a:pt x="0" y="441733"/>
                </a:lnTo>
                <a:lnTo>
                  <a:pt x="441733" y="441733"/>
                </a:lnTo>
                <a:lnTo>
                  <a:pt x="441733"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pic>
        <p:nvPicPr>
          <p:cNvPr id="31" name="Picture 30" descr="A logo for a university&#10;&#10;Description automatically generated with medium confidence">
            <a:extLst>
              <a:ext uri="{FF2B5EF4-FFF2-40B4-BE49-F238E27FC236}">
                <a16:creationId xmlns:a16="http://schemas.microsoft.com/office/drawing/2014/main" id="{24F82641-B3D0-3046-BEFE-5982159B824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336" t="30911" r="5251" b="28087"/>
          <a:stretch/>
        </p:blipFill>
        <p:spPr>
          <a:xfrm>
            <a:off x="7806555" y="221677"/>
            <a:ext cx="2632687" cy="667496"/>
          </a:xfrm>
          <a:prstGeom prst="rect">
            <a:avLst/>
          </a:prstGeom>
        </p:spPr>
      </p:pic>
      <p:sp>
        <p:nvSpPr>
          <p:cNvPr id="6" name="TextBox 2">
            <a:extLst>
              <a:ext uri="{FF2B5EF4-FFF2-40B4-BE49-F238E27FC236}">
                <a16:creationId xmlns:a16="http://schemas.microsoft.com/office/drawing/2014/main" id="{9990B8F1-AADB-3D76-ECB1-5C263DE563C8}"/>
              </a:ext>
            </a:extLst>
          </p:cNvPr>
          <p:cNvSpPr txBox="1"/>
          <p:nvPr/>
        </p:nvSpPr>
        <p:spPr>
          <a:xfrm>
            <a:off x="120573" y="1457542"/>
            <a:ext cx="8305800" cy="872675"/>
          </a:xfrm>
          <a:prstGeom prst="rect">
            <a:avLst/>
          </a:prstGeom>
        </p:spPr>
        <p:txBody>
          <a:bodyPr wrap="square" lIns="0" tIns="0" rIns="0" bIns="0" rtlCol="0" anchor="t">
            <a:spAutoFit/>
          </a:bodyPr>
          <a:lstStyle/>
          <a:p>
            <a:pPr algn="ctr">
              <a:lnSpc>
                <a:spcPts val="7900"/>
              </a:lnSpc>
            </a:pPr>
            <a:r>
              <a:rPr lang="en-US" sz="3600" u="sng" dirty="0">
                <a:solidFill>
                  <a:srgbClr val="365B6D"/>
                </a:solidFill>
                <a:latin typeface="Barlow Bold"/>
              </a:rPr>
              <a:t>Solver Code(KG)  </a:t>
            </a:r>
          </a:p>
        </p:txBody>
      </p:sp>
      <p:pic>
        <p:nvPicPr>
          <p:cNvPr id="4" name="Picture 3" descr="A screenshot of a computer program&#10;&#10;Description automatically generated">
            <a:extLst>
              <a:ext uri="{FF2B5EF4-FFF2-40B4-BE49-F238E27FC236}">
                <a16:creationId xmlns:a16="http://schemas.microsoft.com/office/drawing/2014/main" id="{83D75687-FFAC-162B-029A-547F9BBB1246}"/>
              </a:ext>
            </a:extLst>
          </p:cNvPr>
          <p:cNvPicPr>
            <a:picLocks noChangeAspect="1"/>
          </p:cNvPicPr>
          <p:nvPr/>
        </p:nvPicPr>
        <p:blipFill rotWithShape="1">
          <a:blip r:embed="rId5">
            <a:extLst>
              <a:ext uri="{28A0092B-C50C-407E-A947-70E740481C1C}">
                <a14:useLocalDpi xmlns:a14="http://schemas.microsoft.com/office/drawing/2010/main" val="0"/>
              </a:ext>
            </a:extLst>
          </a:blip>
          <a:srcRect r="13631"/>
          <a:stretch/>
        </p:blipFill>
        <p:spPr>
          <a:xfrm>
            <a:off x="371025" y="2525018"/>
            <a:ext cx="7625905" cy="5923556"/>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1471E271-91BB-DA55-B52D-0F86D4E15951}"/>
              </a:ext>
            </a:extLst>
          </p:cNvPr>
          <p:cNvPicPr>
            <a:picLocks noChangeAspect="1"/>
          </p:cNvPicPr>
          <p:nvPr/>
        </p:nvPicPr>
        <p:blipFill rotWithShape="1">
          <a:blip r:embed="rId6">
            <a:extLst>
              <a:ext uri="{28A0092B-C50C-407E-A947-70E740481C1C}">
                <a14:useLocalDpi xmlns:a14="http://schemas.microsoft.com/office/drawing/2010/main" val="0"/>
              </a:ext>
            </a:extLst>
          </a:blip>
          <a:srcRect t="348" b="37403"/>
          <a:stretch/>
        </p:blipFill>
        <p:spPr>
          <a:xfrm>
            <a:off x="9010353" y="2126187"/>
            <a:ext cx="9277647" cy="4194919"/>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024E6CB9-5CC1-6D01-4591-1E939AC177F3}"/>
              </a:ext>
            </a:extLst>
          </p:cNvPr>
          <p:cNvPicPr>
            <a:picLocks noChangeAspect="1"/>
          </p:cNvPicPr>
          <p:nvPr/>
        </p:nvPicPr>
        <p:blipFill rotWithShape="1">
          <a:blip r:embed="rId6">
            <a:extLst>
              <a:ext uri="{28A0092B-C50C-407E-A947-70E740481C1C}">
                <a14:useLocalDpi xmlns:a14="http://schemas.microsoft.com/office/drawing/2010/main" val="0"/>
              </a:ext>
            </a:extLst>
          </a:blip>
          <a:srcRect t="76485" r="19058"/>
          <a:stretch/>
        </p:blipFill>
        <p:spPr>
          <a:xfrm>
            <a:off x="9085769" y="5961630"/>
            <a:ext cx="8320847" cy="1755883"/>
          </a:xfrm>
          <a:prstGeom prst="rect">
            <a:avLst/>
          </a:prstGeom>
        </p:spPr>
      </p:pic>
      <p:sp>
        <p:nvSpPr>
          <p:cNvPr id="10" name="TextBox 9">
            <a:extLst>
              <a:ext uri="{FF2B5EF4-FFF2-40B4-BE49-F238E27FC236}">
                <a16:creationId xmlns:a16="http://schemas.microsoft.com/office/drawing/2014/main" id="{618DD1D9-CF44-96B2-982F-0101F4D5FC67}"/>
              </a:ext>
            </a:extLst>
          </p:cNvPr>
          <p:cNvSpPr txBox="1"/>
          <p:nvPr/>
        </p:nvSpPr>
        <p:spPr>
          <a:xfrm>
            <a:off x="4238219" y="4502361"/>
            <a:ext cx="3158355" cy="369332"/>
          </a:xfrm>
          <a:prstGeom prst="rect">
            <a:avLst/>
          </a:prstGeom>
          <a:noFill/>
          <a:ln w="57150">
            <a:solidFill>
              <a:srgbClr val="FF0000"/>
            </a:solidFill>
          </a:ln>
        </p:spPr>
        <p:txBody>
          <a:bodyPr wrap="square" rtlCol="0">
            <a:spAutoFit/>
          </a:bodyPr>
          <a:lstStyle/>
          <a:p>
            <a:r>
              <a:rPr lang="en-US" dirty="0"/>
              <a:t>Form the global stiffness matrix</a:t>
            </a:r>
          </a:p>
        </p:txBody>
      </p:sp>
      <p:sp>
        <p:nvSpPr>
          <p:cNvPr id="12" name="TextBox 11">
            <a:extLst>
              <a:ext uri="{FF2B5EF4-FFF2-40B4-BE49-F238E27FC236}">
                <a16:creationId xmlns:a16="http://schemas.microsoft.com/office/drawing/2014/main" id="{909C9FD2-0868-7FAF-761E-4D0324E1C5A4}"/>
              </a:ext>
            </a:extLst>
          </p:cNvPr>
          <p:cNvSpPr txBox="1"/>
          <p:nvPr/>
        </p:nvSpPr>
        <p:spPr>
          <a:xfrm>
            <a:off x="1981200" y="8508111"/>
            <a:ext cx="3158355" cy="646331"/>
          </a:xfrm>
          <a:prstGeom prst="rect">
            <a:avLst/>
          </a:prstGeom>
          <a:noFill/>
          <a:ln w="57150">
            <a:solidFill>
              <a:srgbClr val="FF0000"/>
            </a:solidFill>
          </a:ln>
        </p:spPr>
        <p:txBody>
          <a:bodyPr wrap="square" rtlCol="0">
            <a:spAutoFit/>
          </a:bodyPr>
          <a:lstStyle/>
          <a:p>
            <a:r>
              <a:rPr lang="en-US" dirty="0"/>
              <a:t>Option to check the </a:t>
            </a:r>
          </a:p>
          <a:p>
            <a:r>
              <a:rPr lang="en-US" dirty="0"/>
              <a:t>global stiffness matrix</a:t>
            </a:r>
          </a:p>
        </p:txBody>
      </p:sp>
      <p:sp>
        <p:nvSpPr>
          <p:cNvPr id="13" name="TextBox 12">
            <a:extLst>
              <a:ext uri="{FF2B5EF4-FFF2-40B4-BE49-F238E27FC236}">
                <a16:creationId xmlns:a16="http://schemas.microsoft.com/office/drawing/2014/main" id="{243153EA-D7E7-8B5A-37C6-AEDBF427C8D1}"/>
              </a:ext>
            </a:extLst>
          </p:cNvPr>
          <p:cNvSpPr txBox="1"/>
          <p:nvPr/>
        </p:nvSpPr>
        <p:spPr>
          <a:xfrm>
            <a:off x="13411200" y="4565223"/>
            <a:ext cx="3158355" cy="923330"/>
          </a:xfrm>
          <a:prstGeom prst="rect">
            <a:avLst/>
          </a:prstGeom>
          <a:noFill/>
          <a:ln w="57150">
            <a:solidFill>
              <a:srgbClr val="FF0000"/>
            </a:solidFill>
          </a:ln>
        </p:spPr>
        <p:txBody>
          <a:bodyPr wrap="square" rtlCol="0">
            <a:spAutoFit/>
          </a:bodyPr>
          <a:lstStyle/>
          <a:p>
            <a:r>
              <a:rPr lang="en-US" dirty="0"/>
              <a:t>Modified the global stiffness matrix by apply the boundary condition from the input</a:t>
            </a:r>
          </a:p>
        </p:txBody>
      </p:sp>
    </p:spTree>
    <p:extLst>
      <p:ext uri="{BB962C8B-B14F-4D97-AF65-F5344CB8AC3E}">
        <p14:creationId xmlns:p14="http://schemas.microsoft.com/office/powerpoint/2010/main" val="2844301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153136" y="709306"/>
            <a:ext cx="14988366" cy="872675"/>
          </a:xfrm>
          <a:prstGeom prst="rect">
            <a:avLst/>
          </a:prstGeom>
        </p:spPr>
        <p:txBody>
          <a:bodyPr wrap="square" lIns="0" tIns="0" rIns="0" bIns="0" rtlCol="0" anchor="t">
            <a:spAutoFit/>
          </a:bodyPr>
          <a:lstStyle/>
          <a:p>
            <a:pPr algn="ctr">
              <a:lnSpc>
                <a:spcPts val="7900"/>
              </a:lnSpc>
            </a:pPr>
            <a:r>
              <a:rPr lang="en-US" sz="4400" u="sng" dirty="0">
                <a:solidFill>
                  <a:srgbClr val="365B6D"/>
                </a:solidFill>
                <a:latin typeface="Barlow Bold"/>
              </a:rPr>
              <a:t>Development on Coding( Solver Part ) </a:t>
            </a:r>
          </a:p>
        </p:txBody>
      </p:sp>
      <p:sp>
        <p:nvSpPr>
          <p:cNvPr id="18" name="AutoShape 18"/>
          <p:cNvSpPr/>
          <p:nvPr/>
        </p:nvSpPr>
        <p:spPr>
          <a:xfrm>
            <a:off x="1219042" y="463150"/>
            <a:ext cx="16230600" cy="0"/>
          </a:xfrm>
          <a:prstGeom prst="line">
            <a:avLst/>
          </a:prstGeom>
          <a:ln w="57150" cap="flat">
            <a:solidFill>
              <a:srgbClr val="365B6D"/>
            </a:solidFill>
            <a:prstDash val="solid"/>
            <a:headEnd type="none" w="sm" len="sm"/>
            <a:tailEnd type="none" w="sm" len="sm"/>
          </a:ln>
        </p:spPr>
        <p:txBody>
          <a:bodyPr/>
          <a:lstStyle/>
          <a:p>
            <a:endParaRPr lang="en-US"/>
          </a:p>
        </p:txBody>
      </p:sp>
      <p:grpSp>
        <p:nvGrpSpPr>
          <p:cNvPr id="19" name="Group 19"/>
          <p:cNvGrpSpPr/>
          <p:nvPr/>
        </p:nvGrpSpPr>
        <p:grpSpPr>
          <a:xfrm>
            <a:off x="7586916" y="96091"/>
            <a:ext cx="3267639" cy="872675"/>
            <a:chOff x="0" y="0"/>
            <a:chExt cx="1010276" cy="275802"/>
          </a:xfrm>
        </p:grpSpPr>
        <p:sp>
          <p:nvSpPr>
            <p:cNvPr id="20" name="Freeform 20"/>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F7F7F7"/>
            </a:solidFill>
            <a:ln w="57150" cap="rnd">
              <a:solidFill>
                <a:srgbClr val="1C1C1C"/>
              </a:solidFill>
              <a:prstDash val="solid"/>
              <a:round/>
            </a:ln>
          </p:spPr>
          <p:txBody>
            <a:bodyPr/>
            <a:lstStyle/>
            <a:p>
              <a:endParaRPr lang="en-US"/>
            </a:p>
          </p:txBody>
        </p:sp>
        <p:sp>
          <p:nvSpPr>
            <p:cNvPr id="21" name="TextBox 21"/>
            <p:cNvSpPr txBox="1"/>
            <p:nvPr/>
          </p:nvSpPr>
          <p:spPr>
            <a:xfrm>
              <a:off x="0" y="-47625"/>
              <a:ext cx="1010276" cy="323427"/>
            </a:xfrm>
            <a:prstGeom prst="rect">
              <a:avLst/>
            </a:prstGeom>
          </p:spPr>
          <p:txBody>
            <a:bodyPr lIns="50800" tIns="50800" rIns="50800" bIns="50800" rtlCol="0" anchor="ctr"/>
            <a:lstStyle/>
            <a:p>
              <a:pPr algn="ctr">
                <a:lnSpc>
                  <a:spcPts val="2659"/>
                </a:lnSpc>
                <a:spcBef>
                  <a:spcPct val="0"/>
                </a:spcBef>
              </a:pPr>
              <a:endParaRPr/>
            </a:p>
          </p:txBody>
        </p:sp>
      </p:grpSp>
      <p:sp>
        <p:nvSpPr>
          <p:cNvPr id="24" name="AutoShape 24"/>
          <p:cNvSpPr/>
          <p:nvPr/>
        </p:nvSpPr>
        <p:spPr>
          <a:xfrm>
            <a:off x="1028700" y="9784215"/>
            <a:ext cx="16230600" cy="0"/>
          </a:xfrm>
          <a:prstGeom prst="line">
            <a:avLst/>
          </a:prstGeom>
          <a:ln w="57150" cap="flat">
            <a:solidFill>
              <a:srgbClr val="365B6D"/>
            </a:solidFill>
            <a:prstDash val="solid"/>
            <a:headEnd type="none" w="sm" len="sm"/>
            <a:tailEnd type="none" w="sm" len="sm"/>
          </a:ln>
        </p:spPr>
        <p:txBody>
          <a:bodyPr/>
          <a:lstStyle/>
          <a:p>
            <a:endParaRPr lang="en-US"/>
          </a:p>
        </p:txBody>
      </p:sp>
      <p:grpSp>
        <p:nvGrpSpPr>
          <p:cNvPr id="25" name="Group 25"/>
          <p:cNvGrpSpPr/>
          <p:nvPr/>
        </p:nvGrpSpPr>
        <p:grpSpPr>
          <a:xfrm>
            <a:off x="7396574" y="9335749"/>
            <a:ext cx="3494852" cy="954083"/>
            <a:chOff x="0" y="0"/>
            <a:chExt cx="1010276" cy="275802"/>
          </a:xfrm>
        </p:grpSpPr>
        <p:sp>
          <p:nvSpPr>
            <p:cNvPr id="26" name="Freeform 26"/>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F7F7F7"/>
            </a:solidFill>
            <a:ln w="57150" cap="rnd">
              <a:solidFill>
                <a:srgbClr val="1C1C1C"/>
              </a:solidFill>
              <a:prstDash val="solid"/>
              <a:round/>
            </a:ln>
          </p:spPr>
          <p:txBody>
            <a:bodyPr/>
            <a:lstStyle/>
            <a:p>
              <a:endParaRPr lang="en-US"/>
            </a:p>
          </p:txBody>
        </p:sp>
        <p:sp>
          <p:nvSpPr>
            <p:cNvPr id="27" name="TextBox 27"/>
            <p:cNvSpPr txBox="1"/>
            <p:nvPr/>
          </p:nvSpPr>
          <p:spPr>
            <a:xfrm>
              <a:off x="0" y="-47625"/>
              <a:ext cx="1010276" cy="323427"/>
            </a:xfrm>
            <a:prstGeom prst="rect">
              <a:avLst/>
            </a:prstGeom>
          </p:spPr>
          <p:txBody>
            <a:bodyPr lIns="50800" tIns="50800" rIns="50800" bIns="50800" rtlCol="0" anchor="ctr"/>
            <a:lstStyle/>
            <a:p>
              <a:pPr algn="ctr">
                <a:lnSpc>
                  <a:spcPts val="2659"/>
                </a:lnSpc>
                <a:spcBef>
                  <a:spcPct val="0"/>
                </a:spcBef>
              </a:pPr>
              <a:endParaRPr/>
            </a:p>
          </p:txBody>
        </p:sp>
      </p:grpSp>
      <p:sp>
        <p:nvSpPr>
          <p:cNvPr id="28" name="TextBox 28"/>
          <p:cNvSpPr txBox="1"/>
          <p:nvPr/>
        </p:nvSpPr>
        <p:spPr>
          <a:xfrm>
            <a:off x="8538712" y="9682637"/>
            <a:ext cx="1210577" cy="256480"/>
          </a:xfrm>
          <a:prstGeom prst="rect">
            <a:avLst/>
          </a:prstGeom>
        </p:spPr>
        <p:txBody>
          <a:bodyPr lIns="0" tIns="0" rIns="0" bIns="0" rtlCol="0" anchor="t">
            <a:spAutoFit/>
          </a:bodyPr>
          <a:lstStyle/>
          <a:p>
            <a:pPr algn="ctr">
              <a:lnSpc>
                <a:spcPts val="2000"/>
              </a:lnSpc>
            </a:pPr>
            <a:r>
              <a:rPr lang="en-US" sz="2000" spc="8" dirty="0">
                <a:solidFill>
                  <a:srgbClr val="365B6D"/>
                </a:solidFill>
                <a:latin typeface="Barlow"/>
              </a:rPr>
              <a:t>06</a:t>
            </a:r>
          </a:p>
        </p:txBody>
      </p:sp>
      <p:sp>
        <p:nvSpPr>
          <p:cNvPr id="29" name="Freeform 29"/>
          <p:cNvSpPr/>
          <p:nvPr/>
        </p:nvSpPr>
        <p:spPr>
          <a:xfrm>
            <a:off x="9851795" y="9591924"/>
            <a:ext cx="441733" cy="441733"/>
          </a:xfrm>
          <a:custGeom>
            <a:avLst/>
            <a:gdLst/>
            <a:ahLst/>
            <a:cxnLst/>
            <a:rect l="l" t="t" r="r" b="b"/>
            <a:pathLst>
              <a:path w="441733" h="441733">
                <a:moveTo>
                  <a:pt x="0" y="0"/>
                </a:moveTo>
                <a:lnTo>
                  <a:pt x="441733" y="0"/>
                </a:lnTo>
                <a:lnTo>
                  <a:pt x="441733" y="441733"/>
                </a:lnTo>
                <a:lnTo>
                  <a:pt x="0" y="4417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0" name="Freeform 30"/>
          <p:cNvSpPr/>
          <p:nvPr/>
        </p:nvSpPr>
        <p:spPr>
          <a:xfrm flipH="1">
            <a:off x="7994472" y="9591924"/>
            <a:ext cx="441733" cy="441733"/>
          </a:xfrm>
          <a:custGeom>
            <a:avLst/>
            <a:gdLst/>
            <a:ahLst/>
            <a:cxnLst/>
            <a:rect l="l" t="t" r="r" b="b"/>
            <a:pathLst>
              <a:path w="441733" h="441733">
                <a:moveTo>
                  <a:pt x="441733" y="0"/>
                </a:moveTo>
                <a:lnTo>
                  <a:pt x="0" y="0"/>
                </a:lnTo>
                <a:lnTo>
                  <a:pt x="0" y="441733"/>
                </a:lnTo>
                <a:lnTo>
                  <a:pt x="441733" y="441733"/>
                </a:lnTo>
                <a:lnTo>
                  <a:pt x="441733"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pic>
        <p:nvPicPr>
          <p:cNvPr id="31" name="Picture 30" descr="A logo for a university&#10;&#10;Description automatically generated with medium confidence">
            <a:extLst>
              <a:ext uri="{FF2B5EF4-FFF2-40B4-BE49-F238E27FC236}">
                <a16:creationId xmlns:a16="http://schemas.microsoft.com/office/drawing/2014/main" id="{24F82641-B3D0-3046-BEFE-5982159B824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336" t="30911" r="5251" b="28087"/>
          <a:stretch/>
        </p:blipFill>
        <p:spPr>
          <a:xfrm>
            <a:off x="7806555" y="221677"/>
            <a:ext cx="2632687" cy="667496"/>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EC6EA09F-E89A-FCB7-4136-341FD3456805}"/>
              </a:ext>
            </a:extLst>
          </p:cNvPr>
          <p:cNvPicPr>
            <a:picLocks noChangeAspect="1"/>
          </p:cNvPicPr>
          <p:nvPr/>
        </p:nvPicPr>
        <p:blipFill rotWithShape="1">
          <a:blip r:embed="rId5">
            <a:extLst>
              <a:ext uri="{28A0092B-C50C-407E-A947-70E740481C1C}">
                <a14:useLocalDpi xmlns:a14="http://schemas.microsoft.com/office/drawing/2010/main" val="0"/>
              </a:ext>
            </a:extLst>
          </a:blip>
          <a:srcRect r="29413"/>
          <a:stretch/>
        </p:blipFill>
        <p:spPr>
          <a:xfrm>
            <a:off x="7757" y="1904694"/>
            <a:ext cx="6172201" cy="3960366"/>
          </a:xfrm>
          <a:prstGeom prst="rect">
            <a:avLst/>
          </a:prstGeom>
        </p:spPr>
      </p:pic>
      <p:pic>
        <p:nvPicPr>
          <p:cNvPr id="14" name="Picture 13" descr="A screenshot of a computer program&#10;&#10;Description automatically generated">
            <a:extLst>
              <a:ext uri="{FF2B5EF4-FFF2-40B4-BE49-F238E27FC236}">
                <a16:creationId xmlns:a16="http://schemas.microsoft.com/office/drawing/2014/main" id="{6867FD21-D960-4AD0-4730-7AC84932EF52}"/>
              </a:ext>
            </a:extLst>
          </p:cNvPr>
          <p:cNvPicPr>
            <a:picLocks noChangeAspect="1"/>
          </p:cNvPicPr>
          <p:nvPr/>
        </p:nvPicPr>
        <p:blipFill rotWithShape="1">
          <a:blip r:embed="rId6">
            <a:extLst>
              <a:ext uri="{28A0092B-C50C-407E-A947-70E740481C1C}">
                <a14:useLocalDpi xmlns:a14="http://schemas.microsoft.com/office/drawing/2010/main" val="0"/>
              </a:ext>
            </a:extLst>
          </a:blip>
          <a:srcRect b="2260"/>
          <a:stretch/>
        </p:blipFill>
        <p:spPr>
          <a:xfrm>
            <a:off x="6035316" y="2117263"/>
            <a:ext cx="7170984" cy="6626602"/>
          </a:xfrm>
          <a:prstGeom prst="rect">
            <a:avLst/>
          </a:prstGeom>
        </p:spPr>
      </p:pic>
      <p:sp>
        <p:nvSpPr>
          <p:cNvPr id="22" name="TextBox 21">
            <a:extLst>
              <a:ext uri="{FF2B5EF4-FFF2-40B4-BE49-F238E27FC236}">
                <a16:creationId xmlns:a16="http://schemas.microsoft.com/office/drawing/2014/main" id="{382BC41D-D0FB-ACCF-EE5A-23F606585D22}"/>
              </a:ext>
            </a:extLst>
          </p:cNvPr>
          <p:cNvSpPr txBox="1"/>
          <p:nvPr/>
        </p:nvSpPr>
        <p:spPr>
          <a:xfrm>
            <a:off x="2650674" y="4251119"/>
            <a:ext cx="3276600" cy="646331"/>
          </a:xfrm>
          <a:prstGeom prst="rect">
            <a:avLst/>
          </a:prstGeom>
          <a:noFill/>
          <a:ln w="57150">
            <a:solidFill>
              <a:srgbClr val="FF0000"/>
            </a:solidFill>
          </a:ln>
        </p:spPr>
        <p:txBody>
          <a:bodyPr wrap="square" rtlCol="0">
            <a:spAutoFit/>
          </a:bodyPr>
          <a:lstStyle/>
          <a:p>
            <a:r>
              <a:rPr lang="en-US" dirty="0"/>
              <a:t>Trial find the force for the input displacement data in 1 unit force</a:t>
            </a:r>
          </a:p>
        </p:txBody>
      </p:sp>
      <p:sp>
        <p:nvSpPr>
          <p:cNvPr id="33" name="TextBox 32">
            <a:extLst>
              <a:ext uri="{FF2B5EF4-FFF2-40B4-BE49-F238E27FC236}">
                <a16:creationId xmlns:a16="http://schemas.microsoft.com/office/drawing/2014/main" id="{B2D5FC13-7168-CA5B-A5CC-668370952844}"/>
              </a:ext>
            </a:extLst>
          </p:cNvPr>
          <p:cNvSpPr txBox="1"/>
          <p:nvPr/>
        </p:nvSpPr>
        <p:spPr>
          <a:xfrm>
            <a:off x="8201709" y="2908982"/>
            <a:ext cx="2652846" cy="584775"/>
          </a:xfrm>
          <a:prstGeom prst="rect">
            <a:avLst/>
          </a:prstGeom>
          <a:noFill/>
          <a:ln w="57150">
            <a:solidFill>
              <a:srgbClr val="FF0000"/>
            </a:solidFill>
          </a:ln>
        </p:spPr>
        <p:txBody>
          <a:bodyPr wrap="square" rtlCol="0">
            <a:spAutoFit/>
          </a:bodyPr>
          <a:lstStyle/>
          <a:p>
            <a:r>
              <a:rPr lang="en-US" sz="1600" dirty="0"/>
              <a:t>Input any displacement data (incremental steps)</a:t>
            </a:r>
          </a:p>
        </p:txBody>
      </p:sp>
      <p:sp>
        <p:nvSpPr>
          <p:cNvPr id="34" name="TextBox 33">
            <a:extLst>
              <a:ext uri="{FF2B5EF4-FFF2-40B4-BE49-F238E27FC236}">
                <a16:creationId xmlns:a16="http://schemas.microsoft.com/office/drawing/2014/main" id="{5C0EB3C4-55F3-BA49-DA08-2F6698CFFA64}"/>
              </a:ext>
            </a:extLst>
          </p:cNvPr>
          <p:cNvSpPr txBox="1"/>
          <p:nvPr/>
        </p:nvSpPr>
        <p:spPr>
          <a:xfrm>
            <a:off x="8612613" y="7260333"/>
            <a:ext cx="2920095" cy="584775"/>
          </a:xfrm>
          <a:prstGeom prst="rect">
            <a:avLst/>
          </a:prstGeom>
          <a:noFill/>
          <a:ln w="57150">
            <a:solidFill>
              <a:srgbClr val="FF0000"/>
            </a:solidFill>
          </a:ln>
        </p:spPr>
        <p:txBody>
          <a:bodyPr wrap="square" rtlCol="0">
            <a:spAutoFit/>
          </a:bodyPr>
          <a:lstStyle/>
          <a:p>
            <a:r>
              <a:rPr lang="en-US" sz="1600" dirty="0"/>
              <a:t>Loop find all local displacement for every increment</a:t>
            </a:r>
          </a:p>
        </p:txBody>
      </p:sp>
      <p:pic>
        <p:nvPicPr>
          <p:cNvPr id="36" name="Picture 35" descr="A screenshot of a computer code&#10;&#10;Description automatically generated">
            <a:extLst>
              <a:ext uri="{FF2B5EF4-FFF2-40B4-BE49-F238E27FC236}">
                <a16:creationId xmlns:a16="http://schemas.microsoft.com/office/drawing/2014/main" id="{ABF558FC-C74A-984E-AB43-EC09CA3AA8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068386" y="779408"/>
            <a:ext cx="4686954" cy="1810003"/>
          </a:xfrm>
          <a:prstGeom prst="rect">
            <a:avLst/>
          </a:prstGeom>
        </p:spPr>
      </p:pic>
      <p:pic>
        <p:nvPicPr>
          <p:cNvPr id="38" name="Picture 37">
            <a:extLst>
              <a:ext uri="{FF2B5EF4-FFF2-40B4-BE49-F238E27FC236}">
                <a16:creationId xmlns:a16="http://schemas.microsoft.com/office/drawing/2014/main" id="{E97A1CF7-DF35-294C-B52E-BF1CF4905B8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496800" y="5174217"/>
            <a:ext cx="4324954" cy="1600423"/>
          </a:xfrm>
          <a:prstGeom prst="rect">
            <a:avLst/>
          </a:prstGeom>
        </p:spPr>
      </p:pic>
      <p:pic>
        <p:nvPicPr>
          <p:cNvPr id="40" name="Picture 39" descr="A graph showing a line graph&#10;&#10;Description automatically generated with medium confidence">
            <a:extLst>
              <a:ext uri="{FF2B5EF4-FFF2-40B4-BE49-F238E27FC236}">
                <a16:creationId xmlns:a16="http://schemas.microsoft.com/office/drawing/2014/main" id="{D153DC1B-C6BE-335D-7DCB-5B27BA3A63E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658964" y="2392956"/>
            <a:ext cx="3988334" cy="3127653"/>
          </a:xfrm>
          <a:prstGeom prst="rect">
            <a:avLst/>
          </a:prstGeom>
        </p:spPr>
      </p:pic>
      <p:pic>
        <p:nvPicPr>
          <p:cNvPr id="42" name="Picture 41" descr="A graph showing a line of a wave&#10;&#10;Description automatically generated with medium confidence">
            <a:extLst>
              <a:ext uri="{FF2B5EF4-FFF2-40B4-BE49-F238E27FC236}">
                <a16:creationId xmlns:a16="http://schemas.microsoft.com/office/drawing/2014/main" id="{773008CC-0D83-7432-7A58-C5D7F3BDCC9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691235" y="6607196"/>
            <a:ext cx="4026005" cy="3228622"/>
          </a:xfrm>
          <a:prstGeom prst="rect">
            <a:avLst/>
          </a:prstGeom>
        </p:spPr>
      </p:pic>
      <p:pic>
        <p:nvPicPr>
          <p:cNvPr id="44" name="Picture 43" descr="A screenshot of a computer&#10;&#10;Description automatically generated">
            <a:extLst>
              <a:ext uri="{FF2B5EF4-FFF2-40B4-BE49-F238E27FC236}">
                <a16:creationId xmlns:a16="http://schemas.microsoft.com/office/drawing/2014/main" id="{973F658B-47C0-7871-5DDE-4EDC06A9AEEE}"/>
              </a:ext>
            </a:extLst>
          </p:cNvPr>
          <p:cNvPicPr>
            <a:picLocks noChangeAspect="1"/>
          </p:cNvPicPr>
          <p:nvPr/>
        </p:nvPicPr>
        <p:blipFill rotWithShape="1">
          <a:blip r:embed="rId11">
            <a:extLst>
              <a:ext uri="{28A0092B-C50C-407E-A947-70E740481C1C}">
                <a14:useLocalDpi xmlns:a14="http://schemas.microsoft.com/office/drawing/2010/main" val="0"/>
              </a:ext>
            </a:extLst>
          </a:blip>
          <a:srcRect l="-1" r="40087"/>
          <a:stretch/>
        </p:blipFill>
        <p:spPr>
          <a:xfrm>
            <a:off x="64570" y="5810039"/>
            <a:ext cx="5518081" cy="3950574"/>
          </a:xfrm>
          <a:prstGeom prst="rect">
            <a:avLst/>
          </a:prstGeom>
        </p:spPr>
      </p:pic>
      <p:sp>
        <p:nvSpPr>
          <p:cNvPr id="49" name="TextBox 48">
            <a:extLst>
              <a:ext uri="{FF2B5EF4-FFF2-40B4-BE49-F238E27FC236}">
                <a16:creationId xmlns:a16="http://schemas.microsoft.com/office/drawing/2014/main" id="{1ED4D97D-91D7-D623-5410-614C627522A7}"/>
              </a:ext>
            </a:extLst>
          </p:cNvPr>
          <p:cNvSpPr txBox="1"/>
          <p:nvPr/>
        </p:nvSpPr>
        <p:spPr>
          <a:xfrm>
            <a:off x="2778654" y="8816605"/>
            <a:ext cx="1818111" cy="369332"/>
          </a:xfrm>
          <a:prstGeom prst="rect">
            <a:avLst/>
          </a:prstGeom>
          <a:noFill/>
          <a:ln w="57150">
            <a:solidFill>
              <a:srgbClr val="FF0000"/>
            </a:solidFill>
          </a:ln>
        </p:spPr>
        <p:txBody>
          <a:bodyPr wrap="square" rtlCol="0">
            <a:spAutoFit/>
          </a:bodyPr>
          <a:lstStyle/>
          <a:p>
            <a:r>
              <a:rPr lang="en-US" dirty="0"/>
              <a:t>Export to excel </a:t>
            </a:r>
          </a:p>
        </p:txBody>
      </p:sp>
      <p:cxnSp>
        <p:nvCxnSpPr>
          <p:cNvPr id="55" name="Straight Arrow Connector 54">
            <a:extLst>
              <a:ext uri="{FF2B5EF4-FFF2-40B4-BE49-F238E27FC236}">
                <a16:creationId xmlns:a16="http://schemas.microsoft.com/office/drawing/2014/main" id="{43BFBDE4-0189-ADFC-6161-9F6B9F94C22B}"/>
              </a:ext>
            </a:extLst>
          </p:cNvPr>
          <p:cNvCxnSpPr/>
          <p:nvPr/>
        </p:nvCxnSpPr>
        <p:spPr>
          <a:xfrm flipV="1">
            <a:off x="4953000" y="4574284"/>
            <a:ext cx="1226958" cy="232181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206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905000" y="779792"/>
            <a:ext cx="14988366" cy="872675"/>
          </a:xfrm>
          <a:prstGeom prst="rect">
            <a:avLst/>
          </a:prstGeom>
        </p:spPr>
        <p:txBody>
          <a:bodyPr wrap="square" lIns="0" tIns="0" rIns="0" bIns="0" rtlCol="0" anchor="t">
            <a:spAutoFit/>
          </a:bodyPr>
          <a:lstStyle/>
          <a:p>
            <a:pPr algn="ctr">
              <a:lnSpc>
                <a:spcPts val="7900"/>
              </a:lnSpc>
            </a:pPr>
            <a:r>
              <a:rPr lang="en-US" sz="4400" u="sng" dirty="0">
                <a:solidFill>
                  <a:srgbClr val="365B6D"/>
                </a:solidFill>
                <a:latin typeface="Barlow Bold"/>
              </a:rPr>
              <a:t>Development on Coding( Solver Part ) </a:t>
            </a:r>
          </a:p>
        </p:txBody>
      </p:sp>
      <p:sp>
        <p:nvSpPr>
          <p:cNvPr id="18" name="AutoShape 18"/>
          <p:cNvSpPr/>
          <p:nvPr/>
        </p:nvSpPr>
        <p:spPr>
          <a:xfrm>
            <a:off x="1219042" y="463150"/>
            <a:ext cx="16230600" cy="0"/>
          </a:xfrm>
          <a:prstGeom prst="line">
            <a:avLst/>
          </a:prstGeom>
          <a:ln w="57150" cap="flat">
            <a:solidFill>
              <a:srgbClr val="365B6D"/>
            </a:solidFill>
            <a:prstDash val="solid"/>
            <a:headEnd type="none" w="sm" len="sm"/>
            <a:tailEnd type="none" w="sm" len="sm"/>
          </a:ln>
        </p:spPr>
        <p:txBody>
          <a:bodyPr/>
          <a:lstStyle/>
          <a:p>
            <a:endParaRPr lang="en-US"/>
          </a:p>
        </p:txBody>
      </p:sp>
      <p:grpSp>
        <p:nvGrpSpPr>
          <p:cNvPr id="19" name="Group 19"/>
          <p:cNvGrpSpPr/>
          <p:nvPr/>
        </p:nvGrpSpPr>
        <p:grpSpPr>
          <a:xfrm>
            <a:off x="7586916" y="96091"/>
            <a:ext cx="3267639" cy="872675"/>
            <a:chOff x="0" y="0"/>
            <a:chExt cx="1010276" cy="275802"/>
          </a:xfrm>
        </p:grpSpPr>
        <p:sp>
          <p:nvSpPr>
            <p:cNvPr id="20" name="Freeform 20"/>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F7F7F7"/>
            </a:solidFill>
            <a:ln w="57150" cap="rnd">
              <a:solidFill>
                <a:srgbClr val="1C1C1C"/>
              </a:solidFill>
              <a:prstDash val="solid"/>
              <a:round/>
            </a:ln>
          </p:spPr>
          <p:txBody>
            <a:bodyPr/>
            <a:lstStyle/>
            <a:p>
              <a:endParaRPr lang="en-US"/>
            </a:p>
          </p:txBody>
        </p:sp>
        <p:sp>
          <p:nvSpPr>
            <p:cNvPr id="21" name="TextBox 21"/>
            <p:cNvSpPr txBox="1"/>
            <p:nvPr/>
          </p:nvSpPr>
          <p:spPr>
            <a:xfrm>
              <a:off x="0" y="-47625"/>
              <a:ext cx="1010276" cy="323427"/>
            </a:xfrm>
            <a:prstGeom prst="rect">
              <a:avLst/>
            </a:prstGeom>
          </p:spPr>
          <p:txBody>
            <a:bodyPr lIns="50800" tIns="50800" rIns="50800" bIns="50800" rtlCol="0" anchor="ctr"/>
            <a:lstStyle/>
            <a:p>
              <a:pPr algn="ctr">
                <a:lnSpc>
                  <a:spcPts val="2659"/>
                </a:lnSpc>
                <a:spcBef>
                  <a:spcPct val="0"/>
                </a:spcBef>
              </a:pPr>
              <a:endParaRPr/>
            </a:p>
          </p:txBody>
        </p:sp>
      </p:grpSp>
      <p:sp>
        <p:nvSpPr>
          <p:cNvPr id="24" name="AutoShape 24"/>
          <p:cNvSpPr/>
          <p:nvPr/>
        </p:nvSpPr>
        <p:spPr>
          <a:xfrm>
            <a:off x="1028700" y="9784215"/>
            <a:ext cx="16230600" cy="0"/>
          </a:xfrm>
          <a:prstGeom prst="line">
            <a:avLst/>
          </a:prstGeom>
          <a:ln w="57150" cap="flat">
            <a:solidFill>
              <a:srgbClr val="365B6D"/>
            </a:solidFill>
            <a:prstDash val="solid"/>
            <a:headEnd type="none" w="sm" len="sm"/>
            <a:tailEnd type="none" w="sm" len="sm"/>
          </a:ln>
        </p:spPr>
        <p:txBody>
          <a:bodyPr/>
          <a:lstStyle/>
          <a:p>
            <a:endParaRPr lang="en-US"/>
          </a:p>
        </p:txBody>
      </p:sp>
      <p:grpSp>
        <p:nvGrpSpPr>
          <p:cNvPr id="25" name="Group 25"/>
          <p:cNvGrpSpPr/>
          <p:nvPr/>
        </p:nvGrpSpPr>
        <p:grpSpPr>
          <a:xfrm>
            <a:off x="7396574" y="9335749"/>
            <a:ext cx="3494852" cy="954083"/>
            <a:chOff x="0" y="0"/>
            <a:chExt cx="1010276" cy="275802"/>
          </a:xfrm>
        </p:grpSpPr>
        <p:sp>
          <p:nvSpPr>
            <p:cNvPr id="26" name="Freeform 26"/>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F7F7F7"/>
            </a:solidFill>
            <a:ln w="57150" cap="rnd">
              <a:solidFill>
                <a:srgbClr val="1C1C1C"/>
              </a:solidFill>
              <a:prstDash val="solid"/>
              <a:round/>
            </a:ln>
          </p:spPr>
          <p:txBody>
            <a:bodyPr/>
            <a:lstStyle/>
            <a:p>
              <a:endParaRPr lang="en-US"/>
            </a:p>
          </p:txBody>
        </p:sp>
        <p:sp>
          <p:nvSpPr>
            <p:cNvPr id="27" name="TextBox 27"/>
            <p:cNvSpPr txBox="1"/>
            <p:nvPr/>
          </p:nvSpPr>
          <p:spPr>
            <a:xfrm>
              <a:off x="0" y="-47625"/>
              <a:ext cx="1010276" cy="323427"/>
            </a:xfrm>
            <a:prstGeom prst="rect">
              <a:avLst/>
            </a:prstGeom>
          </p:spPr>
          <p:txBody>
            <a:bodyPr lIns="50800" tIns="50800" rIns="50800" bIns="50800" rtlCol="0" anchor="ctr"/>
            <a:lstStyle/>
            <a:p>
              <a:pPr algn="ctr">
                <a:lnSpc>
                  <a:spcPts val="2659"/>
                </a:lnSpc>
                <a:spcBef>
                  <a:spcPct val="0"/>
                </a:spcBef>
              </a:pPr>
              <a:endParaRPr/>
            </a:p>
          </p:txBody>
        </p:sp>
      </p:grpSp>
      <p:sp>
        <p:nvSpPr>
          <p:cNvPr id="28" name="TextBox 28"/>
          <p:cNvSpPr txBox="1"/>
          <p:nvPr/>
        </p:nvSpPr>
        <p:spPr>
          <a:xfrm>
            <a:off x="8538712" y="9682637"/>
            <a:ext cx="1210577" cy="256480"/>
          </a:xfrm>
          <a:prstGeom prst="rect">
            <a:avLst/>
          </a:prstGeom>
        </p:spPr>
        <p:txBody>
          <a:bodyPr lIns="0" tIns="0" rIns="0" bIns="0" rtlCol="0" anchor="t">
            <a:spAutoFit/>
          </a:bodyPr>
          <a:lstStyle/>
          <a:p>
            <a:pPr algn="ctr">
              <a:lnSpc>
                <a:spcPts val="2000"/>
              </a:lnSpc>
            </a:pPr>
            <a:r>
              <a:rPr lang="en-US" sz="2000" spc="8" dirty="0">
                <a:solidFill>
                  <a:srgbClr val="365B6D"/>
                </a:solidFill>
                <a:latin typeface="Barlow"/>
              </a:rPr>
              <a:t>07</a:t>
            </a:r>
          </a:p>
        </p:txBody>
      </p:sp>
      <p:sp>
        <p:nvSpPr>
          <p:cNvPr id="29" name="Freeform 29"/>
          <p:cNvSpPr/>
          <p:nvPr/>
        </p:nvSpPr>
        <p:spPr>
          <a:xfrm>
            <a:off x="9851795" y="9591924"/>
            <a:ext cx="441733" cy="441733"/>
          </a:xfrm>
          <a:custGeom>
            <a:avLst/>
            <a:gdLst/>
            <a:ahLst/>
            <a:cxnLst/>
            <a:rect l="l" t="t" r="r" b="b"/>
            <a:pathLst>
              <a:path w="441733" h="441733">
                <a:moveTo>
                  <a:pt x="0" y="0"/>
                </a:moveTo>
                <a:lnTo>
                  <a:pt x="441733" y="0"/>
                </a:lnTo>
                <a:lnTo>
                  <a:pt x="441733" y="441733"/>
                </a:lnTo>
                <a:lnTo>
                  <a:pt x="0" y="4417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0" name="Freeform 30"/>
          <p:cNvSpPr/>
          <p:nvPr/>
        </p:nvSpPr>
        <p:spPr>
          <a:xfrm flipH="1">
            <a:off x="7994472" y="9591924"/>
            <a:ext cx="441733" cy="441733"/>
          </a:xfrm>
          <a:custGeom>
            <a:avLst/>
            <a:gdLst/>
            <a:ahLst/>
            <a:cxnLst/>
            <a:rect l="l" t="t" r="r" b="b"/>
            <a:pathLst>
              <a:path w="441733" h="441733">
                <a:moveTo>
                  <a:pt x="441733" y="0"/>
                </a:moveTo>
                <a:lnTo>
                  <a:pt x="0" y="0"/>
                </a:lnTo>
                <a:lnTo>
                  <a:pt x="0" y="441733"/>
                </a:lnTo>
                <a:lnTo>
                  <a:pt x="441733" y="441733"/>
                </a:lnTo>
                <a:lnTo>
                  <a:pt x="441733"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pic>
        <p:nvPicPr>
          <p:cNvPr id="31" name="Picture 30" descr="A logo for a university&#10;&#10;Description automatically generated with medium confidence">
            <a:extLst>
              <a:ext uri="{FF2B5EF4-FFF2-40B4-BE49-F238E27FC236}">
                <a16:creationId xmlns:a16="http://schemas.microsoft.com/office/drawing/2014/main" id="{24F82641-B3D0-3046-BEFE-5982159B824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336" t="30911" r="5251" b="28087"/>
          <a:stretch/>
        </p:blipFill>
        <p:spPr>
          <a:xfrm>
            <a:off x="7806555" y="221677"/>
            <a:ext cx="2632687" cy="667496"/>
          </a:xfrm>
          <a:prstGeom prst="rect">
            <a:avLst/>
          </a:prstGeom>
        </p:spPr>
      </p:pic>
      <p:sp>
        <p:nvSpPr>
          <p:cNvPr id="6" name="TextBox 2">
            <a:extLst>
              <a:ext uri="{FF2B5EF4-FFF2-40B4-BE49-F238E27FC236}">
                <a16:creationId xmlns:a16="http://schemas.microsoft.com/office/drawing/2014/main" id="{9990B8F1-AADB-3D76-ECB1-5C263DE563C8}"/>
              </a:ext>
            </a:extLst>
          </p:cNvPr>
          <p:cNvSpPr txBox="1"/>
          <p:nvPr/>
        </p:nvSpPr>
        <p:spPr>
          <a:xfrm>
            <a:off x="120573" y="1457542"/>
            <a:ext cx="8305800" cy="872675"/>
          </a:xfrm>
          <a:prstGeom prst="rect">
            <a:avLst/>
          </a:prstGeom>
        </p:spPr>
        <p:txBody>
          <a:bodyPr wrap="square" lIns="0" tIns="0" rIns="0" bIns="0" rtlCol="0" anchor="t">
            <a:spAutoFit/>
          </a:bodyPr>
          <a:lstStyle/>
          <a:p>
            <a:pPr algn="ctr">
              <a:lnSpc>
                <a:spcPts val="7900"/>
              </a:lnSpc>
            </a:pPr>
            <a:r>
              <a:rPr lang="en-US" sz="3600" u="sng" dirty="0">
                <a:solidFill>
                  <a:srgbClr val="365B6D"/>
                </a:solidFill>
                <a:latin typeface="Barlow Bold"/>
              </a:rPr>
              <a:t>Solver Code  </a:t>
            </a:r>
          </a:p>
        </p:txBody>
      </p:sp>
      <p:pic>
        <p:nvPicPr>
          <p:cNvPr id="16" name="Picture 15" descr="A screenshot of a computer program&#10;&#10;Description automatically generated">
            <a:extLst>
              <a:ext uri="{FF2B5EF4-FFF2-40B4-BE49-F238E27FC236}">
                <a16:creationId xmlns:a16="http://schemas.microsoft.com/office/drawing/2014/main" id="{76A654A3-F245-C903-9139-EA49BE1D489F}"/>
              </a:ext>
            </a:extLst>
          </p:cNvPr>
          <p:cNvPicPr>
            <a:picLocks noChangeAspect="1"/>
          </p:cNvPicPr>
          <p:nvPr/>
        </p:nvPicPr>
        <p:blipFill rotWithShape="1">
          <a:blip r:embed="rId5">
            <a:extLst>
              <a:ext uri="{28A0092B-C50C-407E-A947-70E740481C1C}">
                <a14:useLocalDpi xmlns:a14="http://schemas.microsoft.com/office/drawing/2010/main" val="0"/>
              </a:ext>
            </a:extLst>
          </a:blip>
          <a:srcRect r="4878"/>
          <a:stretch/>
        </p:blipFill>
        <p:spPr>
          <a:xfrm>
            <a:off x="817002" y="2583604"/>
            <a:ext cx="9544362" cy="6570030"/>
          </a:xfrm>
          <a:prstGeom prst="rect">
            <a:avLst/>
          </a:prstGeom>
        </p:spPr>
      </p:pic>
      <p:sp>
        <p:nvSpPr>
          <p:cNvPr id="23" name="TextBox 22">
            <a:extLst>
              <a:ext uri="{FF2B5EF4-FFF2-40B4-BE49-F238E27FC236}">
                <a16:creationId xmlns:a16="http://schemas.microsoft.com/office/drawing/2014/main" id="{B49324B2-20CE-E51E-6235-3B4079ED6EE0}"/>
              </a:ext>
            </a:extLst>
          </p:cNvPr>
          <p:cNvSpPr txBox="1"/>
          <p:nvPr/>
        </p:nvSpPr>
        <p:spPr>
          <a:xfrm>
            <a:off x="7041972" y="6999355"/>
            <a:ext cx="1905000" cy="338554"/>
          </a:xfrm>
          <a:prstGeom prst="rect">
            <a:avLst/>
          </a:prstGeom>
          <a:noFill/>
          <a:ln w="57150">
            <a:solidFill>
              <a:srgbClr val="FF0000"/>
            </a:solidFill>
          </a:ln>
        </p:spPr>
        <p:txBody>
          <a:bodyPr wrap="square" rtlCol="0">
            <a:spAutoFit/>
          </a:bodyPr>
          <a:lstStyle/>
          <a:p>
            <a:r>
              <a:rPr lang="en-US" sz="1600" dirty="0"/>
              <a:t>Stress of all element </a:t>
            </a:r>
          </a:p>
        </p:txBody>
      </p:sp>
      <p:sp>
        <p:nvSpPr>
          <p:cNvPr id="32" name="TextBox 31">
            <a:extLst>
              <a:ext uri="{FF2B5EF4-FFF2-40B4-BE49-F238E27FC236}">
                <a16:creationId xmlns:a16="http://schemas.microsoft.com/office/drawing/2014/main" id="{E16D382E-E2CB-34A7-86D4-5521BA230D08}"/>
              </a:ext>
            </a:extLst>
          </p:cNvPr>
          <p:cNvSpPr txBox="1"/>
          <p:nvPr/>
        </p:nvSpPr>
        <p:spPr>
          <a:xfrm>
            <a:off x="4653374" y="8711152"/>
            <a:ext cx="2743200" cy="338554"/>
          </a:xfrm>
          <a:prstGeom prst="rect">
            <a:avLst/>
          </a:prstGeom>
          <a:noFill/>
          <a:ln w="57150">
            <a:solidFill>
              <a:srgbClr val="FF0000"/>
            </a:solidFill>
          </a:ln>
        </p:spPr>
        <p:txBody>
          <a:bodyPr wrap="square" rtlCol="0">
            <a:spAutoFit/>
          </a:bodyPr>
          <a:lstStyle/>
          <a:p>
            <a:r>
              <a:rPr lang="en-US" sz="1600" dirty="0"/>
              <a:t>Option to call to stress values</a:t>
            </a:r>
          </a:p>
        </p:txBody>
      </p:sp>
    </p:spTree>
    <p:extLst>
      <p:ext uri="{BB962C8B-B14F-4D97-AF65-F5344CB8AC3E}">
        <p14:creationId xmlns:p14="http://schemas.microsoft.com/office/powerpoint/2010/main" val="4088050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pic>
        <p:nvPicPr>
          <p:cNvPr id="22" name="Picture 21" descr="A red and blue rectangular object with white text&#10;&#10;Description automatically generated">
            <a:extLst>
              <a:ext uri="{FF2B5EF4-FFF2-40B4-BE49-F238E27FC236}">
                <a16:creationId xmlns:a16="http://schemas.microsoft.com/office/drawing/2014/main" id="{CE31889B-AE1D-04E8-9157-85D8DB6BF160}"/>
              </a:ext>
            </a:extLst>
          </p:cNvPr>
          <p:cNvPicPr>
            <a:picLocks noChangeAspect="1"/>
          </p:cNvPicPr>
          <p:nvPr/>
        </p:nvPicPr>
        <p:blipFill rotWithShape="1">
          <a:blip r:embed="rId2">
            <a:extLst>
              <a:ext uri="{28A0092B-C50C-407E-A947-70E740481C1C}">
                <a14:useLocalDpi xmlns:a14="http://schemas.microsoft.com/office/drawing/2010/main" val="0"/>
              </a:ext>
            </a:extLst>
          </a:blip>
          <a:srcRect l="-2191" t="-191" r="2191" b="191"/>
          <a:stretch/>
        </p:blipFill>
        <p:spPr>
          <a:xfrm>
            <a:off x="11165063" y="1179467"/>
            <a:ext cx="2895600" cy="7800975"/>
          </a:xfrm>
          <a:prstGeom prst="rect">
            <a:avLst/>
          </a:prstGeom>
        </p:spPr>
      </p:pic>
      <p:sp>
        <p:nvSpPr>
          <p:cNvPr id="4" name="TextBox 4"/>
          <p:cNvSpPr txBox="1"/>
          <p:nvPr/>
        </p:nvSpPr>
        <p:spPr>
          <a:xfrm>
            <a:off x="838200" y="1020752"/>
            <a:ext cx="9126735" cy="892552"/>
          </a:xfrm>
          <a:prstGeom prst="rect">
            <a:avLst/>
          </a:prstGeom>
        </p:spPr>
        <p:txBody>
          <a:bodyPr wrap="square" lIns="0" tIns="0" rIns="0" bIns="0" rtlCol="0" anchor="t">
            <a:spAutoFit/>
          </a:bodyPr>
          <a:lstStyle/>
          <a:p>
            <a:pPr>
              <a:lnSpc>
                <a:spcPts val="8000"/>
              </a:lnSpc>
            </a:pPr>
            <a:r>
              <a:rPr lang="en-US" sz="4800" u="sng" dirty="0">
                <a:solidFill>
                  <a:srgbClr val="365B6D"/>
                </a:solidFill>
                <a:latin typeface="Barlow Bold"/>
              </a:rPr>
              <a:t>Post Processer </a:t>
            </a:r>
          </a:p>
        </p:txBody>
      </p:sp>
      <p:sp>
        <p:nvSpPr>
          <p:cNvPr id="6" name="AutoShape 6"/>
          <p:cNvSpPr/>
          <p:nvPr/>
        </p:nvSpPr>
        <p:spPr>
          <a:xfrm>
            <a:off x="1014423" y="9107532"/>
            <a:ext cx="16244877" cy="0"/>
          </a:xfrm>
          <a:prstGeom prst="line">
            <a:avLst/>
          </a:prstGeom>
          <a:ln w="57150" cap="flat">
            <a:solidFill>
              <a:srgbClr val="365B6D"/>
            </a:solidFill>
            <a:prstDash val="solid"/>
            <a:headEnd type="none" w="sm" len="sm"/>
            <a:tailEnd type="none" w="sm" len="sm"/>
          </a:ln>
        </p:spPr>
        <p:txBody>
          <a:bodyPr/>
          <a:lstStyle/>
          <a:p>
            <a:endParaRPr lang="en-US"/>
          </a:p>
        </p:txBody>
      </p:sp>
      <p:grpSp>
        <p:nvGrpSpPr>
          <p:cNvPr id="9" name="Group 9"/>
          <p:cNvGrpSpPr/>
          <p:nvPr/>
        </p:nvGrpSpPr>
        <p:grpSpPr>
          <a:xfrm>
            <a:off x="1004119" y="322844"/>
            <a:ext cx="3494852" cy="954083"/>
            <a:chOff x="0" y="0"/>
            <a:chExt cx="1010276" cy="275802"/>
          </a:xfrm>
        </p:grpSpPr>
        <p:sp>
          <p:nvSpPr>
            <p:cNvPr id="10" name="Freeform 10"/>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F7F7F7"/>
            </a:solidFill>
            <a:ln w="57150" cap="rnd">
              <a:solidFill>
                <a:srgbClr val="1C1C1C"/>
              </a:solidFill>
              <a:prstDash val="solid"/>
              <a:round/>
            </a:ln>
          </p:spPr>
          <p:txBody>
            <a:bodyPr/>
            <a:lstStyle/>
            <a:p>
              <a:endParaRPr lang="en-US"/>
            </a:p>
          </p:txBody>
        </p:sp>
        <p:sp>
          <p:nvSpPr>
            <p:cNvPr id="11" name="TextBox 11"/>
            <p:cNvSpPr txBox="1"/>
            <p:nvPr/>
          </p:nvSpPr>
          <p:spPr>
            <a:xfrm>
              <a:off x="0" y="-47625"/>
              <a:ext cx="1010276" cy="323427"/>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13739867" y="322844"/>
            <a:ext cx="3494852" cy="954083"/>
            <a:chOff x="0" y="0"/>
            <a:chExt cx="1010276" cy="275802"/>
          </a:xfrm>
        </p:grpSpPr>
        <p:sp>
          <p:nvSpPr>
            <p:cNvPr id="14" name="Freeform 14"/>
            <p:cNvSpPr/>
            <p:nvPr/>
          </p:nvSpPr>
          <p:spPr>
            <a:xfrm>
              <a:off x="0" y="0"/>
              <a:ext cx="1010276" cy="275802"/>
            </a:xfrm>
            <a:custGeom>
              <a:avLst/>
              <a:gdLst/>
              <a:ahLst/>
              <a:cxnLst/>
              <a:rect l="l" t="t" r="r" b="b"/>
              <a:pathLst>
                <a:path w="1010276" h="275802">
                  <a:moveTo>
                    <a:pt x="110762" y="0"/>
                  </a:moveTo>
                  <a:lnTo>
                    <a:pt x="899515" y="0"/>
                  </a:lnTo>
                  <a:cubicBezTo>
                    <a:pt x="928890" y="0"/>
                    <a:pt x="957063" y="11670"/>
                    <a:pt x="977835" y="32441"/>
                  </a:cubicBezTo>
                  <a:cubicBezTo>
                    <a:pt x="998607" y="53213"/>
                    <a:pt x="1010276" y="81386"/>
                    <a:pt x="1010276" y="110762"/>
                  </a:cubicBezTo>
                  <a:lnTo>
                    <a:pt x="1010276" y="165040"/>
                  </a:lnTo>
                  <a:cubicBezTo>
                    <a:pt x="1010276" y="194416"/>
                    <a:pt x="998607" y="222589"/>
                    <a:pt x="977835" y="243361"/>
                  </a:cubicBezTo>
                  <a:cubicBezTo>
                    <a:pt x="957063" y="264133"/>
                    <a:pt x="928890" y="275802"/>
                    <a:pt x="899515" y="275802"/>
                  </a:cubicBezTo>
                  <a:lnTo>
                    <a:pt x="110762" y="275802"/>
                  </a:lnTo>
                  <a:cubicBezTo>
                    <a:pt x="81386" y="275802"/>
                    <a:pt x="53213" y="264133"/>
                    <a:pt x="32441" y="243361"/>
                  </a:cubicBezTo>
                  <a:cubicBezTo>
                    <a:pt x="11670" y="222589"/>
                    <a:pt x="0" y="194416"/>
                    <a:pt x="0" y="165040"/>
                  </a:cubicBezTo>
                  <a:lnTo>
                    <a:pt x="0" y="110762"/>
                  </a:lnTo>
                  <a:cubicBezTo>
                    <a:pt x="0" y="81386"/>
                    <a:pt x="11670" y="53213"/>
                    <a:pt x="32441" y="32441"/>
                  </a:cubicBezTo>
                  <a:cubicBezTo>
                    <a:pt x="53213" y="11670"/>
                    <a:pt x="81386" y="0"/>
                    <a:pt x="110762" y="0"/>
                  </a:cubicBezTo>
                  <a:close/>
                </a:path>
              </a:pathLst>
            </a:custGeom>
            <a:solidFill>
              <a:srgbClr val="F7F7F7"/>
            </a:solidFill>
            <a:ln w="57150" cap="rnd">
              <a:solidFill>
                <a:srgbClr val="1C1C1C"/>
              </a:solidFill>
              <a:prstDash val="solid"/>
              <a:round/>
            </a:ln>
          </p:spPr>
          <p:txBody>
            <a:bodyPr/>
            <a:lstStyle/>
            <a:p>
              <a:endParaRPr lang="en-US"/>
            </a:p>
          </p:txBody>
        </p:sp>
        <p:sp>
          <p:nvSpPr>
            <p:cNvPr id="15" name="TextBox 15"/>
            <p:cNvSpPr txBox="1"/>
            <p:nvPr/>
          </p:nvSpPr>
          <p:spPr>
            <a:xfrm>
              <a:off x="0" y="-47625"/>
              <a:ext cx="1010276" cy="323427"/>
            </a:xfrm>
            <a:prstGeom prst="rect">
              <a:avLst/>
            </a:prstGeom>
          </p:spPr>
          <p:txBody>
            <a:bodyPr lIns="50800" tIns="50800" rIns="50800" bIns="50800" rtlCol="0" anchor="ctr"/>
            <a:lstStyle/>
            <a:p>
              <a:pPr algn="ctr">
                <a:lnSpc>
                  <a:spcPts val="2659"/>
                </a:lnSpc>
                <a:spcBef>
                  <a:spcPct val="0"/>
                </a:spcBef>
              </a:pPr>
              <a:endParaRPr/>
            </a:p>
          </p:txBody>
        </p:sp>
      </p:grpSp>
      <p:sp>
        <p:nvSpPr>
          <p:cNvPr id="17" name="AutoShape 17"/>
          <p:cNvSpPr/>
          <p:nvPr/>
        </p:nvSpPr>
        <p:spPr>
          <a:xfrm>
            <a:off x="4500865" y="771311"/>
            <a:ext cx="9240896" cy="0"/>
          </a:xfrm>
          <a:prstGeom prst="line">
            <a:avLst/>
          </a:prstGeom>
          <a:ln w="57150" cap="flat">
            <a:solidFill>
              <a:srgbClr val="365B6D"/>
            </a:solidFill>
            <a:prstDash val="solid"/>
            <a:headEnd type="none" w="sm" len="sm"/>
            <a:tailEnd type="none" w="sm" len="sm"/>
          </a:ln>
        </p:spPr>
        <p:txBody>
          <a:bodyPr/>
          <a:lstStyle/>
          <a:p>
            <a:endParaRPr lang="en-US"/>
          </a:p>
        </p:txBody>
      </p:sp>
      <p:sp>
        <p:nvSpPr>
          <p:cNvPr id="19" name="TextBox 19"/>
          <p:cNvSpPr txBox="1"/>
          <p:nvPr/>
        </p:nvSpPr>
        <p:spPr>
          <a:xfrm>
            <a:off x="14882005" y="669733"/>
            <a:ext cx="1210577" cy="256480"/>
          </a:xfrm>
          <a:prstGeom prst="rect">
            <a:avLst/>
          </a:prstGeom>
        </p:spPr>
        <p:txBody>
          <a:bodyPr lIns="0" tIns="0" rIns="0" bIns="0" rtlCol="0" anchor="t">
            <a:spAutoFit/>
          </a:bodyPr>
          <a:lstStyle/>
          <a:p>
            <a:pPr algn="ctr">
              <a:lnSpc>
                <a:spcPts val="2000"/>
              </a:lnSpc>
            </a:pPr>
            <a:r>
              <a:rPr lang="en-US" sz="2000" spc="8" dirty="0">
                <a:solidFill>
                  <a:srgbClr val="365B6D"/>
                </a:solidFill>
                <a:latin typeface="Barlow"/>
              </a:rPr>
              <a:t>08</a:t>
            </a:r>
          </a:p>
        </p:txBody>
      </p:sp>
      <p:sp>
        <p:nvSpPr>
          <p:cNvPr id="20" name="Freeform 20"/>
          <p:cNvSpPr/>
          <p:nvPr/>
        </p:nvSpPr>
        <p:spPr>
          <a:xfrm>
            <a:off x="16195088" y="579019"/>
            <a:ext cx="441733" cy="441733"/>
          </a:xfrm>
          <a:custGeom>
            <a:avLst/>
            <a:gdLst/>
            <a:ahLst/>
            <a:cxnLst/>
            <a:rect l="l" t="t" r="r" b="b"/>
            <a:pathLst>
              <a:path w="441733" h="441733">
                <a:moveTo>
                  <a:pt x="0" y="0"/>
                </a:moveTo>
                <a:lnTo>
                  <a:pt x="441733" y="0"/>
                </a:lnTo>
                <a:lnTo>
                  <a:pt x="441733" y="441733"/>
                </a:lnTo>
                <a:lnTo>
                  <a:pt x="0" y="44173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21" name="Freeform 21"/>
          <p:cNvSpPr/>
          <p:nvPr/>
        </p:nvSpPr>
        <p:spPr>
          <a:xfrm flipH="1">
            <a:off x="14337765" y="579019"/>
            <a:ext cx="441733" cy="441733"/>
          </a:xfrm>
          <a:custGeom>
            <a:avLst/>
            <a:gdLst/>
            <a:ahLst/>
            <a:cxnLst/>
            <a:rect l="l" t="t" r="r" b="b"/>
            <a:pathLst>
              <a:path w="441733" h="441733">
                <a:moveTo>
                  <a:pt x="441733" y="0"/>
                </a:moveTo>
                <a:lnTo>
                  <a:pt x="0" y="0"/>
                </a:lnTo>
                <a:lnTo>
                  <a:pt x="0" y="441733"/>
                </a:lnTo>
                <a:lnTo>
                  <a:pt x="441733" y="441733"/>
                </a:lnTo>
                <a:lnTo>
                  <a:pt x="441733"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pic>
        <p:nvPicPr>
          <p:cNvPr id="26" name="Picture 25" descr="A logo for a university&#10;&#10;Description automatically generated with medium confidence">
            <a:extLst>
              <a:ext uri="{FF2B5EF4-FFF2-40B4-BE49-F238E27FC236}">
                <a16:creationId xmlns:a16="http://schemas.microsoft.com/office/drawing/2014/main" id="{226B38FF-60E8-4E51-512C-A22171129016}"/>
              </a:ext>
            </a:extLst>
          </p:cNvPr>
          <p:cNvPicPr>
            <a:picLocks noChangeAspect="1"/>
          </p:cNvPicPr>
          <p:nvPr/>
        </p:nvPicPr>
        <p:blipFill rotWithShape="1">
          <a:blip r:embed="rId5">
            <a:extLst>
              <a:ext uri="{28A0092B-C50C-407E-A947-70E740481C1C}">
                <a14:useLocalDpi xmlns:a14="http://schemas.microsoft.com/office/drawing/2010/main" val="0"/>
              </a:ext>
            </a:extLst>
          </a:blip>
          <a:srcRect l="2336" t="30911" r="5251" b="28087"/>
          <a:stretch/>
        </p:blipFill>
        <p:spPr>
          <a:xfrm>
            <a:off x="1227545" y="413487"/>
            <a:ext cx="3048000" cy="772795"/>
          </a:xfrm>
          <a:prstGeom prst="rect">
            <a:avLst/>
          </a:prstGeom>
        </p:spPr>
      </p:pic>
      <p:pic>
        <p:nvPicPr>
          <p:cNvPr id="3" name="Picture 2">
            <a:extLst>
              <a:ext uri="{FF2B5EF4-FFF2-40B4-BE49-F238E27FC236}">
                <a16:creationId xmlns:a16="http://schemas.microsoft.com/office/drawing/2014/main" id="{A887BBB8-2C33-0DE2-51E6-696DCAD52C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200" y="1941572"/>
            <a:ext cx="10756917" cy="5378459"/>
          </a:xfrm>
          <a:prstGeom prst="rect">
            <a:avLst/>
          </a:prstGeom>
        </p:spPr>
      </p:pic>
      <p:sp>
        <p:nvSpPr>
          <p:cNvPr id="8" name="TextBox 7">
            <a:extLst>
              <a:ext uri="{FF2B5EF4-FFF2-40B4-BE49-F238E27FC236}">
                <a16:creationId xmlns:a16="http://schemas.microsoft.com/office/drawing/2014/main" id="{4D53366E-7D30-E333-0D5C-7595E42EBC02}"/>
              </a:ext>
            </a:extLst>
          </p:cNvPr>
          <p:cNvSpPr txBox="1"/>
          <p:nvPr/>
        </p:nvSpPr>
        <p:spPr>
          <a:xfrm>
            <a:off x="6248400" y="4820334"/>
            <a:ext cx="3276600" cy="646331"/>
          </a:xfrm>
          <a:prstGeom prst="rect">
            <a:avLst/>
          </a:prstGeom>
          <a:noFill/>
          <a:ln w="57150">
            <a:solidFill>
              <a:srgbClr val="FF0000"/>
            </a:solidFill>
          </a:ln>
        </p:spPr>
        <p:txBody>
          <a:bodyPr wrap="square" rtlCol="0">
            <a:spAutoFit/>
          </a:bodyPr>
          <a:lstStyle/>
          <a:p>
            <a:r>
              <a:rPr lang="en-US" dirty="0"/>
              <a:t>3D Displacement Deformation visual of Structure </a:t>
            </a:r>
          </a:p>
        </p:txBody>
      </p:sp>
      <p:sp>
        <p:nvSpPr>
          <p:cNvPr id="23" name="Rectangle 22">
            <a:extLst>
              <a:ext uri="{FF2B5EF4-FFF2-40B4-BE49-F238E27FC236}">
                <a16:creationId xmlns:a16="http://schemas.microsoft.com/office/drawing/2014/main" id="{0F2A9A19-DF5D-F8D0-DA76-296C2A3E8D98}"/>
              </a:ext>
            </a:extLst>
          </p:cNvPr>
          <p:cNvSpPr/>
          <p:nvPr/>
        </p:nvSpPr>
        <p:spPr>
          <a:xfrm>
            <a:off x="14779498" y="1638300"/>
            <a:ext cx="481293" cy="152400"/>
          </a:xfrm>
          <a:prstGeom prst="rect">
            <a:avLst/>
          </a:prstGeom>
          <a:solidFill>
            <a:srgbClr val="FB010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9D20333-9E5C-F634-7A23-2D9D2A740E41}"/>
              </a:ext>
            </a:extLst>
          </p:cNvPr>
          <p:cNvSpPr/>
          <p:nvPr/>
        </p:nvSpPr>
        <p:spPr>
          <a:xfrm>
            <a:off x="14779498" y="1917242"/>
            <a:ext cx="481293" cy="152400"/>
          </a:xfrm>
          <a:prstGeom prst="rect">
            <a:avLst/>
          </a:prstGeom>
          <a:solidFill>
            <a:srgbClr val="0001F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802490E6-BB6C-D531-377E-A0C2552FDF4B}"/>
              </a:ext>
            </a:extLst>
          </p:cNvPr>
          <p:cNvSpPr txBox="1"/>
          <p:nvPr/>
        </p:nvSpPr>
        <p:spPr>
          <a:xfrm>
            <a:off x="15260791" y="1790700"/>
            <a:ext cx="3048000" cy="369332"/>
          </a:xfrm>
          <a:prstGeom prst="rect">
            <a:avLst/>
          </a:prstGeom>
          <a:noFill/>
        </p:spPr>
        <p:txBody>
          <a:bodyPr wrap="square" rtlCol="0">
            <a:spAutoFit/>
          </a:bodyPr>
          <a:lstStyle/>
          <a:p>
            <a:r>
              <a:rPr lang="en-US" dirty="0"/>
              <a:t>Undeformed</a:t>
            </a:r>
          </a:p>
        </p:txBody>
      </p:sp>
      <p:sp>
        <p:nvSpPr>
          <p:cNvPr id="28" name="TextBox 27">
            <a:extLst>
              <a:ext uri="{FF2B5EF4-FFF2-40B4-BE49-F238E27FC236}">
                <a16:creationId xmlns:a16="http://schemas.microsoft.com/office/drawing/2014/main" id="{01B0773F-F6E3-3A4C-8FD6-E57175A33CB9}"/>
              </a:ext>
            </a:extLst>
          </p:cNvPr>
          <p:cNvSpPr txBox="1"/>
          <p:nvPr/>
        </p:nvSpPr>
        <p:spPr>
          <a:xfrm>
            <a:off x="15261917" y="1471704"/>
            <a:ext cx="3048000" cy="369332"/>
          </a:xfrm>
          <a:prstGeom prst="rect">
            <a:avLst/>
          </a:prstGeom>
          <a:noFill/>
        </p:spPr>
        <p:txBody>
          <a:bodyPr wrap="square" rtlCol="0">
            <a:spAutoFit/>
          </a:bodyPr>
          <a:lstStyle/>
          <a:p>
            <a:r>
              <a:rPr lang="en-US" dirty="0"/>
              <a:t>Deformed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7901</TotalTime>
  <Words>435</Words>
  <Application>Microsoft Office PowerPoint</Application>
  <PresentationFormat>Custom</PresentationFormat>
  <Paragraphs>87</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Roboto</vt:lpstr>
      <vt:lpstr>Aptos</vt:lpstr>
      <vt:lpstr>Barlow Semi-Bold</vt:lpstr>
      <vt:lpstr>Barlow Bold</vt:lpstr>
      <vt:lpstr>Barlow</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HAZE L</dc:creator>
  <cp:lastModifiedBy>PO PO HAN MYINT</cp:lastModifiedBy>
  <cp:revision>13</cp:revision>
  <dcterms:created xsi:type="dcterms:W3CDTF">2006-08-16T00:00:00Z</dcterms:created>
  <dcterms:modified xsi:type="dcterms:W3CDTF">2024-05-07T08:50:45Z</dcterms:modified>
  <dc:identifier>DAGCdZ19EGY</dc:identifier>
</cp:coreProperties>
</file>