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3"/>
  </p:notesMasterIdLst>
  <p:sldIdLst>
    <p:sldId id="354" r:id="rId4"/>
    <p:sldId id="347" r:id="rId5"/>
    <p:sldId id="355" r:id="rId6"/>
    <p:sldId id="356" r:id="rId7"/>
    <p:sldId id="259" r:id="rId8"/>
    <p:sldId id="369" r:id="rId9"/>
    <p:sldId id="370" r:id="rId10"/>
    <p:sldId id="256" r:id="rId11"/>
    <p:sldId id="361" r:id="rId12"/>
    <p:sldId id="362" r:id="rId13"/>
    <p:sldId id="363" r:id="rId14"/>
    <p:sldId id="364" r:id="rId15"/>
    <p:sldId id="365" r:id="rId16"/>
    <p:sldId id="366" r:id="rId17"/>
    <p:sldId id="300" r:id="rId18"/>
    <p:sldId id="367" r:id="rId19"/>
    <p:sldId id="368" r:id="rId20"/>
    <p:sldId id="371" r:id="rId21"/>
    <p:sldId id="3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81201" autoAdjust="0"/>
  </p:normalViewPr>
  <p:slideViewPr>
    <p:cSldViewPr snapToGrid="0" showGuides="1">
      <p:cViewPr varScale="1">
        <p:scale>
          <a:sx n="67" d="100"/>
          <a:sy n="67" d="100"/>
        </p:scale>
        <p:origin x="1128" y="62"/>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3648;&#3623;&#3636;&#3619;&#3660;&#3585;&#3610;&#3640;&#3658;&#3585;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hison\Downloads\ppt_Project%202\tab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D:\t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1"/>
          <c:tx>
            <c:strRef>
              <c:f>Sheet1!$D$1</c:f>
              <c:strCache>
                <c:ptCount val="1"/>
                <c:pt idx="0">
                  <c:v>RMSE </c:v>
                </c:pt>
              </c:strCache>
            </c:strRef>
          </c:tx>
          <c:spPr>
            <a:solidFill>
              <a:schemeClr val="accent2"/>
            </a:solidFill>
            <a:ln>
              <a:noFill/>
            </a:ln>
            <a:effectLst/>
          </c:spPr>
          <c:invertIfNegative val="0"/>
          <c:cat>
            <c:multiLvlStrRef>
              <c:f>Sheet1!$A$2:$B$5</c:f>
              <c:multiLvlStrCache>
                <c:ptCount val="4"/>
                <c:lvl>
                  <c:pt idx="0">
                    <c:v>Linear Regression</c:v>
                  </c:pt>
                  <c:pt idx="1">
                    <c:v>Ridge</c:v>
                  </c:pt>
                  <c:pt idx="2">
                    <c:v>Lasso</c:v>
                  </c:pt>
                  <c:pt idx="3">
                    <c:v>ElasticNet</c:v>
                  </c:pt>
                </c:lvl>
                <c:lvl>
                  <c:pt idx="0">
                    <c:v>Model 1</c:v>
                  </c:pt>
                  <c:pt idx="1">
                    <c:v>Model 2</c:v>
                  </c:pt>
                  <c:pt idx="2">
                    <c:v>Model 3</c:v>
                  </c:pt>
                  <c:pt idx="3">
                    <c:v>Model 4</c:v>
                  </c:pt>
                </c:lvl>
              </c:multiLvlStrCache>
            </c:multiLvlStrRef>
          </c:cat>
          <c:val>
            <c:numRef>
              <c:f>Sheet1!$D$2:$D$5</c:f>
              <c:numCache>
                <c:formatCode>General</c:formatCode>
                <c:ptCount val="4"/>
                <c:pt idx="0">
                  <c:v>1271513.19941606</c:v>
                </c:pt>
                <c:pt idx="1">
                  <c:v>1272834.31255288</c:v>
                </c:pt>
                <c:pt idx="2">
                  <c:v>1271515.79890293</c:v>
                </c:pt>
                <c:pt idx="3">
                  <c:v>1639186.5398393699</c:v>
                </c:pt>
              </c:numCache>
            </c:numRef>
          </c:val>
          <c:extLst>
            <c:ext xmlns:c16="http://schemas.microsoft.com/office/drawing/2014/chart" uri="{C3380CC4-5D6E-409C-BE32-E72D297353CC}">
              <c16:uniqueId val="{00000000-EAE0-4FBB-B5CE-A90BE67FB801}"/>
            </c:ext>
          </c:extLst>
        </c:ser>
        <c:dLbls>
          <c:showLegendKey val="0"/>
          <c:showVal val="0"/>
          <c:showCatName val="0"/>
          <c:showSerName val="0"/>
          <c:showPercent val="0"/>
          <c:showBubbleSize val="0"/>
        </c:dLbls>
        <c:gapWidth val="219"/>
        <c:overlap val="-27"/>
        <c:axId val="1279168272"/>
        <c:axId val="246559136"/>
        <c:extLst>
          <c:ext xmlns:c15="http://schemas.microsoft.com/office/drawing/2012/chart" uri="{02D57815-91ED-43cb-92C2-25804820EDAC}">
            <c15:filteredBarSeries>
              <c15:ser>
                <c:idx val="1"/>
                <c:order val="0"/>
                <c:tx>
                  <c:strRef>
                    <c:extLst>
                      <c:ext uri="{02D57815-91ED-43cb-92C2-25804820EDAC}">
                        <c15:formulaRef>
                          <c15:sqref>Sheet1!$C$1</c15:sqref>
                        </c15:formulaRef>
                      </c:ext>
                    </c:extLst>
                    <c:strCache>
                      <c:ptCount val="1"/>
                      <c:pt idx="0">
                        <c:v>R2 Score</c:v>
                      </c:pt>
                    </c:strCache>
                  </c:strRef>
                </c:tx>
                <c:spPr>
                  <a:solidFill>
                    <a:schemeClr val="accent2"/>
                  </a:solidFill>
                  <a:ln>
                    <a:noFill/>
                  </a:ln>
                  <a:effectLst/>
                </c:spPr>
                <c:invertIfNegative val="0"/>
                <c:cat>
                  <c:multiLvlStrRef>
                    <c:extLst>
                      <c:ext uri="{02D57815-91ED-43cb-92C2-25804820EDAC}">
                        <c15:formulaRef>
                          <c15:sqref>Sheet1!$A$2:$B$5</c15:sqref>
                        </c15:formulaRef>
                      </c:ext>
                    </c:extLst>
                    <c:multiLvlStrCache>
                      <c:ptCount val="4"/>
                      <c:lvl>
                        <c:pt idx="0">
                          <c:v>Linear Regression</c:v>
                        </c:pt>
                        <c:pt idx="1">
                          <c:v>Ridge</c:v>
                        </c:pt>
                        <c:pt idx="2">
                          <c:v>Lasso</c:v>
                        </c:pt>
                        <c:pt idx="3">
                          <c:v>ElasticNet</c:v>
                        </c:pt>
                      </c:lvl>
                      <c:lvl>
                        <c:pt idx="0">
                          <c:v>Model 1</c:v>
                        </c:pt>
                        <c:pt idx="1">
                          <c:v>Model 2</c:v>
                        </c:pt>
                        <c:pt idx="2">
                          <c:v>Model 3</c:v>
                        </c:pt>
                        <c:pt idx="3">
                          <c:v>Model 4</c:v>
                        </c:pt>
                      </c:lvl>
                    </c:multiLvlStrCache>
                  </c:multiLvlStrRef>
                </c:cat>
                <c:val>
                  <c:numRef>
                    <c:extLst>
                      <c:ext uri="{02D57815-91ED-43cb-92C2-25804820EDAC}">
                        <c15:formulaRef>
                          <c15:sqref>Sheet1!$C$2:$C$5</c15:sqref>
                        </c15:formulaRef>
                      </c:ext>
                    </c:extLst>
                    <c:numCache>
                      <c:formatCode>General</c:formatCode>
                      <c:ptCount val="4"/>
                      <c:pt idx="0">
                        <c:v>0.65873176965182301</c:v>
                      </c:pt>
                      <c:pt idx="1">
                        <c:v>0.65802223999368303</c:v>
                      </c:pt>
                      <c:pt idx="2">
                        <c:v>0.65873037427001901</c:v>
                      </c:pt>
                      <c:pt idx="3">
                        <c:v>0.432833105655963</c:v>
                      </c:pt>
                    </c:numCache>
                  </c:numRef>
                </c:val>
                <c:extLst>
                  <c:ext xmlns:c16="http://schemas.microsoft.com/office/drawing/2014/chart" uri="{C3380CC4-5D6E-409C-BE32-E72D297353CC}">
                    <c16:uniqueId val="{00000001-EAE0-4FBB-B5CE-A90BE67FB801}"/>
                  </c:ext>
                </c:extLst>
              </c15:ser>
            </c15:filteredBarSeries>
            <c15:filteredBarSeries>
              <c15:ser>
                <c:idx val="0"/>
                <c:order val="2"/>
                <c:tx>
                  <c:strRef>
                    <c:extLst xmlns:c15="http://schemas.microsoft.com/office/drawing/2012/chart">
                      <c:ext xmlns:c15="http://schemas.microsoft.com/office/drawing/2012/chart" uri="{02D57815-91ED-43cb-92C2-25804820EDAC}">
                        <c15:formulaRef>
                          <c15:sqref>Sheet1!$C$1</c15:sqref>
                        </c15:formulaRef>
                      </c:ext>
                    </c:extLst>
                    <c:strCache>
                      <c:ptCount val="1"/>
                      <c:pt idx="0">
                        <c:v>R2 Score</c:v>
                      </c:pt>
                    </c:strCache>
                  </c:strRef>
                </c:tx>
                <c:spPr>
                  <a:solidFill>
                    <a:schemeClr val="accent1"/>
                  </a:solidFill>
                  <a:ln>
                    <a:noFill/>
                  </a:ln>
                  <a:effectLst/>
                </c:spPr>
                <c:invertIfNegative val="0"/>
                <c:cat>
                  <c:multiLvlStrRef>
                    <c:extLst xmlns:c15="http://schemas.microsoft.com/office/drawing/2012/chart">
                      <c:ext xmlns:c15="http://schemas.microsoft.com/office/drawing/2012/chart" uri="{02D57815-91ED-43cb-92C2-25804820EDAC}">
                        <c15:formulaRef>
                          <c15:sqref>Sheet1!$A$2:$B$5</c15:sqref>
                        </c15:formulaRef>
                      </c:ext>
                    </c:extLst>
                    <c:multiLvlStrCache>
                      <c:ptCount val="4"/>
                      <c:lvl>
                        <c:pt idx="0">
                          <c:v>Linear Regression</c:v>
                        </c:pt>
                        <c:pt idx="1">
                          <c:v>Ridge</c:v>
                        </c:pt>
                        <c:pt idx="2">
                          <c:v>Lasso</c:v>
                        </c:pt>
                        <c:pt idx="3">
                          <c:v>ElasticNet</c:v>
                        </c:pt>
                      </c:lvl>
                      <c:lvl>
                        <c:pt idx="0">
                          <c:v>Model 1</c:v>
                        </c:pt>
                        <c:pt idx="1">
                          <c:v>Model 2</c:v>
                        </c:pt>
                        <c:pt idx="2">
                          <c:v>Model 3</c:v>
                        </c:pt>
                        <c:pt idx="3">
                          <c:v>Model 4</c:v>
                        </c:pt>
                      </c:lvl>
                    </c:multiLvlStrCache>
                  </c:multiLvlStrRef>
                </c:cat>
                <c:val>
                  <c:numRef>
                    <c:extLst xmlns:c15="http://schemas.microsoft.com/office/drawing/2012/chart">
                      <c:ext xmlns:c15="http://schemas.microsoft.com/office/drawing/2012/chart" uri="{02D57815-91ED-43cb-92C2-25804820EDAC}">
                        <c15:formulaRef>
                          <c15:sqref>Sheet1!$C$2:$C$5</c15:sqref>
                        </c15:formulaRef>
                      </c:ext>
                    </c:extLst>
                    <c:numCache>
                      <c:formatCode>General</c:formatCode>
                      <c:ptCount val="4"/>
                      <c:pt idx="0">
                        <c:v>0.65873176965182301</c:v>
                      </c:pt>
                      <c:pt idx="1">
                        <c:v>0.65802223999368303</c:v>
                      </c:pt>
                      <c:pt idx="2">
                        <c:v>0.65873037427001901</c:v>
                      </c:pt>
                      <c:pt idx="3">
                        <c:v>0.432833105655963</c:v>
                      </c:pt>
                    </c:numCache>
                  </c:numRef>
                </c:val>
                <c:extLst xmlns:c15="http://schemas.microsoft.com/office/drawing/2012/chart">
                  <c:ext xmlns:c16="http://schemas.microsoft.com/office/drawing/2014/chart" uri="{C3380CC4-5D6E-409C-BE32-E72D297353CC}">
                    <c16:uniqueId val="{00000002-EAE0-4FBB-B5CE-A90BE67FB801}"/>
                  </c:ext>
                </c:extLst>
              </c15:ser>
            </c15:filteredBarSeries>
          </c:ext>
        </c:extLst>
      </c:barChart>
      <c:catAx>
        <c:axId val="127916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559136"/>
        <c:crosses val="autoZero"/>
        <c:auto val="1"/>
        <c:lblAlgn val="ctr"/>
        <c:lblOffset val="100"/>
        <c:noMultiLvlLbl val="0"/>
      </c:catAx>
      <c:valAx>
        <c:axId val="24655913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9168272"/>
        <c:crosses val="autoZero"/>
        <c:crossBetween val="between"/>
      </c:valAx>
      <c:dTable>
        <c:showHorzBorder val="1"/>
        <c:showVertBorder val="1"/>
        <c:showOutline val="1"/>
        <c:showKeys val="1"/>
        <c:spPr>
          <a:noFill/>
          <a:ln w="9525" cap="flat" cmpd="sng" algn="ctr">
            <a:solidFill>
              <a:schemeClr val="tx1">
                <a:lumMod val="15000"/>
                <a:lumOff val="85000"/>
              </a:schemeClr>
            </a:solidFill>
            <a:prstDash val="solid"/>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w="25400">
          <a:noFill/>
        </a:ln>
        <a:effectLst/>
      </c:spPr>
    </c:plotArea>
    <c:plotVisOnly val="1"/>
    <c:dispBlanksAs val="gap"/>
    <c:showDLblsOverMax val="0"/>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R2 Score</c:v>
                </c:pt>
              </c:strCache>
            </c:strRef>
          </c:tx>
          <c:spPr>
            <a:solidFill>
              <a:schemeClr val="accent5"/>
            </a:solidFill>
            <a:ln>
              <a:solidFill>
                <a:schemeClr val="accent5"/>
              </a:solidFill>
            </a:ln>
            <a:effectLst/>
          </c:spPr>
          <c:invertIfNegative val="0"/>
          <c:cat>
            <c:multiLvlStrRef>
              <c:f>Sheet1!$A$2:$B$5</c:f>
              <c:multiLvlStrCache>
                <c:ptCount val="4"/>
                <c:lvl>
                  <c:pt idx="0">
                    <c:v>Linear Regression</c:v>
                  </c:pt>
                  <c:pt idx="1">
                    <c:v>Ridge</c:v>
                  </c:pt>
                  <c:pt idx="2">
                    <c:v>Lasso</c:v>
                  </c:pt>
                  <c:pt idx="3">
                    <c:v>ElasticNet</c:v>
                  </c:pt>
                </c:lvl>
                <c:lvl>
                  <c:pt idx="0">
                    <c:v>Model 1</c:v>
                  </c:pt>
                  <c:pt idx="1">
                    <c:v>Model 2</c:v>
                  </c:pt>
                  <c:pt idx="2">
                    <c:v>Model 3</c:v>
                  </c:pt>
                  <c:pt idx="3">
                    <c:v>Model 4</c:v>
                  </c:pt>
                </c:lvl>
              </c:multiLvlStrCache>
            </c:multiLvlStrRef>
          </c:cat>
          <c:val>
            <c:numRef>
              <c:f>Sheet1!$C$2:$C$5</c:f>
              <c:numCache>
                <c:formatCode>General</c:formatCode>
                <c:ptCount val="4"/>
                <c:pt idx="0">
                  <c:v>0.65873176965182301</c:v>
                </c:pt>
                <c:pt idx="1">
                  <c:v>0.65802223999368303</c:v>
                </c:pt>
                <c:pt idx="2">
                  <c:v>0.65873037427001901</c:v>
                </c:pt>
                <c:pt idx="3">
                  <c:v>0.432833105655963</c:v>
                </c:pt>
              </c:numCache>
            </c:numRef>
          </c:val>
          <c:extLst>
            <c:ext xmlns:c16="http://schemas.microsoft.com/office/drawing/2014/chart" uri="{C3380CC4-5D6E-409C-BE32-E72D297353CC}">
              <c16:uniqueId val="{00000000-2446-44F0-BFEF-A13783AD379B}"/>
            </c:ext>
          </c:extLst>
        </c:ser>
        <c:dLbls>
          <c:showLegendKey val="0"/>
          <c:showVal val="0"/>
          <c:showCatName val="0"/>
          <c:showSerName val="0"/>
          <c:showPercent val="0"/>
          <c:showBubbleSize val="0"/>
        </c:dLbls>
        <c:gapWidth val="219"/>
        <c:overlap val="-27"/>
        <c:axId val="1279168272"/>
        <c:axId val="246559136"/>
      </c:barChart>
      <c:catAx>
        <c:axId val="127916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559136"/>
        <c:crosses val="autoZero"/>
        <c:auto val="1"/>
        <c:lblAlgn val="ctr"/>
        <c:lblOffset val="100"/>
        <c:noMultiLvlLbl val="0"/>
      </c:catAx>
      <c:valAx>
        <c:axId val="24655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91682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Sheet2!$C$1</c:f>
              <c:strCache>
                <c:ptCount val="1"/>
                <c:pt idx="0">
                  <c:v>R2 Score</c:v>
                </c:pt>
              </c:strCache>
            </c:strRef>
          </c:tx>
          <c:spPr>
            <a:solidFill>
              <a:schemeClr val="accent1"/>
            </a:solidFill>
            <a:ln>
              <a:noFill/>
            </a:ln>
            <a:effectLst/>
          </c:spPr>
          <c:invertIfNegative val="0"/>
          <c:cat>
            <c:strRef>
              <c:f>Sheet2!$A$2:$A$4</c:f>
              <c:strCache>
                <c:ptCount val="3"/>
                <c:pt idx="0">
                  <c:v>Ridge</c:v>
                </c:pt>
                <c:pt idx="1">
                  <c:v>Lasso</c:v>
                </c:pt>
                <c:pt idx="2">
                  <c:v>ElasticNet</c:v>
                </c:pt>
              </c:strCache>
              <c:extLst/>
            </c:strRef>
          </c:cat>
          <c:val>
            <c:numRef>
              <c:f>Sheet2!$C$2:$C$4</c:f>
              <c:numCache>
                <c:formatCode>General</c:formatCode>
                <c:ptCount val="3"/>
                <c:pt idx="0">
                  <c:v>0.65735567927882699</c:v>
                </c:pt>
                <c:pt idx="1">
                  <c:v>0.65860445105788301</c:v>
                </c:pt>
                <c:pt idx="2">
                  <c:v>0.65860445105788301</c:v>
                </c:pt>
              </c:numCache>
            </c:numRef>
          </c:val>
          <c:extLst>
            <c:ext xmlns:c16="http://schemas.microsoft.com/office/drawing/2014/chart" uri="{C3380CC4-5D6E-409C-BE32-E72D297353CC}">
              <c16:uniqueId val="{00000000-2E31-441B-9C2B-E1536A081784}"/>
            </c:ext>
          </c:extLst>
        </c:ser>
        <c:dLbls>
          <c:showLegendKey val="0"/>
          <c:showVal val="0"/>
          <c:showCatName val="0"/>
          <c:showSerName val="0"/>
          <c:showPercent val="0"/>
          <c:showBubbleSize val="0"/>
        </c:dLbls>
        <c:gapWidth val="219"/>
        <c:overlap val="-27"/>
        <c:axId val="45460064"/>
        <c:axId val="248579008"/>
      </c:barChart>
      <c:catAx>
        <c:axId val="4546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579008"/>
        <c:crosses val="autoZero"/>
        <c:auto val="1"/>
        <c:lblAlgn val="ctr"/>
        <c:lblOffset val="100"/>
        <c:noMultiLvlLbl val="0"/>
      </c:catAx>
      <c:valAx>
        <c:axId val="24857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600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h-TH"/>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240309150160485"/>
          <c:y val="0.14373636075238408"/>
          <c:w val="0.83037832083330576"/>
          <c:h val="0.75880250087212153"/>
        </c:manualLayout>
      </c:layout>
      <c:barChart>
        <c:barDir val="col"/>
        <c:grouping val="clustered"/>
        <c:varyColors val="0"/>
        <c:ser>
          <c:idx val="2"/>
          <c:order val="1"/>
          <c:tx>
            <c:strRef>
              <c:f>Sheet2!$D$1</c:f>
              <c:strCache>
                <c:ptCount val="1"/>
                <c:pt idx="0">
                  <c:v>RMSE </c:v>
                </c:pt>
              </c:strCache>
            </c:strRef>
          </c:tx>
          <c:invertIfNegative val="0"/>
          <c:cat>
            <c:strRef>
              <c:f>Sheet2!$A$2:$A$4</c:f>
              <c:strCache>
                <c:ptCount val="3"/>
                <c:pt idx="0">
                  <c:v>Ridge</c:v>
                </c:pt>
                <c:pt idx="1">
                  <c:v>Lasso</c:v>
                </c:pt>
                <c:pt idx="2">
                  <c:v>ElasticNet</c:v>
                </c:pt>
              </c:strCache>
            </c:strRef>
          </c:cat>
          <c:val>
            <c:numRef>
              <c:f>Sheet2!$D$2:$D$4</c:f>
              <c:numCache>
                <c:formatCode>General</c:formatCode>
                <c:ptCount val="3"/>
                <c:pt idx="0">
                  <c:v>1274074</c:v>
                </c:pt>
                <c:pt idx="1">
                  <c:v>1271750</c:v>
                </c:pt>
                <c:pt idx="2">
                  <c:v>1271750</c:v>
                </c:pt>
              </c:numCache>
            </c:numRef>
          </c:val>
          <c:extLst>
            <c:ext xmlns:c16="http://schemas.microsoft.com/office/drawing/2014/chart" uri="{C3380CC4-5D6E-409C-BE32-E72D297353CC}">
              <c16:uniqueId val="{00000000-AB12-46BE-B5F8-6C51787AAC47}"/>
            </c:ext>
          </c:extLst>
        </c:ser>
        <c:dLbls>
          <c:showLegendKey val="0"/>
          <c:showVal val="0"/>
          <c:showCatName val="0"/>
          <c:showSerName val="0"/>
          <c:showPercent val="0"/>
          <c:showBubbleSize val="0"/>
        </c:dLbls>
        <c:gapWidth val="219"/>
        <c:overlap val="-27"/>
        <c:axId val="45460064"/>
        <c:axId val="248579008"/>
        <c:extLst>
          <c:ext xmlns:c15="http://schemas.microsoft.com/office/drawing/2012/chart" uri="{02D57815-91ED-43cb-92C2-25804820EDAC}">
            <c15:filteredBarSeries>
              <c15:ser>
                <c:idx val="1"/>
                <c:order val="0"/>
                <c:tx>
                  <c:strRef>
                    <c:extLst>
                      <c:ext uri="{02D57815-91ED-43cb-92C2-25804820EDAC}">
                        <c15:formulaRef>
                          <c15:sqref>Sheet2!$C$1</c15:sqref>
                        </c15:formulaRef>
                      </c:ext>
                    </c:extLst>
                    <c:strCache>
                      <c:ptCount val="1"/>
                      <c:pt idx="0">
                        <c:v>R2 Score</c:v>
                      </c:pt>
                    </c:strCache>
                  </c:strRef>
                </c:tx>
                <c:invertIfNegative val="0"/>
                <c:cat>
                  <c:strRef>
                    <c:extLst>
                      <c:ext uri="{02D57815-91ED-43cb-92C2-25804820EDAC}">
                        <c15:formulaRef>
                          <c15:sqref>Sheet2!$A$2:$A$4</c15:sqref>
                        </c15:formulaRef>
                      </c:ext>
                    </c:extLst>
                    <c:strCache>
                      <c:ptCount val="3"/>
                      <c:pt idx="0">
                        <c:v>Ridge</c:v>
                      </c:pt>
                      <c:pt idx="1">
                        <c:v>Lasso</c:v>
                      </c:pt>
                      <c:pt idx="2">
                        <c:v>ElasticNet</c:v>
                      </c:pt>
                    </c:strCache>
                  </c:strRef>
                </c:cat>
                <c:val>
                  <c:numRef>
                    <c:extLst>
                      <c:ext uri="{02D57815-91ED-43cb-92C2-25804820EDAC}">
                        <c15:formulaRef>
                          <c15:sqref>Sheet2!$C$2:$C$4</c15:sqref>
                        </c15:formulaRef>
                      </c:ext>
                    </c:extLst>
                    <c:numCache>
                      <c:formatCode>General</c:formatCode>
                      <c:ptCount val="3"/>
                      <c:pt idx="0">
                        <c:v>0.65735567927882699</c:v>
                      </c:pt>
                      <c:pt idx="1">
                        <c:v>0.65860445105788301</c:v>
                      </c:pt>
                      <c:pt idx="2">
                        <c:v>0.65860445105788301</c:v>
                      </c:pt>
                    </c:numCache>
                  </c:numRef>
                </c:val>
                <c:extLst>
                  <c:ext xmlns:c16="http://schemas.microsoft.com/office/drawing/2014/chart" uri="{C3380CC4-5D6E-409C-BE32-E72D297353CC}">
                    <c16:uniqueId val="{00000001-AB12-46BE-B5F8-6C51787AAC47}"/>
                  </c:ext>
                </c:extLst>
              </c15:ser>
            </c15:filteredBarSeries>
            <c15:filteredBarSeries>
              <c15:ser>
                <c:idx val="0"/>
                <c:order val="2"/>
                <c:tx>
                  <c:strRef>
                    <c:extLst xmlns:c15="http://schemas.microsoft.com/office/drawing/2012/chart">
                      <c:ext xmlns:c15="http://schemas.microsoft.com/office/drawing/2012/chart" uri="{02D57815-91ED-43cb-92C2-25804820EDAC}">
                        <c15:formulaRef>
                          <c15:sqref>Sheet2!$C$1</c15:sqref>
                        </c15:formulaRef>
                      </c:ext>
                    </c:extLst>
                    <c:strCache>
                      <c:ptCount val="1"/>
                      <c:pt idx="0">
                        <c:v>R2 Score</c:v>
                      </c:pt>
                    </c:strCache>
                  </c:strRef>
                </c:tx>
                <c:spPr>
                  <a:solidFill>
                    <a:schemeClr val="accent1"/>
                  </a:solidFill>
                  <a:ln>
                    <a:noFill/>
                  </a:ln>
                  <a:effectLst/>
                </c:spPr>
                <c:invertIfNegative val="0"/>
                <c:cat>
                  <c:strRef>
                    <c:extLst xmlns:c15="http://schemas.microsoft.com/office/drawing/2012/chart">
                      <c:ext xmlns:c15="http://schemas.microsoft.com/office/drawing/2012/chart" uri="{02D57815-91ED-43cb-92C2-25804820EDAC}">
                        <c15:formulaRef>
                          <c15:sqref>Sheet2!$A$2:$A$4</c15:sqref>
                        </c15:formulaRef>
                      </c:ext>
                    </c:extLst>
                    <c:strCache>
                      <c:ptCount val="3"/>
                      <c:pt idx="0">
                        <c:v>Ridge</c:v>
                      </c:pt>
                      <c:pt idx="1">
                        <c:v>Lasso</c:v>
                      </c:pt>
                      <c:pt idx="2">
                        <c:v>ElasticNet</c:v>
                      </c:pt>
                    </c:strCache>
                  </c:strRef>
                </c:cat>
                <c:val>
                  <c:numRef>
                    <c:extLst xmlns:c15="http://schemas.microsoft.com/office/drawing/2012/chart">
                      <c:ext xmlns:c15="http://schemas.microsoft.com/office/drawing/2012/chart" uri="{02D57815-91ED-43cb-92C2-25804820EDAC}">
                        <c15:formulaRef>
                          <c15:sqref>Sheet2!$C$2:$C$4</c15:sqref>
                        </c15:formulaRef>
                      </c:ext>
                    </c:extLst>
                    <c:numCache>
                      <c:formatCode>General</c:formatCode>
                      <c:ptCount val="3"/>
                      <c:pt idx="0">
                        <c:v>0.65735567927882699</c:v>
                      </c:pt>
                      <c:pt idx="1">
                        <c:v>0.65860445105788301</c:v>
                      </c:pt>
                      <c:pt idx="2">
                        <c:v>0.65860445105788301</c:v>
                      </c:pt>
                    </c:numCache>
                  </c:numRef>
                </c:val>
                <c:extLst xmlns:c15="http://schemas.microsoft.com/office/drawing/2012/chart">
                  <c:ext xmlns:c16="http://schemas.microsoft.com/office/drawing/2014/chart" uri="{C3380CC4-5D6E-409C-BE32-E72D297353CC}">
                    <c16:uniqueId val="{00000002-AB12-46BE-B5F8-6C51787AAC47}"/>
                  </c:ext>
                </c:extLst>
              </c15:ser>
            </c15:filteredBarSeries>
          </c:ext>
        </c:extLst>
      </c:barChart>
      <c:catAx>
        <c:axId val="4546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579008"/>
        <c:crosses val="autoZero"/>
        <c:auto val="1"/>
        <c:lblAlgn val="ctr"/>
        <c:lblOffset val="100"/>
        <c:noMultiLvlLbl val="0"/>
      </c:catAx>
      <c:valAx>
        <c:axId val="24857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600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plotArea>
    <c:plotVisOnly val="1"/>
    <c:dispBlanksAs val="gap"/>
    <c:showDLblsOverMax val="0"/>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good afternoon everyone today </a:t>
            </a:r>
            <a:r>
              <a:rPr lang="en-US" dirty="0" err="1"/>
              <a:t>Im</a:t>
            </a:r>
            <a:r>
              <a:rPr lang="en-US" dirty="0"/>
              <a:t> </a:t>
            </a:r>
            <a:r>
              <a:rPr lang="en-US" dirty="0" err="1"/>
              <a:t>gonna</a:t>
            </a:r>
            <a:r>
              <a:rPr lang="en-US" dirty="0"/>
              <a:t> present you guys some interesting exploration information in order for Real estate agent in the topic of .....</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355795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algn="l" fontAlgn="base">
              <a:buFont typeface="Arial" panose="020B0604020202020204" pitchFamily="34" charset="0"/>
              <a:buNone/>
            </a:pPr>
            <a:r>
              <a:rPr lang="en-US" b="0" i="0" dirty="0">
                <a:solidFill>
                  <a:srgbClr val="3C4043"/>
                </a:solidFill>
                <a:effectLst/>
                <a:latin typeface="inherit"/>
              </a:rPr>
              <a:t>We downloaded the 2 data files from Kaggle website which are</a:t>
            </a:r>
            <a:endParaRPr lang="th-TH" b="0" i="0" dirty="0">
              <a:solidFill>
                <a:srgbClr val="3C4043"/>
              </a:solidFill>
              <a:effectLst/>
              <a:latin typeface="inherit"/>
            </a:endParaRPr>
          </a:p>
          <a:p>
            <a:pPr algn="l" fontAlgn="base">
              <a:buFont typeface="Arial" panose="020B0604020202020204" pitchFamily="34" charset="0"/>
              <a:buChar char="•"/>
            </a:pPr>
            <a:r>
              <a:rPr lang="en-US" b="0" i="0" dirty="0" err="1">
                <a:solidFill>
                  <a:srgbClr val="3C4043"/>
                </a:solidFill>
                <a:effectLst/>
                <a:latin typeface="inherit"/>
              </a:rPr>
              <a:t>train.json</a:t>
            </a:r>
            <a:r>
              <a:rPr lang="en-US" b="0" i="0" dirty="0">
                <a:solidFill>
                  <a:srgbClr val="3C4043"/>
                </a:solidFill>
                <a:effectLst/>
                <a:latin typeface="inherit"/>
              </a:rPr>
              <a:t> - the training set </a:t>
            </a:r>
            <a:r>
              <a:rPr lang="en-US" b="1" i="0" dirty="0">
                <a:solidFill>
                  <a:srgbClr val="3C4043"/>
                </a:solidFill>
                <a:effectLst/>
                <a:latin typeface="inherit"/>
              </a:rPr>
              <a:t>WITH</a:t>
            </a:r>
            <a:r>
              <a:rPr lang="en-US" b="0" i="0" dirty="0">
                <a:solidFill>
                  <a:srgbClr val="3C4043"/>
                </a:solidFill>
                <a:effectLst/>
                <a:latin typeface="inherit"/>
              </a:rPr>
              <a:t> target value price</a:t>
            </a:r>
          </a:p>
          <a:p>
            <a:pPr algn="l" fontAlgn="base">
              <a:buFont typeface="Arial" panose="020B0604020202020204" pitchFamily="34" charset="0"/>
              <a:buChar char="•"/>
            </a:pPr>
            <a:r>
              <a:rPr lang="en-US" b="0" i="0" dirty="0" err="1">
                <a:solidFill>
                  <a:srgbClr val="3C4043"/>
                </a:solidFill>
                <a:effectLst/>
                <a:latin typeface="inherit"/>
              </a:rPr>
              <a:t>test.json</a:t>
            </a:r>
            <a:r>
              <a:rPr lang="en-US" b="0" i="0" dirty="0">
                <a:solidFill>
                  <a:srgbClr val="3C4043"/>
                </a:solidFill>
                <a:effectLst/>
                <a:latin typeface="inherit"/>
              </a:rPr>
              <a:t> - the test set </a:t>
            </a:r>
            <a:r>
              <a:rPr lang="en-US" b="1" i="0" dirty="0">
                <a:solidFill>
                  <a:srgbClr val="3C4043"/>
                </a:solidFill>
                <a:effectLst/>
                <a:latin typeface="inherit"/>
              </a:rPr>
              <a:t>WITHOUT</a:t>
            </a:r>
            <a:r>
              <a:rPr lang="en-US" b="0" i="0" dirty="0">
                <a:solidFill>
                  <a:srgbClr val="3C4043"/>
                </a:solidFill>
                <a:effectLst/>
                <a:latin typeface="inherit"/>
              </a:rPr>
              <a:t> target value price</a:t>
            </a:r>
          </a:p>
          <a:p>
            <a:r>
              <a:rPr lang="en-US" dirty="0"/>
              <a:t>Then Import 2 files as DFs to JP to do data processing afterwards</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23759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Next, it is showing the columns has been handled with data cleansing process such as </a:t>
            </a:r>
          </a:p>
          <a:p>
            <a:r>
              <a:rPr lang="en-US" dirty="0"/>
              <a:t>Removing null value with Subdistrict</a:t>
            </a:r>
          </a:p>
          <a:p>
            <a:r>
              <a:rPr lang="en-US" dirty="0"/>
              <a:t>Checking outlier of price but not found</a:t>
            </a:r>
          </a:p>
          <a:p>
            <a:r>
              <a:rPr lang="en-US" dirty="0"/>
              <a:t>Filtering out unnecessary 8 columns </a:t>
            </a:r>
          </a:p>
          <a:p>
            <a:r>
              <a:rPr lang="en-US" dirty="0"/>
              <a:t>And Filling out Null value to be 0 for 3 columns </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3764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In the part of EDA we suspected a numbers of columns </a:t>
            </a:r>
            <a:r>
              <a:rPr lang="en-US" dirty="0" err="1"/>
              <a:t>coataining</a:t>
            </a:r>
            <a:r>
              <a:rPr lang="en-US" dirty="0"/>
              <a:t> a huge missing values </a:t>
            </a:r>
          </a:p>
          <a:p>
            <a:r>
              <a:rPr lang="en-US" dirty="0"/>
              <a:t>Which we display a bar chart for percentage of missing values in each columns so you could see that there are 7 columns with </a:t>
            </a:r>
            <a:r>
              <a:rPr lang="en-US" dirty="0" err="1"/>
              <a:t>visibe</a:t>
            </a:r>
            <a:r>
              <a:rPr lang="en-US" dirty="0"/>
              <a:t> blue bars </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416978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So we decided to use the rest of useful columns which have less missing values in other 14 columns</a:t>
            </a:r>
            <a:endParaRPr lang="th-TH" dirty="0"/>
          </a:p>
          <a:p>
            <a:r>
              <a:rPr lang="en-US" dirty="0"/>
              <a:t>And it has been considered that </a:t>
            </a:r>
            <a:r>
              <a:rPr lang="th-TH" dirty="0"/>
              <a:t> </a:t>
            </a:r>
            <a:r>
              <a:rPr lang="en-US" dirty="0"/>
              <a:t>they are important factors that affect the customer's choice of buying real estate.</a:t>
            </a:r>
          </a:p>
          <a:p>
            <a:r>
              <a:rPr lang="en-US" dirty="0"/>
              <a:t>as you can see in the red box.</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124601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Then we do the feature engineering process for example</a:t>
            </a:r>
          </a:p>
          <a:p>
            <a:endParaRPr lang="en-US" dirty="0"/>
          </a:p>
          <a:p>
            <a:r>
              <a:rPr lang="en-US" dirty="0" err="1"/>
              <a:t>Dummifying</a:t>
            </a:r>
            <a:r>
              <a:rPr lang="en-US" dirty="0"/>
              <a:t> for </a:t>
            </a:r>
            <a:r>
              <a:rPr lang="en-US" dirty="0" err="1"/>
              <a:t>provice</a:t>
            </a:r>
            <a:r>
              <a:rPr lang="en-US" dirty="0"/>
              <a:t>, </a:t>
            </a:r>
            <a:r>
              <a:rPr lang="en-US" dirty="0" err="1"/>
              <a:t>propoty</a:t>
            </a:r>
            <a:r>
              <a:rPr lang="en-US" dirty="0"/>
              <a:t> type, district and subdistrict columns</a:t>
            </a:r>
          </a:p>
          <a:p>
            <a:endParaRPr lang="en-US" dirty="0"/>
          </a:p>
          <a:p>
            <a:r>
              <a:rPr lang="en-US" dirty="0"/>
              <a:t>And imputing missing data with KNN technique for year built column</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171228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The first place of all model types is Linear regression come with the best score R2 is 0.65873177 and RMSE is 1271513.199</a:t>
            </a:r>
          </a:p>
          <a:p>
            <a:r>
              <a:rPr lang="en-US" dirty="0"/>
              <a:t>The second place is Lasso model with R2 is 0.658730374 and RMSE is 1271515.799</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276480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The first place is taken by 2 model type which are Elastic net and Lasso with the same score as R2 is 0.658604451 and RMSE is 1271750</a:t>
            </a:r>
          </a:p>
          <a:p>
            <a:r>
              <a:rPr lang="en-US" dirty="0"/>
              <a:t>Wit </a:t>
            </a:r>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309582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We finally choose </a:t>
            </a:r>
            <a:r>
              <a:rPr lang="en-US" dirty="0" err="1">
                <a:solidFill>
                  <a:schemeClr val="accent2">
                    <a:lumMod val="75000"/>
                  </a:schemeClr>
                </a:solidFill>
              </a:rPr>
              <a:t>ElasticNet</a:t>
            </a:r>
            <a:r>
              <a:rPr lang="en-US" dirty="0">
                <a:solidFill>
                  <a:schemeClr val="accent2">
                    <a:lumMod val="75000"/>
                  </a:schemeClr>
                </a:solidFill>
              </a:rPr>
              <a:t> model to fit data with because I think it has more hyper parameters to tune than other types </a:t>
            </a:r>
          </a:p>
          <a:p>
            <a:r>
              <a:rPr lang="en-US" dirty="0">
                <a:solidFill>
                  <a:schemeClr val="accent2">
                    <a:lumMod val="75000"/>
                  </a:schemeClr>
                </a:solidFill>
              </a:rPr>
              <a:t>So I assumed that it could have most accuracy if the data cleaning process has dealt with data completely at the first stage </a:t>
            </a:r>
          </a:p>
          <a:p>
            <a:endParaRPr lang="en-US" dirty="0">
              <a:solidFill>
                <a:schemeClr val="accent2">
                  <a:lumMod val="75000"/>
                </a:schemeClr>
              </a:solidFill>
            </a:endParaRPr>
          </a:p>
          <a:p>
            <a:r>
              <a:rPr lang="en-US" dirty="0">
                <a:solidFill>
                  <a:schemeClr val="accent2">
                    <a:lumMod val="75000"/>
                  </a:schemeClr>
                </a:solidFill>
              </a:rPr>
              <a:t>From the </a:t>
            </a:r>
            <a:r>
              <a:rPr lang="en-US" dirty="0" err="1">
                <a:solidFill>
                  <a:schemeClr val="accent2">
                    <a:lumMod val="75000"/>
                  </a:schemeClr>
                </a:solidFill>
              </a:rPr>
              <a:t>grapgh</a:t>
            </a:r>
            <a:r>
              <a:rPr lang="en-US" dirty="0">
                <a:solidFill>
                  <a:schemeClr val="accent2">
                    <a:lumMod val="75000"/>
                  </a:schemeClr>
                </a:solidFill>
              </a:rPr>
              <a:t> showing that </a:t>
            </a:r>
            <a:endParaRPr lang="th-TH" dirty="0">
              <a:solidFill>
                <a:schemeClr val="accent2">
                  <a:lumMod val="75000"/>
                </a:schemeClr>
              </a:solidFill>
            </a:endParaRPr>
          </a:p>
          <a:p>
            <a:r>
              <a:rPr lang="en-US" b="0" i="0" dirty="0">
                <a:solidFill>
                  <a:srgbClr val="3C4043"/>
                </a:solidFill>
                <a:effectLst/>
                <a:latin typeface="Roboto" panose="02000000000000000000" pitchFamily="2" charset="0"/>
              </a:rPr>
              <a:t>At the beginning of the price from 0 to 0.8 million baht. The model can make predictions that are quite close to the accuracy value. </a:t>
            </a:r>
          </a:p>
          <a:p>
            <a:r>
              <a:rPr lang="en-US" b="0" i="0" dirty="0">
                <a:solidFill>
                  <a:srgbClr val="3C4043"/>
                </a:solidFill>
                <a:effectLst/>
                <a:latin typeface="Roboto" panose="02000000000000000000" pitchFamily="2" charset="0"/>
              </a:rPr>
              <a:t>Because we can see the prediction line is close to the accuracy value with a highly intensity distribution. Meanwhile,</a:t>
            </a:r>
          </a:p>
          <a:p>
            <a:r>
              <a:rPr lang="en-US" b="0" i="0" dirty="0">
                <a:solidFill>
                  <a:srgbClr val="3C4043"/>
                </a:solidFill>
                <a:effectLst/>
                <a:latin typeface="Roboto" panose="02000000000000000000" pitchFamily="2" charset="0"/>
              </a:rPr>
              <a:t>values after 0.8 million  baht onwards The prediction line is quite far from the accuracy value significantly.</a:t>
            </a:r>
            <a:endParaRPr lang="en-US" dirty="0"/>
          </a:p>
        </p:txBody>
      </p:sp>
      <p:sp>
        <p:nvSpPr>
          <p:cNvPr id="4" name="ตัวแทนหมายเลขสไลด์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799148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E2730462-C992-40FA-8F59-8C11A7C73EB5}"/>
              </a:ext>
            </a:extLst>
          </p:cNvPr>
          <p:cNvSpPr>
            <a:spLocks noGrp="1"/>
          </p:cNvSpPr>
          <p:nvPr>
            <p:ph type="pic" sz="quarter" idx="10" hasCustomPrompt="1"/>
          </p:nvPr>
        </p:nvSpPr>
        <p:spPr>
          <a:xfrm>
            <a:off x="3353072" y="2"/>
            <a:ext cx="5472876" cy="6857999"/>
          </a:xfrm>
          <a:custGeom>
            <a:avLst/>
            <a:gdLst>
              <a:gd name="connsiteX0" fmla="*/ 1236560 w 5472876"/>
              <a:gd name="connsiteY0" fmla="*/ 0 h 6857999"/>
              <a:gd name="connsiteX1" fmla="*/ 5472876 w 5472876"/>
              <a:gd name="connsiteY1" fmla="*/ 0 h 6857999"/>
              <a:gd name="connsiteX2" fmla="*/ 4236316 w 5472876"/>
              <a:gd name="connsiteY2" fmla="*/ 6857999 h 6857999"/>
              <a:gd name="connsiteX3" fmla="*/ 0 w 547287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472876" h="6857999">
                <a:moveTo>
                  <a:pt x="1236560" y="0"/>
                </a:moveTo>
                <a:lnTo>
                  <a:pt x="5472876" y="0"/>
                </a:lnTo>
                <a:lnTo>
                  <a:pt x="4236316"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3289687E-E05D-4695-958C-B1E6D2856857}"/>
              </a:ext>
            </a:extLst>
          </p:cNvPr>
          <p:cNvSpPr/>
          <p:nvPr userDrawn="1"/>
        </p:nvSpPr>
        <p:spPr>
          <a:xfrm>
            <a:off x="6643991" y="0"/>
            <a:ext cx="36981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8">
            <a:extLst>
              <a:ext uri="{FF2B5EF4-FFF2-40B4-BE49-F238E27FC236}">
                <a16:creationId xmlns:a16="http://schemas.microsoft.com/office/drawing/2014/main" id="{2913FE9C-62F2-4E2F-974F-EF6F5174BAA4}"/>
              </a:ext>
            </a:extLst>
          </p:cNvPr>
          <p:cNvSpPr>
            <a:spLocks noGrp="1"/>
          </p:cNvSpPr>
          <p:nvPr>
            <p:ph type="pic" sz="quarter" idx="10" hasCustomPrompt="1"/>
          </p:nvPr>
        </p:nvSpPr>
        <p:spPr>
          <a:xfrm>
            <a:off x="693477" y="1777429"/>
            <a:ext cx="10805047" cy="276375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10619B1-32EF-432D-BF49-D70BA36A062D}"/>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E6F96327-3565-4938-B1B3-64B119777404}"/>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D55B32D0-8C79-43CF-8BE1-13BA4C9369F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B0CA91C-AD7F-487D-8944-F24FED164420}"/>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40FFDC03-ECE6-46C8-BA8F-DF14D693813E}"/>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152B523-66A4-4D48-B49C-2A400D04AD8A}"/>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6FC0A1-B92F-4F4E-8553-711B14252DD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F0EAF28-973E-4432-92CD-FFB3A75D233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032A55B-8151-47F6-9AE4-10DAF48F4EC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8C3A2E4-E9EC-4D76-8B73-42DFFE2DA61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21160164-5E9C-45C5-B6B2-DBE2E7A0F80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5AE4AE20-5B6C-4851-940C-815EB813E2A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8479ED53-5E72-4796-A272-5A52C5AFC127}"/>
              </a:ext>
            </a:extLst>
          </p:cNvPr>
          <p:cNvSpPr>
            <a:spLocks noGrp="1"/>
          </p:cNvSpPr>
          <p:nvPr>
            <p:ph type="pic" sz="quarter" idx="17" hasCustomPrompt="1"/>
          </p:nvPr>
        </p:nvSpPr>
        <p:spPr>
          <a:xfrm>
            <a:off x="3267390" y="2672859"/>
            <a:ext cx="8924610" cy="2924636"/>
          </a:xfrm>
          <a:prstGeom prst="rect">
            <a:avLst/>
          </a:prstGeom>
          <a:solidFill>
            <a:schemeClr val="bg1">
              <a:lumMod val="95000"/>
            </a:schemeClr>
          </a:solidFill>
        </p:spPr>
        <p:txBody>
          <a:bodyPr anchor="ct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3" name="Frame 4">
            <a:extLst>
              <a:ext uri="{FF2B5EF4-FFF2-40B4-BE49-F238E27FC236}">
                <a16:creationId xmlns:a16="http://schemas.microsoft.com/office/drawing/2014/main" id="{F664D771-7999-4907-B49D-2A7174ED181E}"/>
              </a:ext>
            </a:extLst>
          </p:cNvPr>
          <p:cNvSpPr/>
          <p:nvPr userDrawn="1"/>
        </p:nvSpPr>
        <p:spPr>
          <a:xfrm>
            <a:off x="1065125" y="615462"/>
            <a:ext cx="10061750" cy="5627077"/>
          </a:xfrm>
          <a:prstGeom prst="frame">
            <a:avLst>
              <a:gd name="adj1" fmla="val 12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6">
            <a:extLst>
              <a:ext uri="{FF2B5EF4-FFF2-40B4-BE49-F238E27FC236}">
                <a16:creationId xmlns:a16="http://schemas.microsoft.com/office/drawing/2014/main" id="{5A3315B1-4C3C-4388-B1F0-F11B26C6E308}"/>
              </a:ext>
            </a:extLst>
          </p:cNvPr>
          <p:cNvSpPr/>
          <p:nvPr userDrawn="1"/>
        </p:nvSpPr>
        <p:spPr>
          <a:xfrm>
            <a:off x="0" y="2672858"/>
            <a:ext cx="3064747" cy="2924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D88859C-CBFB-EDB1-8DBE-40BB1C824EA6}"/>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a:p>
        </p:txBody>
      </p:sp>
      <p:sp>
        <p:nvSpPr>
          <p:cNvPr id="3" name="ชื่อเรื่องรอง 2">
            <a:extLst>
              <a:ext uri="{FF2B5EF4-FFF2-40B4-BE49-F238E27FC236}">
                <a16:creationId xmlns:a16="http://schemas.microsoft.com/office/drawing/2014/main" id="{25F33F25-FFF3-5B9E-6656-0666069DB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a:p>
        </p:txBody>
      </p:sp>
      <p:sp>
        <p:nvSpPr>
          <p:cNvPr id="4" name="ตัวแทนวันที่ 3">
            <a:extLst>
              <a:ext uri="{FF2B5EF4-FFF2-40B4-BE49-F238E27FC236}">
                <a16:creationId xmlns:a16="http://schemas.microsoft.com/office/drawing/2014/main" id="{421A136F-C1CA-7439-89FF-B0ED95B6942A}"/>
              </a:ext>
            </a:extLst>
          </p:cNvPr>
          <p:cNvSpPr>
            <a:spLocks noGrp="1"/>
          </p:cNvSpPr>
          <p:nvPr>
            <p:ph type="dt" sz="half" idx="10"/>
          </p:nvPr>
        </p:nvSpPr>
        <p:spPr/>
        <p:txBody>
          <a:bodyPr/>
          <a:lstStyle/>
          <a:p>
            <a:fld id="{D3A975D8-D750-4F0F-96BF-E6FDDE676ED9}" type="datetimeFigureOut">
              <a:rPr lang="en-US" smtClean="0"/>
              <a:t>11/21/2023</a:t>
            </a:fld>
            <a:endParaRPr lang="en-US"/>
          </a:p>
        </p:txBody>
      </p:sp>
      <p:sp>
        <p:nvSpPr>
          <p:cNvPr id="5" name="ตัวแทนท้ายกระดาษ 4">
            <a:extLst>
              <a:ext uri="{FF2B5EF4-FFF2-40B4-BE49-F238E27FC236}">
                <a16:creationId xmlns:a16="http://schemas.microsoft.com/office/drawing/2014/main" id="{56863AA2-9C72-3604-EA3E-9147D2279161}"/>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CFF0F63B-737A-7477-5ADA-2EF844F559DA}"/>
              </a:ext>
            </a:extLst>
          </p:cNvPr>
          <p:cNvSpPr>
            <a:spLocks noGrp="1"/>
          </p:cNvSpPr>
          <p:nvPr>
            <p:ph type="sldNum" sz="quarter" idx="12"/>
          </p:nvPr>
        </p:nvSpPr>
        <p:spPr/>
        <p:txBody>
          <a:bodyPr/>
          <a:lstStyle/>
          <a:p>
            <a:fld id="{7E008DD6-3213-46EC-A2D6-950EBF5D291E}" type="slidenum">
              <a:rPr lang="en-US" smtClean="0"/>
              <a:t>‹#›</a:t>
            </a:fld>
            <a:endParaRPr lang="en-US"/>
          </a:p>
        </p:txBody>
      </p:sp>
    </p:spTree>
    <p:extLst>
      <p:ext uri="{BB962C8B-B14F-4D97-AF65-F5344CB8AC3E}">
        <p14:creationId xmlns:p14="http://schemas.microsoft.com/office/powerpoint/2010/main" val="414147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724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31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Teardrop 6">
            <a:extLst>
              <a:ext uri="{FF2B5EF4-FFF2-40B4-BE49-F238E27FC236}">
                <a16:creationId xmlns:a16="http://schemas.microsoft.com/office/drawing/2014/main" id="{599424D7-8771-4882-8231-888CC6AEC430}"/>
              </a:ext>
            </a:extLst>
          </p:cNvPr>
          <p:cNvSpPr/>
          <p:nvPr userDrawn="1"/>
        </p:nvSpPr>
        <p:spPr>
          <a:xfrm rot="5400000">
            <a:off x="4667633" y="1598517"/>
            <a:ext cx="2484306" cy="248430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ardrop 7">
            <a:extLst>
              <a:ext uri="{FF2B5EF4-FFF2-40B4-BE49-F238E27FC236}">
                <a16:creationId xmlns:a16="http://schemas.microsoft.com/office/drawing/2014/main" id="{7FBCB63D-10B1-4298-91F0-5D85FB9F2190}"/>
              </a:ext>
            </a:extLst>
          </p:cNvPr>
          <p:cNvSpPr/>
          <p:nvPr userDrawn="1"/>
        </p:nvSpPr>
        <p:spPr>
          <a:xfrm rot="5400000">
            <a:off x="8519544" y="1598517"/>
            <a:ext cx="2484306" cy="248430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ardrop 1">
            <a:extLst>
              <a:ext uri="{FF2B5EF4-FFF2-40B4-BE49-F238E27FC236}">
                <a16:creationId xmlns:a16="http://schemas.microsoft.com/office/drawing/2014/main" id="{145750A7-1A1A-42D5-9A67-FA3BA49924AF}"/>
              </a:ext>
            </a:extLst>
          </p:cNvPr>
          <p:cNvSpPr/>
          <p:nvPr userDrawn="1"/>
        </p:nvSpPr>
        <p:spPr>
          <a:xfrm rot="5400000">
            <a:off x="815722" y="1598517"/>
            <a:ext cx="2484306" cy="248430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id="{55673249-3E22-43EE-86B3-99AB94FA9BCC}"/>
              </a:ext>
            </a:extLst>
          </p:cNvPr>
          <p:cNvSpPr>
            <a:spLocks noGrp="1"/>
          </p:cNvSpPr>
          <p:nvPr>
            <p:ph type="pic" sz="quarter" idx="11" hasCustomPrompt="1"/>
          </p:nvPr>
        </p:nvSpPr>
        <p:spPr>
          <a:xfrm>
            <a:off x="905875"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lvl1pPr>
          </a:lstStyle>
          <a:p>
            <a:r>
              <a:rPr lang="en-US" altLang="ko-KR" dirty="0"/>
              <a:t>Your Picture Here</a:t>
            </a:r>
            <a:endParaRPr lang="ko-KR" altLang="en-US" dirty="0"/>
          </a:p>
        </p:txBody>
      </p:sp>
      <p:sp>
        <p:nvSpPr>
          <p:cNvPr id="8" name="그림 개체 틀 2">
            <a:extLst>
              <a:ext uri="{FF2B5EF4-FFF2-40B4-BE49-F238E27FC236}">
                <a16:creationId xmlns:a16="http://schemas.microsoft.com/office/drawing/2014/main" id="{B4D5C21F-DF50-4469-BF69-608CB2211B1B}"/>
              </a:ext>
            </a:extLst>
          </p:cNvPr>
          <p:cNvSpPr>
            <a:spLocks noGrp="1"/>
          </p:cNvSpPr>
          <p:nvPr>
            <p:ph type="pic" sz="quarter" idx="12" hasCustomPrompt="1"/>
          </p:nvPr>
        </p:nvSpPr>
        <p:spPr>
          <a:xfrm>
            <a:off x="4757786"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lvl1pPr>
          </a:lstStyle>
          <a:p>
            <a:r>
              <a:rPr lang="en-US" altLang="ko-KR" dirty="0"/>
              <a:t>Your Picture Here</a:t>
            </a:r>
            <a:endParaRPr lang="ko-KR" altLang="en-US" dirty="0"/>
          </a:p>
        </p:txBody>
      </p:sp>
      <p:sp>
        <p:nvSpPr>
          <p:cNvPr id="9" name="그림 개체 틀 2">
            <a:extLst>
              <a:ext uri="{FF2B5EF4-FFF2-40B4-BE49-F238E27FC236}">
                <a16:creationId xmlns:a16="http://schemas.microsoft.com/office/drawing/2014/main" id="{163522E4-F046-42DD-9D9B-6EA54491E86F}"/>
              </a:ext>
            </a:extLst>
          </p:cNvPr>
          <p:cNvSpPr>
            <a:spLocks noGrp="1"/>
          </p:cNvSpPr>
          <p:nvPr>
            <p:ph type="pic" sz="quarter" idx="14" hasCustomPrompt="1"/>
          </p:nvPr>
        </p:nvSpPr>
        <p:spPr>
          <a:xfrm>
            <a:off x="8609697"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FontTx/>
              <a:buNone/>
              <a:defRPr lang="ko-KR" altLang="en-US" sz="1200" dirty="0"/>
            </a:lvl1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B00E3A9C-02B2-4D47-AF26-25E14C355A1A}"/>
              </a:ext>
            </a:extLst>
          </p:cNvPr>
          <p:cNvSpPr>
            <a:spLocks noGrp="1"/>
          </p:cNvSpPr>
          <p:nvPr>
            <p:ph type="pic" idx="11" hasCustomPrompt="1"/>
          </p:nvPr>
        </p:nvSpPr>
        <p:spPr>
          <a:xfrm>
            <a:off x="5387008" y="670891"/>
            <a:ext cx="5724941" cy="5516217"/>
          </a:xfrm>
          <a:custGeom>
            <a:avLst/>
            <a:gdLst>
              <a:gd name="connsiteX0" fmla="*/ 0 w 5724941"/>
              <a:gd name="connsiteY0" fmla="*/ 4750906 h 5516217"/>
              <a:gd name="connsiteX1" fmla="*/ 3980624 w 5724941"/>
              <a:gd name="connsiteY1" fmla="*/ 4750906 h 5516217"/>
              <a:gd name="connsiteX2" fmla="*/ 3980624 w 5724941"/>
              <a:gd name="connsiteY2" fmla="*/ 5516217 h 5516217"/>
              <a:gd name="connsiteX3" fmla="*/ 0 w 5724941"/>
              <a:gd name="connsiteY3" fmla="*/ 5516217 h 5516217"/>
              <a:gd name="connsiteX4" fmla="*/ 4123085 w 5724941"/>
              <a:gd name="connsiteY4" fmla="*/ 2822714 h 5516217"/>
              <a:gd name="connsiteX5" fmla="*/ 5724941 w 5724941"/>
              <a:gd name="connsiteY5" fmla="*/ 2822714 h 5516217"/>
              <a:gd name="connsiteX6" fmla="*/ 5724941 w 5724941"/>
              <a:gd name="connsiteY6" fmla="*/ 4949686 h 5516217"/>
              <a:gd name="connsiteX7" fmla="*/ 4123085 w 5724941"/>
              <a:gd name="connsiteY7" fmla="*/ 4949686 h 5516217"/>
              <a:gd name="connsiteX8" fmla="*/ 2796210 w 5724941"/>
              <a:gd name="connsiteY8" fmla="*/ 2822714 h 5516217"/>
              <a:gd name="connsiteX9" fmla="*/ 3980623 w 5724941"/>
              <a:gd name="connsiteY9" fmla="*/ 2822714 h 5516217"/>
              <a:gd name="connsiteX10" fmla="*/ 3980623 w 5724941"/>
              <a:gd name="connsiteY10" fmla="*/ 4611758 h 5516217"/>
              <a:gd name="connsiteX11" fmla="*/ 2796210 w 5724941"/>
              <a:gd name="connsiteY11" fmla="*/ 4611758 h 5516217"/>
              <a:gd name="connsiteX12" fmla="*/ 0 w 5724941"/>
              <a:gd name="connsiteY12" fmla="*/ 1928192 h 5516217"/>
              <a:gd name="connsiteX13" fmla="*/ 2653748 w 5724941"/>
              <a:gd name="connsiteY13" fmla="*/ 1928192 h 5516217"/>
              <a:gd name="connsiteX14" fmla="*/ 2653748 w 5724941"/>
              <a:gd name="connsiteY14" fmla="*/ 4611758 h 5516217"/>
              <a:gd name="connsiteX15" fmla="*/ 0 w 5724941"/>
              <a:gd name="connsiteY15" fmla="*/ 4611758 h 5516217"/>
              <a:gd name="connsiteX16" fmla="*/ 2796211 w 5724941"/>
              <a:gd name="connsiteY16" fmla="*/ 894522 h 5516217"/>
              <a:gd name="connsiteX17" fmla="*/ 5449959 w 5724941"/>
              <a:gd name="connsiteY17" fmla="*/ 894522 h 5516217"/>
              <a:gd name="connsiteX18" fmla="*/ 5449959 w 5724941"/>
              <a:gd name="connsiteY18" fmla="*/ 2683566 h 5516217"/>
              <a:gd name="connsiteX19" fmla="*/ 2796211 w 5724941"/>
              <a:gd name="connsiteY19" fmla="*/ 2683566 h 5516217"/>
              <a:gd name="connsiteX20" fmla="*/ 1007166 w 5724941"/>
              <a:gd name="connsiteY20" fmla="*/ 0 h 5516217"/>
              <a:gd name="connsiteX21" fmla="*/ 2653749 w 5724941"/>
              <a:gd name="connsiteY21" fmla="*/ 0 h 5516217"/>
              <a:gd name="connsiteX22" fmla="*/ 2653749 w 5724941"/>
              <a:gd name="connsiteY22" fmla="*/ 1789044 h 5516217"/>
              <a:gd name="connsiteX23" fmla="*/ 1007166 w 5724941"/>
              <a:gd name="connsiteY23" fmla="*/ 1789044 h 551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4941" h="5516217">
                <a:moveTo>
                  <a:pt x="0" y="4750906"/>
                </a:moveTo>
                <a:lnTo>
                  <a:pt x="3980624" y="4750906"/>
                </a:lnTo>
                <a:lnTo>
                  <a:pt x="3980624" y="5516217"/>
                </a:lnTo>
                <a:lnTo>
                  <a:pt x="0" y="5516217"/>
                </a:lnTo>
                <a:close/>
                <a:moveTo>
                  <a:pt x="4123085" y="2822714"/>
                </a:moveTo>
                <a:lnTo>
                  <a:pt x="5724941" y="2822714"/>
                </a:lnTo>
                <a:lnTo>
                  <a:pt x="5724941" y="4949686"/>
                </a:lnTo>
                <a:lnTo>
                  <a:pt x="4123085" y="4949686"/>
                </a:lnTo>
                <a:close/>
                <a:moveTo>
                  <a:pt x="2796210" y="2822714"/>
                </a:moveTo>
                <a:lnTo>
                  <a:pt x="3980623" y="2822714"/>
                </a:lnTo>
                <a:lnTo>
                  <a:pt x="3980623" y="4611758"/>
                </a:lnTo>
                <a:lnTo>
                  <a:pt x="2796210" y="4611758"/>
                </a:lnTo>
                <a:close/>
                <a:moveTo>
                  <a:pt x="0" y="1928192"/>
                </a:moveTo>
                <a:lnTo>
                  <a:pt x="2653748" y="1928192"/>
                </a:lnTo>
                <a:lnTo>
                  <a:pt x="2653748" y="4611758"/>
                </a:lnTo>
                <a:lnTo>
                  <a:pt x="0" y="4611758"/>
                </a:lnTo>
                <a:close/>
                <a:moveTo>
                  <a:pt x="2796211" y="894522"/>
                </a:moveTo>
                <a:lnTo>
                  <a:pt x="5449959" y="894522"/>
                </a:lnTo>
                <a:lnTo>
                  <a:pt x="5449959" y="2683566"/>
                </a:lnTo>
                <a:lnTo>
                  <a:pt x="2796211" y="2683566"/>
                </a:lnTo>
                <a:close/>
                <a:moveTo>
                  <a:pt x="1007166" y="0"/>
                </a:moveTo>
                <a:lnTo>
                  <a:pt x="2653749" y="0"/>
                </a:lnTo>
                <a:lnTo>
                  <a:pt x="2653749" y="1789044"/>
                </a:lnTo>
                <a:lnTo>
                  <a:pt x="1007166" y="1789044"/>
                </a:lnTo>
                <a:close/>
              </a:path>
            </a:pathLst>
          </a:custGeom>
          <a:solidFill>
            <a:schemeClr val="bg1">
              <a:lumMod val="95000"/>
            </a:schemeClr>
          </a:solidFill>
          <a:ln w="12700">
            <a:noFill/>
          </a:ln>
        </p:spPr>
        <p:txBody>
          <a:bodyPr wrap="square" anchor="ctr">
            <a:noAutofit/>
          </a:bodyP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16E0E6-3CD8-4642-B8CB-3D39B25CDBC1}"/>
              </a:ext>
            </a:extLst>
          </p:cNvPr>
          <p:cNvSpPr/>
          <p:nvPr userDrawn="1"/>
        </p:nvSpPr>
        <p:spPr>
          <a:xfrm>
            <a:off x="0" y="-38100"/>
            <a:ext cx="12192000" cy="44481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4">
            <a:extLst>
              <a:ext uri="{FF2B5EF4-FFF2-40B4-BE49-F238E27FC236}">
                <a16:creationId xmlns:a16="http://schemas.microsoft.com/office/drawing/2014/main" id="{32C23BD1-BF5E-4F19-A3E6-8932E05B56D9}"/>
              </a:ext>
            </a:extLst>
          </p:cNvPr>
          <p:cNvGrpSpPr/>
          <p:nvPr userDrawn="1"/>
        </p:nvGrpSpPr>
        <p:grpSpPr>
          <a:xfrm>
            <a:off x="7168867" y="1596913"/>
            <a:ext cx="2388835" cy="4199448"/>
            <a:chOff x="445712" y="1449040"/>
            <a:chExt cx="2113018" cy="3924176"/>
          </a:xfrm>
        </p:grpSpPr>
        <p:sp>
          <p:nvSpPr>
            <p:cNvPr id="4" name="Rounded Rectangle 15">
              <a:extLst>
                <a:ext uri="{FF2B5EF4-FFF2-40B4-BE49-F238E27FC236}">
                  <a16:creationId xmlns:a16="http://schemas.microsoft.com/office/drawing/2014/main" id="{16928F1C-E233-4746-AD89-06D9E2C0D7E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id="{53B56079-9848-4699-A28A-8CEE9FF74A5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id="{BEE2638C-70A0-4ACC-9EEE-8E5E8DF8AC60}"/>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id="{E6A4EF29-17EF-4D8C-A3F4-F65CCCC07C7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id="{C1DF49B4-1C37-4D6D-B846-DFD2AB9DED1B}"/>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그림 개체 틀 2">
            <a:extLst>
              <a:ext uri="{FF2B5EF4-FFF2-40B4-BE49-F238E27FC236}">
                <a16:creationId xmlns:a16="http://schemas.microsoft.com/office/drawing/2014/main" id="{A4BB918E-42E3-433D-82C5-D553957DBA53}"/>
              </a:ext>
            </a:extLst>
          </p:cNvPr>
          <p:cNvSpPr>
            <a:spLocks noGrp="1"/>
          </p:cNvSpPr>
          <p:nvPr>
            <p:ph type="pic" sz="quarter" idx="42" hasCustomPrompt="1"/>
          </p:nvPr>
        </p:nvSpPr>
        <p:spPr>
          <a:xfrm>
            <a:off x="7267717" y="1973173"/>
            <a:ext cx="1400643" cy="337523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grpSp>
        <p:nvGrpSpPr>
          <p:cNvPr id="10" name="Group 14">
            <a:extLst>
              <a:ext uri="{FF2B5EF4-FFF2-40B4-BE49-F238E27FC236}">
                <a16:creationId xmlns:a16="http://schemas.microsoft.com/office/drawing/2014/main" id="{CFE1EF3E-04D4-4043-AC8F-BFE8C5CB534C}"/>
              </a:ext>
            </a:extLst>
          </p:cNvPr>
          <p:cNvGrpSpPr/>
          <p:nvPr userDrawn="1"/>
        </p:nvGrpSpPr>
        <p:grpSpPr>
          <a:xfrm>
            <a:off x="8668360" y="1409273"/>
            <a:ext cx="2565502" cy="4510019"/>
            <a:chOff x="445712" y="1449040"/>
            <a:chExt cx="2113018" cy="3924176"/>
          </a:xfrm>
        </p:grpSpPr>
        <p:sp>
          <p:nvSpPr>
            <p:cNvPr id="11" name="Rounded Rectangle 15">
              <a:extLst>
                <a:ext uri="{FF2B5EF4-FFF2-40B4-BE49-F238E27FC236}">
                  <a16:creationId xmlns:a16="http://schemas.microsoft.com/office/drawing/2014/main" id="{06658BAB-7E05-45FE-8764-692F1810E82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6">
              <a:extLst>
                <a:ext uri="{FF2B5EF4-FFF2-40B4-BE49-F238E27FC236}">
                  <a16:creationId xmlns:a16="http://schemas.microsoft.com/office/drawing/2014/main" id="{258E05E7-B0FA-468B-8CF5-A506DC41C36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17">
              <a:extLst>
                <a:ext uri="{FF2B5EF4-FFF2-40B4-BE49-F238E27FC236}">
                  <a16:creationId xmlns:a16="http://schemas.microsoft.com/office/drawing/2014/main" id="{C2C7F807-41AA-4922-A382-7CFE7B7F542A}"/>
                </a:ext>
              </a:extLst>
            </p:cNvPr>
            <p:cNvGrpSpPr/>
            <p:nvPr userDrawn="1"/>
          </p:nvGrpSpPr>
          <p:grpSpPr>
            <a:xfrm>
              <a:off x="1407705" y="5045834"/>
              <a:ext cx="211967" cy="211967"/>
              <a:chOff x="1549420" y="5712364"/>
              <a:chExt cx="312583" cy="312583"/>
            </a:xfrm>
          </p:grpSpPr>
          <p:sp>
            <p:nvSpPr>
              <p:cNvPr id="14" name="Oval 18">
                <a:extLst>
                  <a:ext uri="{FF2B5EF4-FFF2-40B4-BE49-F238E27FC236}">
                    <a16:creationId xmlns:a16="http://schemas.microsoft.com/office/drawing/2014/main" id="{D7FA24BD-C7CC-4577-8BA3-4F3DDABE21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ounded Rectangle 19">
                <a:extLst>
                  <a:ext uri="{FF2B5EF4-FFF2-40B4-BE49-F238E27FC236}">
                    <a16:creationId xmlns:a16="http://schemas.microsoft.com/office/drawing/2014/main" id="{815B359B-9AE9-40C9-8117-EA8F87A4990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6" name="그림 개체 틀 2">
            <a:extLst>
              <a:ext uri="{FF2B5EF4-FFF2-40B4-BE49-F238E27FC236}">
                <a16:creationId xmlns:a16="http://schemas.microsoft.com/office/drawing/2014/main" id="{193F75AD-D1C7-48CC-B2B8-A83365574928}"/>
              </a:ext>
            </a:extLst>
          </p:cNvPr>
          <p:cNvSpPr>
            <a:spLocks noGrp="1"/>
          </p:cNvSpPr>
          <p:nvPr>
            <p:ph type="pic" sz="quarter" idx="43" hasCustomPrompt="1"/>
          </p:nvPr>
        </p:nvSpPr>
        <p:spPr>
          <a:xfrm>
            <a:off x="8782893" y="1785534"/>
            <a:ext cx="2337757" cy="362485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0" r:id="rId2"/>
    <p:sldLayoutId id="2147483691" r:id="rId3"/>
    <p:sldLayoutId id="21474836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chart" Target="../charts/chart3.xml"/><Relationship Id="rId7" Type="http://schemas.openxmlformats.org/officeDocument/2006/relationships/package" Target="../embeddings/Microsoft_Excel_Worksheet3.xlsx"/><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7.emf"/><Relationship Id="rId5" Type="http://schemas.openxmlformats.org/officeDocument/2006/relationships/package" Target="../embeddings/Microsoft_Excel_Worksheet2.xlsx"/><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Excel_Worksheet4.xlsx"/><Relationship Id="rId1" Type="http://schemas.openxmlformats.org/officeDocument/2006/relationships/slideLayout" Target="../slideLayouts/slideLayout23.xml"/><Relationship Id="rId5" Type="http://schemas.openxmlformats.org/officeDocument/2006/relationships/image" Target="../media/image22.emf"/><Relationship Id="rId4" Type="http://schemas.openxmlformats.org/officeDocument/2006/relationships/package" Target="../embeddings/Microsoft_Excel_Worksheet5.xls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C3BC02C-0015-4AC2-A25D-BF4D5CAE3F32}"/>
              </a:ext>
            </a:extLst>
          </p:cNvPr>
          <p:cNvSpPr txBox="1"/>
          <p:nvPr/>
        </p:nvSpPr>
        <p:spPr>
          <a:xfrm>
            <a:off x="5952931" y="957652"/>
            <a:ext cx="5720909" cy="1754326"/>
          </a:xfrm>
          <a:prstGeom prst="rect">
            <a:avLst/>
          </a:prstGeom>
          <a:noFill/>
        </p:spPr>
        <p:txBody>
          <a:bodyPr wrap="square" rtlCol="0" anchor="ctr">
            <a:spAutoFit/>
          </a:bodyPr>
          <a:lstStyle/>
          <a:p>
            <a:pPr algn="r"/>
            <a:r>
              <a:rPr lang="en-US" sz="5400" dirty="0">
                <a:solidFill>
                  <a:schemeClr val="bg1"/>
                </a:solidFill>
                <a:latin typeface="+mj-lt"/>
              </a:rPr>
              <a:t>Real estate agent </a:t>
            </a:r>
          </a:p>
          <a:p>
            <a:pPr algn="r"/>
            <a:r>
              <a:rPr lang="en-US" sz="5400" dirty="0">
                <a:solidFill>
                  <a:schemeClr val="bg1"/>
                </a:solidFill>
                <a:latin typeface="+mj-lt"/>
              </a:rPr>
              <a:t>price predicting</a:t>
            </a:r>
            <a:endParaRPr lang="ko-KR" altLang="en-US" sz="5400" dirty="0">
              <a:solidFill>
                <a:schemeClr val="bg1"/>
              </a:solidFill>
              <a:latin typeface="+mj-lt"/>
              <a:cs typeface="Arial" pitchFamily="34" charset="0"/>
            </a:endParaRPr>
          </a:p>
        </p:txBody>
      </p:sp>
      <p:sp>
        <p:nvSpPr>
          <p:cNvPr id="19" name="TextBox 18">
            <a:extLst>
              <a:ext uri="{FF2B5EF4-FFF2-40B4-BE49-F238E27FC236}">
                <a16:creationId xmlns:a16="http://schemas.microsoft.com/office/drawing/2014/main" id="{1FE16677-9ABE-4719-82B7-9D8CF89CCA30}"/>
              </a:ext>
            </a:extLst>
          </p:cNvPr>
          <p:cNvSpPr txBox="1"/>
          <p:nvPr/>
        </p:nvSpPr>
        <p:spPr>
          <a:xfrm>
            <a:off x="6387738" y="2902591"/>
            <a:ext cx="5286102"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In Bangkok, Nonthaburi and Samut Prakan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47755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1083FED0-30DF-5ACE-3124-77BEA471AB5E}"/>
              </a:ext>
            </a:extLst>
          </p:cNvPr>
          <p:cNvSpPr>
            <a:spLocks noGrp="1"/>
          </p:cNvSpPr>
          <p:nvPr>
            <p:ph type="sldNum" sz="quarter" idx="12"/>
          </p:nvPr>
        </p:nvSpPr>
        <p:spPr/>
        <p:txBody>
          <a:bodyPr/>
          <a:lstStyle/>
          <a:p>
            <a:endParaRPr lang="en-US" dirty="0"/>
          </a:p>
        </p:txBody>
      </p:sp>
      <p:sp>
        <p:nvSpPr>
          <p:cNvPr id="5" name="กล่องข้อความ 4">
            <a:extLst>
              <a:ext uri="{FF2B5EF4-FFF2-40B4-BE49-F238E27FC236}">
                <a16:creationId xmlns:a16="http://schemas.microsoft.com/office/drawing/2014/main" id="{99A822D2-E585-8F78-6DD9-A1DBCDF93B1F}"/>
              </a:ext>
            </a:extLst>
          </p:cNvPr>
          <p:cNvSpPr txBox="1"/>
          <p:nvPr/>
        </p:nvSpPr>
        <p:spPr>
          <a:xfrm>
            <a:off x="627398" y="306044"/>
            <a:ext cx="3044734" cy="369332"/>
          </a:xfrm>
          <a:prstGeom prst="rect">
            <a:avLst/>
          </a:prstGeom>
          <a:noFill/>
        </p:spPr>
        <p:txBody>
          <a:bodyPr wrap="square" rtlCol="0">
            <a:spAutoFit/>
          </a:bodyPr>
          <a:lstStyle/>
          <a:p>
            <a:r>
              <a:rPr lang="en-US" dirty="0"/>
              <a:t>Feature Engineering</a:t>
            </a:r>
          </a:p>
        </p:txBody>
      </p:sp>
      <p:graphicFrame>
        <p:nvGraphicFramePr>
          <p:cNvPr id="6" name="วัตถุ 5">
            <a:extLst>
              <a:ext uri="{FF2B5EF4-FFF2-40B4-BE49-F238E27FC236}">
                <a16:creationId xmlns:a16="http://schemas.microsoft.com/office/drawing/2014/main" id="{F823687C-C67C-9A27-221A-CB8FBDF98FEE}"/>
              </a:ext>
            </a:extLst>
          </p:cNvPr>
          <p:cNvGraphicFramePr>
            <a:graphicFrameLocks noChangeAspect="1"/>
          </p:cNvGraphicFramePr>
          <p:nvPr>
            <p:extLst>
              <p:ext uri="{D42A27DB-BD31-4B8C-83A1-F6EECF244321}">
                <p14:modId xmlns:p14="http://schemas.microsoft.com/office/powerpoint/2010/main" val="3582034660"/>
              </p:ext>
            </p:extLst>
          </p:nvPr>
        </p:nvGraphicFramePr>
        <p:xfrm>
          <a:off x="2403158" y="1794756"/>
          <a:ext cx="7518082" cy="2513719"/>
        </p:xfrm>
        <a:graphic>
          <a:graphicData uri="http://schemas.openxmlformats.org/presentationml/2006/ole">
            <mc:AlternateContent xmlns:mc="http://schemas.openxmlformats.org/markup-compatibility/2006">
              <mc:Choice xmlns:v="urn:schemas-microsoft-com:vml" Requires="v">
                <p:oleObj name="Worksheet" r:id="rId3" imgW="3375625" imgH="1104813" progId="Excel.Sheet.12">
                  <p:embed/>
                </p:oleObj>
              </mc:Choice>
              <mc:Fallback>
                <p:oleObj name="Worksheet" r:id="rId3" imgW="3375625" imgH="1104813" progId="Excel.Sheet.12">
                  <p:embed/>
                  <p:pic>
                    <p:nvPicPr>
                      <p:cNvPr id="10" name="วัตถุ 9">
                        <a:extLst>
                          <a:ext uri="{FF2B5EF4-FFF2-40B4-BE49-F238E27FC236}">
                            <a16:creationId xmlns:a16="http://schemas.microsoft.com/office/drawing/2014/main" id="{77BE2886-6937-A518-B927-D07BE992E7E0}"/>
                          </a:ext>
                        </a:extLst>
                      </p:cNvPr>
                      <p:cNvPicPr/>
                      <p:nvPr/>
                    </p:nvPicPr>
                    <p:blipFill>
                      <a:blip r:embed="rId4"/>
                      <a:stretch>
                        <a:fillRect/>
                      </a:stretch>
                    </p:blipFill>
                    <p:spPr>
                      <a:xfrm>
                        <a:off x="2403158" y="1794756"/>
                        <a:ext cx="7518082" cy="2513719"/>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0C22D713-9945-83C2-448F-601AD845B981}"/>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EDA</a:t>
            </a:r>
          </a:p>
        </p:txBody>
      </p:sp>
    </p:spTree>
    <p:extLst>
      <p:ext uri="{BB962C8B-B14F-4D97-AF65-F5344CB8AC3E}">
        <p14:creationId xmlns:p14="http://schemas.microsoft.com/office/powerpoint/2010/main" val="77582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0C24DEA8-0383-1A7F-904C-F7623537F858}"/>
              </a:ext>
            </a:extLst>
          </p:cNvPr>
          <p:cNvSpPr>
            <a:spLocks noGrp="1"/>
          </p:cNvSpPr>
          <p:nvPr>
            <p:ph type="sldNum" sz="quarter" idx="12"/>
          </p:nvPr>
        </p:nvSpPr>
        <p:spPr/>
        <p:txBody>
          <a:bodyPr/>
          <a:lstStyle/>
          <a:p>
            <a:endParaRPr lang="en-US" dirty="0"/>
          </a:p>
        </p:txBody>
      </p:sp>
      <p:graphicFrame>
        <p:nvGraphicFramePr>
          <p:cNvPr id="5" name="แผนภูมิ 4">
            <a:extLst>
              <a:ext uri="{FF2B5EF4-FFF2-40B4-BE49-F238E27FC236}">
                <a16:creationId xmlns:a16="http://schemas.microsoft.com/office/drawing/2014/main" id="{78EC83C8-4AA1-DFB9-CA7D-E3CEE100E0E9}"/>
              </a:ext>
            </a:extLst>
          </p:cNvPr>
          <p:cNvGraphicFramePr>
            <a:graphicFrameLocks/>
          </p:cNvGraphicFramePr>
          <p:nvPr>
            <p:extLst>
              <p:ext uri="{D42A27DB-BD31-4B8C-83A1-F6EECF244321}">
                <p14:modId xmlns:p14="http://schemas.microsoft.com/office/powerpoint/2010/main" val="1156177243"/>
              </p:ext>
            </p:extLst>
          </p:nvPr>
        </p:nvGraphicFramePr>
        <p:xfrm>
          <a:off x="6096000" y="1273629"/>
          <a:ext cx="5699255" cy="43387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แผนภูมิ 5">
            <a:extLst>
              <a:ext uri="{FF2B5EF4-FFF2-40B4-BE49-F238E27FC236}">
                <a16:creationId xmlns:a16="http://schemas.microsoft.com/office/drawing/2014/main" id="{88A6EF15-C807-F3DC-AFB0-225C6B933D8F}"/>
              </a:ext>
            </a:extLst>
          </p:cNvPr>
          <p:cNvGraphicFramePr>
            <a:graphicFrameLocks/>
          </p:cNvGraphicFramePr>
          <p:nvPr>
            <p:extLst>
              <p:ext uri="{D42A27DB-BD31-4B8C-83A1-F6EECF244321}">
                <p14:modId xmlns:p14="http://schemas.microsoft.com/office/powerpoint/2010/main" val="3609196368"/>
              </p:ext>
            </p:extLst>
          </p:nvPr>
        </p:nvGraphicFramePr>
        <p:xfrm>
          <a:off x="396745" y="1273629"/>
          <a:ext cx="5699255" cy="433873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1">
            <a:extLst>
              <a:ext uri="{FF2B5EF4-FFF2-40B4-BE49-F238E27FC236}">
                <a16:creationId xmlns:a16="http://schemas.microsoft.com/office/drawing/2014/main" id="{C29CABDE-1A44-F3CB-F5E3-4E5690A77714}"/>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Modeling</a:t>
            </a:r>
          </a:p>
        </p:txBody>
      </p:sp>
    </p:spTree>
    <p:extLst>
      <p:ext uri="{BB962C8B-B14F-4D97-AF65-F5344CB8AC3E}">
        <p14:creationId xmlns:p14="http://schemas.microsoft.com/office/powerpoint/2010/main" val="3027319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FAE1B96D-A541-CB76-8360-EF4D26E9A128}"/>
              </a:ext>
            </a:extLst>
          </p:cNvPr>
          <p:cNvSpPr>
            <a:spLocks noGrp="1"/>
          </p:cNvSpPr>
          <p:nvPr>
            <p:ph type="sldNum" sz="quarter" idx="12"/>
          </p:nvPr>
        </p:nvSpPr>
        <p:spPr/>
        <p:txBody>
          <a:bodyPr/>
          <a:lstStyle/>
          <a:p>
            <a:endParaRPr lang="en-US" dirty="0"/>
          </a:p>
        </p:txBody>
      </p:sp>
      <p:graphicFrame>
        <p:nvGraphicFramePr>
          <p:cNvPr id="5" name="แผนภูมิ 4">
            <a:extLst>
              <a:ext uri="{FF2B5EF4-FFF2-40B4-BE49-F238E27FC236}">
                <a16:creationId xmlns:a16="http://schemas.microsoft.com/office/drawing/2014/main" id="{C1EAC180-3EE2-70CD-B8FC-1023FD9323A0}"/>
              </a:ext>
            </a:extLst>
          </p:cNvPr>
          <p:cNvGraphicFramePr>
            <a:graphicFrameLocks/>
          </p:cNvGraphicFramePr>
          <p:nvPr>
            <p:extLst>
              <p:ext uri="{D42A27DB-BD31-4B8C-83A1-F6EECF244321}">
                <p14:modId xmlns:p14="http://schemas.microsoft.com/office/powerpoint/2010/main" val="1468858377"/>
              </p:ext>
            </p:extLst>
          </p:nvPr>
        </p:nvGraphicFramePr>
        <p:xfrm>
          <a:off x="431644" y="1940830"/>
          <a:ext cx="5664356" cy="3543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แผนภูมิ 6">
            <a:extLst>
              <a:ext uri="{FF2B5EF4-FFF2-40B4-BE49-F238E27FC236}">
                <a16:creationId xmlns:a16="http://schemas.microsoft.com/office/drawing/2014/main" id="{30DD9608-A697-92BB-97EE-652AA167938F}"/>
              </a:ext>
            </a:extLst>
          </p:cNvPr>
          <p:cNvGraphicFramePr>
            <a:graphicFrameLocks/>
          </p:cNvGraphicFramePr>
          <p:nvPr>
            <p:extLst>
              <p:ext uri="{D42A27DB-BD31-4B8C-83A1-F6EECF244321}">
                <p14:modId xmlns:p14="http://schemas.microsoft.com/office/powerpoint/2010/main" val="2089819137"/>
              </p:ext>
            </p:extLst>
          </p:nvPr>
        </p:nvGraphicFramePr>
        <p:xfrm>
          <a:off x="6367052" y="1872251"/>
          <a:ext cx="5132522" cy="3543084"/>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 Placeholder 1">
            <a:extLst>
              <a:ext uri="{FF2B5EF4-FFF2-40B4-BE49-F238E27FC236}">
                <a16:creationId xmlns:a16="http://schemas.microsoft.com/office/drawing/2014/main" id="{C1AEC902-869C-47F5-04D6-BAF951A11C37}"/>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Modeling</a:t>
            </a:r>
          </a:p>
        </p:txBody>
      </p:sp>
      <p:sp>
        <p:nvSpPr>
          <p:cNvPr id="9" name="กล่องข้อความ 8">
            <a:extLst>
              <a:ext uri="{FF2B5EF4-FFF2-40B4-BE49-F238E27FC236}">
                <a16:creationId xmlns:a16="http://schemas.microsoft.com/office/drawing/2014/main" id="{1FF37A0F-ED27-2D80-F79B-40C1C3DE030A}"/>
              </a:ext>
            </a:extLst>
          </p:cNvPr>
          <p:cNvSpPr txBox="1"/>
          <p:nvPr/>
        </p:nvSpPr>
        <p:spPr>
          <a:xfrm>
            <a:off x="1568630" y="1350131"/>
            <a:ext cx="9325792" cy="369332"/>
          </a:xfrm>
          <a:prstGeom prst="rect">
            <a:avLst/>
          </a:prstGeom>
          <a:noFill/>
        </p:spPr>
        <p:txBody>
          <a:bodyPr wrap="square" rtlCol="0">
            <a:spAutoFit/>
          </a:bodyPr>
          <a:lstStyle/>
          <a:p>
            <a:r>
              <a:rPr lang="en-US" dirty="0"/>
              <a:t>Model comparison with Hyper parameters (Tune Hyperparameters with </a:t>
            </a:r>
            <a:r>
              <a:rPr lang="en-US" dirty="0" err="1"/>
              <a:t>GridSearchCV</a:t>
            </a:r>
            <a:r>
              <a:rPr lang="en-US" dirty="0"/>
              <a:t>)</a:t>
            </a:r>
          </a:p>
        </p:txBody>
      </p:sp>
      <p:graphicFrame>
        <p:nvGraphicFramePr>
          <p:cNvPr id="10" name="วัตถุ 9">
            <a:extLst>
              <a:ext uri="{FF2B5EF4-FFF2-40B4-BE49-F238E27FC236}">
                <a16:creationId xmlns:a16="http://schemas.microsoft.com/office/drawing/2014/main" id="{F68261EC-9BEE-1BC8-27BA-529B6F60D74E}"/>
              </a:ext>
            </a:extLst>
          </p:cNvPr>
          <p:cNvGraphicFramePr>
            <a:graphicFrameLocks noChangeAspect="1"/>
          </p:cNvGraphicFramePr>
          <p:nvPr>
            <p:extLst>
              <p:ext uri="{D42A27DB-BD31-4B8C-83A1-F6EECF244321}">
                <p14:modId xmlns:p14="http://schemas.microsoft.com/office/powerpoint/2010/main" val="2939524554"/>
              </p:ext>
            </p:extLst>
          </p:nvPr>
        </p:nvGraphicFramePr>
        <p:xfrm>
          <a:off x="8184342" y="5618441"/>
          <a:ext cx="3923744" cy="900050"/>
        </p:xfrm>
        <a:graphic>
          <a:graphicData uri="http://schemas.openxmlformats.org/presentationml/2006/ole">
            <mc:AlternateContent xmlns:mc="http://schemas.openxmlformats.org/markup-compatibility/2006">
              <mc:Choice xmlns:v="urn:schemas-microsoft-com:vml" Requires="v">
                <p:oleObj name="Worksheet" r:id="rId5" imgW="3176661" imgH="728882" progId="Excel.Sheet.12">
                  <p:embed/>
                </p:oleObj>
              </mc:Choice>
              <mc:Fallback>
                <p:oleObj name="Worksheet" r:id="rId5" imgW="3176661" imgH="728882" progId="Excel.Sheet.12">
                  <p:embed/>
                  <p:pic>
                    <p:nvPicPr>
                      <p:cNvPr id="13" name="วัตถุ 12">
                        <a:extLst>
                          <a:ext uri="{FF2B5EF4-FFF2-40B4-BE49-F238E27FC236}">
                            <a16:creationId xmlns:a16="http://schemas.microsoft.com/office/drawing/2014/main" id="{4742304E-BF9B-F612-2F8F-4D346BB9C63E}"/>
                          </a:ext>
                        </a:extLst>
                      </p:cNvPr>
                      <p:cNvPicPr/>
                      <p:nvPr/>
                    </p:nvPicPr>
                    <p:blipFill>
                      <a:blip r:embed="rId6"/>
                      <a:stretch>
                        <a:fillRect/>
                      </a:stretch>
                    </p:blipFill>
                    <p:spPr>
                      <a:xfrm>
                        <a:off x="8184342" y="5618441"/>
                        <a:ext cx="3923744" cy="900050"/>
                      </a:xfrm>
                      <a:prstGeom prst="rect">
                        <a:avLst/>
                      </a:prstGeom>
                      <a:solidFill>
                        <a:srgbClr val="00B050"/>
                      </a:solidFill>
                      <a:ln>
                        <a:solidFill>
                          <a:schemeClr val="accent5"/>
                        </a:solidFill>
                      </a:ln>
                    </p:spPr>
                  </p:pic>
                </p:oleObj>
              </mc:Fallback>
            </mc:AlternateContent>
          </a:graphicData>
        </a:graphic>
      </p:graphicFrame>
      <p:graphicFrame>
        <p:nvGraphicFramePr>
          <p:cNvPr id="11" name="วัตถุ 10">
            <a:extLst>
              <a:ext uri="{FF2B5EF4-FFF2-40B4-BE49-F238E27FC236}">
                <a16:creationId xmlns:a16="http://schemas.microsoft.com/office/drawing/2014/main" id="{7388E468-19D2-EF55-1CDB-440C47B4F3E9}"/>
              </a:ext>
            </a:extLst>
          </p:cNvPr>
          <p:cNvGraphicFramePr>
            <a:graphicFrameLocks noChangeAspect="1"/>
          </p:cNvGraphicFramePr>
          <p:nvPr>
            <p:extLst>
              <p:ext uri="{D42A27DB-BD31-4B8C-83A1-F6EECF244321}">
                <p14:modId xmlns:p14="http://schemas.microsoft.com/office/powerpoint/2010/main" val="3932265580"/>
              </p:ext>
            </p:extLst>
          </p:nvPr>
        </p:nvGraphicFramePr>
        <p:xfrm>
          <a:off x="83914" y="5607011"/>
          <a:ext cx="8019955" cy="900050"/>
        </p:xfrm>
        <a:graphic>
          <a:graphicData uri="http://schemas.openxmlformats.org/presentationml/2006/ole">
            <mc:AlternateContent xmlns:mc="http://schemas.openxmlformats.org/markup-compatibility/2006">
              <mc:Choice xmlns:v="urn:schemas-microsoft-com:vml" Requires="v">
                <p:oleObj name="Worksheet" r:id="rId7" imgW="6848328" imgH="728882" progId="Excel.Sheet.12">
                  <p:embed/>
                </p:oleObj>
              </mc:Choice>
              <mc:Fallback>
                <p:oleObj name="Worksheet" r:id="rId7" imgW="6848328" imgH="728882" progId="Excel.Sheet.12">
                  <p:embed/>
                  <p:pic>
                    <p:nvPicPr>
                      <p:cNvPr id="16" name="วัตถุ 15">
                        <a:extLst>
                          <a:ext uri="{FF2B5EF4-FFF2-40B4-BE49-F238E27FC236}">
                            <a16:creationId xmlns:a16="http://schemas.microsoft.com/office/drawing/2014/main" id="{2C03F008-2CD5-6E1D-E393-1FB753EE1451}"/>
                          </a:ext>
                        </a:extLst>
                      </p:cNvPr>
                      <p:cNvPicPr/>
                      <p:nvPr/>
                    </p:nvPicPr>
                    <p:blipFill>
                      <a:blip r:embed="rId8"/>
                      <a:stretch>
                        <a:fillRect/>
                      </a:stretch>
                    </p:blipFill>
                    <p:spPr>
                      <a:xfrm>
                        <a:off x="83914" y="5607011"/>
                        <a:ext cx="8019955" cy="900050"/>
                      </a:xfrm>
                      <a:prstGeom prst="rect">
                        <a:avLst/>
                      </a:prstGeom>
                    </p:spPr>
                  </p:pic>
                </p:oleObj>
              </mc:Fallback>
            </mc:AlternateContent>
          </a:graphicData>
        </a:graphic>
      </p:graphicFrame>
    </p:spTree>
    <p:extLst>
      <p:ext uri="{BB962C8B-B14F-4D97-AF65-F5344CB8AC3E}">
        <p14:creationId xmlns:p14="http://schemas.microsoft.com/office/powerpoint/2010/main" val="44062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1BAF0DA-CE05-3871-EC4F-B1B432D10654}"/>
              </a:ext>
            </a:extLst>
          </p:cNvPr>
          <p:cNvSpPr>
            <a:spLocks noGrp="1"/>
          </p:cNvSpPr>
          <p:nvPr>
            <p:ph type="ctrTitle"/>
          </p:nvPr>
        </p:nvSpPr>
        <p:spPr/>
        <p:txBody>
          <a:bodyPr/>
          <a:lstStyle/>
          <a:p>
            <a:r>
              <a:rPr lang="en-US" dirty="0"/>
              <a:t>+</a:t>
            </a:r>
          </a:p>
        </p:txBody>
      </p:sp>
      <p:sp>
        <p:nvSpPr>
          <p:cNvPr id="3" name="ชื่อเรื่องรอง 2">
            <a:extLst>
              <a:ext uri="{FF2B5EF4-FFF2-40B4-BE49-F238E27FC236}">
                <a16:creationId xmlns:a16="http://schemas.microsoft.com/office/drawing/2014/main" id="{9035FAE7-FE0D-3BC9-EB63-76559072A3C9}"/>
              </a:ext>
            </a:extLst>
          </p:cNvPr>
          <p:cNvSpPr>
            <a:spLocks noGrp="1"/>
          </p:cNvSpPr>
          <p:nvPr>
            <p:ph type="subTitle" idx="1"/>
          </p:nvPr>
        </p:nvSpPr>
        <p:spPr/>
        <p:txBody>
          <a:bodyPr/>
          <a:lstStyle/>
          <a:p>
            <a:endParaRPr lang="en-US" dirty="0"/>
          </a:p>
        </p:txBody>
      </p:sp>
      <p:sp>
        <p:nvSpPr>
          <p:cNvPr id="4" name="ตัวแทนหมายเลขสไลด์ 3">
            <a:extLst>
              <a:ext uri="{FF2B5EF4-FFF2-40B4-BE49-F238E27FC236}">
                <a16:creationId xmlns:a16="http://schemas.microsoft.com/office/drawing/2014/main" id="{3F963821-E8F0-12A7-1465-B470EDB20DF5}"/>
              </a:ext>
            </a:extLst>
          </p:cNvPr>
          <p:cNvSpPr>
            <a:spLocks noGrp="1"/>
          </p:cNvSpPr>
          <p:nvPr>
            <p:ph type="sldNum" sz="quarter" idx="12"/>
          </p:nvPr>
        </p:nvSpPr>
        <p:spPr/>
        <p:txBody>
          <a:bodyPr/>
          <a:lstStyle/>
          <a:p>
            <a:endParaRPr lang="en-US" dirty="0"/>
          </a:p>
        </p:txBody>
      </p:sp>
      <p:pic>
        <p:nvPicPr>
          <p:cNvPr id="5" name="รูปภาพ 4" descr="รูปภาพประกอบด้วย ข้อความ, ไลน์, พล็อต, ภาพหน้าจอ&#10;&#10;คำอธิบายที่สร้างโดยอัตโนมัติ">
            <a:extLst>
              <a:ext uri="{FF2B5EF4-FFF2-40B4-BE49-F238E27FC236}">
                <a16:creationId xmlns:a16="http://schemas.microsoft.com/office/drawing/2014/main" id="{BC9AF3B0-17F3-0C85-889B-B68DCB2EC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580" y="1184910"/>
            <a:ext cx="8113130" cy="5275906"/>
          </a:xfrm>
          <a:prstGeom prst="rect">
            <a:avLst/>
          </a:prstGeom>
        </p:spPr>
      </p:pic>
      <p:sp>
        <p:nvSpPr>
          <p:cNvPr id="6" name="กล่องข้อความ 5">
            <a:extLst>
              <a:ext uri="{FF2B5EF4-FFF2-40B4-BE49-F238E27FC236}">
                <a16:creationId xmlns:a16="http://schemas.microsoft.com/office/drawing/2014/main" id="{6DDD6FE8-A3C4-017D-EC1B-8547EFDAF76F}"/>
              </a:ext>
            </a:extLst>
          </p:cNvPr>
          <p:cNvSpPr txBox="1"/>
          <p:nvPr/>
        </p:nvSpPr>
        <p:spPr>
          <a:xfrm>
            <a:off x="77290" y="1714045"/>
            <a:ext cx="4685212" cy="2585323"/>
          </a:xfrm>
          <a:prstGeom prst="rect">
            <a:avLst/>
          </a:prstGeom>
          <a:noFill/>
        </p:spPr>
        <p:txBody>
          <a:bodyPr wrap="square" rtlCol="0">
            <a:spAutoFit/>
          </a:bodyPr>
          <a:lstStyle/>
          <a:p>
            <a:r>
              <a:rPr lang="en-US" b="1" dirty="0">
                <a:solidFill>
                  <a:schemeClr val="accent2">
                    <a:lumMod val="50000"/>
                  </a:schemeClr>
                </a:solidFill>
              </a:rPr>
              <a:t>Selection Model : </a:t>
            </a:r>
            <a:r>
              <a:rPr lang="en-US" dirty="0" err="1">
                <a:solidFill>
                  <a:schemeClr val="accent2">
                    <a:lumMod val="75000"/>
                  </a:schemeClr>
                </a:solidFill>
              </a:rPr>
              <a:t>ElasticNet</a:t>
            </a:r>
            <a:r>
              <a:rPr lang="en-US" dirty="0">
                <a:solidFill>
                  <a:schemeClr val="accent2">
                    <a:lumMod val="75000"/>
                  </a:schemeClr>
                </a:solidFill>
              </a:rPr>
              <a:t> </a:t>
            </a:r>
          </a:p>
          <a:p>
            <a:r>
              <a:rPr lang="en-US" b="1" dirty="0">
                <a:solidFill>
                  <a:schemeClr val="accent2">
                    <a:lumMod val="50000"/>
                  </a:schemeClr>
                </a:solidFill>
              </a:rPr>
              <a:t>hyperparameters :</a:t>
            </a:r>
          </a:p>
          <a:p>
            <a:r>
              <a:rPr lang="en-US" sz="1800" b="0" i="0" u="none" strike="noStrike" baseline="0" dirty="0">
                <a:solidFill>
                  <a:schemeClr val="accent2">
                    <a:lumMod val="50000"/>
                  </a:schemeClr>
                </a:solidFill>
                <a:latin typeface="Calibri" panose="020F0502020204030204" pitchFamily="34" charset="0"/>
              </a:rPr>
              <a:t>{'alpha': 2.0, 'l1_ratio': 1.0, '</a:t>
            </a:r>
            <a:r>
              <a:rPr lang="en-US" sz="1800" b="0" i="0" u="none" strike="noStrike" baseline="0" dirty="0" err="1">
                <a:solidFill>
                  <a:schemeClr val="accent2">
                    <a:lumMod val="50000"/>
                  </a:schemeClr>
                </a:solidFill>
                <a:latin typeface="Calibri" panose="020F0502020204030204" pitchFamily="34" charset="0"/>
              </a:rPr>
              <a:t>max_iter</a:t>
            </a:r>
            <a:r>
              <a:rPr lang="en-US" sz="1800" b="0" i="0" u="none" strike="noStrike" baseline="0" dirty="0">
                <a:solidFill>
                  <a:schemeClr val="accent2">
                    <a:lumMod val="50000"/>
                  </a:schemeClr>
                </a:solidFill>
                <a:latin typeface="Calibri" panose="020F0502020204030204" pitchFamily="34" charset="0"/>
              </a:rPr>
              <a:t>': 100}</a:t>
            </a:r>
          </a:p>
          <a:p>
            <a:r>
              <a:rPr lang="en-US" sz="1800" b="1" i="0" u="none" strike="noStrike" baseline="0" dirty="0">
                <a:solidFill>
                  <a:schemeClr val="accent2">
                    <a:lumMod val="50000"/>
                  </a:schemeClr>
                </a:solidFill>
                <a:latin typeface="Calibri" panose="020F0502020204030204" pitchFamily="34" charset="0"/>
              </a:rPr>
              <a:t>R2 = </a:t>
            </a:r>
            <a:r>
              <a:rPr lang="en-US" sz="1800" b="0" i="0" u="none" strike="noStrike" baseline="0" dirty="0">
                <a:solidFill>
                  <a:schemeClr val="accent2">
                    <a:lumMod val="75000"/>
                  </a:schemeClr>
                </a:solidFill>
                <a:latin typeface="Calibri" panose="020F0502020204030204" pitchFamily="34" charset="0"/>
              </a:rPr>
              <a:t>0.658604451057883</a:t>
            </a:r>
          </a:p>
          <a:p>
            <a:r>
              <a:rPr lang="en-US" sz="1800" b="1" i="0" u="none" strike="noStrike" baseline="0" dirty="0">
                <a:solidFill>
                  <a:schemeClr val="accent2">
                    <a:lumMod val="50000"/>
                  </a:schemeClr>
                </a:solidFill>
                <a:latin typeface="Calibri" panose="020F0502020204030204" pitchFamily="34" charset="0"/>
              </a:rPr>
              <a:t>RMSE  = </a:t>
            </a:r>
            <a:r>
              <a:rPr lang="en-US" sz="1800" b="0" i="0" u="none" strike="noStrike" dirty="0">
                <a:solidFill>
                  <a:schemeClr val="accent2">
                    <a:lumMod val="75000"/>
                  </a:schemeClr>
                </a:solidFill>
                <a:effectLst/>
                <a:latin typeface="Calibri" panose="020F0502020204030204" pitchFamily="34" charset="0"/>
              </a:rPr>
              <a:t>1271750</a:t>
            </a:r>
            <a:r>
              <a:rPr lang="en-US" dirty="0">
                <a:solidFill>
                  <a:schemeClr val="accent2">
                    <a:lumMod val="75000"/>
                  </a:schemeClr>
                </a:solidFill>
                <a:effectLst/>
              </a:rPr>
              <a:t> </a:t>
            </a:r>
            <a:endParaRPr lang="en-US" sz="1800" b="0" i="0" u="none" strike="noStrike" baseline="0" dirty="0">
              <a:solidFill>
                <a:schemeClr val="accent2">
                  <a:lumMod val="75000"/>
                </a:schemeClr>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r>
              <a:rPr lang="en-US" dirty="0"/>
              <a:t> </a:t>
            </a:r>
          </a:p>
          <a:p>
            <a:endParaRPr lang="en-US" dirty="0"/>
          </a:p>
        </p:txBody>
      </p:sp>
      <p:sp>
        <p:nvSpPr>
          <p:cNvPr id="7" name="Text Placeholder 1">
            <a:extLst>
              <a:ext uri="{FF2B5EF4-FFF2-40B4-BE49-F238E27FC236}">
                <a16:creationId xmlns:a16="http://schemas.microsoft.com/office/drawing/2014/main" id="{31662B3E-B14B-491D-9EC2-89836A19F694}"/>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Modeling</a:t>
            </a:r>
          </a:p>
        </p:txBody>
      </p:sp>
      <p:sp>
        <p:nvSpPr>
          <p:cNvPr id="8" name="กล่องข้อความ 7">
            <a:extLst>
              <a:ext uri="{FF2B5EF4-FFF2-40B4-BE49-F238E27FC236}">
                <a16:creationId xmlns:a16="http://schemas.microsoft.com/office/drawing/2014/main" id="{B63BFABA-992B-59CB-6BEE-C4C381DD0E0E}"/>
              </a:ext>
            </a:extLst>
          </p:cNvPr>
          <p:cNvSpPr txBox="1"/>
          <p:nvPr/>
        </p:nvSpPr>
        <p:spPr>
          <a:xfrm>
            <a:off x="8492490" y="6115050"/>
            <a:ext cx="1223010" cy="292388"/>
          </a:xfrm>
          <a:prstGeom prst="rect">
            <a:avLst/>
          </a:prstGeom>
          <a:noFill/>
        </p:spPr>
        <p:txBody>
          <a:bodyPr wrap="square" rtlCol="0">
            <a:spAutoFit/>
          </a:bodyPr>
          <a:lstStyle/>
          <a:p>
            <a:r>
              <a:rPr lang="en-US" sz="1300" dirty="0">
                <a:solidFill>
                  <a:schemeClr val="tx1">
                    <a:lumMod val="75000"/>
                    <a:lumOff val="25000"/>
                  </a:schemeClr>
                </a:solidFill>
              </a:rPr>
              <a:t>(mil baht)</a:t>
            </a:r>
          </a:p>
        </p:txBody>
      </p:sp>
    </p:spTree>
    <p:extLst>
      <p:ext uri="{BB962C8B-B14F-4D97-AF65-F5344CB8AC3E}">
        <p14:creationId xmlns:p14="http://schemas.microsoft.com/office/powerpoint/2010/main" val="248048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B56C8-2ECC-40CE-8512-1AB853C9BE30}"/>
              </a:ext>
            </a:extLst>
          </p:cNvPr>
          <p:cNvSpPr txBox="1"/>
          <p:nvPr/>
        </p:nvSpPr>
        <p:spPr>
          <a:xfrm>
            <a:off x="365129" y="851945"/>
            <a:ext cx="3938514"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Conclusion</a:t>
            </a:r>
            <a:endParaRPr lang="ko-KR" altLang="en-US" sz="5400" dirty="0">
              <a:solidFill>
                <a:schemeClr val="bg1"/>
              </a:solidFill>
              <a:latin typeface="+mj-lt"/>
              <a:cs typeface="Arial" pitchFamily="34" charset="0"/>
            </a:endParaRPr>
          </a:p>
        </p:txBody>
      </p:sp>
      <p:sp>
        <p:nvSpPr>
          <p:cNvPr id="7" name="TextBox 6">
            <a:extLst>
              <a:ext uri="{FF2B5EF4-FFF2-40B4-BE49-F238E27FC236}">
                <a16:creationId xmlns:a16="http://schemas.microsoft.com/office/drawing/2014/main" id="{76F2F788-96DF-4F96-8E67-04710C225771}"/>
              </a:ext>
            </a:extLst>
          </p:cNvPr>
          <p:cNvSpPr txBox="1"/>
          <p:nvPr/>
        </p:nvSpPr>
        <p:spPr>
          <a:xfrm>
            <a:off x="5222490" y="1223358"/>
            <a:ext cx="5696556" cy="452431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bg1"/>
                </a:solidFill>
                <a:cs typeface="Arial" pitchFamily="34" charset="0"/>
              </a:rPr>
              <a:t>The type of property likely has a significant impact on the price. </a:t>
            </a:r>
          </a:p>
          <a:p>
            <a:pPr marL="285750" indent="-285750">
              <a:buFont typeface="Arial" panose="020B0604020202020204" pitchFamily="34" charset="0"/>
              <a:buChar char="•"/>
            </a:pPr>
            <a:r>
              <a:rPr lang="en-US" altLang="ko-KR" dirty="0">
                <a:solidFill>
                  <a:schemeClr val="bg1"/>
                </a:solidFill>
                <a:cs typeface="Arial" pitchFamily="34" charset="0"/>
              </a:rPr>
              <a:t>Detached houses have higher prices compared to condos and townhouses. </a:t>
            </a:r>
          </a:p>
          <a:p>
            <a:pPr marL="285750" indent="-285750">
              <a:buFont typeface="Arial" panose="020B0604020202020204" pitchFamily="34" charset="0"/>
              <a:buChar char="•"/>
            </a:pPr>
            <a:r>
              <a:rPr lang="en-US" altLang="ko-KR" dirty="0">
                <a:solidFill>
                  <a:schemeClr val="bg1"/>
                </a:solidFill>
                <a:cs typeface="Arial" pitchFamily="34" charset="0"/>
              </a:rPr>
              <a:t>District, province, subdistrict, latitude and longitude can significantly affect the price. </a:t>
            </a:r>
          </a:p>
          <a:p>
            <a:pPr marL="285750" indent="-285750">
              <a:buFont typeface="Arial" panose="020B0604020202020204" pitchFamily="34" charset="0"/>
              <a:buChar char="•"/>
            </a:pPr>
            <a:r>
              <a:rPr lang="en-US" altLang="ko-KR" dirty="0">
                <a:solidFill>
                  <a:schemeClr val="bg1"/>
                </a:solidFill>
                <a:cs typeface="Arial" pitchFamily="34" charset="0"/>
              </a:rPr>
              <a:t>Properties in specific districts or provinces may be more expensive due to their desirability. </a:t>
            </a:r>
            <a:endParaRPr lang="th-TH" altLang="ko-KR" dirty="0">
              <a:solidFill>
                <a:schemeClr val="bg1"/>
              </a:solidFill>
              <a:cs typeface="Arial" pitchFamily="34" charset="0"/>
            </a:endParaRPr>
          </a:p>
          <a:p>
            <a:pPr marL="285750" indent="-285750">
              <a:buFont typeface="Arial" panose="020B0604020202020204" pitchFamily="34" charset="0"/>
              <a:buChar char="•"/>
            </a:pPr>
            <a:r>
              <a:rPr lang="en-US" altLang="ko-KR" dirty="0">
                <a:solidFill>
                  <a:schemeClr val="bg1"/>
                </a:solidFill>
                <a:cs typeface="Arial" pitchFamily="34" charset="0"/>
              </a:rPr>
              <a:t>The presence of nearby amenities such as supermarkets, and nearby stations (MRT, BTS) can impact prices. </a:t>
            </a:r>
            <a:endParaRPr lang="th-TH" altLang="ko-KR" dirty="0">
              <a:solidFill>
                <a:schemeClr val="bg1"/>
              </a:solidFill>
              <a:cs typeface="Arial" pitchFamily="34" charset="0"/>
            </a:endParaRPr>
          </a:p>
          <a:p>
            <a:pPr marL="285750" indent="-285750">
              <a:buFont typeface="Arial" panose="020B0604020202020204" pitchFamily="34" charset="0"/>
              <a:buChar char="•"/>
            </a:pPr>
            <a:r>
              <a:rPr lang="en-US" altLang="ko-KR" dirty="0">
                <a:solidFill>
                  <a:schemeClr val="bg1"/>
                </a:solidFill>
                <a:cs typeface="Arial" pitchFamily="34" charset="0"/>
              </a:rPr>
              <a:t>Properties located closer to public transportation (BTS, MRT) may command higher prices. </a:t>
            </a:r>
          </a:p>
          <a:p>
            <a:pPr marL="285750" indent="-285750">
              <a:buFont typeface="Arial" panose="020B0604020202020204" pitchFamily="34" charset="0"/>
              <a:buChar char="•"/>
            </a:pPr>
            <a:r>
              <a:rPr lang="en-US" altLang="ko-KR" dirty="0">
                <a:solidFill>
                  <a:schemeClr val="bg1"/>
                </a:solidFill>
                <a:cs typeface="Arial" pitchFamily="34" charset="0"/>
              </a:rPr>
              <a:t>Properties with more bedrooms and bathrooms, larger floor areas, and newer constructions may have higher prices.</a:t>
            </a:r>
            <a:endParaRPr lang="ko-KR" altLang="en-US" dirty="0">
              <a:solidFill>
                <a:schemeClr val="bg1"/>
              </a:solidFill>
              <a:cs typeface="Arial" pitchFamily="34" charset="0"/>
            </a:endParaRPr>
          </a:p>
        </p:txBody>
      </p:sp>
      <p:sp>
        <p:nvSpPr>
          <p:cNvPr id="10" name="Rectangle 48">
            <a:extLst>
              <a:ext uri="{FF2B5EF4-FFF2-40B4-BE49-F238E27FC236}">
                <a16:creationId xmlns:a16="http://schemas.microsoft.com/office/drawing/2014/main" id="{156B28B8-5D4B-4BD8-873F-7CA148ABD161}"/>
              </a:ext>
            </a:extLst>
          </p:cNvPr>
          <p:cNvSpPr/>
          <p:nvPr/>
        </p:nvSpPr>
        <p:spPr>
          <a:xfrm>
            <a:off x="4791051" y="929338"/>
            <a:ext cx="6559435" cy="509823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Tree>
    <p:extLst>
      <p:ext uri="{BB962C8B-B14F-4D97-AF65-F5344CB8AC3E}">
        <p14:creationId xmlns:p14="http://schemas.microsoft.com/office/powerpoint/2010/main" val="258276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descr="รูปภาพประกอบด้วย ข้อความ, ไลน์, ไฟฟ้าสีน้ำเงิน, ภาพหน้าจอ&#10;&#10;คำอธิบายที่สร้างโดยอัตโนมัติ">
            <a:extLst>
              <a:ext uri="{FF2B5EF4-FFF2-40B4-BE49-F238E27FC236}">
                <a16:creationId xmlns:a16="http://schemas.microsoft.com/office/drawing/2014/main" id="{2757A6AB-5A0A-549A-B94E-0DFD4D275CE6}"/>
              </a:ext>
            </a:extLst>
          </p:cNvPr>
          <p:cNvPicPr>
            <a:picLocks noChangeAspect="1"/>
          </p:cNvPicPr>
          <p:nvPr/>
        </p:nvPicPr>
        <p:blipFill rotWithShape="1">
          <a:blip r:embed="rId2">
            <a:extLst>
              <a:ext uri="{28A0092B-C50C-407E-A947-70E740481C1C}">
                <a14:useLocalDpi xmlns:a14="http://schemas.microsoft.com/office/drawing/2010/main" val="0"/>
              </a:ext>
            </a:extLst>
          </a:blip>
          <a:srcRect r="13750"/>
          <a:stretch/>
        </p:blipFill>
        <p:spPr>
          <a:xfrm>
            <a:off x="0" y="1668383"/>
            <a:ext cx="12192000" cy="2482861"/>
          </a:xfrm>
          <a:prstGeom prst="rect">
            <a:avLst/>
          </a:prstGeom>
        </p:spPr>
      </p:pic>
    </p:spTree>
    <p:extLst>
      <p:ext uri="{BB962C8B-B14F-4D97-AF65-F5344CB8AC3E}">
        <p14:creationId xmlns:p14="http://schemas.microsoft.com/office/powerpoint/2010/main" val="68981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AF56A90A-F8C9-17D6-4339-AB43B4095B36}"/>
              </a:ext>
            </a:extLst>
          </p:cNvPr>
          <p:cNvSpPr txBox="1"/>
          <p:nvPr/>
        </p:nvSpPr>
        <p:spPr>
          <a:xfrm>
            <a:off x="383790" y="456068"/>
            <a:ext cx="3824316" cy="1754326"/>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Recommendation</a:t>
            </a:r>
            <a:endParaRPr lang="ko-KR" altLang="en-US" sz="5400" dirty="0">
              <a:solidFill>
                <a:schemeClr val="bg1"/>
              </a:solidFill>
              <a:latin typeface="+mj-lt"/>
              <a:cs typeface="Arial" pitchFamily="34" charset="0"/>
            </a:endParaRPr>
          </a:p>
        </p:txBody>
      </p:sp>
      <p:sp>
        <p:nvSpPr>
          <p:cNvPr id="6" name="Rectangle 48">
            <a:extLst>
              <a:ext uri="{FF2B5EF4-FFF2-40B4-BE49-F238E27FC236}">
                <a16:creationId xmlns:a16="http://schemas.microsoft.com/office/drawing/2014/main" id="{4E5B253D-2E2B-3E5D-A2FA-3B85F1169876}"/>
              </a:ext>
            </a:extLst>
          </p:cNvPr>
          <p:cNvSpPr/>
          <p:nvPr/>
        </p:nvSpPr>
        <p:spPr>
          <a:xfrm>
            <a:off x="4791051" y="929338"/>
            <a:ext cx="6559435" cy="509823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7" name="TextBox 6">
            <a:extLst>
              <a:ext uri="{FF2B5EF4-FFF2-40B4-BE49-F238E27FC236}">
                <a16:creationId xmlns:a16="http://schemas.microsoft.com/office/drawing/2014/main" id="{3EEDF8B3-0F75-38C0-20F4-77A75169CEDE}"/>
              </a:ext>
            </a:extLst>
          </p:cNvPr>
          <p:cNvSpPr txBox="1"/>
          <p:nvPr/>
        </p:nvSpPr>
        <p:spPr>
          <a:xfrm>
            <a:off x="4984356" y="1176705"/>
            <a:ext cx="636613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Identify the most popular property types in the area and focus on marketing and sales efforts for those types.</a:t>
            </a:r>
          </a:p>
          <a:p>
            <a:pPr marL="285750" indent="-285750">
              <a:buFont typeface="Arial" panose="020B0604020202020204" pitchFamily="34" charset="0"/>
              <a:buChar char="•"/>
            </a:pPr>
            <a:r>
              <a:rPr lang="en-US" dirty="0">
                <a:solidFill>
                  <a:schemeClr val="bg1"/>
                </a:solidFill>
              </a:rPr>
              <a:t>Analyze which districts, provinces, and subdistricts have the highest demand. Focus on opportunities to make more  profits from those areas.</a:t>
            </a:r>
          </a:p>
          <a:p>
            <a:pPr marL="285750" indent="-285750">
              <a:buFont typeface="Arial" panose="020B0604020202020204" pitchFamily="34" charset="0"/>
              <a:buChar char="•"/>
            </a:pPr>
            <a:r>
              <a:rPr lang="en-US" dirty="0">
                <a:solidFill>
                  <a:schemeClr val="bg1"/>
                </a:solidFill>
              </a:rPr>
              <a:t>For some customers who have a limited budget to purchase real estate. We can use data on real estate prices in each area to make recommendations so we could rapidly specific area to match with limited budget.</a:t>
            </a:r>
          </a:p>
        </p:txBody>
      </p:sp>
    </p:spTree>
    <p:extLst>
      <p:ext uri="{BB962C8B-B14F-4D97-AF65-F5344CB8AC3E}">
        <p14:creationId xmlns:p14="http://schemas.microsoft.com/office/powerpoint/2010/main" val="169838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วัตถุ 1">
            <a:extLst>
              <a:ext uri="{FF2B5EF4-FFF2-40B4-BE49-F238E27FC236}">
                <a16:creationId xmlns:a16="http://schemas.microsoft.com/office/drawing/2014/main" id="{B934EAD4-39D7-7F91-2B61-30F178572268}"/>
              </a:ext>
            </a:extLst>
          </p:cNvPr>
          <p:cNvGraphicFramePr>
            <a:graphicFrameLocks noChangeAspect="1"/>
          </p:cNvGraphicFramePr>
          <p:nvPr>
            <p:extLst>
              <p:ext uri="{D42A27DB-BD31-4B8C-83A1-F6EECF244321}">
                <p14:modId xmlns:p14="http://schemas.microsoft.com/office/powerpoint/2010/main" val="3049736140"/>
              </p:ext>
            </p:extLst>
          </p:nvPr>
        </p:nvGraphicFramePr>
        <p:xfrm>
          <a:off x="1986740" y="633499"/>
          <a:ext cx="4599117" cy="3249669"/>
        </p:xfrm>
        <a:graphic>
          <a:graphicData uri="http://schemas.openxmlformats.org/presentationml/2006/ole">
            <mc:AlternateContent xmlns:mc="http://schemas.openxmlformats.org/markup-compatibility/2006">
              <mc:Choice xmlns:v="urn:schemas-microsoft-com:vml" Requires="v">
                <p:oleObj name="Worksheet" r:id="rId2" imgW="3081264" imgH="2176536" progId="Excel.Sheet.12">
                  <p:embed/>
                </p:oleObj>
              </mc:Choice>
              <mc:Fallback>
                <p:oleObj name="Worksheet" r:id="rId2" imgW="3081264" imgH="2176536" progId="Excel.Sheet.12">
                  <p:embed/>
                  <p:pic>
                    <p:nvPicPr>
                      <p:cNvPr id="6" name="วัตถุ 5">
                        <a:extLst>
                          <a:ext uri="{FF2B5EF4-FFF2-40B4-BE49-F238E27FC236}">
                            <a16:creationId xmlns:a16="http://schemas.microsoft.com/office/drawing/2014/main" id="{1640F532-07CC-AC26-5C0C-691BC4326074}"/>
                          </a:ext>
                        </a:extLst>
                      </p:cNvPr>
                      <p:cNvPicPr/>
                      <p:nvPr/>
                    </p:nvPicPr>
                    <p:blipFill>
                      <a:blip r:embed="rId3"/>
                      <a:stretch>
                        <a:fillRect/>
                      </a:stretch>
                    </p:blipFill>
                    <p:spPr>
                      <a:xfrm>
                        <a:off x="1986740" y="633499"/>
                        <a:ext cx="4599117" cy="3249669"/>
                      </a:xfrm>
                      <a:prstGeom prst="rect">
                        <a:avLst/>
                      </a:prstGeom>
                    </p:spPr>
                  </p:pic>
                </p:oleObj>
              </mc:Fallback>
            </mc:AlternateContent>
          </a:graphicData>
        </a:graphic>
      </p:graphicFrame>
      <p:graphicFrame>
        <p:nvGraphicFramePr>
          <p:cNvPr id="3" name="วัตถุ 2">
            <a:extLst>
              <a:ext uri="{FF2B5EF4-FFF2-40B4-BE49-F238E27FC236}">
                <a16:creationId xmlns:a16="http://schemas.microsoft.com/office/drawing/2014/main" id="{75F77C28-5F87-2B8D-5D65-319B3264DBE5}"/>
              </a:ext>
            </a:extLst>
          </p:cNvPr>
          <p:cNvGraphicFramePr>
            <a:graphicFrameLocks noChangeAspect="1"/>
          </p:cNvGraphicFramePr>
          <p:nvPr>
            <p:extLst>
              <p:ext uri="{D42A27DB-BD31-4B8C-83A1-F6EECF244321}">
                <p14:modId xmlns:p14="http://schemas.microsoft.com/office/powerpoint/2010/main" val="1927031446"/>
              </p:ext>
            </p:extLst>
          </p:nvPr>
        </p:nvGraphicFramePr>
        <p:xfrm>
          <a:off x="7576457" y="3620278"/>
          <a:ext cx="3433665" cy="3028853"/>
        </p:xfrm>
        <a:graphic>
          <a:graphicData uri="http://schemas.openxmlformats.org/presentationml/2006/ole">
            <mc:AlternateContent xmlns:mc="http://schemas.openxmlformats.org/markup-compatibility/2006">
              <mc:Choice xmlns:v="urn:schemas-microsoft-com:vml" Requires="v">
                <p:oleObj name="Worksheet" r:id="rId4" imgW="2262261" imgH="1995414" progId="Excel.Sheet.12">
                  <p:embed/>
                </p:oleObj>
              </mc:Choice>
              <mc:Fallback>
                <p:oleObj name="Worksheet" r:id="rId4" imgW="2262261" imgH="1995414" progId="Excel.Sheet.12">
                  <p:embed/>
                  <p:pic>
                    <p:nvPicPr>
                      <p:cNvPr id="13" name="วัตถุ 12">
                        <a:extLst>
                          <a:ext uri="{FF2B5EF4-FFF2-40B4-BE49-F238E27FC236}">
                            <a16:creationId xmlns:a16="http://schemas.microsoft.com/office/drawing/2014/main" id="{E9F808EA-F881-7D1D-5E0C-E5908D799210}"/>
                          </a:ext>
                        </a:extLst>
                      </p:cNvPr>
                      <p:cNvPicPr/>
                      <p:nvPr/>
                    </p:nvPicPr>
                    <p:blipFill>
                      <a:blip r:embed="rId5"/>
                      <a:stretch>
                        <a:fillRect/>
                      </a:stretch>
                    </p:blipFill>
                    <p:spPr>
                      <a:xfrm>
                        <a:off x="7576457" y="3620278"/>
                        <a:ext cx="3433665" cy="3028853"/>
                      </a:xfrm>
                      <a:prstGeom prst="rect">
                        <a:avLst/>
                      </a:prstGeom>
                    </p:spPr>
                  </p:pic>
                </p:oleObj>
              </mc:Fallback>
            </mc:AlternateContent>
          </a:graphicData>
        </a:graphic>
      </p:graphicFrame>
      <p:sp>
        <p:nvSpPr>
          <p:cNvPr id="4" name="TextBox 4">
            <a:extLst>
              <a:ext uri="{FF2B5EF4-FFF2-40B4-BE49-F238E27FC236}">
                <a16:creationId xmlns:a16="http://schemas.microsoft.com/office/drawing/2014/main" id="{F1F64DF1-E243-32D3-6208-F6BA31B6FA85}"/>
              </a:ext>
            </a:extLst>
          </p:cNvPr>
          <p:cNvSpPr txBox="1"/>
          <p:nvPr/>
        </p:nvSpPr>
        <p:spPr>
          <a:xfrm>
            <a:off x="7204710" y="3047894"/>
            <a:ext cx="6095894" cy="379656"/>
          </a:xfrm>
          <a:prstGeom prst="rect">
            <a:avLst/>
          </a:prstGeom>
          <a:noFill/>
        </p:spPr>
        <p:txBody>
          <a:bodyPr wrap="square" rtlCol="0" anchor="ctr">
            <a:spAutoFit/>
          </a:bodyPr>
          <a:lstStyle/>
          <a:p>
            <a:r>
              <a:rPr lang="en-US" altLang="ko-KR" sz="1867" b="1" dirty="0">
                <a:solidFill>
                  <a:schemeClr val="bg1"/>
                </a:solidFill>
                <a:cs typeface="Arial" pitchFamily="34" charset="0"/>
              </a:rPr>
              <a:t>Top 10 highest mean prices of district</a:t>
            </a:r>
            <a:endParaRPr lang="ko-KR" altLang="en-US" sz="1867" b="1" dirty="0">
              <a:solidFill>
                <a:schemeClr val="bg1"/>
              </a:solidFill>
              <a:cs typeface="Arial" pitchFamily="34" charset="0"/>
            </a:endParaRPr>
          </a:p>
        </p:txBody>
      </p:sp>
      <p:sp>
        <p:nvSpPr>
          <p:cNvPr id="5" name="TextBox 4">
            <a:extLst>
              <a:ext uri="{FF2B5EF4-FFF2-40B4-BE49-F238E27FC236}">
                <a16:creationId xmlns:a16="http://schemas.microsoft.com/office/drawing/2014/main" id="{3B09322D-2476-F0D2-992C-BA1BE101BE49}"/>
              </a:ext>
            </a:extLst>
          </p:cNvPr>
          <p:cNvSpPr txBox="1"/>
          <p:nvPr/>
        </p:nvSpPr>
        <p:spPr>
          <a:xfrm>
            <a:off x="1193671" y="-40871"/>
            <a:ext cx="6185254" cy="666977"/>
          </a:xfrm>
          <a:prstGeom prst="rect">
            <a:avLst/>
          </a:prstGeom>
          <a:noFill/>
        </p:spPr>
        <p:txBody>
          <a:bodyPr wrap="square" rtlCol="0" anchor="ctr">
            <a:spAutoFit/>
          </a:bodyPr>
          <a:lstStyle/>
          <a:p>
            <a:pPr algn="ctr"/>
            <a:r>
              <a:rPr lang="en-US" altLang="ko-KR" sz="1867" b="1" dirty="0">
                <a:solidFill>
                  <a:schemeClr val="bg1"/>
                </a:solidFill>
                <a:cs typeface="Arial" pitchFamily="34" charset="0"/>
              </a:rPr>
              <a:t>Example of most popular property type in each district ordering by alphabet ascending</a:t>
            </a:r>
            <a:endParaRPr lang="ko-KR" altLang="en-US" sz="1867" b="1" dirty="0">
              <a:solidFill>
                <a:schemeClr val="bg1"/>
              </a:solidFill>
              <a:cs typeface="Arial" pitchFamily="34" charset="0"/>
            </a:endParaRPr>
          </a:p>
        </p:txBody>
      </p:sp>
    </p:spTree>
    <p:extLst>
      <p:ext uri="{BB962C8B-B14F-4D97-AF65-F5344CB8AC3E}">
        <p14:creationId xmlns:p14="http://schemas.microsoft.com/office/powerpoint/2010/main" val="31209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AF56A90A-F8C9-17D6-4339-AB43B4095B36}"/>
              </a:ext>
            </a:extLst>
          </p:cNvPr>
          <p:cNvSpPr txBox="1"/>
          <p:nvPr/>
        </p:nvSpPr>
        <p:spPr>
          <a:xfrm>
            <a:off x="383790" y="871566"/>
            <a:ext cx="3824316"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Limitation</a:t>
            </a:r>
            <a:endParaRPr lang="ko-KR" altLang="en-US" sz="5400" dirty="0">
              <a:solidFill>
                <a:schemeClr val="bg1"/>
              </a:solidFill>
              <a:latin typeface="+mj-lt"/>
              <a:cs typeface="Arial" pitchFamily="34" charset="0"/>
            </a:endParaRPr>
          </a:p>
        </p:txBody>
      </p:sp>
      <p:sp>
        <p:nvSpPr>
          <p:cNvPr id="6" name="Rectangle 48">
            <a:extLst>
              <a:ext uri="{FF2B5EF4-FFF2-40B4-BE49-F238E27FC236}">
                <a16:creationId xmlns:a16="http://schemas.microsoft.com/office/drawing/2014/main" id="{4E5B253D-2E2B-3E5D-A2FA-3B85F1169876}"/>
              </a:ext>
            </a:extLst>
          </p:cNvPr>
          <p:cNvSpPr/>
          <p:nvPr/>
        </p:nvSpPr>
        <p:spPr>
          <a:xfrm>
            <a:off x="4791051" y="929338"/>
            <a:ext cx="6559435" cy="509823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 name="กล่องข้อความ 1">
            <a:extLst>
              <a:ext uri="{FF2B5EF4-FFF2-40B4-BE49-F238E27FC236}">
                <a16:creationId xmlns:a16="http://schemas.microsoft.com/office/drawing/2014/main" id="{06205C1B-49CD-CF05-0BB9-7B2023035C72}"/>
              </a:ext>
            </a:extLst>
          </p:cNvPr>
          <p:cNvSpPr txBox="1"/>
          <p:nvPr/>
        </p:nvSpPr>
        <p:spPr>
          <a:xfrm>
            <a:off x="5090656" y="1234440"/>
            <a:ext cx="61836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During the data cleaning, If there is a separation of property type column between condos and detached houses + townhouses as there is unequal data containing between them in floor level and floor area.</a:t>
            </a:r>
          </a:p>
          <a:p>
            <a:pPr marL="285750" indent="-285750">
              <a:buFont typeface="Arial" panose="020B0604020202020204" pitchFamily="34" charset="0"/>
              <a:buChar char="•"/>
            </a:pPr>
            <a:r>
              <a:rPr lang="en-US" dirty="0">
                <a:solidFill>
                  <a:schemeClr val="bg1"/>
                </a:solidFill>
              </a:rPr>
              <a:t>Then, use KNN technique to fill in the missing data in each column to make the model prediction more accurate.</a:t>
            </a:r>
          </a:p>
        </p:txBody>
      </p:sp>
    </p:spTree>
    <p:extLst>
      <p:ext uri="{BB962C8B-B14F-4D97-AF65-F5344CB8AC3E}">
        <p14:creationId xmlns:p14="http://schemas.microsoft.com/office/powerpoint/2010/main" val="268787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0BE3E7C-7330-4C92-B4C4-374B6A79A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DF8EF26-7AD5-4E7F-95B3-9A57CF80C483}"/>
              </a:ext>
            </a:extLst>
          </p:cNvPr>
          <p:cNvSpPr txBox="1"/>
          <p:nvPr/>
        </p:nvSpPr>
        <p:spPr>
          <a:xfrm>
            <a:off x="6096033" y="2769507"/>
            <a:ext cx="6095967"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286416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644435" y="1027767"/>
            <a:ext cx="2952206"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8" name="그룹 7">
            <a:extLst>
              <a:ext uri="{FF2B5EF4-FFF2-40B4-BE49-F238E27FC236}">
                <a16:creationId xmlns:a16="http://schemas.microsoft.com/office/drawing/2014/main" id="{92DEF1A5-108C-48E8-926C-CAD4594C02FC}"/>
              </a:ext>
            </a:extLst>
          </p:cNvPr>
          <p:cNvGrpSpPr/>
          <p:nvPr/>
        </p:nvGrpSpPr>
        <p:grpSpPr>
          <a:xfrm>
            <a:off x="4909444" y="52199"/>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6" name="자유형: 도형 5">
              <a:extLst>
                <a:ext uri="{FF2B5EF4-FFF2-40B4-BE49-F238E27FC236}">
                  <a16:creationId xmlns:a16="http://schemas.microsoft.com/office/drawing/2014/main" id="{CFB04409-C781-40AD-9CD8-F61C99900389}"/>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grpFill/>
            <a:ln w="4851" cap="flat">
              <a:noFill/>
              <a:prstDash val="solid"/>
              <a:miter/>
            </a:ln>
          </p:spPr>
          <p:txBody>
            <a:bodyPr wrap="square" rtlCol="0" anchor="ctr">
              <a:noAutofit/>
            </a:bodyPr>
            <a:lstStyle/>
            <a:p>
              <a:endParaRPr lang="ko-KR" altLang="en-US"/>
            </a:p>
          </p:txBody>
        </p:sp>
        <p:sp>
          <p:nvSpPr>
            <p:cNvPr id="7" name="타원 6">
              <a:extLst>
                <a:ext uri="{FF2B5EF4-FFF2-40B4-BE49-F238E27FC236}">
                  <a16:creationId xmlns:a16="http://schemas.microsoft.com/office/drawing/2014/main" id="{93486295-9BBF-4F32-96EC-3A5EEA2E9E27}"/>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그룹 8">
            <a:extLst>
              <a:ext uri="{FF2B5EF4-FFF2-40B4-BE49-F238E27FC236}">
                <a16:creationId xmlns:a16="http://schemas.microsoft.com/office/drawing/2014/main" id="{99F4CE88-D0A6-47E1-BEDA-0F9181F1725B}"/>
              </a:ext>
            </a:extLst>
          </p:cNvPr>
          <p:cNvGrpSpPr/>
          <p:nvPr/>
        </p:nvGrpSpPr>
        <p:grpSpPr>
          <a:xfrm>
            <a:off x="4920874" y="1375745"/>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10" name="자유형: 도형 9">
              <a:extLst>
                <a:ext uri="{FF2B5EF4-FFF2-40B4-BE49-F238E27FC236}">
                  <a16:creationId xmlns:a16="http://schemas.microsoft.com/office/drawing/2014/main" id="{2A2F0BDB-41CB-469E-A1E1-7CEEA8687E3F}"/>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solidFill>
              <a:schemeClr val="accent2"/>
            </a:solidFill>
            <a:ln w="4851" cap="flat">
              <a:noFill/>
              <a:prstDash val="solid"/>
              <a:miter/>
            </a:ln>
          </p:spPr>
          <p:txBody>
            <a:bodyPr wrap="square" rtlCol="0" anchor="ctr">
              <a:noAutofit/>
            </a:bodyPr>
            <a:lstStyle/>
            <a:p>
              <a:endParaRPr lang="ko-KR" altLang="en-US"/>
            </a:p>
          </p:txBody>
        </p:sp>
        <p:sp>
          <p:nvSpPr>
            <p:cNvPr id="11" name="타원 10">
              <a:extLst>
                <a:ext uri="{FF2B5EF4-FFF2-40B4-BE49-F238E27FC236}">
                  <a16:creationId xmlns:a16="http://schemas.microsoft.com/office/drawing/2014/main" id="{9BE7A27F-3FEE-453E-8DB8-122D3199C738}"/>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 name="그룹 11">
            <a:extLst>
              <a:ext uri="{FF2B5EF4-FFF2-40B4-BE49-F238E27FC236}">
                <a16:creationId xmlns:a16="http://schemas.microsoft.com/office/drawing/2014/main" id="{148DDF56-EB75-44F4-9123-3905E744101E}"/>
              </a:ext>
            </a:extLst>
          </p:cNvPr>
          <p:cNvGrpSpPr/>
          <p:nvPr/>
        </p:nvGrpSpPr>
        <p:grpSpPr>
          <a:xfrm>
            <a:off x="4909444" y="4013741"/>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13" name="자유형: 도형 12">
              <a:extLst>
                <a:ext uri="{FF2B5EF4-FFF2-40B4-BE49-F238E27FC236}">
                  <a16:creationId xmlns:a16="http://schemas.microsoft.com/office/drawing/2014/main" id="{C312A37B-66A6-480A-9FD8-818938D78634}"/>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solidFill>
              <a:schemeClr val="accent3"/>
            </a:solidFill>
            <a:ln w="4851" cap="flat">
              <a:noFill/>
              <a:prstDash val="solid"/>
              <a:miter/>
            </a:ln>
          </p:spPr>
          <p:txBody>
            <a:bodyPr wrap="square" rtlCol="0" anchor="ctr">
              <a:noAutofit/>
            </a:bodyPr>
            <a:lstStyle/>
            <a:p>
              <a:endParaRPr lang="ko-KR" altLang="en-US"/>
            </a:p>
          </p:txBody>
        </p:sp>
        <p:sp>
          <p:nvSpPr>
            <p:cNvPr id="14" name="타원 13">
              <a:extLst>
                <a:ext uri="{FF2B5EF4-FFF2-40B4-BE49-F238E27FC236}">
                  <a16:creationId xmlns:a16="http://schemas.microsoft.com/office/drawing/2014/main" id="{47BB2D70-1DCE-4EF5-8027-4DA69C0B678F}"/>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그룹 14">
            <a:extLst>
              <a:ext uri="{FF2B5EF4-FFF2-40B4-BE49-F238E27FC236}">
                <a16:creationId xmlns:a16="http://schemas.microsoft.com/office/drawing/2014/main" id="{DB84C01C-C12A-4EF9-960B-6F6BFFBC9021}"/>
              </a:ext>
            </a:extLst>
          </p:cNvPr>
          <p:cNvGrpSpPr/>
          <p:nvPr/>
        </p:nvGrpSpPr>
        <p:grpSpPr>
          <a:xfrm>
            <a:off x="4934716" y="5417297"/>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16" name="자유형: 도형 15">
              <a:extLst>
                <a:ext uri="{FF2B5EF4-FFF2-40B4-BE49-F238E27FC236}">
                  <a16:creationId xmlns:a16="http://schemas.microsoft.com/office/drawing/2014/main" id="{4F10999E-A8BD-4B1C-B852-F26C8F988F15}"/>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solidFill>
              <a:schemeClr val="accent4"/>
            </a:solidFill>
            <a:ln w="4851" cap="flat">
              <a:noFill/>
              <a:prstDash val="solid"/>
              <a:miter/>
            </a:ln>
          </p:spPr>
          <p:txBody>
            <a:bodyPr wrap="square" rtlCol="0" anchor="ctr">
              <a:noAutofit/>
            </a:bodyPr>
            <a:lstStyle/>
            <a:p>
              <a:endParaRPr lang="ko-KR" altLang="en-US"/>
            </a:p>
          </p:txBody>
        </p:sp>
        <p:sp>
          <p:nvSpPr>
            <p:cNvPr id="17" name="타원 16">
              <a:extLst>
                <a:ext uri="{FF2B5EF4-FFF2-40B4-BE49-F238E27FC236}">
                  <a16:creationId xmlns:a16="http://schemas.microsoft.com/office/drawing/2014/main" id="{78DAC540-CAD5-48F1-A8A6-6427E9817272}"/>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a:extLst>
              <a:ext uri="{FF2B5EF4-FFF2-40B4-BE49-F238E27FC236}">
                <a16:creationId xmlns:a16="http://schemas.microsoft.com/office/drawing/2014/main" id="{0DBFBE3A-F20D-4E83-A85A-2C064E5FA6DA}"/>
              </a:ext>
            </a:extLst>
          </p:cNvPr>
          <p:cNvSpPr txBox="1"/>
          <p:nvPr/>
        </p:nvSpPr>
        <p:spPr>
          <a:xfrm>
            <a:off x="5954600" y="218234"/>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Background &amp; Problem statement</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D0B472E4-0946-4541-AE7E-996186A1FABF}"/>
              </a:ext>
            </a:extLst>
          </p:cNvPr>
          <p:cNvSpPr txBox="1"/>
          <p:nvPr/>
        </p:nvSpPr>
        <p:spPr>
          <a:xfrm>
            <a:off x="5958010" y="1587500"/>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Methodology</a:t>
            </a:r>
            <a:endParaRPr lang="ko-KR" altLang="en-US" sz="1600" b="1" dirty="0">
              <a:solidFill>
                <a:schemeClr val="bg1"/>
              </a:solidFill>
              <a:cs typeface="Arial" pitchFamily="34" charset="0"/>
            </a:endParaRPr>
          </a:p>
        </p:txBody>
      </p:sp>
      <p:sp>
        <p:nvSpPr>
          <p:cNvPr id="26" name="TextBox 25">
            <a:extLst>
              <a:ext uri="{FF2B5EF4-FFF2-40B4-BE49-F238E27FC236}">
                <a16:creationId xmlns:a16="http://schemas.microsoft.com/office/drawing/2014/main" id="{8E030BF9-0A25-40A0-A2B3-4A65C24A1142}"/>
              </a:ext>
            </a:extLst>
          </p:cNvPr>
          <p:cNvSpPr txBox="1"/>
          <p:nvPr/>
        </p:nvSpPr>
        <p:spPr>
          <a:xfrm>
            <a:off x="5938560" y="4179776"/>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Modelling &amp; Evaluation</a:t>
            </a:r>
            <a:endParaRPr lang="ko-KR" altLang="en-US" sz="1600" b="1" dirty="0">
              <a:solidFill>
                <a:schemeClr val="bg1"/>
              </a:solidFill>
              <a:cs typeface="Arial" pitchFamily="34" charset="0"/>
            </a:endParaRPr>
          </a:p>
        </p:txBody>
      </p:sp>
      <p:sp>
        <p:nvSpPr>
          <p:cNvPr id="29" name="TextBox 28">
            <a:extLst>
              <a:ext uri="{FF2B5EF4-FFF2-40B4-BE49-F238E27FC236}">
                <a16:creationId xmlns:a16="http://schemas.microsoft.com/office/drawing/2014/main" id="{6F35D281-76C4-47E2-8C90-2CCAAE3731E4}"/>
              </a:ext>
            </a:extLst>
          </p:cNvPr>
          <p:cNvSpPr txBox="1"/>
          <p:nvPr/>
        </p:nvSpPr>
        <p:spPr>
          <a:xfrm>
            <a:off x="5827670" y="5983441"/>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Conclusion &amp; Recommendation</a:t>
            </a:r>
            <a:r>
              <a:rPr lang="th-TH" altLang="ko-KR" sz="1600" b="1" dirty="0">
                <a:solidFill>
                  <a:schemeClr val="bg1"/>
                </a:solidFill>
                <a:cs typeface="Arial" pitchFamily="34" charset="0"/>
              </a:rPr>
              <a:t> </a:t>
            </a:r>
            <a:r>
              <a:rPr lang="en-US" altLang="ko-KR" sz="1600" b="1" dirty="0">
                <a:solidFill>
                  <a:schemeClr val="bg1"/>
                </a:solidFill>
                <a:cs typeface="Arial" pitchFamily="34" charset="0"/>
              </a:rPr>
              <a:t>&amp; Limitation</a:t>
            </a:r>
            <a:endParaRPr lang="ko-KR" altLang="en-US" sz="1600" b="1" dirty="0">
              <a:solidFill>
                <a:schemeClr val="bg1"/>
              </a:solidFill>
              <a:cs typeface="Arial" pitchFamily="34" charset="0"/>
            </a:endParaRPr>
          </a:p>
        </p:txBody>
      </p:sp>
      <p:sp>
        <p:nvSpPr>
          <p:cNvPr id="30" name="TextBox 29">
            <a:extLst>
              <a:ext uri="{FF2B5EF4-FFF2-40B4-BE49-F238E27FC236}">
                <a16:creationId xmlns:a16="http://schemas.microsoft.com/office/drawing/2014/main" id="{140A481A-2A30-4697-8A61-609EF1BA30D7}"/>
              </a:ext>
            </a:extLst>
          </p:cNvPr>
          <p:cNvSpPr txBox="1"/>
          <p:nvPr/>
        </p:nvSpPr>
        <p:spPr>
          <a:xfrm>
            <a:off x="4887519" y="146534"/>
            <a:ext cx="703386" cy="461665"/>
          </a:xfrm>
          <a:prstGeom prst="rect">
            <a:avLst/>
          </a:prstGeom>
          <a:noFill/>
        </p:spPr>
        <p:txBody>
          <a:bodyPr wrap="square" lIns="108000" rIns="108000" rtlCol="0" anchor="ctr">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1" name="TextBox 30">
            <a:extLst>
              <a:ext uri="{FF2B5EF4-FFF2-40B4-BE49-F238E27FC236}">
                <a16:creationId xmlns:a16="http://schemas.microsoft.com/office/drawing/2014/main" id="{CF27279C-8B36-4960-A62F-C7B17EF73E50}"/>
              </a:ext>
            </a:extLst>
          </p:cNvPr>
          <p:cNvSpPr txBox="1"/>
          <p:nvPr/>
        </p:nvSpPr>
        <p:spPr>
          <a:xfrm>
            <a:off x="4903459" y="1473461"/>
            <a:ext cx="703386" cy="461665"/>
          </a:xfrm>
          <a:prstGeom prst="rect">
            <a:avLst/>
          </a:prstGeom>
          <a:noFill/>
        </p:spPr>
        <p:txBody>
          <a:bodyPr wrap="square" lIns="108000" rIns="108000" rtlCol="0" anchor="ctr">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sp>
        <p:nvSpPr>
          <p:cNvPr id="32" name="TextBox 31">
            <a:extLst>
              <a:ext uri="{FF2B5EF4-FFF2-40B4-BE49-F238E27FC236}">
                <a16:creationId xmlns:a16="http://schemas.microsoft.com/office/drawing/2014/main" id="{CB9C23C2-5FD3-4680-A075-EC6FFA740079}"/>
              </a:ext>
            </a:extLst>
          </p:cNvPr>
          <p:cNvSpPr txBox="1"/>
          <p:nvPr/>
        </p:nvSpPr>
        <p:spPr>
          <a:xfrm>
            <a:off x="4896539" y="4114838"/>
            <a:ext cx="703386" cy="461665"/>
          </a:xfrm>
          <a:prstGeom prst="rect">
            <a:avLst/>
          </a:prstGeom>
          <a:noFill/>
        </p:spPr>
        <p:txBody>
          <a:bodyPr wrap="square" lIns="108000" rIns="108000" rtlCol="0" anchor="ctr">
            <a:spAutoFit/>
          </a:bodyPr>
          <a:lstStyle/>
          <a:p>
            <a:pPr algn="ctr"/>
            <a:r>
              <a:rPr lang="en-US" altLang="ko-KR" sz="2400" b="1" dirty="0">
                <a:solidFill>
                  <a:schemeClr val="accent3"/>
                </a:solidFill>
                <a:cs typeface="Arial" pitchFamily="34" charset="0"/>
              </a:rPr>
              <a:t>04</a:t>
            </a:r>
            <a:endParaRPr lang="ko-KR" altLang="en-US" sz="2400" b="1" dirty="0">
              <a:solidFill>
                <a:schemeClr val="accent3"/>
              </a:solidFill>
              <a:cs typeface="Arial" pitchFamily="34" charset="0"/>
            </a:endParaRPr>
          </a:p>
        </p:txBody>
      </p:sp>
      <p:sp>
        <p:nvSpPr>
          <p:cNvPr id="33" name="TextBox 32">
            <a:extLst>
              <a:ext uri="{FF2B5EF4-FFF2-40B4-BE49-F238E27FC236}">
                <a16:creationId xmlns:a16="http://schemas.microsoft.com/office/drawing/2014/main" id="{F3D19D6A-1B3F-4D93-8EA4-66006C5A2CDA}"/>
              </a:ext>
            </a:extLst>
          </p:cNvPr>
          <p:cNvSpPr txBox="1"/>
          <p:nvPr/>
        </p:nvSpPr>
        <p:spPr>
          <a:xfrm>
            <a:off x="4910690" y="5521776"/>
            <a:ext cx="703386" cy="461665"/>
          </a:xfrm>
          <a:prstGeom prst="rect">
            <a:avLst/>
          </a:prstGeom>
          <a:noFill/>
        </p:spPr>
        <p:txBody>
          <a:bodyPr wrap="square" lIns="108000" rIns="108000" rtlCol="0" anchor="ctr">
            <a:spAutoFit/>
          </a:bodyPr>
          <a:lstStyle/>
          <a:p>
            <a:pPr algn="ctr"/>
            <a:r>
              <a:rPr lang="en-US" altLang="ko-KR" sz="2400" b="1" dirty="0">
                <a:solidFill>
                  <a:schemeClr val="accent4"/>
                </a:solidFill>
                <a:cs typeface="Arial" pitchFamily="34" charset="0"/>
              </a:rPr>
              <a:t>05</a:t>
            </a:r>
            <a:endParaRPr lang="ko-KR" altLang="en-US" sz="2400" b="1" dirty="0">
              <a:solidFill>
                <a:schemeClr val="accent4"/>
              </a:solidFill>
              <a:cs typeface="Arial" pitchFamily="34" charset="0"/>
            </a:endParaRPr>
          </a:p>
        </p:txBody>
      </p:sp>
      <p:grpSp>
        <p:nvGrpSpPr>
          <p:cNvPr id="2" name="그룹 11">
            <a:extLst>
              <a:ext uri="{FF2B5EF4-FFF2-40B4-BE49-F238E27FC236}">
                <a16:creationId xmlns:a16="http://schemas.microsoft.com/office/drawing/2014/main" id="{020966A0-63E8-9CF4-87D4-C721443F5D1E}"/>
              </a:ext>
            </a:extLst>
          </p:cNvPr>
          <p:cNvGrpSpPr/>
          <p:nvPr/>
        </p:nvGrpSpPr>
        <p:grpSpPr>
          <a:xfrm>
            <a:off x="4913254" y="2668811"/>
            <a:ext cx="655334" cy="1132288"/>
            <a:chOff x="4892026" y="1234307"/>
            <a:chExt cx="655334" cy="1132288"/>
          </a:xfrm>
          <a:solidFill>
            <a:schemeClr val="accent1"/>
          </a:solidFill>
          <a:effectLst>
            <a:outerShdw blurRad="50800" dist="38100" dir="2700000" algn="tl" rotWithShape="0">
              <a:prstClr val="black">
                <a:alpha val="40000"/>
              </a:prstClr>
            </a:outerShdw>
          </a:effectLst>
        </p:grpSpPr>
        <p:sp>
          <p:nvSpPr>
            <p:cNvPr id="3" name="자유형: 도형 12">
              <a:extLst>
                <a:ext uri="{FF2B5EF4-FFF2-40B4-BE49-F238E27FC236}">
                  <a16:creationId xmlns:a16="http://schemas.microsoft.com/office/drawing/2014/main" id="{C4C066AC-C85D-1731-11E8-6BC1F8B03D33}"/>
                </a:ext>
              </a:extLst>
            </p:cNvPr>
            <p:cNvSpPr/>
            <p:nvPr/>
          </p:nvSpPr>
          <p:spPr>
            <a:xfrm>
              <a:off x="4892026" y="1234307"/>
              <a:ext cx="655334" cy="1132288"/>
            </a:xfrm>
            <a:custGeom>
              <a:avLst/>
              <a:gdLst>
                <a:gd name="connsiteX0" fmla="*/ 303001 w 655334"/>
                <a:gd name="connsiteY0" fmla="*/ 843 h 1132288"/>
                <a:gd name="connsiteX1" fmla="*/ 652104 w 655334"/>
                <a:gd name="connsiteY1" fmla="*/ 283279 h 1132288"/>
                <a:gd name="connsiteX2" fmla="*/ 615206 w 655334"/>
                <a:gd name="connsiteY2" fmla="*/ 490848 h 1132288"/>
                <a:gd name="connsiteX3" fmla="*/ 520914 w 655334"/>
                <a:gd name="connsiteY3" fmla="*/ 668774 h 1132288"/>
                <a:gd name="connsiteX4" fmla="*/ 335482 w 655334"/>
                <a:gd name="connsiteY4" fmla="*/ 1111916 h 1132288"/>
                <a:gd name="connsiteX5" fmla="*/ 330941 w 655334"/>
                <a:gd name="connsiteY5" fmla="*/ 1126864 h 1132288"/>
                <a:gd name="connsiteX6" fmla="*/ 324067 w 655334"/>
                <a:gd name="connsiteY6" fmla="*/ 1132288 h 1132288"/>
                <a:gd name="connsiteX7" fmla="*/ 75312 w 655334"/>
                <a:gd name="connsiteY7" fmla="*/ 563192 h 1132288"/>
                <a:gd name="connsiteX8" fmla="*/ 4 w 655334"/>
                <a:gd name="connsiteY8" fmla="*/ 329006 h 1132288"/>
                <a:gd name="connsiteX9" fmla="*/ 303001 w 655334"/>
                <a:gd name="connsiteY9" fmla="*/ 843 h 1132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5334" h="1132288">
                  <a:moveTo>
                    <a:pt x="303001" y="843"/>
                  </a:moveTo>
                  <a:cubicBezTo>
                    <a:pt x="476386" y="-11455"/>
                    <a:pt x="627506" y="112102"/>
                    <a:pt x="652104" y="283279"/>
                  </a:cubicBezTo>
                  <a:cubicBezTo>
                    <a:pt x="662763" y="357389"/>
                    <a:pt x="646174" y="425695"/>
                    <a:pt x="615206" y="490848"/>
                  </a:cubicBezTo>
                  <a:cubicBezTo>
                    <a:pt x="586446" y="551460"/>
                    <a:pt x="554153" y="610496"/>
                    <a:pt x="520914" y="668774"/>
                  </a:cubicBezTo>
                  <a:cubicBezTo>
                    <a:pt x="440876" y="808983"/>
                    <a:pt x="379002" y="956571"/>
                    <a:pt x="335482" y="1111916"/>
                  </a:cubicBezTo>
                  <a:cubicBezTo>
                    <a:pt x="334095" y="1116899"/>
                    <a:pt x="332834" y="1122007"/>
                    <a:pt x="330941" y="1126864"/>
                  </a:cubicBezTo>
                  <a:cubicBezTo>
                    <a:pt x="330374" y="1128503"/>
                    <a:pt x="327915" y="1129450"/>
                    <a:pt x="324067" y="1132288"/>
                  </a:cubicBezTo>
                  <a:cubicBezTo>
                    <a:pt x="274241" y="927431"/>
                    <a:pt x="179002" y="743577"/>
                    <a:pt x="75312" y="563192"/>
                  </a:cubicBezTo>
                  <a:cubicBezTo>
                    <a:pt x="33811" y="491038"/>
                    <a:pt x="446" y="415036"/>
                    <a:pt x="4" y="329006"/>
                  </a:cubicBezTo>
                  <a:cubicBezTo>
                    <a:pt x="-816" y="157703"/>
                    <a:pt x="132707" y="12953"/>
                    <a:pt x="303001" y="843"/>
                  </a:cubicBezTo>
                  <a:close/>
                </a:path>
              </a:pathLst>
            </a:custGeom>
            <a:solidFill>
              <a:schemeClr val="accent3"/>
            </a:solidFill>
            <a:ln w="4851" cap="flat">
              <a:noFill/>
              <a:prstDash val="solid"/>
              <a:miter/>
            </a:ln>
          </p:spPr>
          <p:txBody>
            <a:bodyPr wrap="square" rtlCol="0" anchor="ctr">
              <a:noAutofit/>
            </a:bodyPr>
            <a:lstStyle/>
            <a:p>
              <a:endParaRPr lang="ko-KR" altLang="en-US"/>
            </a:p>
          </p:txBody>
        </p:sp>
        <p:sp>
          <p:nvSpPr>
            <p:cNvPr id="5" name="타원 13">
              <a:extLst>
                <a:ext uri="{FF2B5EF4-FFF2-40B4-BE49-F238E27FC236}">
                  <a16:creationId xmlns:a16="http://schemas.microsoft.com/office/drawing/2014/main" id="{ACC697F3-D25D-3270-9233-4AED94F98F30}"/>
                </a:ext>
              </a:extLst>
            </p:cNvPr>
            <p:cNvSpPr/>
            <p:nvPr/>
          </p:nvSpPr>
          <p:spPr>
            <a:xfrm>
              <a:off x="4944278" y="1295266"/>
              <a:ext cx="550831" cy="5508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25">
            <a:extLst>
              <a:ext uri="{FF2B5EF4-FFF2-40B4-BE49-F238E27FC236}">
                <a16:creationId xmlns:a16="http://schemas.microsoft.com/office/drawing/2014/main" id="{E81E57E0-F726-3BF2-DD69-7B3034CDCC47}"/>
              </a:ext>
            </a:extLst>
          </p:cNvPr>
          <p:cNvSpPr txBox="1"/>
          <p:nvPr/>
        </p:nvSpPr>
        <p:spPr>
          <a:xfrm>
            <a:off x="5942370" y="2834846"/>
            <a:ext cx="5530630" cy="338554"/>
          </a:xfrm>
          <a:prstGeom prst="rect">
            <a:avLst/>
          </a:prstGeom>
          <a:noFill/>
        </p:spPr>
        <p:txBody>
          <a:bodyPr wrap="square" lIns="108000" rIns="108000" rtlCol="0">
            <a:spAutoFit/>
          </a:bodyPr>
          <a:lstStyle/>
          <a:p>
            <a:r>
              <a:rPr lang="en-US" altLang="ko-KR" sz="1600" b="1" dirty="0">
                <a:solidFill>
                  <a:schemeClr val="bg1"/>
                </a:solidFill>
                <a:cs typeface="Arial" pitchFamily="34" charset="0"/>
              </a:rPr>
              <a:t>Data Cleaning and EDA</a:t>
            </a:r>
            <a:endParaRPr lang="ko-KR" altLang="en-US" sz="1600" b="1" dirty="0">
              <a:solidFill>
                <a:schemeClr val="bg1"/>
              </a:solidFill>
              <a:cs typeface="Arial" pitchFamily="34" charset="0"/>
            </a:endParaRPr>
          </a:p>
        </p:txBody>
      </p:sp>
      <p:sp>
        <p:nvSpPr>
          <p:cNvPr id="19" name="TextBox 31">
            <a:extLst>
              <a:ext uri="{FF2B5EF4-FFF2-40B4-BE49-F238E27FC236}">
                <a16:creationId xmlns:a16="http://schemas.microsoft.com/office/drawing/2014/main" id="{0B77BA9F-1A7F-777A-B0EC-EADF4510A1B2}"/>
              </a:ext>
            </a:extLst>
          </p:cNvPr>
          <p:cNvSpPr txBox="1"/>
          <p:nvPr/>
        </p:nvSpPr>
        <p:spPr>
          <a:xfrm>
            <a:off x="4900349" y="2769908"/>
            <a:ext cx="703386" cy="461665"/>
          </a:xfrm>
          <a:prstGeom prst="rect">
            <a:avLst/>
          </a:prstGeom>
          <a:noFill/>
        </p:spPr>
        <p:txBody>
          <a:bodyPr wrap="square" lIns="108000" rIns="108000" rtlCol="0" anchor="ctr">
            <a:spAutoFit/>
          </a:bodyPr>
          <a:lstStyle/>
          <a:p>
            <a:pPr algn="ctr"/>
            <a:r>
              <a:rPr lang="en-US" altLang="ko-KR" sz="2400" b="1" dirty="0">
                <a:solidFill>
                  <a:schemeClr val="accent3"/>
                </a:solidFill>
                <a:cs typeface="Arial" pitchFamily="34" charset="0"/>
              </a:rPr>
              <a:t>03</a:t>
            </a:r>
            <a:endParaRPr lang="ko-KR" altLang="en-US" sz="2400" b="1" dirty="0">
              <a:solidFill>
                <a:schemeClr val="accent3"/>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7287774" y="246871"/>
            <a:ext cx="5846617" cy="584775"/>
          </a:xfrm>
          <a:prstGeom prst="rect">
            <a:avLst/>
          </a:prstGeom>
          <a:noFill/>
        </p:spPr>
        <p:txBody>
          <a:bodyPr wrap="square" rtlCol="0" anchor="ctr">
            <a:spAutoFit/>
          </a:bodyPr>
          <a:lstStyle/>
          <a:p>
            <a:r>
              <a:rPr lang="en-US" altLang="ko-KR" sz="3200" b="1" dirty="0">
                <a:solidFill>
                  <a:schemeClr val="bg1"/>
                </a:solidFill>
                <a:latin typeface="+mj-lt"/>
                <a:cs typeface="Arial" pitchFamily="34" charset="0"/>
              </a:rPr>
              <a:t>Background</a:t>
            </a:r>
            <a:endParaRPr lang="ko-KR" altLang="en-US" sz="3200" b="1" dirty="0">
              <a:solidFill>
                <a:schemeClr val="bg1"/>
              </a:solidFill>
              <a:latin typeface="+mj-lt"/>
              <a:cs typeface="Arial" pitchFamily="34" charset="0"/>
            </a:endParaRPr>
          </a:p>
        </p:txBody>
      </p:sp>
      <p:sp>
        <p:nvSpPr>
          <p:cNvPr id="2" name="กล่องข้อความ 1">
            <a:extLst>
              <a:ext uri="{FF2B5EF4-FFF2-40B4-BE49-F238E27FC236}">
                <a16:creationId xmlns:a16="http://schemas.microsoft.com/office/drawing/2014/main" id="{A95CA6D1-B634-A385-35AD-547FFFDA634C}"/>
              </a:ext>
            </a:extLst>
          </p:cNvPr>
          <p:cNvSpPr txBox="1"/>
          <p:nvPr/>
        </p:nvSpPr>
        <p:spPr>
          <a:xfrm>
            <a:off x="5141168" y="998377"/>
            <a:ext cx="6979297" cy="2554545"/>
          </a:xfrm>
          <a:prstGeom prst="rect">
            <a:avLst/>
          </a:prstGeom>
          <a:noFill/>
        </p:spPr>
        <p:txBody>
          <a:bodyPr wrap="square" rtlCol="0">
            <a:spAutoFit/>
          </a:bodyPr>
          <a:lstStyle/>
          <a:p>
            <a:r>
              <a:rPr lang="en-US" sz="2000" dirty="0">
                <a:solidFill>
                  <a:schemeClr val="bg1"/>
                </a:solidFill>
              </a:rPr>
              <a:t>      Even though the economic situation has not yet recovered as expected from the COVID situation. But consumer demand for housing still exists, whether buying or renting. As many business sectors have returned to normal operations, many people have started looking for a place to live close to their workplace. Bangkok is still the most popular province that receives interest in purchasing real estate, followed by metropolitan areas and tourist provinces.</a:t>
            </a:r>
          </a:p>
        </p:txBody>
      </p:sp>
      <p:sp>
        <p:nvSpPr>
          <p:cNvPr id="3" name="Rectangle 14">
            <a:extLst>
              <a:ext uri="{FF2B5EF4-FFF2-40B4-BE49-F238E27FC236}">
                <a16:creationId xmlns:a16="http://schemas.microsoft.com/office/drawing/2014/main" id="{5771237B-9585-A785-266C-7C895BF0ABAA}"/>
              </a:ext>
            </a:extLst>
          </p:cNvPr>
          <p:cNvSpPr/>
          <p:nvPr/>
        </p:nvSpPr>
        <p:spPr>
          <a:xfrm>
            <a:off x="8032598" y="4257310"/>
            <a:ext cx="810150" cy="81015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 name="Rectangle 41">
            <a:extLst>
              <a:ext uri="{FF2B5EF4-FFF2-40B4-BE49-F238E27FC236}">
                <a16:creationId xmlns:a16="http://schemas.microsoft.com/office/drawing/2014/main" id="{F43C3F7B-0963-0D6B-263C-21577F4EBF3E}"/>
              </a:ext>
            </a:extLst>
          </p:cNvPr>
          <p:cNvSpPr>
            <a:spLocks/>
          </p:cNvSpPr>
          <p:nvPr/>
        </p:nvSpPr>
        <p:spPr>
          <a:xfrm>
            <a:off x="9061487" y="4300262"/>
            <a:ext cx="724247" cy="724247"/>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Freeform: Shape 15">
            <a:extLst>
              <a:ext uri="{FF2B5EF4-FFF2-40B4-BE49-F238E27FC236}">
                <a16:creationId xmlns:a16="http://schemas.microsoft.com/office/drawing/2014/main" id="{54964FA0-0D4C-CC82-BE5E-34FCB61B6105}"/>
              </a:ext>
            </a:extLst>
          </p:cNvPr>
          <p:cNvSpPr/>
          <p:nvPr/>
        </p:nvSpPr>
        <p:spPr>
          <a:xfrm>
            <a:off x="7960899" y="5244502"/>
            <a:ext cx="911911" cy="801556"/>
          </a:xfrm>
          <a:custGeom>
            <a:avLst/>
            <a:gdLst>
              <a:gd name="connsiteX0" fmla="*/ 1665898 w 2579663"/>
              <a:gd name="connsiteY0" fmla="*/ 1588710 h 2267484"/>
              <a:gd name="connsiteX1" fmla="*/ 1665898 w 2579663"/>
              <a:gd name="connsiteY1" fmla="*/ 1762636 h 2267484"/>
              <a:gd name="connsiteX2" fmla="*/ 1932127 w 2579663"/>
              <a:gd name="connsiteY2" fmla="*/ 1762636 h 2267484"/>
              <a:gd name="connsiteX3" fmla="*/ 1932127 w 2579663"/>
              <a:gd name="connsiteY3" fmla="*/ 1588710 h 2267484"/>
              <a:gd name="connsiteX4" fmla="*/ 1665898 w 2579663"/>
              <a:gd name="connsiteY4" fmla="*/ 1588710 h 2267484"/>
              <a:gd name="connsiteX5" fmla="*/ 321652 w 2579663"/>
              <a:gd name="connsiteY5" fmla="*/ 1588710 h 2267484"/>
              <a:gd name="connsiteX6" fmla="*/ 321652 w 2579663"/>
              <a:gd name="connsiteY6" fmla="*/ 1763039 h 2267484"/>
              <a:gd name="connsiteX7" fmla="*/ 588082 w 2579663"/>
              <a:gd name="connsiteY7" fmla="*/ 1763039 h 2267484"/>
              <a:gd name="connsiteX8" fmla="*/ 588082 w 2579663"/>
              <a:gd name="connsiteY8" fmla="*/ 1588710 h 2267484"/>
              <a:gd name="connsiteX9" fmla="*/ 321652 w 2579663"/>
              <a:gd name="connsiteY9" fmla="*/ 1588710 h 2267484"/>
              <a:gd name="connsiteX10" fmla="*/ 623754 w 2579663"/>
              <a:gd name="connsiteY10" fmla="*/ 1588509 h 2267484"/>
              <a:gd name="connsiteX11" fmla="*/ 623754 w 2579663"/>
              <a:gd name="connsiteY11" fmla="*/ 1763039 h 2267484"/>
              <a:gd name="connsiteX12" fmla="*/ 916788 w 2579663"/>
              <a:gd name="connsiteY12" fmla="*/ 1763039 h 2267484"/>
              <a:gd name="connsiteX13" fmla="*/ 916788 w 2579663"/>
              <a:gd name="connsiteY13" fmla="*/ 1588509 h 2267484"/>
              <a:gd name="connsiteX14" fmla="*/ 623754 w 2579663"/>
              <a:gd name="connsiteY14" fmla="*/ 1588509 h 2267484"/>
              <a:gd name="connsiteX15" fmla="*/ 1967598 w 2579663"/>
              <a:gd name="connsiteY15" fmla="*/ 1588307 h 2267484"/>
              <a:gd name="connsiteX16" fmla="*/ 1967598 w 2579663"/>
              <a:gd name="connsiteY16" fmla="*/ 1762636 h 2267484"/>
              <a:gd name="connsiteX17" fmla="*/ 2260430 w 2579663"/>
              <a:gd name="connsiteY17" fmla="*/ 1762636 h 2267484"/>
              <a:gd name="connsiteX18" fmla="*/ 2260430 w 2579663"/>
              <a:gd name="connsiteY18" fmla="*/ 1588307 h 2267484"/>
              <a:gd name="connsiteX19" fmla="*/ 1967598 w 2579663"/>
              <a:gd name="connsiteY19" fmla="*/ 1588307 h 2267484"/>
              <a:gd name="connsiteX20" fmla="*/ 1967396 w 2579663"/>
              <a:gd name="connsiteY20" fmla="*/ 1379112 h 2267484"/>
              <a:gd name="connsiteX21" fmla="*/ 1967396 w 2579663"/>
              <a:gd name="connsiteY21" fmla="*/ 1553038 h 2267484"/>
              <a:gd name="connsiteX22" fmla="*/ 2260631 w 2579663"/>
              <a:gd name="connsiteY22" fmla="*/ 1553038 h 2267484"/>
              <a:gd name="connsiteX23" fmla="*/ 2260631 w 2579663"/>
              <a:gd name="connsiteY23" fmla="*/ 1379112 h 2267484"/>
              <a:gd name="connsiteX24" fmla="*/ 1967396 w 2579663"/>
              <a:gd name="connsiteY24" fmla="*/ 1379112 h 2267484"/>
              <a:gd name="connsiteX25" fmla="*/ 623553 w 2579663"/>
              <a:gd name="connsiteY25" fmla="*/ 1379112 h 2267484"/>
              <a:gd name="connsiteX26" fmla="*/ 623553 w 2579663"/>
              <a:gd name="connsiteY26" fmla="*/ 1552837 h 2267484"/>
              <a:gd name="connsiteX27" fmla="*/ 916990 w 2579663"/>
              <a:gd name="connsiteY27" fmla="*/ 1552837 h 2267484"/>
              <a:gd name="connsiteX28" fmla="*/ 916990 w 2579663"/>
              <a:gd name="connsiteY28" fmla="*/ 1379112 h 2267484"/>
              <a:gd name="connsiteX29" fmla="*/ 623553 w 2579663"/>
              <a:gd name="connsiteY29" fmla="*/ 1379112 h 2267484"/>
              <a:gd name="connsiteX30" fmla="*/ 1665898 w 2579663"/>
              <a:gd name="connsiteY30" fmla="*/ 1378911 h 2267484"/>
              <a:gd name="connsiteX31" fmla="*/ 1665898 w 2579663"/>
              <a:gd name="connsiteY31" fmla="*/ 1553038 h 2267484"/>
              <a:gd name="connsiteX32" fmla="*/ 1931523 w 2579663"/>
              <a:gd name="connsiteY32" fmla="*/ 1553038 h 2267484"/>
              <a:gd name="connsiteX33" fmla="*/ 1931523 w 2579663"/>
              <a:gd name="connsiteY33" fmla="*/ 1378911 h 2267484"/>
              <a:gd name="connsiteX34" fmla="*/ 1665898 w 2579663"/>
              <a:gd name="connsiteY34" fmla="*/ 1378911 h 2267484"/>
              <a:gd name="connsiteX35" fmla="*/ 322055 w 2579663"/>
              <a:gd name="connsiteY35" fmla="*/ 1378911 h 2267484"/>
              <a:gd name="connsiteX36" fmla="*/ 322055 w 2579663"/>
              <a:gd name="connsiteY36" fmla="*/ 1552837 h 2267484"/>
              <a:gd name="connsiteX37" fmla="*/ 588082 w 2579663"/>
              <a:gd name="connsiteY37" fmla="*/ 1552837 h 2267484"/>
              <a:gd name="connsiteX38" fmla="*/ 588082 w 2579663"/>
              <a:gd name="connsiteY38" fmla="*/ 1378911 h 2267484"/>
              <a:gd name="connsiteX39" fmla="*/ 322055 w 2579663"/>
              <a:gd name="connsiteY39" fmla="*/ 1378911 h 2267484"/>
              <a:gd name="connsiteX40" fmla="*/ 1297087 w 2579663"/>
              <a:gd name="connsiteY40" fmla="*/ 1256377 h 2267484"/>
              <a:gd name="connsiteX41" fmla="*/ 2410574 w 2579663"/>
              <a:gd name="connsiteY41" fmla="*/ 1256377 h 2267484"/>
              <a:gd name="connsiteX42" fmla="*/ 2431131 w 2579663"/>
              <a:gd name="connsiteY42" fmla="*/ 1276934 h 2267484"/>
              <a:gd name="connsiteX43" fmla="*/ 2430526 w 2579663"/>
              <a:gd name="connsiteY43" fmla="*/ 2267283 h 2267484"/>
              <a:gd name="connsiteX44" fmla="*/ 1523613 w 2579663"/>
              <a:gd name="connsiteY44" fmla="*/ 2267283 h 2267484"/>
              <a:gd name="connsiteX45" fmla="*/ 1524017 w 2579663"/>
              <a:gd name="connsiteY45" fmla="*/ 2260229 h 2267484"/>
              <a:gd name="connsiteX46" fmla="*/ 1524017 w 2579663"/>
              <a:gd name="connsiteY46" fmla="*/ 1558278 h 2267484"/>
              <a:gd name="connsiteX47" fmla="*/ 1523613 w 2579663"/>
              <a:gd name="connsiteY47" fmla="*/ 1548806 h 2267484"/>
              <a:gd name="connsiteX48" fmla="*/ 1088497 w 2579663"/>
              <a:gd name="connsiteY48" fmla="*/ 1548806 h 2267484"/>
              <a:gd name="connsiteX49" fmla="*/ 1088497 w 2579663"/>
              <a:gd name="connsiteY49" fmla="*/ 1560294 h 2267484"/>
              <a:gd name="connsiteX50" fmla="*/ 1088497 w 2579663"/>
              <a:gd name="connsiteY50" fmla="*/ 1711446 h 2267484"/>
              <a:gd name="connsiteX51" fmla="*/ 1088295 w 2579663"/>
              <a:gd name="connsiteY51" fmla="*/ 2267484 h 2267484"/>
              <a:gd name="connsiteX52" fmla="*/ 141075 w 2579663"/>
              <a:gd name="connsiteY52" fmla="*/ 2267484 h 2267484"/>
              <a:gd name="connsiteX53" fmla="*/ 140672 w 2579663"/>
              <a:gd name="connsiteY53" fmla="*/ 2257407 h 2267484"/>
              <a:gd name="connsiteX54" fmla="*/ 140672 w 2579663"/>
              <a:gd name="connsiteY54" fmla="*/ 1267865 h 2267484"/>
              <a:gd name="connsiteX55" fmla="*/ 141277 w 2579663"/>
              <a:gd name="connsiteY55" fmla="*/ 1256578 h 2267484"/>
              <a:gd name="connsiteX56" fmla="*/ 156392 w 2579663"/>
              <a:gd name="connsiteY56" fmla="*/ 1256578 h 2267484"/>
              <a:gd name="connsiteX57" fmla="*/ 1297087 w 2579663"/>
              <a:gd name="connsiteY57" fmla="*/ 1256377 h 2267484"/>
              <a:gd name="connsiteX58" fmla="*/ 898449 w 2579663"/>
              <a:gd name="connsiteY58" fmla="*/ 687440 h 2267484"/>
              <a:gd name="connsiteX59" fmla="*/ 898449 w 2579663"/>
              <a:gd name="connsiteY59" fmla="*/ 953065 h 2267484"/>
              <a:gd name="connsiteX60" fmla="*/ 1262826 w 2579663"/>
              <a:gd name="connsiteY60" fmla="*/ 953065 h 2267484"/>
              <a:gd name="connsiteX61" fmla="*/ 1262826 w 2579663"/>
              <a:gd name="connsiteY61" fmla="*/ 687440 h 2267484"/>
              <a:gd name="connsiteX62" fmla="*/ 898449 w 2579663"/>
              <a:gd name="connsiteY62" fmla="*/ 687440 h 2267484"/>
              <a:gd name="connsiteX63" fmla="*/ 1312605 w 2579663"/>
              <a:gd name="connsiteY63" fmla="*/ 686835 h 2267484"/>
              <a:gd name="connsiteX64" fmla="*/ 1312605 w 2579663"/>
              <a:gd name="connsiteY64" fmla="*/ 952662 h 2267484"/>
              <a:gd name="connsiteX65" fmla="*/ 1676781 w 2579663"/>
              <a:gd name="connsiteY65" fmla="*/ 952662 h 2267484"/>
              <a:gd name="connsiteX66" fmla="*/ 1676781 w 2579663"/>
              <a:gd name="connsiteY66" fmla="*/ 686835 h 2267484"/>
              <a:gd name="connsiteX67" fmla="*/ 1312605 w 2579663"/>
              <a:gd name="connsiteY67" fmla="*/ 686835 h 2267484"/>
              <a:gd name="connsiteX68" fmla="*/ 1797300 w 2579663"/>
              <a:gd name="connsiteY68" fmla="*/ 491547 h 2267484"/>
              <a:gd name="connsiteX69" fmla="*/ 1797300 w 2579663"/>
              <a:gd name="connsiteY69" fmla="*/ 1012518 h 2267484"/>
              <a:gd name="connsiteX70" fmla="*/ 763016 w 2579663"/>
              <a:gd name="connsiteY70" fmla="*/ 1012518 h 2267484"/>
              <a:gd name="connsiteX71" fmla="*/ 763016 w 2579663"/>
              <a:gd name="connsiteY71" fmla="*/ 496384 h 2267484"/>
              <a:gd name="connsiteX72" fmla="*/ 739033 w 2579663"/>
              <a:gd name="connsiteY72" fmla="*/ 531854 h 2267484"/>
              <a:gd name="connsiteX73" fmla="*/ 739436 w 2579663"/>
              <a:gd name="connsiteY73" fmla="*/ 1033679 h 2267484"/>
              <a:gd name="connsiteX74" fmla="*/ 739436 w 2579663"/>
              <a:gd name="connsiteY74" fmla="*/ 1045167 h 2267484"/>
              <a:gd name="connsiteX75" fmla="*/ 1823298 w 2579663"/>
              <a:gd name="connsiteY75" fmla="*/ 1045167 h 2267484"/>
              <a:gd name="connsiteX76" fmla="*/ 1823903 w 2579663"/>
              <a:gd name="connsiteY76" fmla="*/ 1041539 h 2267484"/>
              <a:gd name="connsiteX77" fmla="*/ 1823903 w 2579663"/>
              <a:gd name="connsiteY77" fmla="*/ 518553 h 2267484"/>
              <a:gd name="connsiteX78" fmla="*/ 1821081 w 2579663"/>
              <a:gd name="connsiteY78" fmla="*/ 510491 h 2267484"/>
              <a:gd name="connsiteX79" fmla="*/ 1797300 w 2579663"/>
              <a:gd name="connsiteY79" fmla="*/ 491547 h 2267484"/>
              <a:gd name="connsiteX80" fmla="*/ 1312202 w 2579663"/>
              <a:gd name="connsiteY80" fmla="*/ 486508 h 2267484"/>
              <a:gd name="connsiteX81" fmla="*/ 1312202 w 2579663"/>
              <a:gd name="connsiteY81" fmla="*/ 660233 h 2267484"/>
              <a:gd name="connsiteX82" fmla="*/ 1676177 w 2579663"/>
              <a:gd name="connsiteY82" fmla="*/ 660233 h 2267484"/>
              <a:gd name="connsiteX83" fmla="*/ 1676177 w 2579663"/>
              <a:gd name="connsiteY83" fmla="*/ 486508 h 2267484"/>
              <a:gd name="connsiteX84" fmla="*/ 1312202 w 2579663"/>
              <a:gd name="connsiteY84" fmla="*/ 486508 h 2267484"/>
              <a:gd name="connsiteX85" fmla="*/ 898449 w 2579663"/>
              <a:gd name="connsiteY85" fmla="*/ 486105 h 2267484"/>
              <a:gd name="connsiteX86" fmla="*/ 898449 w 2579663"/>
              <a:gd name="connsiteY86" fmla="*/ 660434 h 2267484"/>
              <a:gd name="connsiteX87" fmla="*/ 1262624 w 2579663"/>
              <a:gd name="connsiteY87" fmla="*/ 660434 h 2267484"/>
              <a:gd name="connsiteX88" fmla="*/ 1262624 w 2579663"/>
              <a:gd name="connsiteY88" fmla="*/ 486105 h 2267484"/>
              <a:gd name="connsiteX89" fmla="*/ 898449 w 2579663"/>
              <a:gd name="connsiteY89" fmla="*/ 486105 h 2267484"/>
              <a:gd name="connsiteX90" fmla="*/ 1282375 w 2579663"/>
              <a:gd name="connsiteY90" fmla="*/ 30029 h 2267484"/>
              <a:gd name="connsiteX91" fmla="*/ 1329938 w 2579663"/>
              <a:gd name="connsiteY91" fmla="*/ 66104 h 2267484"/>
              <a:gd name="connsiteX92" fmla="*/ 1841033 w 2579663"/>
              <a:gd name="connsiteY92" fmla="*/ 453457 h 2267484"/>
              <a:gd name="connsiteX93" fmla="*/ 1856955 w 2579663"/>
              <a:gd name="connsiteY93" fmla="*/ 495780 h 2267484"/>
              <a:gd name="connsiteX94" fmla="*/ 1810400 w 2579663"/>
              <a:gd name="connsiteY94" fmla="*/ 460511 h 2267484"/>
              <a:gd name="connsiteX95" fmla="*/ 1294669 w 2579663"/>
              <a:gd name="connsiteY95" fmla="*/ 67515 h 2267484"/>
              <a:gd name="connsiteX96" fmla="*/ 1276732 w 2579663"/>
              <a:gd name="connsiteY96" fmla="*/ 67313 h 2267484"/>
              <a:gd name="connsiteX97" fmla="*/ 723314 w 2579663"/>
              <a:gd name="connsiteY97" fmla="*/ 488927 h 2267484"/>
              <a:gd name="connsiteX98" fmla="*/ 714446 w 2579663"/>
              <a:gd name="connsiteY98" fmla="*/ 495578 h 2267484"/>
              <a:gd name="connsiteX99" fmla="*/ 728756 w 2579663"/>
              <a:gd name="connsiteY99" fmla="*/ 454868 h 2267484"/>
              <a:gd name="connsiteX100" fmla="*/ 1277337 w 2579663"/>
              <a:gd name="connsiteY100" fmla="*/ 33657 h 2267484"/>
              <a:gd name="connsiteX101" fmla="*/ 1282375 w 2579663"/>
              <a:gd name="connsiteY101" fmla="*/ 30029 h 2267484"/>
              <a:gd name="connsiteX102" fmla="*/ 1282375 w 2579663"/>
              <a:gd name="connsiteY102" fmla="*/ 4232 h 2267484"/>
              <a:gd name="connsiteX103" fmla="*/ 1275321 w 2579663"/>
              <a:gd name="connsiteY103" fmla="*/ 9271 h 2267484"/>
              <a:gd name="connsiteX104" fmla="*/ 983900 w 2579663"/>
              <a:gd name="connsiteY104" fmla="*/ 231565 h 2267484"/>
              <a:gd name="connsiteX105" fmla="*/ 703563 w 2579663"/>
              <a:gd name="connsiteY105" fmla="*/ 445193 h 2267484"/>
              <a:gd name="connsiteX106" fmla="*/ 691874 w 2579663"/>
              <a:gd name="connsiteY106" fmla="*/ 465952 h 2267484"/>
              <a:gd name="connsiteX107" fmla="*/ 692277 w 2579663"/>
              <a:gd name="connsiteY107" fmla="*/ 527420 h 2267484"/>
              <a:gd name="connsiteX108" fmla="*/ 693688 w 2579663"/>
              <a:gd name="connsiteY108" fmla="*/ 539512 h 2267484"/>
              <a:gd name="connsiteX109" fmla="*/ 1286003 w 2579663"/>
              <a:gd name="connsiteY109" fmla="*/ 100365 h 2267484"/>
              <a:gd name="connsiteX110" fmla="*/ 1876907 w 2579663"/>
              <a:gd name="connsiteY110" fmla="*/ 544954 h 2267484"/>
              <a:gd name="connsiteX111" fmla="*/ 1877108 w 2579663"/>
              <a:gd name="connsiteY111" fmla="*/ 470385 h 2267484"/>
              <a:gd name="connsiteX112" fmla="*/ 1861590 w 2579663"/>
              <a:gd name="connsiteY112" fmla="*/ 438140 h 2267484"/>
              <a:gd name="connsiteX113" fmla="*/ 1373268 w 2579663"/>
              <a:gd name="connsiteY113" fmla="*/ 72351 h 2267484"/>
              <a:gd name="connsiteX114" fmla="*/ 1282375 w 2579663"/>
              <a:gd name="connsiteY114" fmla="*/ 4232 h 2267484"/>
              <a:gd name="connsiteX115" fmla="*/ 1281770 w 2579663"/>
              <a:gd name="connsiteY115" fmla="*/ 0 h 2267484"/>
              <a:gd name="connsiteX116" fmla="*/ 1283786 w 2579663"/>
              <a:gd name="connsiteY116" fmla="*/ 0 h 2267484"/>
              <a:gd name="connsiteX117" fmla="*/ 1290436 w 2579663"/>
              <a:gd name="connsiteY117" fmla="*/ 6046 h 2267484"/>
              <a:gd name="connsiteX118" fmla="*/ 1815438 w 2579663"/>
              <a:gd name="connsiteY118" fmla="*/ 400251 h 2267484"/>
              <a:gd name="connsiteX119" fmla="*/ 1847079 w 2579663"/>
              <a:gd name="connsiteY119" fmla="*/ 410731 h 2267484"/>
              <a:gd name="connsiteX120" fmla="*/ 2220929 w 2579663"/>
              <a:gd name="connsiteY120" fmla="*/ 409925 h 2267484"/>
              <a:gd name="connsiteX121" fmla="*/ 2247330 w 2579663"/>
              <a:gd name="connsiteY121" fmla="*/ 427458 h 2267484"/>
              <a:gd name="connsiteX122" fmla="*/ 2570393 w 2579663"/>
              <a:gd name="connsiteY122" fmla="*/ 1181405 h 2267484"/>
              <a:gd name="connsiteX123" fmla="*/ 2579663 w 2579663"/>
              <a:gd name="connsiteY123" fmla="*/ 1201156 h 2267484"/>
              <a:gd name="connsiteX124" fmla="*/ 2579663 w 2579663"/>
              <a:gd name="connsiteY124" fmla="*/ 1203171 h 2267484"/>
              <a:gd name="connsiteX125" fmla="*/ 2567773 w 2579663"/>
              <a:gd name="connsiteY125" fmla="*/ 1204179 h 2267484"/>
              <a:gd name="connsiteX126" fmla="*/ 11891 w 2579663"/>
              <a:gd name="connsiteY126" fmla="*/ 1204179 h 2267484"/>
              <a:gd name="connsiteX127" fmla="*/ 0 w 2579663"/>
              <a:gd name="connsiteY127" fmla="*/ 1203171 h 2267484"/>
              <a:gd name="connsiteX128" fmla="*/ 0 w 2579663"/>
              <a:gd name="connsiteY128" fmla="*/ 1201156 h 2267484"/>
              <a:gd name="connsiteX129" fmla="*/ 3426 w 2579663"/>
              <a:gd name="connsiteY129" fmla="*/ 1195311 h 2267484"/>
              <a:gd name="connsiteX130" fmla="*/ 332938 w 2579663"/>
              <a:gd name="connsiteY130" fmla="*/ 425846 h 2267484"/>
              <a:gd name="connsiteX131" fmla="*/ 357122 w 2579663"/>
              <a:gd name="connsiteY131" fmla="*/ 410126 h 2267484"/>
              <a:gd name="connsiteX132" fmla="*/ 723717 w 2579663"/>
              <a:gd name="connsiteY132" fmla="*/ 411134 h 2267484"/>
              <a:gd name="connsiteX133" fmla="*/ 758986 w 2579663"/>
              <a:gd name="connsiteY133" fmla="*/ 399243 h 2267484"/>
              <a:gd name="connsiteX134" fmla="*/ 1033478 w 2579663"/>
              <a:gd name="connsiteY134" fmla="*/ 189646 h 2267484"/>
              <a:gd name="connsiteX135" fmla="*/ 1281770 w 2579663"/>
              <a:gd name="connsiteY135" fmla="*/ 0 h 226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579663" h="2267484">
                <a:moveTo>
                  <a:pt x="1665898" y="1588710"/>
                </a:moveTo>
                <a:cubicBezTo>
                  <a:pt x="1665898" y="1647155"/>
                  <a:pt x="1665898" y="1704795"/>
                  <a:pt x="1665898" y="1762636"/>
                </a:cubicBezTo>
                <a:cubicBezTo>
                  <a:pt x="1754977" y="1762636"/>
                  <a:pt x="1843250" y="1762636"/>
                  <a:pt x="1932127" y="1762636"/>
                </a:cubicBezTo>
                <a:cubicBezTo>
                  <a:pt x="1932127" y="1704593"/>
                  <a:pt x="1932127" y="1647155"/>
                  <a:pt x="1932127" y="1588710"/>
                </a:cubicBezTo>
                <a:cubicBezTo>
                  <a:pt x="1843048" y="1588710"/>
                  <a:pt x="1754574" y="1588710"/>
                  <a:pt x="1665898" y="1588710"/>
                </a:cubicBezTo>
                <a:close/>
                <a:moveTo>
                  <a:pt x="321652" y="1588710"/>
                </a:moveTo>
                <a:cubicBezTo>
                  <a:pt x="321652" y="1646752"/>
                  <a:pt x="321652" y="1704190"/>
                  <a:pt x="321652" y="1763039"/>
                </a:cubicBezTo>
                <a:cubicBezTo>
                  <a:pt x="410731" y="1763039"/>
                  <a:pt x="499205" y="1763039"/>
                  <a:pt x="588082" y="1763039"/>
                </a:cubicBezTo>
                <a:cubicBezTo>
                  <a:pt x="588082" y="1704795"/>
                  <a:pt x="588082" y="1646954"/>
                  <a:pt x="588082" y="1588710"/>
                </a:cubicBezTo>
                <a:cubicBezTo>
                  <a:pt x="499205" y="1588710"/>
                  <a:pt x="410731" y="1588710"/>
                  <a:pt x="321652" y="1588710"/>
                </a:cubicBezTo>
                <a:close/>
                <a:moveTo>
                  <a:pt x="623754" y="1588509"/>
                </a:moveTo>
                <a:cubicBezTo>
                  <a:pt x="623754" y="1646752"/>
                  <a:pt x="623754" y="1704593"/>
                  <a:pt x="623754" y="1763039"/>
                </a:cubicBezTo>
                <a:cubicBezTo>
                  <a:pt x="721701" y="1763039"/>
                  <a:pt x="818841" y="1763039"/>
                  <a:pt x="916788" y="1763039"/>
                </a:cubicBezTo>
                <a:cubicBezTo>
                  <a:pt x="916788" y="1704392"/>
                  <a:pt x="916788" y="1646551"/>
                  <a:pt x="916788" y="1588509"/>
                </a:cubicBezTo>
                <a:cubicBezTo>
                  <a:pt x="818841" y="1588509"/>
                  <a:pt x="721701" y="1588509"/>
                  <a:pt x="623754" y="1588509"/>
                </a:cubicBezTo>
                <a:close/>
                <a:moveTo>
                  <a:pt x="1967598" y="1588307"/>
                </a:moveTo>
                <a:cubicBezTo>
                  <a:pt x="1967598" y="1647155"/>
                  <a:pt x="1967598" y="1704997"/>
                  <a:pt x="1967598" y="1762636"/>
                </a:cubicBezTo>
                <a:cubicBezTo>
                  <a:pt x="2065746" y="1762636"/>
                  <a:pt x="2163289" y="1762636"/>
                  <a:pt x="2260430" y="1762636"/>
                </a:cubicBezTo>
                <a:cubicBezTo>
                  <a:pt x="2260430" y="1703989"/>
                  <a:pt x="2260430" y="1646148"/>
                  <a:pt x="2260430" y="1588307"/>
                </a:cubicBezTo>
                <a:cubicBezTo>
                  <a:pt x="2162483" y="1588307"/>
                  <a:pt x="2065544" y="1588307"/>
                  <a:pt x="1967598" y="1588307"/>
                </a:cubicBezTo>
                <a:close/>
                <a:moveTo>
                  <a:pt x="1967396" y="1379112"/>
                </a:moveTo>
                <a:cubicBezTo>
                  <a:pt x="1967396" y="1437357"/>
                  <a:pt x="1967396" y="1494996"/>
                  <a:pt x="1967396" y="1553038"/>
                </a:cubicBezTo>
                <a:cubicBezTo>
                  <a:pt x="2065141" y="1553038"/>
                  <a:pt x="2162282" y="1553038"/>
                  <a:pt x="2260631" y="1553038"/>
                </a:cubicBezTo>
                <a:cubicBezTo>
                  <a:pt x="2260631" y="1494593"/>
                  <a:pt x="2260631" y="1436752"/>
                  <a:pt x="2260631" y="1379112"/>
                </a:cubicBezTo>
                <a:cubicBezTo>
                  <a:pt x="2162483" y="1379112"/>
                  <a:pt x="2064940" y="1379112"/>
                  <a:pt x="1967396" y="1379112"/>
                </a:cubicBezTo>
                <a:close/>
                <a:moveTo>
                  <a:pt x="623553" y="1379112"/>
                </a:moveTo>
                <a:cubicBezTo>
                  <a:pt x="623553" y="1437357"/>
                  <a:pt x="623553" y="1494996"/>
                  <a:pt x="623553" y="1552837"/>
                </a:cubicBezTo>
                <a:cubicBezTo>
                  <a:pt x="721701" y="1552837"/>
                  <a:pt x="819244" y="1552837"/>
                  <a:pt x="916990" y="1552837"/>
                </a:cubicBezTo>
                <a:cubicBezTo>
                  <a:pt x="916990" y="1494593"/>
                  <a:pt x="916990" y="1436953"/>
                  <a:pt x="916990" y="1379112"/>
                </a:cubicBezTo>
                <a:cubicBezTo>
                  <a:pt x="818841" y="1379112"/>
                  <a:pt x="721096" y="1379112"/>
                  <a:pt x="623553" y="1379112"/>
                </a:cubicBezTo>
                <a:close/>
                <a:moveTo>
                  <a:pt x="1665898" y="1378911"/>
                </a:moveTo>
                <a:cubicBezTo>
                  <a:pt x="1665898" y="1437155"/>
                  <a:pt x="1665898" y="1494794"/>
                  <a:pt x="1665898" y="1553038"/>
                </a:cubicBezTo>
                <a:cubicBezTo>
                  <a:pt x="1754977" y="1553038"/>
                  <a:pt x="1843250" y="1553038"/>
                  <a:pt x="1931523" y="1553038"/>
                </a:cubicBezTo>
                <a:cubicBezTo>
                  <a:pt x="1931523" y="1494593"/>
                  <a:pt x="1931523" y="1436752"/>
                  <a:pt x="1931523" y="1378911"/>
                </a:cubicBezTo>
                <a:cubicBezTo>
                  <a:pt x="1842645" y="1378911"/>
                  <a:pt x="1754574" y="1378911"/>
                  <a:pt x="1665898" y="1378911"/>
                </a:cubicBezTo>
                <a:close/>
                <a:moveTo>
                  <a:pt x="322055" y="1378911"/>
                </a:moveTo>
                <a:cubicBezTo>
                  <a:pt x="322055" y="1437357"/>
                  <a:pt x="322055" y="1494996"/>
                  <a:pt x="322055" y="1552837"/>
                </a:cubicBezTo>
                <a:cubicBezTo>
                  <a:pt x="411134" y="1552837"/>
                  <a:pt x="499407" y="1552837"/>
                  <a:pt x="588082" y="1552837"/>
                </a:cubicBezTo>
                <a:cubicBezTo>
                  <a:pt x="588082" y="1494593"/>
                  <a:pt x="588082" y="1436953"/>
                  <a:pt x="588082" y="1378911"/>
                </a:cubicBezTo>
                <a:cubicBezTo>
                  <a:pt x="499205" y="1378911"/>
                  <a:pt x="411134" y="1378911"/>
                  <a:pt x="322055" y="1378911"/>
                </a:cubicBezTo>
                <a:close/>
                <a:moveTo>
                  <a:pt x="1297087" y="1256377"/>
                </a:moveTo>
                <a:cubicBezTo>
                  <a:pt x="1668316" y="1256377"/>
                  <a:pt x="2039345" y="1256377"/>
                  <a:pt x="2410574" y="1256377"/>
                </a:cubicBezTo>
                <a:cubicBezTo>
                  <a:pt x="2431131" y="1256377"/>
                  <a:pt x="2431131" y="1256377"/>
                  <a:pt x="2431131" y="1276934"/>
                </a:cubicBezTo>
                <a:cubicBezTo>
                  <a:pt x="2430728" y="1607050"/>
                  <a:pt x="2430526" y="1937166"/>
                  <a:pt x="2430526" y="2267283"/>
                </a:cubicBezTo>
                <a:cubicBezTo>
                  <a:pt x="2128222" y="2267283"/>
                  <a:pt x="1825918" y="2267283"/>
                  <a:pt x="1523613" y="2267283"/>
                </a:cubicBezTo>
                <a:cubicBezTo>
                  <a:pt x="1523815" y="2264864"/>
                  <a:pt x="1524017" y="2262647"/>
                  <a:pt x="1524017" y="2260229"/>
                </a:cubicBezTo>
                <a:cubicBezTo>
                  <a:pt x="1524017" y="2026245"/>
                  <a:pt x="1524017" y="1792262"/>
                  <a:pt x="1524017" y="1558278"/>
                </a:cubicBezTo>
                <a:cubicBezTo>
                  <a:pt x="1524017" y="1555255"/>
                  <a:pt x="1523613" y="1552434"/>
                  <a:pt x="1523613" y="1548806"/>
                </a:cubicBezTo>
                <a:cubicBezTo>
                  <a:pt x="1378507" y="1548806"/>
                  <a:pt x="1234006" y="1548806"/>
                  <a:pt x="1088497" y="1548806"/>
                </a:cubicBezTo>
                <a:cubicBezTo>
                  <a:pt x="1088497" y="1553038"/>
                  <a:pt x="1088497" y="1556666"/>
                  <a:pt x="1088497" y="1560294"/>
                </a:cubicBezTo>
                <a:cubicBezTo>
                  <a:pt x="1088497" y="1610678"/>
                  <a:pt x="1088497" y="1661062"/>
                  <a:pt x="1088497" y="1711446"/>
                </a:cubicBezTo>
                <a:cubicBezTo>
                  <a:pt x="1088497" y="1896859"/>
                  <a:pt x="1088497" y="2082071"/>
                  <a:pt x="1088295" y="2267484"/>
                </a:cubicBezTo>
                <a:cubicBezTo>
                  <a:pt x="772488" y="2267484"/>
                  <a:pt x="456882" y="2267484"/>
                  <a:pt x="141075" y="2267484"/>
                </a:cubicBezTo>
                <a:cubicBezTo>
                  <a:pt x="140874" y="2264058"/>
                  <a:pt x="140672" y="2260833"/>
                  <a:pt x="140672" y="2257407"/>
                </a:cubicBezTo>
                <a:cubicBezTo>
                  <a:pt x="140672" y="1927492"/>
                  <a:pt x="140672" y="1597779"/>
                  <a:pt x="140672" y="1267865"/>
                </a:cubicBezTo>
                <a:cubicBezTo>
                  <a:pt x="140672" y="1264439"/>
                  <a:pt x="141075" y="1260811"/>
                  <a:pt x="141277" y="1256578"/>
                </a:cubicBezTo>
                <a:cubicBezTo>
                  <a:pt x="146920" y="1256578"/>
                  <a:pt x="151555" y="1256578"/>
                  <a:pt x="156392" y="1256578"/>
                </a:cubicBezTo>
                <a:cubicBezTo>
                  <a:pt x="536691" y="1256578"/>
                  <a:pt x="916788" y="1256377"/>
                  <a:pt x="1297087" y="1256377"/>
                </a:cubicBezTo>
                <a:close/>
                <a:moveTo>
                  <a:pt x="898449" y="687440"/>
                </a:moveTo>
                <a:cubicBezTo>
                  <a:pt x="898449" y="776519"/>
                  <a:pt x="898449" y="864590"/>
                  <a:pt x="898449" y="953065"/>
                </a:cubicBezTo>
                <a:cubicBezTo>
                  <a:pt x="1019975" y="953065"/>
                  <a:pt x="1140897" y="953065"/>
                  <a:pt x="1262826" y="953065"/>
                </a:cubicBezTo>
                <a:cubicBezTo>
                  <a:pt x="1262826" y="863986"/>
                  <a:pt x="1262826" y="775713"/>
                  <a:pt x="1262826" y="687440"/>
                </a:cubicBezTo>
                <a:cubicBezTo>
                  <a:pt x="1140897" y="687440"/>
                  <a:pt x="1019572" y="687440"/>
                  <a:pt x="898449" y="687440"/>
                </a:cubicBezTo>
                <a:close/>
                <a:moveTo>
                  <a:pt x="1312605" y="686835"/>
                </a:moveTo>
                <a:cubicBezTo>
                  <a:pt x="1312605" y="776116"/>
                  <a:pt x="1312605" y="864389"/>
                  <a:pt x="1312605" y="952662"/>
                </a:cubicBezTo>
                <a:cubicBezTo>
                  <a:pt x="1434535" y="952662"/>
                  <a:pt x="1555456" y="952662"/>
                  <a:pt x="1676781" y="952662"/>
                </a:cubicBezTo>
                <a:cubicBezTo>
                  <a:pt x="1676781" y="863784"/>
                  <a:pt x="1676781" y="775511"/>
                  <a:pt x="1676781" y="686835"/>
                </a:cubicBezTo>
                <a:cubicBezTo>
                  <a:pt x="1554449" y="686835"/>
                  <a:pt x="1433527" y="686835"/>
                  <a:pt x="1312605" y="686835"/>
                </a:cubicBezTo>
                <a:close/>
                <a:moveTo>
                  <a:pt x="1797300" y="491547"/>
                </a:moveTo>
                <a:cubicBezTo>
                  <a:pt x="1797300" y="667286"/>
                  <a:pt x="1797300" y="839801"/>
                  <a:pt x="1797300" y="1012518"/>
                </a:cubicBezTo>
                <a:cubicBezTo>
                  <a:pt x="1452472" y="1012518"/>
                  <a:pt x="1108449" y="1012518"/>
                  <a:pt x="763016" y="1012518"/>
                </a:cubicBezTo>
                <a:cubicBezTo>
                  <a:pt x="763016" y="840204"/>
                  <a:pt x="763016" y="668496"/>
                  <a:pt x="763016" y="496384"/>
                </a:cubicBezTo>
                <a:cubicBezTo>
                  <a:pt x="745079" y="502430"/>
                  <a:pt x="739033" y="513716"/>
                  <a:pt x="739033" y="531854"/>
                </a:cubicBezTo>
                <a:cubicBezTo>
                  <a:pt x="739638" y="699129"/>
                  <a:pt x="739436" y="866404"/>
                  <a:pt x="739436" y="1033679"/>
                </a:cubicBezTo>
                <a:cubicBezTo>
                  <a:pt x="739436" y="1037508"/>
                  <a:pt x="739436" y="1041539"/>
                  <a:pt x="739436" y="1045167"/>
                </a:cubicBezTo>
                <a:cubicBezTo>
                  <a:pt x="1101798" y="1045167"/>
                  <a:pt x="1462548" y="1045167"/>
                  <a:pt x="1823298" y="1045167"/>
                </a:cubicBezTo>
                <a:cubicBezTo>
                  <a:pt x="1823500" y="1043353"/>
                  <a:pt x="1823903" y="1042345"/>
                  <a:pt x="1823903" y="1041539"/>
                </a:cubicBezTo>
                <a:cubicBezTo>
                  <a:pt x="1823903" y="867210"/>
                  <a:pt x="1823903" y="692882"/>
                  <a:pt x="1823903" y="518553"/>
                </a:cubicBezTo>
                <a:cubicBezTo>
                  <a:pt x="1823903" y="515933"/>
                  <a:pt x="1822895" y="512104"/>
                  <a:pt x="1821081" y="510491"/>
                </a:cubicBezTo>
                <a:cubicBezTo>
                  <a:pt x="1814430" y="504445"/>
                  <a:pt x="1806974" y="499004"/>
                  <a:pt x="1797300" y="491547"/>
                </a:cubicBezTo>
                <a:close/>
                <a:moveTo>
                  <a:pt x="1312202" y="486508"/>
                </a:moveTo>
                <a:cubicBezTo>
                  <a:pt x="1312202" y="544752"/>
                  <a:pt x="1312202" y="602190"/>
                  <a:pt x="1312202" y="660233"/>
                </a:cubicBezTo>
                <a:cubicBezTo>
                  <a:pt x="1434333" y="660233"/>
                  <a:pt x="1555255" y="660233"/>
                  <a:pt x="1676177" y="660233"/>
                </a:cubicBezTo>
                <a:cubicBezTo>
                  <a:pt x="1676177" y="601787"/>
                  <a:pt x="1676177" y="543946"/>
                  <a:pt x="1676177" y="486508"/>
                </a:cubicBezTo>
                <a:cubicBezTo>
                  <a:pt x="1554449" y="486508"/>
                  <a:pt x="1433326" y="486508"/>
                  <a:pt x="1312202" y="486508"/>
                </a:cubicBezTo>
                <a:close/>
                <a:moveTo>
                  <a:pt x="898449" y="486105"/>
                </a:moveTo>
                <a:cubicBezTo>
                  <a:pt x="898449" y="544954"/>
                  <a:pt x="898449" y="602795"/>
                  <a:pt x="898449" y="660434"/>
                </a:cubicBezTo>
                <a:cubicBezTo>
                  <a:pt x="1020378" y="660434"/>
                  <a:pt x="1141501" y="660434"/>
                  <a:pt x="1262624" y="660434"/>
                </a:cubicBezTo>
                <a:cubicBezTo>
                  <a:pt x="1262624" y="601989"/>
                  <a:pt x="1262624" y="544148"/>
                  <a:pt x="1262624" y="486105"/>
                </a:cubicBezTo>
                <a:cubicBezTo>
                  <a:pt x="1140897" y="486105"/>
                  <a:pt x="1020176" y="486105"/>
                  <a:pt x="898449" y="486105"/>
                </a:cubicBezTo>
                <a:close/>
                <a:moveTo>
                  <a:pt x="1282375" y="30029"/>
                </a:moveTo>
                <a:cubicBezTo>
                  <a:pt x="1298095" y="41920"/>
                  <a:pt x="1314016" y="54012"/>
                  <a:pt x="1329938" y="66104"/>
                </a:cubicBezTo>
                <a:cubicBezTo>
                  <a:pt x="1500236" y="195289"/>
                  <a:pt x="1670332" y="324675"/>
                  <a:pt x="1841033" y="453457"/>
                </a:cubicBezTo>
                <a:cubicBezTo>
                  <a:pt x="1855947" y="464743"/>
                  <a:pt x="1861388" y="477037"/>
                  <a:pt x="1856955" y="495780"/>
                </a:cubicBezTo>
                <a:cubicBezTo>
                  <a:pt x="1841235" y="483889"/>
                  <a:pt x="1825717" y="472200"/>
                  <a:pt x="1810400" y="460511"/>
                </a:cubicBezTo>
                <a:cubicBezTo>
                  <a:pt x="1638489" y="329512"/>
                  <a:pt x="1466378" y="198715"/>
                  <a:pt x="1294669" y="67515"/>
                </a:cubicBezTo>
                <a:cubicBezTo>
                  <a:pt x="1288018" y="62477"/>
                  <a:pt x="1283786" y="62073"/>
                  <a:pt x="1276732" y="67313"/>
                </a:cubicBezTo>
                <a:cubicBezTo>
                  <a:pt x="1092327" y="207986"/>
                  <a:pt x="907921" y="348457"/>
                  <a:pt x="723314" y="488927"/>
                </a:cubicBezTo>
                <a:cubicBezTo>
                  <a:pt x="720694" y="490943"/>
                  <a:pt x="718074" y="492958"/>
                  <a:pt x="714446" y="495578"/>
                </a:cubicBezTo>
                <a:cubicBezTo>
                  <a:pt x="711020" y="478246"/>
                  <a:pt x="713842" y="466154"/>
                  <a:pt x="728756" y="454868"/>
                </a:cubicBezTo>
                <a:cubicBezTo>
                  <a:pt x="911952" y="314800"/>
                  <a:pt x="1094544" y="174128"/>
                  <a:pt x="1277337" y="33657"/>
                </a:cubicBezTo>
                <a:cubicBezTo>
                  <a:pt x="1278747" y="32649"/>
                  <a:pt x="1279957" y="31641"/>
                  <a:pt x="1282375" y="30029"/>
                </a:cubicBezTo>
                <a:close/>
                <a:moveTo>
                  <a:pt x="1282375" y="4232"/>
                </a:moveTo>
                <a:cubicBezTo>
                  <a:pt x="1279554" y="6248"/>
                  <a:pt x="1277337" y="7659"/>
                  <a:pt x="1275321" y="9271"/>
                </a:cubicBezTo>
                <a:cubicBezTo>
                  <a:pt x="1178181" y="83235"/>
                  <a:pt x="1081040" y="157400"/>
                  <a:pt x="983900" y="231565"/>
                </a:cubicBezTo>
                <a:cubicBezTo>
                  <a:pt x="890387" y="302707"/>
                  <a:pt x="797076" y="374051"/>
                  <a:pt x="703563" y="445193"/>
                </a:cubicBezTo>
                <a:cubicBezTo>
                  <a:pt x="696509" y="450635"/>
                  <a:pt x="691471" y="456278"/>
                  <a:pt x="691874" y="465952"/>
                </a:cubicBezTo>
                <a:cubicBezTo>
                  <a:pt x="692277" y="486508"/>
                  <a:pt x="692075" y="506864"/>
                  <a:pt x="692277" y="527420"/>
                </a:cubicBezTo>
                <a:cubicBezTo>
                  <a:pt x="692277" y="530846"/>
                  <a:pt x="693083" y="534273"/>
                  <a:pt x="693688" y="539512"/>
                </a:cubicBezTo>
                <a:cubicBezTo>
                  <a:pt x="895224" y="396623"/>
                  <a:pt x="1087893" y="245270"/>
                  <a:pt x="1286003" y="100365"/>
                </a:cubicBezTo>
                <a:cubicBezTo>
                  <a:pt x="1482097" y="248494"/>
                  <a:pt x="1676781" y="398236"/>
                  <a:pt x="1876907" y="544954"/>
                </a:cubicBezTo>
                <a:cubicBezTo>
                  <a:pt x="1876907" y="517948"/>
                  <a:pt x="1876101" y="494167"/>
                  <a:pt x="1877108" y="470385"/>
                </a:cubicBezTo>
                <a:cubicBezTo>
                  <a:pt x="1877713" y="456076"/>
                  <a:pt x="1873078" y="446806"/>
                  <a:pt x="1861590" y="438140"/>
                </a:cubicBezTo>
                <a:cubicBezTo>
                  <a:pt x="1698749" y="316412"/>
                  <a:pt x="1536109" y="194281"/>
                  <a:pt x="1373268" y="72351"/>
                </a:cubicBezTo>
                <a:cubicBezTo>
                  <a:pt x="1343037" y="49578"/>
                  <a:pt x="1312807" y="27006"/>
                  <a:pt x="1282375" y="4232"/>
                </a:cubicBezTo>
                <a:close/>
                <a:moveTo>
                  <a:pt x="1281770" y="0"/>
                </a:moveTo>
                <a:cubicBezTo>
                  <a:pt x="1282375" y="0"/>
                  <a:pt x="1283181" y="0"/>
                  <a:pt x="1283786" y="0"/>
                </a:cubicBezTo>
                <a:cubicBezTo>
                  <a:pt x="1286003" y="2015"/>
                  <a:pt x="1288018" y="4232"/>
                  <a:pt x="1290436" y="6046"/>
                </a:cubicBezTo>
                <a:cubicBezTo>
                  <a:pt x="1465370" y="137448"/>
                  <a:pt x="1640505" y="268849"/>
                  <a:pt x="1815438" y="400251"/>
                </a:cubicBezTo>
                <a:cubicBezTo>
                  <a:pt x="1825112" y="407506"/>
                  <a:pt x="1835189" y="410731"/>
                  <a:pt x="1847079" y="410731"/>
                </a:cubicBezTo>
                <a:cubicBezTo>
                  <a:pt x="1971629" y="410328"/>
                  <a:pt x="2096178" y="410529"/>
                  <a:pt x="2220929" y="409925"/>
                </a:cubicBezTo>
                <a:cubicBezTo>
                  <a:pt x="2234835" y="409925"/>
                  <a:pt x="2241889" y="414762"/>
                  <a:pt x="2247330" y="427458"/>
                </a:cubicBezTo>
                <a:cubicBezTo>
                  <a:pt x="2354749" y="678975"/>
                  <a:pt x="2462571" y="930090"/>
                  <a:pt x="2570393" y="1181405"/>
                </a:cubicBezTo>
                <a:cubicBezTo>
                  <a:pt x="2573214" y="1188056"/>
                  <a:pt x="2576640" y="1194505"/>
                  <a:pt x="2579663" y="1201156"/>
                </a:cubicBezTo>
                <a:cubicBezTo>
                  <a:pt x="2579663" y="1201760"/>
                  <a:pt x="2579663" y="1202566"/>
                  <a:pt x="2579663" y="1203171"/>
                </a:cubicBezTo>
                <a:cubicBezTo>
                  <a:pt x="2575632" y="1203574"/>
                  <a:pt x="2571803" y="1204179"/>
                  <a:pt x="2567773" y="1204179"/>
                </a:cubicBezTo>
                <a:cubicBezTo>
                  <a:pt x="1715879" y="1204179"/>
                  <a:pt x="863986" y="1204179"/>
                  <a:pt x="11891" y="1204179"/>
                </a:cubicBezTo>
                <a:cubicBezTo>
                  <a:pt x="7860" y="1204179"/>
                  <a:pt x="4031" y="1203574"/>
                  <a:pt x="0" y="1203171"/>
                </a:cubicBezTo>
                <a:cubicBezTo>
                  <a:pt x="0" y="1202566"/>
                  <a:pt x="0" y="1201760"/>
                  <a:pt x="0" y="1201156"/>
                </a:cubicBezTo>
                <a:cubicBezTo>
                  <a:pt x="1209" y="1199140"/>
                  <a:pt x="2620" y="1197327"/>
                  <a:pt x="3426" y="1195311"/>
                </a:cubicBezTo>
                <a:cubicBezTo>
                  <a:pt x="113465" y="938756"/>
                  <a:pt x="223302" y="682402"/>
                  <a:pt x="332938" y="425846"/>
                </a:cubicBezTo>
                <a:cubicBezTo>
                  <a:pt x="337976" y="414157"/>
                  <a:pt x="344425" y="409925"/>
                  <a:pt x="357122" y="410126"/>
                </a:cubicBezTo>
                <a:cubicBezTo>
                  <a:pt x="479253" y="410731"/>
                  <a:pt x="601586" y="410731"/>
                  <a:pt x="723717" y="411134"/>
                </a:cubicBezTo>
                <a:cubicBezTo>
                  <a:pt x="737220" y="411134"/>
                  <a:pt x="748304" y="407305"/>
                  <a:pt x="758986" y="399243"/>
                </a:cubicBezTo>
                <a:cubicBezTo>
                  <a:pt x="850281" y="329310"/>
                  <a:pt x="941980" y="259579"/>
                  <a:pt x="1033478" y="189646"/>
                </a:cubicBezTo>
                <a:cubicBezTo>
                  <a:pt x="1116309" y="126363"/>
                  <a:pt x="1199140" y="63081"/>
                  <a:pt x="1281770" y="0"/>
                </a:cubicBezTo>
                <a:close/>
              </a:path>
            </a:pathLst>
          </a:custGeom>
          <a:solidFill>
            <a:schemeClr val="accent2"/>
          </a:solidFill>
          <a:ln w="6095" cap="flat">
            <a:noFill/>
            <a:prstDash val="solid"/>
            <a:miter/>
          </a:ln>
        </p:spPr>
        <p:txBody>
          <a:bodyPr rtlCol="0" anchor="ctr"/>
          <a:lstStyle/>
          <a:p>
            <a:endParaRPr lang="en-US" dirty="0"/>
          </a:p>
        </p:txBody>
      </p:sp>
      <p:sp>
        <p:nvSpPr>
          <p:cNvPr id="7" name="자유형: 도형 117">
            <a:extLst>
              <a:ext uri="{FF2B5EF4-FFF2-40B4-BE49-F238E27FC236}">
                <a16:creationId xmlns:a16="http://schemas.microsoft.com/office/drawing/2014/main" id="{1B22D85C-99DC-E675-1715-67DBDC1990A5}"/>
              </a:ext>
            </a:extLst>
          </p:cNvPr>
          <p:cNvSpPr/>
          <p:nvPr/>
        </p:nvSpPr>
        <p:spPr>
          <a:xfrm>
            <a:off x="8964861" y="5320867"/>
            <a:ext cx="961502" cy="744221"/>
          </a:xfrm>
          <a:custGeom>
            <a:avLst/>
            <a:gdLst>
              <a:gd name="connsiteX0" fmla="*/ 2135553 w 3912005"/>
              <a:gd name="connsiteY0" fmla="*/ 1574064 h 3027964"/>
              <a:gd name="connsiteX1" fmla="*/ 2060730 w 3912005"/>
              <a:gd name="connsiteY1" fmla="*/ 1648887 h 3027964"/>
              <a:gd name="connsiteX2" fmla="*/ 2060730 w 3912005"/>
              <a:gd name="connsiteY2" fmla="*/ 1948169 h 3027964"/>
              <a:gd name="connsiteX3" fmla="*/ 2135553 w 3912005"/>
              <a:gd name="connsiteY3" fmla="*/ 2022992 h 3027964"/>
              <a:gd name="connsiteX4" fmla="*/ 2434835 w 3912005"/>
              <a:gd name="connsiteY4" fmla="*/ 2022992 h 3027964"/>
              <a:gd name="connsiteX5" fmla="*/ 2509658 w 3912005"/>
              <a:gd name="connsiteY5" fmla="*/ 1948169 h 3027964"/>
              <a:gd name="connsiteX6" fmla="*/ 2509658 w 3912005"/>
              <a:gd name="connsiteY6" fmla="*/ 1648887 h 3027964"/>
              <a:gd name="connsiteX7" fmla="*/ 2434835 w 3912005"/>
              <a:gd name="connsiteY7" fmla="*/ 1574064 h 3027964"/>
              <a:gd name="connsiteX8" fmla="*/ 1471463 w 3912005"/>
              <a:gd name="connsiteY8" fmla="*/ 1574064 h 3027964"/>
              <a:gd name="connsiteX9" fmla="*/ 1396640 w 3912005"/>
              <a:gd name="connsiteY9" fmla="*/ 1648887 h 3027964"/>
              <a:gd name="connsiteX10" fmla="*/ 1396640 w 3912005"/>
              <a:gd name="connsiteY10" fmla="*/ 1948169 h 3027964"/>
              <a:gd name="connsiteX11" fmla="*/ 1471463 w 3912005"/>
              <a:gd name="connsiteY11" fmla="*/ 2022992 h 3027964"/>
              <a:gd name="connsiteX12" fmla="*/ 1770745 w 3912005"/>
              <a:gd name="connsiteY12" fmla="*/ 2022992 h 3027964"/>
              <a:gd name="connsiteX13" fmla="*/ 1845568 w 3912005"/>
              <a:gd name="connsiteY13" fmla="*/ 1948169 h 3027964"/>
              <a:gd name="connsiteX14" fmla="*/ 1845568 w 3912005"/>
              <a:gd name="connsiteY14" fmla="*/ 1648887 h 3027964"/>
              <a:gd name="connsiteX15" fmla="*/ 1770745 w 3912005"/>
              <a:gd name="connsiteY15" fmla="*/ 1574064 h 3027964"/>
              <a:gd name="connsiteX16" fmla="*/ 2135553 w 3912005"/>
              <a:gd name="connsiteY16" fmla="*/ 909725 h 3027964"/>
              <a:gd name="connsiteX17" fmla="*/ 2060730 w 3912005"/>
              <a:gd name="connsiteY17" fmla="*/ 984548 h 3027964"/>
              <a:gd name="connsiteX18" fmla="*/ 2060730 w 3912005"/>
              <a:gd name="connsiteY18" fmla="*/ 1283830 h 3027964"/>
              <a:gd name="connsiteX19" fmla="*/ 2135553 w 3912005"/>
              <a:gd name="connsiteY19" fmla="*/ 1358653 h 3027964"/>
              <a:gd name="connsiteX20" fmla="*/ 2434835 w 3912005"/>
              <a:gd name="connsiteY20" fmla="*/ 1358653 h 3027964"/>
              <a:gd name="connsiteX21" fmla="*/ 2509658 w 3912005"/>
              <a:gd name="connsiteY21" fmla="*/ 1283830 h 3027964"/>
              <a:gd name="connsiteX22" fmla="*/ 2509658 w 3912005"/>
              <a:gd name="connsiteY22" fmla="*/ 984548 h 3027964"/>
              <a:gd name="connsiteX23" fmla="*/ 2434835 w 3912005"/>
              <a:gd name="connsiteY23" fmla="*/ 909725 h 3027964"/>
              <a:gd name="connsiteX24" fmla="*/ 1471463 w 3912005"/>
              <a:gd name="connsiteY24" fmla="*/ 909725 h 3027964"/>
              <a:gd name="connsiteX25" fmla="*/ 1396640 w 3912005"/>
              <a:gd name="connsiteY25" fmla="*/ 984548 h 3027964"/>
              <a:gd name="connsiteX26" fmla="*/ 1396640 w 3912005"/>
              <a:gd name="connsiteY26" fmla="*/ 1283830 h 3027964"/>
              <a:gd name="connsiteX27" fmla="*/ 1471463 w 3912005"/>
              <a:gd name="connsiteY27" fmla="*/ 1358653 h 3027964"/>
              <a:gd name="connsiteX28" fmla="*/ 1770745 w 3912005"/>
              <a:gd name="connsiteY28" fmla="*/ 1358653 h 3027964"/>
              <a:gd name="connsiteX29" fmla="*/ 1845568 w 3912005"/>
              <a:gd name="connsiteY29" fmla="*/ 1283830 h 3027964"/>
              <a:gd name="connsiteX30" fmla="*/ 1845568 w 3912005"/>
              <a:gd name="connsiteY30" fmla="*/ 984548 h 3027964"/>
              <a:gd name="connsiteX31" fmla="*/ 1770745 w 3912005"/>
              <a:gd name="connsiteY31" fmla="*/ 909725 h 3027964"/>
              <a:gd name="connsiteX32" fmla="*/ 1957257 w 3912005"/>
              <a:gd name="connsiteY32" fmla="*/ 0 h 3027964"/>
              <a:gd name="connsiteX33" fmla="*/ 2151350 w 3912005"/>
              <a:gd name="connsiteY33" fmla="*/ 86426 h 3027964"/>
              <a:gd name="connsiteX34" fmla="*/ 2555654 w 3912005"/>
              <a:gd name="connsiteY34" fmla="*/ 377445 h 3027964"/>
              <a:gd name="connsiteX35" fmla="*/ 2645499 w 3912005"/>
              <a:gd name="connsiteY35" fmla="*/ 338383 h 3027964"/>
              <a:gd name="connsiteX36" fmla="*/ 2821283 w 3912005"/>
              <a:gd name="connsiteY36" fmla="*/ 168457 h 3027964"/>
              <a:gd name="connsiteX37" fmla="*/ 2997064 w 3912005"/>
              <a:gd name="connsiteY37" fmla="*/ 168457 h 3027964"/>
              <a:gd name="connsiteX38" fmla="*/ 3129879 w 3912005"/>
              <a:gd name="connsiteY38" fmla="*/ 301271 h 3027964"/>
              <a:gd name="connsiteX39" fmla="*/ 3127926 w 3912005"/>
              <a:gd name="connsiteY39" fmla="*/ 662606 h 3027964"/>
              <a:gd name="connsiteX40" fmla="*/ 3237303 w 3912005"/>
              <a:gd name="connsiteY40" fmla="*/ 869638 h 3027964"/>
              <a:gd name="connsiteX41" fmla="*/ 3793951 w 3912005"/>
              <a:gd name="connsiteY41" fmla="*/ 1266128 h 3027964"/>
              <a:gd name="connsiteX42" fmla="*/ 3911138 w 3912005"/>
              <a:gd name="connsiteY42" fmla="*/ 1424332 h 3027964"/>
              <a:gd name="connsiteX43" fmla="*/ 3829107 w 3912005"/>
              <a:gd name="connsiteY43" fmla="*/ 1600117 h 3027964"/>
              <a:gd name="connsiteX44" fmla="*/ 3579105 w 3912005"/>
              <a:gd name="connsiteY44" fmla="*/ 1600117 h 3027964"/>
              <a:gd name="connsiteX45" fmla="*/ 3245117 w 3912005"/>
              <a:gd name="connsiteY45" fmla="*/ 1363786 h 3027964"/>
              <a:gd name="connsiteX46" fmla="*/ 3147458 w 3912005"/>
              <a:gd name="connsiteY46" fmla="*/ 1311050 h 3027964"/>
              <a:gd name="connsiteX47" fmla="*/ 3129879 w 3912005"/>
              <a:gd name="connsiteY47" fmla="*/ 1418471 h 3027964"/>
              <a:gd name="connsiteX48" fmla="*/ 3129879 w 3912005"/>
              <a:gd name="connsiteY48" fmla="*/ 2125513 h 3027964"/>
              <a:gd name="connsiteX49" fmla="*/ 3129879 w 3912005"/>
              <a:gd name="connsiteY49" fmla="*/ 2838412 h 3027964"/>
              <a:gd name="connsiteX50" fmla="*/ 2950189 w 3912005"/>
              <a:gd name="connsiteY50" fmla="*/ 3025915 h 3027964"/>
              <a:gd name="connsiteX51" fmla="*/ 2403307 w 3912005"/>
              <a:gd name="connsiteY51" fmla="*/ 3027868 h 3027964"/>
              <a:gd name="connsiteX52" fmla="*/ 2307602 w 3912005"/>
              <a:gd name="connsiteY52" fmla="*/ 2930210 h 3027964"/>
              <a:gd name="connsiteX53" fmla="*/ 2309558 w 3912005"/>
              <a:gd name="connsiteY53" fmla="*/ 2441922 h 3027964"/>
              <a:gd name="connsiteX54" fmla="*/ 2192367 w 3912005"/>
              <a:gd name="connsiteY54" fmla="*/ 2318874 h 3027964"/>
              <a:gd name="connsiteX55" fmla="*/ 1723611 w 3912005"/>
              <a:gd name="connsiteY55" fmla="*/ 2318874 h 3027964"/>
              <a:gd name="connsiteX56" fmla="*/ 1606424 w 3912005"/>
              <a:gd name="connsiteY56" fmla="*/ 2441922 h 3027964"/>
              <a:gd name="connsiteX57" fmla="*/ 1608376 w 3912005"/>
              <a:gd name="connsiteY57" fmla="*/ 2930210 h 3027964"/>
              <a:gd name="connsiteX58" fmla="*/ 1510718 w 3912005"/>
              <a:gd name="connsiteY58" fmla="*/ 3025915 h 3027964"/>
              <a:gd name="connsiteX59" fmla="*/ 973603 w 3912005"/>
              <a:gd name="connsiteY59" fmla="*/ 3023963 h 3027964"/>
              <a:gd name="connsiteX60" fmla="*/ 786100 w 3912005"/>
              <a:gd name="connsiteY60" fmla="*/ 2834504 h 3027964"/>
              <a:gd name="connsiteX61" fmla="*/ 784147 w 3912005"/>
              <a:gd name="connsiteY61" fmla="*/ 1398942 h 3027964"/>
              <a:gd name="connsiteX62" fmla="*/ 764615 w 3912005"/>
              <a:gd name="connsiteY62" fmla="*/ 1311050 h 3027964"/>
              <a:gd name="connsiteX63" fmla="*/ 690394 w 3912005"/>
              <a:gd name="connsiteY63" fmla="*/ 1350112 h 3027964"/>
              <a:gd name="connsiteX64" fmla="*/ 366171 w 3912005"/>
              <a:gd name="connsiteY64" fmla="*/ 1584489 h 3027964"/>
              <a:gd name="connsiteX65" fmla="*/ 192343 w 3912005"/>
              <a:gd name="connsiteY65" fmla="*/ 1637225 h 3027964"/>
              <a:gd name="connsiteX66" fmla="*/ 8745 w 3912005"/>
              <a:gd name="connsiteY66" fmla="*/ 1500506 h 3027964"/>
              <a:gd name="connsiteX67" fmla="*/ 84919 w 3912005"/>
              <a:gd name="connsiteY67" fmla="*/ 1295423 h 3027964"/>
              <a:gd name="connsiteX68" fmla="*/ 702113 w 3912005"/>
              <a:gd name="connsiteY68" fmla="*/ 850109 h 3027964"/>
              <a:gd name="connsiteX69" fmla="*/ 1764628 w 3912005"/>
              <a:gd name="connsiteY69" fmla="*/ 86426 h 3027964"/>
              <a:gd name="connsiteX70" fmla="*/ 1957257 w 3912005"/>
              <a:gd name="connsiteY70" fmla="*/ 0 h 302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912005" h="3027964">
                <a:moveTo>
                  <a:pt x="2135553" y="1574064"/>
                </a:moveTo>
                <a:cubicBezTo>
                  <a:pt x="2094229" y="1574064"/>
                  <a:pt x="2060730" y="1607563"/>
                  <a:pt x="2060730" y="1648887"/>
                </a:cubicBezTo>
                <a:lnTo>
                  <a:pt x="2060730" y="1948169"/>
                </a:lnTo>
                <a:cubicBezTo>
                  <a:pt x="2060730" y="1989493"/>
                  <a:pt x="2094229" y="2022992"/>
                  <a:pt x="2135553" y="2022992"/>
                </a:cubicBezTo>
                <a:lnTo>
                  <a:pt x="2434835" y="2022992"/>
                </a:lnTo>
                <a:cubicBezTo>
                  <a:pt x="2476159" y="2022992"/>
                  <a:pt x="2509658" y="1989493"/>
                  <a:pt x="2509658" y="1948169"/>
                </a:cubicBezTo>
                <a:lnTo>
                  <a:pt x="2509658" y="1648887"/>
                </a:lnTo>
                <a:cubicBezTo>
                  <a:pt x="2509658" y="1607563"/>
                  <a:pt x="2476159" y="1574064"/>
                  <a:pt x="2434835" y="1574064"/>
                </a:cubicBezTo>
                <a:close/>
                <a:moveTo>
                  <a:pt x="1471463" y="1574064"/>
                </a:moveTo>
                <a:cubicBezTo>
                  <a:pt x="1430139" y="1574064"/>
                  <a:pt x="1396640" y="1607563"/>
                  <a:pt x="1396640" y="1648887"/>
                </a:cubicBezTo>
                <a:lnTo>
                  <a:pt x="1396640" y="1948169"/>
                </a:lnTo>
                <a:cubicBezTo>
                  <a:pt x="1396640" y="1989493"/>
                  <a:pt x="1430139" y="2022992"/>
                  <a:pt x="1471463" y="2022992"/>
                </a:cubicBezTo>
                <a:lnTo>
                  <a:pt x="1770745" y="2022992"/>
                </a:lnTo>
                <a:cubicBezTo>
                  <a:pt x="1812069" y="2022992"/>
                  <a:pt x="1845568" y="1989493"/>
                  <a:pt x="1845568" y="1948169"/>
                </a:cubicBezTo>
                <a:lnTo>
                  <a:pt x="1845568" y="1648887"/>
                </a:lnTo>
                <a:cubicBezTo>
                  <a:pt x="1845568" y="1607563"/>
                  <a:pt x="1812069" y="1574064"/>
                  <a:pt x="1770745" y="1574064"/>
                </a:cubicBezTo>
                <a:close/>
                <a:moveTo>
                  <a:pt x="2135553" y="909725"/>
                </a:moveTo>
                <a:cubicBezTo>
                  <a:pt x="2094229" y="909725"/>
                  <a:pt x="2060730" y="943224"/>
                  <a:pt x="2060730" y="984548"/>
                </a:cubicBezTo>
                <a:lnTo>
                  <a:pt x="2060730" y="1283830"/>
                </a:lnTo>
                <a:cubicBezTo>
                  <a:pt x="2060730" y="1325154"/>
                  <a:pt x="2094229" y="1358653"/>
                  <a:pt x="2135553" y="1358653"/>
                </a:cubicBezTo>
                <a:lnTo>
                  <a:pt x="2434835" y="1358653"/>
                </a:lnTo>
                <a:cubicBezTo>
                  <a:pt x="2476159" y="1358653"/>
                  <a:pt x="2509658" y="1325154"/>
                  <a:pt x="2509658" y="1283830"/>
                </a:cubicBezTo>
                <a:lnTo>
                  <a:pt x="2509658" y="984548"/>
                </a:lnTo>
                <a:cubicBezTo>
                  <a:pt x="2509658" y="943224"/>
                  <a:pt x="2476159" y="909725"/>
                  <a:pt x="2434835" y="909725"/>
                </a:cubicBezTo>
                <a:close/>
                <a:moveTo>
                  <a:pt x="1471463" y="909725"/>
                </a:moveTo>
                <a:cubicBezTo>
                  <a:pt x="1430139" y="909725"/>
                  <a:pt x="1396640" y="943224"/>
                  <a:pt x="1396640" y="984548"/>
                </a:cubicBezTo>
                <a:lnTo>
                  <a:pt x="1396640" y="1283830"/>
                </a:lnTo>
                <a:cubicBezTo>
                  <a:pt x="1396640" y="1325154"/>
                  <a:pt x="1430139" y="1358653"/>
                  <a:pt x="1471463" y="1358653"/>
                </a:cubicBezTo>
                <a:lnTo>
                  <a:pt x="1770745" y="1358653"/>
                </a:lnTo>
                <a:cubicBezTo>
                  <a:pt x="1812069" y="1358653"/>
                  <a:pt x="1845568" y="1325154"/>
                  <a:pt x="1845568" y="1283830"/>
                </a:cubicBezTo>
                <a:lnTo>
                  <a:pt x="1845568" y="984548"/>
                </a:lnTo>
                <a:cubicBezTo>
                  <a:pt x="1845568" y="943224"/>
                  <a:pt x="1812069" y="909725"/>
                  <a:pt x="1770745" y="909725"/>
                </a:cubicBezTo>
                <a:close/>
                <a:moveTo>
                  <a:pt x="1957257" y="0"/>
                </a:moveTo>
                <a:cubicBezTo>
                  <a:pt x="2013166" y="0"/>
                  <a:pt x="2069319" y="28809"/>
                  <a:pt x="2151350" y="86426"/>
                </a:cubicBezTo>
                <a:cubicBezTo>
                  <a:pt x="2286117" y="182132"/>
                  <a:pt x="2420887" y="279786"/>
                  <a:pt x="2555654" y="377445"/>
                </a:cubicBezTo>
                <a:cubicBezTo>
                  <a:pt x="2612295" y="418462"/>
                  <a:pt x="2641590" y="430180"/>
                  <a:pt x="2645499" y="338383"/>
                </a:cubicBezTo>
                <a:cubicBezTo>
                  <a:pt x="2651357" y="191894"/>
                  <a:pt x="2680655" y="168457"/>
                  <a:pt x="2821283" y="168457"/>
                </a:cubicBezTo>
                <a:cubicBezTo>
                  <a:pt x="2879877" y="168457"/>
                  <a:pt x="2938470" y="168457"/>
                  <a:pt x="2997064" y="168457"/>
                </a:cubicBezTo>
                <a:cubicBezTo>
                  <a:pt x="3084956" y="168457"/>
                  <a:pt x="3129879" y="213379"/>
                  <a:pt x="3129879" y="301271"/>
                </a:cubicBezTo>
                <a:cubicBezTo>
                  <a:pt x="3129879" y="422367"/>
                  <a:pt x="3137692" y="543463"/>
                  <a:pt x="3127926" y="662606"/>
                </a:cubicBezTo>
                <a:cubicBezTo>
                  <a:pt x="3120112" y="760261"/>
                  <a:pt x="3159177" y="816902"/>
                  <a:pt x="3237303" y="869638"/>
                </a:cubicBezTo>
                <a:cubicBezTo>
                  <a:pt x="3424806" y="998547"/>
                  <a:pt x="3608400" y="1133314"/>
                  <a:pt x="3793951" y="1266128"/>
                </a:cubicBezTo>
                <a:cubicBezTo>
                  <a:pt x="3850592" y="1307145"/>
                  <a:pt x="3905280" y="1346207"/>
                  <a:pt x="3911138" y="1424332"/>
                </a:cubicBezTo>
                <a:cubicBezTo>
                  <a:pt x="3916999" y="1498553"/>
                  <a:pt x="3893562" y="1561052"/>
                  <a:pt x="3829107" y="1600117"/>
                </a:cubicBezTo>
                <a:cubicBezTo>
                  <a:pt x="3747076" y="1650897"/>
                  <a:pt x="3659184" y="1652849"/>
                  <a:pt x="3579105" y="1600117"/>
                </a:cubicBezTo>
                <a:cubicBezTo>
                  <a:pt x="3465823" y="1525896"/>
                  <a:pt x="3356446" y="1441912"/>
                  <a:pt x="3245117" y="1363786"/>
                </a:cubicBezTo>
                <a:cubicBezTo>
                  <a:pt x="3213865" y="1342301"/>
                  <a:pt x="3182614" y="1295423"/>
                  <a:pt x="3147458" y="1311050"/>
                </a:cubicBezTo>
                <a:cubicBezTo>
                  <a:pt x="3108394" y="1328627"/>
                  <a:pt x="3129879" y="1381363"/>
                  <a:pt x="3129879" y="1418471"/>
                </a:cubicBezTo>
                <a:cubicBezTo>
                  <a:pt x="3127926" y="1656758"/>
                  <a:pt x="3129879" y="1891135"/>
                  <a:pt x="3129879" y="2125513"/>
                </a:cubicBezTo>
                <a:cubicBezTo>
                  <a:pt x="3129879" y="2363796"/>
                  <a:pt x="3129879" y="2600126"/>
                  <a:pt x="3129879" y="2838412"/>
                </a:cubicBezTo>
                <a:cubicBezTo>
                  <a:pt x="3129879" y="2973179"/>
                  <a:pt x="3083004" y="3023963"/>
                  <a:pt x="2950189" y="3025915"/>
                </a:cubicBezTo>
                <a:cubicBezTo>
                  <a:pt x="2768547" y="3027868"/>
                  <a:pt x="2584949" y="3023963"/>
                  <a:pt x="2403307" y="3027868"/>
                </a:cubicBezTo>
                <a:cubicBezTo>
                  <a:pt x="2331042" y="3029820"/>
                  <a:pt x="2305649" y="3002478"/>
                  <a:pt x="2307602" y="2930210"/>
                </a:cubicBezTo>
                <a:cubicBezTo>
                  <a:pt x="2311510" y="2768100"/>
                  <a:pt x="2305649" y="2604035"/>
                  <a:pt x="2309558" y="2441922"/>
                </a:cubicBezTo>
                <a:cubicBezTo>
                  <a:pt x="2311510" y="2355986"/>
                  <a:pt x="2282212" y="2316921"/>
                  <a:pt x="2192367" y="2318874"/>
                </a:cubicBezTo>
                <a:cubicBezTo>
                  <a:pt x="2036115" y="2322782"/>
                  <a:pt x="1879863" y="2322782"/>
                  <a:pt x="1723611" y="2318874"/>
                </a:cubicBezTo>
                <a:cubicBezTo>
                  <a:pt x="1631814" y="2316921"/>
                  <a:pt x="1604468" y="2357938"/>
                  <a:pt x="1606424" y="2441922"/>
                </a:cubicBezTo>
                <a:cubicBezTo>
                  <a:pt x="1610329" y="2604035"/>
                  <a:pt x="1604468" y="2768100"/>
                  <a:pt x="1608376" y="2930210"/>
                </a:cubicBezTo>
                <a:cubicBezTo>
                  <a:pt x="1610329" y="3002478"/>
                  <a:pt x="1582983" y="3027868"/>
                  <a:pt x="1510718" y="3025915"/>
                </a:cubicBezTo>
                <a:cubicBezTo>
                  <a:pt x="1331029" y="3022007"/>
                  <a:pt x="1153292" y="3025915"/>
                  <a:pt x="973603" y="3023963"/>
                </a:cubicBezTo>
                <a:cubicBezTo>
                  <a:pt x="832975" y="3022007"/>
                  <a:pt x="786100" y="2975132"/>
                  <a:pt x="786100" y="2834504"/>
                </a:cubicBezTo>
                <a:cubicBezTo>
                  <a:pt x="786100" y="2355986"/>
                  <a:pt x="786100" y="1877464"/>
                  <a:pt x="784147" y="1398942"/>
                </a:cubicBezTo>
                <a:cubicBezTo>
                  <a:pt x="784147" y="1369644"/>
                  <a:pt x="801724" y="1326674"/>
                  <a:pt x="764615" y="1311050"/>
                </a:cubicBezTo>
                <a:cubicBezTo>
                  <a:pt x="737272" y="1299332"/>
                  <a:pt x="713831" y="1332535"/>
                  <a:pt x="690394" y="1350112"/>
                </a:cubicBezTo>
                <a:cubicBezTo>
                  <a:pt x="581020" y="1428238"/>
                  <a:pt x="473596" y="1504411"/>
                  <a:pt x="366171" y="1584489"/>
                </a:cubicBezTo>
                <a:cubicBezTo>
                  <a:pt x="313435" y="1623554"/>
                  <a:pt x="256794" y="1645039"/>
                  <a:pt x="192343" y="1637225"/>
                </a:cubicBezTo>
                <a:cubicBezTo>
                  <a:pt x="104451" y="1627459"/>
                  <a:pt x="34135" y="1590350"/>
                  <a:pt x="8745" y="1500506"/>
                </a:cubicBezTo>
                <a:cubicBezTo>
                  <a:pt x="-16645" y="1416519"/>
                  <a:pt x="14606" y="1346207"/>
                  <a:pt x="84919" y="1295423"/>
                </a:cubicBezTo>
                <a:cubicBezTo>
                  <a:pt x="289998" y="1146985"/>
                  <a:pt x="495081" y="998547"/>
                  <a:pt x="702113" y="850109"/>
                </a:cubicBezTo>
                <a:cubicBezTo>
                  <a:pt x="1055634" y="594246"/>
                  <a:pt x="1409155" y="340336"/>
                  <a:pt x="1764628" y="86426"/>
                </a:cubicBezTo>
                <a:cubicBezTo>
                  <a:pt x="1845683" y="28809"/>
                  <a:pt x="1901348" y="0"/>
                  <a:pt x="1957257" y="0"/>
                </a:cubicBezTo>
                <a:close/>
              </a:path>
            </a:pathLst>
          </a:custGeom>
          <a:solidFill>
            <a:schemeClr val="accent1"/>
          </a:solidFill>
          <a:ln w="3225" cap="flat">
            <a:noFill/>
            <a:prstDash val="solid"/>
            <a:miter/>
          </a:ln>
        </p:spPr>
        <p:txBody>
          <a:bodyPr wrap="square" rtlCol="0" anchor="ctr">
            <a:noAutofit/>
          </a:bodyPr>
          <a:lstStyle/>
          <a:p>
            <a:endParaRPr lang="en-US">
              <a:solidFill>
                <a:schemeClr val="bg1">
                  <a:lumMod val="85000"/>
                </a:schemeClr>
              </a:solidFill>
            </a:endParaRPr>
          </a:p>
        </p:txBody>
      </p:sp>
    </p:spTree>
    <p:extLst>
      <p:ext uri="{BB962C8B-B14F-4D97-AF65-F5344CB8AC3E}">
        <p14:creationId xmlns:p14="http://schemas.microsoft.com/office/powerpoint/2010/main" val="45633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F0914AA2-4DF0-82EB-5123-DE6BCB90B500}"/>
              </a:ext>
            </a:extLst>
          </p:cNvPr>
          <p:cNvSpPr txBox="1"/>
          <p:nvPr/>
        </p:nvSpPr>
        <p:spPr>
          <a:xfrm>
            <a:off x="6811913" y="237541"/>
            <a:ext cx="5846617" cy="584775"/>
          </a:xfrm>
          <a:prstGeom prst="rect">
            <a:avLst/>
          </a:prstGeom>
          <a:noFill/>
        </p:spPr>
        <p:txBody>
          <a:bodyPr wrap="square" rtlCol="0" anchor="ctr">
            <a:spAutoFit/>
          </a:bodyPr>
          <a:lstStyle/>
          <a:p>
            <a:r>
              <a:rPr lang="en-US" altLang="ko-KR" sz="3200" b="1" dirty="0">
                <a:solidFill>
                  <a:schemeClr val="bg1"/>
                </a:solidFill>
                <a:latin typeface="+mj-lt"/>
                <a:cs typeface="Arial" pitchFamily="34" charset="0"/>
              </a:rPr>
              <a:t>Problem statement</a:t>
            </a:r>
            <a:endParaRPr lang="ko-KR" altLang="en-US" sz="3200" b="1" dirty="0">
              <a:solidFill>
                <a:schemeClr val="bg1"/>
              </a:solidFill>
              <a:latin typeface="+mj-lt"/>
              <a:cs typeface="Arial" pitchFamily="34" charset="0"/>
            </a:endParaRPr>
          </a:p>
        </p:txBody>
      </p:sp>
      <p:sp>
        <p:nvSpPr>
          <p:cNvPr id="3" name="กล่องข้อความ 2">
            <a:extLst>
              <a:ext uri="{FF2B5EF4-FFF2-40B4-BE49-F238E27FC236}">
                <a16:creationId xmlns:a16="http://schemas.microsoft.com/office/drawing/2014/main" id="{1E26680B-538D-AF48-FA55-C2C4F253AC08}"/>
              </a:ext>
            </a:extLst>
          </p:cNvPr>
          <p:cNvSpPr txBox="1"/>
          <p:nvPr/>
        </p:nvSpPr>
        <p:spPr>
          <a:xfrm>
            <a:off x="5175929" y="1113491"/>
            <a:ext cx="7273212" cy="1477328"/>
          </a:xfrm>
          <a:prstGeom prst="rect">
            <a:avLst/>
          </a:prstGeom>
          <a:noFill/>
        </p:spPr>
        <p:txBody>
          <a:bodyPr wrap="square" rtlCol="0">
            <a:spAutoFit/>
          </a:bodyPr>
          <a:lstStyle/>
          <a:p>
            <a:r>
              <a:rPr lang="en-US" sz="2400" dirty="0">
                <a:solidFill>
                  <a:schemeClr val="bg1"/>
                </a:solidFill>
              </a:rPr>
              <a:t>     </a:t>
            </a:r>
            <a:r>
              <a:rPr lang="en-US" sz="2200" dirty="0">
                <a:solidFill>
                  <a:schemeClr val="bg1"/>
                </a:solidFill>
              </a:rPr>
              <a:t>As a real estate agent, How can we know the buying/selling prices in the market to set prices competitive with competitors in Bangkok and metropolitan areas to make more profit for company?</a:t>
            </a:r>
          </a:p>
        </p:txBody>
      </p:sp>
      <p:grpSp>
        <p:nvGrpSpPr>
          <p:cNvPr id="4" name="Group 66">
            <a:extLst>
              <a:ext uri="{FF2B5EF4-FFF2-40B4-BE49-F238E27FC236}">
                <a16:creationId xmlns:a16="http://schemas.microsoft.com/office/drawing/2014/main" id="{3DABAEF3-F2C1-F360-46EE-882188D3C72F}"/>
              </a:ext>
            </a:extLst>
          </p:cNvPr>
          <p:cNvGrpSpPr/>
          <p:nvPr/>
        </p:nvGrpSpPr>
        <p:grpSpPr>
          <a:xfrm>
            <a:off x="7695190" y="3623614"/>
            <a:ext cx="2777101" cy="1822898"/>
            <a:chOff x="8575466" y="4002385"/>
            <a:chExt cx="4090559" cy="2772587"/>
          </a:xfrm>
        </p:grpSpPr>
        <p:sp>
          <p:nvSpPr>
            <p:cNvPr id="5" name="Freeform: Shape 67">
              <a:extLst>
                <a:ext uri="{FF2B5EF4-FFF2-40B4-BE49-F238E27FC236}">
                  <a16:creationId xmlns:a16="http://schemas.microsoft.com/office/drawing/2014/main" id="{BEECB689-12CD-5589-A1A8-681693B1AC84}"/>
                </a:ext>
              </a:extLst>
            </p:cNvPr>
            <p:cNvSpPr/>
            <p:nvPr/>
          </p:nvSpPr>
          <p:spPr>
            <a:xfrm>
              <a:off x="8575466" y="4961086"/>
              <a:ext cx="1743368" cy="1813886"/>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743367" h="1813886">
                  <a:moveTo>
                    <a:pt x="1569189" y="1800667"/>
                  </a:moveTo>
                  <a:cubicBezTo>
                    <a:pt x="1568797" y="1801058"/>
                    <a:pt x="1568405" y="1801450"/>
                    <a:pt x="1568014" y="1801842"/>
                  </a:cubicBezTo>
                  <a:cubicBezTo>
                    <a:pt x="1533146" y="1827307"/>
                    <a:pt x="1454009" y="1810461"/>
                    <a:pt x="1413265" y="1809677"/>
                  </a:cubicBezTo>
                  <a:cubicBezTo>
                    <a:pt x="1282023" y="1806935"/>
                    <a:pt x="1150389" y="1800275"/>
                    <a:pt x="1019146" y="1807718"/>
                  </a:cubicBezTo>
                  <a:cubicBezTo>
                    <a:pt x="1007002" y="1808502"/>
                    <a:pt x="969784" y="1817121"/>
                    <a:pt x="959989" y="1806935"/>
                  </a:cubicBezTo>
                  <a:cubicBezTo>
                    <a:pt x="934133" y="1778336"/>
                    <a:pt x="963515" y="1727406"/>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cubicBezTo>
                    <a:pt x="1701606" y="1075896"/>
                    <a:pt x="1681234" y="1193426"/>
                    <a:pt x="1660862" y="1311348"/>
                  </a:cubicBezTo>
                  <a:cubicBezTo>
                    <a:pt x="1646367" y="1396754"/>
                    <a:pt x="1632655" y="1482159"/>
                    <a:pt x="1618552" y="1567565"/>
                  </a:cubicBezTo>
                  <a:cubicBezTo>
                    <a:pt x="1611500" y="1610267"/>
                    <a:pt x="1604448" y="1652970"/>
                    <a:pt x="1597396" y="1695673"/>
                  </a:cubicBezTo>
                  <a:cubicBezTo>
                    <a:pt x="1593478" y="1723097"/>
                    <a:pt x="1593478" y="1779903"/>
                    <a:pt x="1569189" y="1800667"/>
                  </a:cubicBezTo>
                  <a:close/>
                </a:path>
              </a:pathLst>
            </a:custGeom>
            <a:solidFill>
              <a:srgbClr val="000000"/>
            </a:solidFill>
            <a:ln w="3910" cap="flat">
              <a:noFill/>
              <a:prstDash val="solid"/>
              <a:miter/>
            </a:ln>
          </p:spPr>
          <p:txBody>
            <a:bodyPr rtlCol="0" anchor="ctr"/>
            <a:lstStyle/>
            <a:p>
              <a:endParaRPr lang="en-US"/>
            </a:p>
          </p:txBody>
        </p:sp>
        <p:sp>
          <p:nvSpPr>
            <p:cNvPr id="6" name="Freeform: Shape 68">
              <a:extLst>
                <a:ext uri="{FF2B5EF4-FFF2-40B4-BE49-F238E27FC236}">
                  <a16:creationId xmlns:a16="http://schemas.microsoft.com/office/drawing/2014/main" id="{BDE82F39-3C0A-9A3B-241B-0C7558E8EEC2}"/>
                </a:ext>
              </a:extLst>
            </p:cNvPr>
            <p:cNvSpPr/>
            <p:nvPr/>
          </p:nvSpPr>
          <p:spPr>
            <a:xfrm>
              <a:off x="10946163" y="4998447"/>
              <a:ext cx="1719862" cy="1770792"/>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19861" h="1770791">
                  <a:moveTo>
                    <a:pt x="782411" y="1769183"/>
                  </a:moveTo>
                  <a:cubicBezTo>
                    <a:pt x="771441" y="1777801"/>
                    <a:pt x="721686" y="1769574"/>
                    <a:pt x="707191" y="1769574"/>
                  </a:cubicBezTo>
                  <a:cubicBezTo>
                    <a:pt x="678984" y="1769574"/>
                    <a:pt x="651168" y="1769574"/>
                    <a:pt x="622961" y="1769574"/>
                  </a:cubicBezTo>
                  <a:cubicBezTo>
                    <a:pt x="512874" y="1769574"/>
                    <a:pt x="402787" y="1769574"/>
                    <a:pt x="292309" y="1769574"/>
                  </a:cubicBezTo>
                  <a:cubicBezTo>
                    <a:pt x="286432" y="1764873"/>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cubicBezTo>
                    <a:pt x="50" y="644808"/>
                    <a:pt x="50" y="563320"/>
                    <a:pt x="50" y="482224"/>
                  </a:cubicBez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cubicBezTo>
                    <a:pt x="375755" y="595054"/>
                    <a:pt x="435304" y="587218"/>
                    <a:pt x="494461" y="579383"/>
                  </a:cubicBez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802782" y="1752728"/>
                    <a:pt x="782411" y="1769183"/>
                  </a:cubicBezTo>
                  <a:close/>
                </a:path>
              </a:pathLst>
            </a:custGeom>
            <a:solidFill>
              <a:srgbClr val="000000"/>
            </a:solidFill>
            <a:ln w="3910" cap="flat">
              <a:noFill/>
              <a:prstDash val="solid"/>
              <a:miter/>
            </a:ln>
          </p:spPr>
          <p:txBody>
            <a:bodyPr rtlCol="0" anchor="ctr"/>
            <a:lstStyle/>
            <a:p>
              <a:endParaRPr lang="en-US" dirty="0"/>
            </a:p>
          </p:txBody>
        </p:sp>
        <p:sp>
          <p:nvSpPr>
            <p:cNvPr id="7" name="Freeform: Shape 69">
              <a:extLst>
                <a:ext uri="{FF2B5EF4-FFF2-40B4-BE49-F238E27FC236}">
                  <a16:creationId xmlns:a16="http://schemas.microsoft.com/office/drawing/2014/main" id="{68463456-BCFF-4A0E-0525-FE1F63EFADE1}"/>
                </a:ext>
              </a:extLst>
            </p:cNvPr>
            <p:cNvSpPr/>
            <p:nvPr/>
          </p:nvSpPr>
          <p:spPr>
            <a:xfrm>
              <a:off x="9396770" y="4836027"/>
              <a:ext cx="403521" cy="376097"/>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8" name="Freeform: Shape 70">
              <a:extLst>
                <a:ext uri="{FF2B5EF4-FFF2-40B4-BE49-F238E27FC236}">
                  <a16:creationId xmlns:a16="http://schemas.microsoft.com/office/drawing/2014/main" id="{F3AB60BE-9CC9-557E-7698-31D98950DDF3}"/>
                </a:ext>
              </a:extLst>
            </p:cNvPr>
            <p:cNvSpPr/>
            <p:nvPr/>
          </p:nvSpPr>
          <p:spPr>
            <a:xfrm>
              <a:off x="11486047" y="4919699"/>
              <a:ext cx="348674" cy="329085"/>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9" name="Freeform: Shape 71">
              <a:extLst>
                <a:ext uri="{FF2B5EF4-FFF2-40B4-BE49-F238E27FC236}">
                  <a16:creationId xmlns:a16="http://schemas.microsoft.com/office/drawing/2014/main" id="{432409E6-D0B1-B504-69A6-ED74B4738F14}"/>
                </a:ext>
              </a:extLst>
            </p:cNvPr>
            <p:cNvSpPr/>
            <p:nvPr/>
          </p:nvSpPr>
          <p:spPr>
            <a:xfrm>
              <a:off x="9562096" y="4002922"/>
              <a:ext cx="2162560" cy="1570990"/>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rgbClr val="F9BA99"/>
            </a:solidFill>
            <a:ln w="4506" cap="flat">
              <a:noFill/>
              <a:prstDash val="solid"/>
              <a:miter/>
            </a:ln>
          </p:spPr>
          <p:txBody>
            <a:bodyPr rtlCol="0" anchor="ctr"/>
            <a:lstStyle/>
            <a:p>
              <a:endParaRPr lang="en-US"/>
            </a:p>
          </p:txBody>
        </p:sp>
        <p:sp>
          <p:nvSpPr>
            <p:cNvPr id="10" name="Freeform: Shape 72">
              <a:extLst>
                <a:ext uri="{FF2B5EF4-FFF2-40B4-BE49-F238E27FC236}">
                  <a16:creationId xmlns:a16="http://schemas.microsoft.com/office/drawing/2014/main" id="{727093DE-2FDD-6AB4-B003-B49E547952C5}"/>
                </a:ext>
              </a:extLst>
            </p:cNvPr>
            <p:cNvSpPr/>
            <p:nvPr/>
          </p:nvSpPr>
          <p:spPr>
            <a:xfrm>
              <a:off x="10380108" y="4133773"/>
              <a:ext cx="3918" cy="3918"/>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11" name="Freeform: Shape 73">
              <a:extLst>
                <a:ext uri="{FF2B5EF4-FFF2-40B4-BE49-F238E27FC236}">
                  <a16:creationId xmlns:a16="http://schemas.microsoft.com/office/drawing/2014/main" id="{047E8F0A-BB36-7707-B8C9-3599D79CCD40}"/>
                </a:ext>
              </a:extLst>
            </p:cNvPr>
            <p:cNvSpPr/>
            <p:nvPr/>
          </p:nvSpPr>
          <p:spPr>
            <a:xfrm>
              <a:off x="10288390" y="5133457"/>
              <a:ext cx="669923" cy="438780"/>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rgbClr val="F9A687"/>
            </a:solidFill>
            <a:ln w="4506" cap="flat">
              <a:noFill/>
              <a:prstDash val="solid"/>
              <a:miter/>
            </a:ln>
          </p:spPr>
          <p:txBody>
            <a:bodyPr rtlCol="0" anchor="ctr"/>
            <a:lstStyle/>
            <a:p>
              <a:endParaRPr lang="en-US"/>
            </a:p>
          </p:txBody>
        </p:sp>
        <p:sp>
          <p:nvSpPr>
            <p:cNvPr id="12" name="Freeform: Shape 74">
              <a:extLst>
                <a:ext uri="{FF2B5EF4-FFF2-40B4-BE49-F238E27FC236}">
                  <a16:creationId xmlns:a16="http://schemas.microsoft.com/office/drawing/2014/main" id="{6850788C-3A18-85BE-87F9-404CB778A6E6}"/>
                </a:ext>
              </a:extLst>
            </p:cNvPr>
            <p:cNvSpPr/>
            <p:nvPr/>
          </p:nvSpPr>
          <p:spPr>
            <a:xfrm>
              <a:off x="10983822" y="4477353"/>
              <a:ext cx="227225" cy="266402"/>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rgbClr val="F9A687"/>
            </a:solidFill>
            <a:ln w="4506" cap="flat">
              <a:noFill/>
              <a:prstDash val="solid"/>
              <a:miter/>
            </a:ln>
          </p:spPr>
          <p:txBody>
            <a:bodyPr rtlCol="0" anchor="ctr"/>
            <a:lstStyle/>
            <a:p>
              <a:endParaRPr lang="en-US"/>
            </a:p>
          </p:txBody>
        </p:sp>
        <p:sp>
          <p:nvSpPr>
            <p:cNvPr id="13" name="Freeform: Shape 75">
              <a:extLst>
                <a:ext uri="{FF2B5EF4-FFF2-40B4-BE49-F238E27FC236}">
                  <a16:creationId xmlns:a16="http://schemas.microsoft.com/office/drawing/2014/main" id="{FE9273EA-AE6E-8E44-84EE-59A610283799}"/>
                </a:ext>
              </a:extLst>
            </p:cNvPr>
            <p:cNvSpPr/>
            <p:nvPr/>
          </p:nvSpPr>
          <p:spPr>
            <a:xfrm>
              <a:off x="10010670" y="4488323"/>
              <a:ext cx="58765" cy="164543"/>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14" name="Freeform: Shape 76">
              <a:extLst>
                <a:ext uri="{FF2B5EF4-FFF2-40B4-BE49-F238E27FC236}">
                  <a16:creationId xmlns:a16="http://schemas.microsoft.com/office/drawing/2014/main" id="{3764EC7F-BE19-6771-0DFB-8DF0F71C2F66}"/>
                </a:ext>
              </a:extLst>
            </p:cNvPr>
            <p:cNvSpPr/>
            <p:nvPr/>
          </p:nvSpPr>
          <p:spPr>
            <a:xfrm>
              <a:off x="10038775" y="4150583"/>
              <a:ext cx="1132210" cy="477957"/>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15" name="Freeform: Shape 77">
              <a:extLst>
                <a:ext uri="{FF2B5EF4-FFF2-40B4-BE49-F238E27FC236}">
                  <a16:creationId xmlns:a16="http://schemas.microsoft.com/office/drawing/2014/main" id="{94F2C676-079E-D015-A13C-AD00DD4707BD}"/>
                </a:ext>
              </a:extLst>
            </p:cNvPr>
            <p:cNvSpPr/>
            <p:nvPr/>
          </p:nvSpPr>
          <p:spPr>
            <a:xfrm>
              <a:off x="10082756" y="4240333"/>
              <a:ext cx="278155" cy="27815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rgbClr val="FCEE21"/>
            </a:solidFill>
            <a:ln w="3910" cap="flat">
              <a:noFill/>
              <a:prstDash val="solid"/>
              <a:miter/>
            </a:ln>
          </p:spPr>
          <p:txBody>
            <a:bodyPr rtlCol="0" anchor="ctr"/>
            <a:lstStyle/>
            <a:p>
              <a:endParaRPr lang="en-US"/>
            </a:p>
          </p:txBody>
        </p:sp>
        <p:sp>
          <p:nvSpPr>
            <p:cNvPr id="16" name="Freeform: Shape 78">
              <a:extLst>
                <a:ext uri="{FF2B5EF4-FFF2-40B4-BE49-F238E27FC236}">
                  <a16:creationId xmlns:a16="http://schemas.microsoft.com/office/drawing/2014/main" id="{3D70386A-7BEB-4894-BF4F-E6320F01DBA4}"/>
                </a:ext>
              </a:extLst>
            </p:cNvPr>
            <p:cNvSpPr/>
            <p:nvPr/>
          </p:nvSpPr>
          <p:spPr>
            <a:xfrm>
              <a:off x="10851013" y="4205466"/>
              <a:ext cx="278155" cy="278155"/>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rgbClr val="FCEE21"/>
            </a:solidFill>
            <a:ln w="3910" cap="flat">
              <a:noFill/>
              <a:prstDash val="solid"/>
              <a:miter/>
            </a:ln>
          </p:spPr>
          <p:txBody>
            <a:bodyPr rtlCol="0" anchor="ctr"/>
            <a:lstStyle/>
            <a:p>
              <a:endParaRPr lang="en-US"/>
            </a:p>
          </p:txBody>
        </p:sp>
        <p:sp>
          <p:nvSpPr>
            <p:cNvPr id="17" name="Freeform: Shape 79">
              <a:extLst>
                <a:ext uri="{FF2B5EF4-FFF2-40B4-BE49-F238E27FC236}">
                  <a16:creationId xmlns:a16="http://schemas.microsoft.com/office/drawing/2014/main" id="{F82E04C3-09BE-25C2-E9F8-20AE4B10B6FA}"/>
                </a:ext>
              </a:extLst>
            </p:cNvPr>
            <p:cNvSpPr/>
            <p:nvPr/>
          </p:nvSpPr>
          <p:spPr>
            <a:xfrm>
              <a:off x="10147789" y="5363532"/>
              <a:ext cx="1089115" cy="1402530"/>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89115" h="1402529">
                  <a:moveTo>
                    <a:pt x="915170" y="763556"/>
                  </a:moveTo>
                  <a:cubicBezTo>
                    <a:pt x="879519" y="634664"/>
                    <a:pt x="845827" y="504597"/>
                    <a:pt x="803125" y="377665"/>
                  </a:cubicBezTo>
                  <a:cubicBezTo>
                    <a:pt x="801558" y="372963"/>
                    <a:pt x="801949" y="368654"/>
                    <a:pt x="801949" y="364344"/>
                  </a:cubicBezTo>
                  <a:cubicBezTo>
                    <a:pt x="801949" y="312631"/>
                    <a:pt x="801949" y="260918"/>
                    <a:pt x="801949" y="209204"/>
                  </a:cubicBezTo>
                  <a:cubicBezTo>
                    <a:pt x="801949" y="172378"/>
                    <a:pt x="802341" y="135944"/>
                    <a:pt x="802733" y="99117"/>
                  </a:cubicBezTo>
                  <a:cubicBezTo>
                    <a:pt x="807826" y="87364"/>
                    <a:pt x="804692" y="75220"/>
                    <a:pt x="805083" y="63075"/>
                  </a:cubicBezTo>
                  <a:cubicBezTo>
                    <a:pt x="805475" y="57198"/>
                    <a:pt x="804692" y="50930"/>
                    <a:pt x="800774" y="46620"/>
                  </a:cubicBezTo>
                  <a:cubicBezTo>
                    <a:pt x="790196" y="35259"/>
                    <a:pt x="780010" y="22723"/>
                    <a:pt x="766690" y="14104"/>
                  </a:cubicBezTo>
                  <a:cubicBezTo>
                    <a:pt x="760030" y="14104"/>
                    <a:pt x="758463" y="18805"/>
                    <a:pt x="757680" y="24290"/>
                  </a:cubicBezTo>
                  <a:cubicBezTo>
                    <a:pt x="756896" y="33300"/>
                    <a:pt x="753370" y="41919"/>
                    <a:pt x="752195" y="50930"/>
                  </a:cubicBezTo>
                  <a:cubicBezTo>
                    <a:pt x="749452" y="74044"/>
                    <a:pt x="741225" y="93633"/>
                    <a:pt x="716936" y="101860"/>
                  </a:cubicBezTo>
                  <a:cubicBezTo>
                    <a:pt x="672666" y="129675"/>
                    <a:pt x="627612" y="156316"/>
                    <a:pt x="583343" y="184523"/>
                  </a:cubicBezTo>
                  <a:cubicBezTo>
                    <a:pt x="580600" y="186873"/>
                    <a:pt x="577466" y="189224"/>
                    <a:pt x="574332" y="191183"/>
                  </a:cubicBezTo>
                  <a:cubicBezTo>
                    <a:pt x="568847" y="197059"/>
                    <a:pt x="559053" y="198235"/>
                    <a:pt x="555135" y="205678"/>
                  </a:cubicBezTo>
                  <a:cubicBezTo>
                    <a:pt x="544166" y="210771"/>
                    <a:pt x="532805" y="209596"/>
                    <a:pt x="521052" y="208812"/>
                  </a:cubicBezTo>
                  <a:cubicBezTo>
                    <a:pt x="523010" y="204895"/>
                    <a:pt x="518309" y="203328"/>
                    <a:pt x="515567" y="202152"/>
                  </a:cubicBezTo>
                  <a:cubicBezTo>
                    <a:pt x="506164" y="198235"/>
                    <a:pt x="497545" y="192750"/>
                    <a:pt x="487751" y="189224"/>
                  </a:cubicBezTo>
                  <a:cubicBezTo>
                    <a:pt x="480308" y="187265"/>
                    <a:pt x="472864" y="186090"/>
                    <a:pt x="467379" y="179822"/>
                  </a:cubicBezTo>
                  <a:cubicBezTo>
                    <a:pt x="447007" y="167677"/>
                    <a:pt x="425068" y="158666"/>
                    <a:pt x="404305" y="147697"/>
                  </a:cubicBezTo>
                  <a:cubicBezTo>
                    <a:pt x="403129" y="146913"/>
                    <a:pt x="401954" y="146521"/>
                    <a:pt x="400779" y="146130"/>
                  </a:cubicBezTo>
                  <a:cubicBezTo>
                    <a:pt x="396861" y="144563"/>
                    <a:pt x="392943" y="142212"/>
                    <a:pt x="389418" y="139469"/>
                  </a:cubicBezTo>
                  <a:cubicBezTo>
                    <a:pt x="338879" y="114005"/>
                    <a:pt x="287950" y="90107"/>
                    <a:pt x="237803" y="64250"/>
                  </a:cubicBezTo>
                  <a:cubicBezTo>
                    <a:pt x="218607" y="55631"/>
                    <a:pt x="200977" y="45053"/>
                    <a:pt x="181780" y="36435"/>
                  </a:cubicBezTo>
                  <a:cubicBezTo>
                    <a:pt x="173553" y="32517"/>
                    <a:pt x="169636" y="26640"/>
                    <a:pt x="167285" y="18021"/>
                  </a:cubicBezTo>
                  <a:cubicBezTo>
                    <a:pt x="165718" y="11753"/>
                    <a:pt x="166501" y="4309"/>
                    <a:pt x="159450" y="0"/>
                  </a:cubicBezTo>
                  <a:cubicBezTo>
                    <a:pt x="146521" y="3134"/>
                    <a:pt x="140253" y="12145"/>
                    <a:pt x="138294" y="24681"/>
                  </a:cubicBezTo>
                  <a:cubicBezTo>
                    <a:pt x="135160" y="43878"/>
                    <a:pt x="131634" y="62683"/>
                    <a:pt x="129283" y="81880"/>
                  </a:cubicBezTo>
                  <a:cubicBezTo>
                    <a:pt x="128500" y="88931"/>
                    <a:pt x="127325" y="95983"/>
                    <a:pt x="129283" y="103035"/>
                  </a:cubicBezTo>
                  <a:cubicBezTo>
                    <a:pt x="128500" y="109303"/>
                    <a:pt x="126933" y="115572"/>
                    <a:pt x="126541" y="121840"/>
                  </a:cubicBezTo>
                  <a:cubicBezTo>
                    <a:pt x="125758" y="137119"/>
                    <a:pt x="118314" y="152006"/>
                    <a:pt x="121448" y="167285"/>
                  </a:cubicBezTo>
                  <a:cubicBezTo>
                    <a:pt x="135160" y="232710"/>
                    <a:pt x="149655" y="298136"/>
                    <a:pt x="162976" y="363561"/>
                  </a:cubicBezTo>
                  <a:cubicBezTo>
                    <a:pt x="166110" y="378448"/>
                    <a:pt x="173162" y="393727"/>
                    <a:pt x="170811" y="408614"/>
                  </a:cubicBezTo>
                  <a:cubicBezTo>
                    <a:pt x="155924" y="499113"/>
                    <a:pt x="139861" y="589611"/>
                    <a:pt x="124191" y="680110"/>
                  </a:cubicBezTo>
                  <a:cubicBezTo>
                    <a:pt x="108128" y="772958"/>
                    <a:pt x="92457" y="865416"/>
                    <a:pt x="76395" y="958265"/>
                  </a:cubicBezTo>
                  <a:cubicBezTo>
                    <a:pt x="60332" y="1050330"/>
                    <a:pt x="44662" y="1142788"/>
                    <a:pt x="28599" y="1234853"/>
                  </a:cubicBezTo>
                  <a:cubicBezTo>
                    <a:pt x="18805" y="1290876"/>
                    <a:pt x="9403" y="1347291"/>
                    <a:pt x="0" y="1403313"/>
                  </a:cubicBezTo>
                  <a:cubicBezTo>
                    <a:pt x="108912" y="1403313"/>
                    <a:pt x="218215" y="1403313"/>
                    <a:pt x="327126" y="1403313"/>
                  </a:cubicBezTo>
                  <a:cubicBezTo>
                    <a:pt x="373355" y="1403313"/>
                    <a:pt x="419584" y="1403313"/>
                    <a:pt x="465812" y="1403313"/>
                  </a:cubicBezTo>
                  <a:lnTo>
                    <a:pt x="776484" y="1403313"/>
                  </a:lnTo>
                  <a:cubicBezTo>
                    <a:pt x="814878" y="1403313"/>
                    <a:pt x="852879" y="1403313"/>
                    <a:pt x="891272" y="1403313"/>
                  </a:cubicBezTo>
                  <a:cubicBezTo>
                    <a:pt x="957481" y="1403313"/>
                    <a:pt x="1023690" y="1403313"/>
                    <a:pt x="1089899" y="1403313"/>
                  </a:cubicBezTo>
                  <a:cubicBezTo>
                    <a:pt x="1032309" y="1190583"/>
                    <a:pt x="974327" y="977070"/>
                    <a:pt x="915170" y="763556"/>
                  </a:cubicBezTo>
                  <a:close/>
                </a:path>
              </a:pathLst>
            </a:custGeom>
            <a:solidFill>
              <a:srgbClr val="FEFEFE"/>
            </a:solidFill>
            <a:ln w="3910" cap="flat">
              <a:noFill/>
              <a:prstDash val="solid"/>
              <a:miter/>
            </a:ln>
          </p:spPr>
          <p:txBody>
            <a:bodyPr rtlCol="0" anchor="ctr"/>
            <a:lstStyle/>
            <a:p>
              <a:endParaRPr lang="en-US"/>
            </a:p>
          </p:txBody>
        </p:sp>
        <p:sp>
          <p:nvSpPr>
            <p:cNvPr id="18" name="Freeform: Shape 80">
              <a:extLst>
                <a:ext uri="{FF2B5EF4-FFF2-40B4-BE49-F238E27FC236}">
                  <a16:creationId xmlns:a16="http://schemas.microsoft.com/office/drawing/2014/main" id="{C042D38A-4161-D288-9B32-AA9CA63F24F1}"/>
                </a:ext>
              </a:extLst>
            </p:cNvPr>
            <p:cNvSpPr/>
            <p:nvPr/>
          </p:nvSpPr>
          <p:spPr>
            <a:xfrm>
              <a:off x="10522459" y="5576554"/>
              <a:ext cx="368262" cy="1190975"/>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261" h="1190974">
                  <a:moveTo>
                    <a:pt x="63719" y="1189117"/>
                  </a:moveTo>
                  <a:cubicBezTo>
                    <a:pt x="57059" y="1132310"/>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367731" y="1139362"/>
                    <a:pt x="372040" y="1190684"/>
                  </a:cubicBezTo>
                  <a:cubicBezTo>
                    <a:pt x="311708" y="1196560"/>
                    <a:pt x="141289" y="1193818"/>
                    <a:pt x="63719" y="1189117"/>
                  </a:cubicBezTo>
                  <a:close/>
                </a:path>
              </a:pathLst>
            </a:custGeom>
            <a:solidFill>
              <a:srgbClr val="000000"/>
            </a:solidFill>
            <a:ln w="3910" cap="flat">
              <a:noFill/>
              <a:prstDash val="solid"/>
              <a:miter/>
            </a:ln>
          </p:spPr>
          <p:txBody>
            <a:bodyPr rtlCol="0" anchor="ctr"/>
            <a:lstStyle/>
            <a:p>
              <a:endParaRPr lang="en-US"/>
            </a:p>
          </p:txBody>
        </p:sp>
        <p:sp>
          <p:nvSpPr>
            <p:cNvPr id="19" name="Graphic 124">
              <a:extLst>
                <a:ext uri="{FF2B5EF4-FFF2-40B4-BE49-F238E27FC236}">
                  <a16:creationId xmlns:a16="http://schemas.microsoft.com/office/drawing/2014/main" id="{0ACD389E-88A9-D818-A872-CCBB040DD9B8}"/>
                </a:ext>
              </a:extLst>
            </p:cNvPr>
            <p:cNvSpPr/>
            <p:nvPr/>
          </p:nvSpPr>
          <p:spPr>
            <a:xfrm>
              <a:off x="9969682" y="4494830"/>
              <a:ext cx="251589" cy="243340"/>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rgbClr val="F9A687"/>
            </a:solidFill>
            <a:ln w="4506" cap="flat">
              <a:noFill/>
              <a:prstDash val="solid"/>
              <a:miter/>
            </a:ln>
          </p:spPr>
          <p:txBody>
            <a:bodyPr rtlCol="0" anchor="ctr"/>
            <a:lstStyle/>
            <a:p>
              <a:endParaRPr lang="en-US"/>
            </a:p>
          </p:txBody>
        </p:sp>
        <p:sp>
          <p:nvSpPr>
            <p:cNvPr id="20" name="Freeform: Shape 82">
              <a:extLst>
                <a:ext uri="{FF2B5EF4-FFF2-40B4-BE49-F238E27FC236}">
                  <a16:creationId xmlns:a16="http://schemas.microsoft.com/office/drawing/2014/main" id="{41D1A695-B1E6-6E39-8C1A-13505F216F7B}"/>
                </a:ext>
              </a:extLst>
            </p:cNvPr>
            <p:cNvSpPr/>
            <p:nvPr/>
          </p:nvSpPr>
          <p:spPr>
            <a:xfrm>
              <a:off x="10362506" y="4002385"/>
              <a:ext cx="556127" cy="178755"/>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rgbClr val="603907"/>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784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09401" y="339509"/>
            <a:ext cx="11573197" cy="724247"/>
          </a:xfrm>
        </p:spPr>
        <p:txBody>
          <a:bodyPr/>
          <a:lstStyle/>
          <a:p>
            <a:r>
              <a:rPr lang="en-US" dirty="0"/>
              <a:t>Methodology</a:t>
            </a:r>
          </a:p>
        </p:txBody>
      </p:sp>
      <p:cxnSp>
        <p:nvCxnSpPr>
          <p:cNvPr id="4" name="Straight Connector 1">
            <a:extLst>
              <a:ext uri="{FF2B5EF4-FFF2-40B4-BE49-F238E27FC236}">
                <a16:creationId xmlns:a16="http://schemas.microsoft.com/office/drawing/2014/main" id="{E36562A0-B429-47E1-AEED-266B2D47BDFD}"/>
              </a:ext>
            </a:extLst>
          </p:cNvPr>
          <p:cNvCxnSpPr>
            <a:cxnSpLocks/>
            <a:stCxn id="7" idx="6"/>
          </p:cNvCxnSpPr>
          <p:nvPr/>
        </p:nvCxnSpPr>
        <p:spPr>
          <a:xfrm>
            <a:off x="1180655" y="4665219"/>
            <a:ext cx="302545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2">
            <a:extLst>
              <a:ext uri="{FF2B5EF4-FFF2-40B4-BE49-F238E27FC236}">
                <a16:creationId xmlns:a16="http://schemas.microsoft.com/office/drawing/2014/main" id="{70BB496E-AB10-4964-9EE4-2ACADADEF6A6}"/>
              </a:ext>
            </a:extLst>
          </p:cNvPr>
          <p:cNvCxnSpPr>
            <a:cxnSpLocks/>
          </p:cNvCxnSpPr>
          <p:nvPr/>
        </p:nvCxnSpPr>
        <p:spPr>
          <a:xfrm>
            <a:off x="6096000" y="2763824"/>
            <a:ext cx="51275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3">
            <a:extLst>
              <a:ext uri="{FF2B5EF4-FFF2-40B4-BE49-F238E27FC236}">
                <a16:creationId xmlns:a16="http://schemas.microsoft.com/office/drawing/2014/main" id="{CA58D3C5-EE94-4571-B191-940CAED4A989}"/>
              </a:ext>
            </a:extLst>
          </p:cNvPr>
          <p:cNvCxnSpPr>
            <a:cxnSpLocks/>
          </p:cNvCxnSpPr>
          <p:nvPr/>
        </p:nvCxnSpPr>
        <p:spPr>
          <a:xfrm flipV="1">
            <a:off x="4536090" y="2895278"/>
            <a:ext cx="1432663" cy="163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4">
            <a:extLst>
              <a:ext uri="{FF2B5EF4-FFF2-40B4-BE49-F238E27FC236}">
                <a16:creationId xmlns:a16="http://schemas.microsoft.com/office/drawing/2014/main" id="{F44381D0-81F5-4BA4-85F9-206E9FB82B43}"/>
              </a:ext>
            </a:extLst>
          </p:cNvPr>
          <p:cNvSpPr/>
          <p:nvPr/>
        </p:nvSpPr>
        <p:spPr>
          <a:xfrm>
            <a:off x="641663" y="4395723"/>
            <a:ext cx="538992" cy="538992"/>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
            <a:extLst>
              <a:ext uri="{FF2B5EF4-FFF2-40B4-BE49-F238E27FC236}">
                <a16:creationId xmlns:a16="http://schemas.microsoft.com/office/drawing/2014/main" id="{1BE67B3D-35EE-480C-964B-5D832EA50D38}"/>
              </a:ext>
            </a:extLst>
          </p:cNvPr>
          <p:cNvGrpSpPr/>
          <p:nvPr/>
        </p:nvGrpSpPr>
        <p:grpSpPr>
          <a:xfrm>
            <a:off x="641663" y="5128011"/>
            <a:ext cx="1978277" cy="520215"/>
            <a:chOff x="1109958" y="5132809"/>
            <a:chExt cx="1714550" cy="520215"/>
          </a:xfrm>
        </p:grpSpPr>
        <p:sp>
          <p:nvSpPr>
            <p:cNvPr id="16" name="TextBox 15">
              <a:extLst>
                <a:ext uri="{FF2B5EF4-FFF2-40B4-BE49-F238E27FC236}">
                  <a16:creationId xmlns:a16="http://schemas.microsoft.com/office/drawing/2014/main" id="{9191D579-AE4E-449B-BFBF-B95104212D34}"/>
                </a:ext>
              </a:extLst>
            </p:cNvPr>
            <p:cNvSpPr txBox="1"/>
            <p:nvPr/>
          </p:nvSpPr>
          <p:spPr>
            <a:xfrm>
              <a:off x="1109958" y="5376025"/>
              <a:ext cx="1709467"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17" name="TextBox 16">
              <a:extLst>
                <a:ext uri="{FF2B5EF4-FFF2-40B4-BE49-F238E27FC236}">
                  <a16:creationId xmlns:a16="http://schemas.microsoft.com/office/drawing/2014/main" id="{9303E209-F0FA-4AC5-813B-B38AAAD68BBF}"/>
                </a:ext>
              </a:extLst>
            </p:cNvPr>
            <p:cNvSpPr txBox="1"/>
            <p:nvPr/>
          </p:nvSpPr>
          <p:spPr>
            <a:xfrm>
              <a:off x="1109958" y="5132809"/>
              <a:ext cx="1714550" cy="276999"/>
            </a:xfrm>
            <a:prstGeom prst="rect">
              <a:avLst/>
            </a:prstGeom>
            <a:noFill/>
          </p:spPr>
          <p:txBody>
            <a:bodyPr wrap="square" rtlCol="0">
              <a:spAutoFit/>
            </a:bodyPr>
            <a:lstStyle/>
            <a:p>
              <a:r>
                <a:rPr lang="en-US" altLang="ko-KR" sz="1200" dirty="0">
                  <a:solidFill>
                    <a:schemeClr val="tx1">
                      <a:lumMod val="75000"/>
                      <a:lumOff val="25000"/>
                    </a:schemeClr>
                  </a:solidFill>
                </a:rPr>
                <a:t>Start</a:t>
              </a:r>
              <a:endParaRPr lang="ko-KR" altLang="en-US" sz="1200" dirty="0">
                <a:solidFill>
                  <a:schemeClr val="tx1">
                    <a:lumMod val="75000"/>
                    <a:lumOff val="25000"/>
                  </a:schemeClr>
                </a:solidFill>
              </a:endParaRPr>
            </a:p>
          </p:txBody>
        </p:sp>
      </p:grpSp>
      <p:grpSp>
        <p:nvGrpSpPr>
          <p:cNvPr id="26" name="Group 23">
            <a:extLst>
              <a:ext uri="{FF2B5EF4-FFF2-40B4-BE49-F238E27FC236}">
                <a16:creationId xmlns:a16="http://schemas.microsoft.com/office/drawing/2014/main" id="{4D9C40FD-32C2-4843-80DC-56A6F08282E8}"/>
              </a:ext>
            </a:extLst>
          </p:cNvPr>
          <p:cNvGrpSpPr/>
          <p:nvPr/>
        </p:nvGrpSpPr>
        <p:grpSpPr>
          <a:xfrm>
            <a:off x="4813850" y="4493430"/>
            <a:ext cx="3075726" cy="520215"/>
            <a:chOff x="1109958" y="5132809"/>
            <a:chExt cx="1720208" cy="520215"/>
          </a:xfrm>
        </p:grpSpPr>
        <p:sp>
          <p:nvSpPr>
            <p:cNvPr id="27" name="TextBox 26">
              <a:extLst>
                <a:ext uri="{FF2B5EF4-FFF2-40B4-BE49-F238E27FC236}">
                  <a16:creationId xmlns:a16="http://schemas.microsoft.com/office/drawing/2014/main" id="{A3EFA1CC-94E7-4384-B4CC-B7AE45327506}"/>
                </a:ext>
              </a:extLst>
            </p:cNvPr>
            <p:cNvSpPr txBox="1"/>
            <p:nvPr/>
          </p:nvSpPr>
          <p:spPr>
            <a:xfrm>
              <a:off x="1109958" y="5376025"/>
              <a:ext cx="1709467"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28" name="TextBox 27">
              <a:extLst>
                <a:ext uri="{FF2B5EF4-FFF2-40B4-BE49-F238E27FC236}">
                  <a16:creationId xmlns:a16="http://schemas.microsoft.com/office/drawing/2014/main" id="{21804314-BB5F-48BD-AF48-7AF95F7377D1}"/>
                </a:ext>
              </a:extLst>
            </p:cNvPr>
            <p:cNvSpPr txBox="1"/>
            <p:nvPr/>
          </p:nvSpPr>
          <p:spPr>
            <a:xfrm>
              <a:off x="1115616" y="5132809"/>
              <a:ext cx="1714550" cy="276999"/>
            </a:xfrm>
            <a:prstGeom prst="rect">
              <a:avLst/>
            </a:prstGeom>
            <a:noFill/>
          </p:spPr>
          <p:txBody>
            <a:bodyPr wrap="square" rtlCol="0">
              <a:spAutoFit/>
            </a:bodyPr>
            <a:lstStyle/>
            <a:p>
              <a:r>
                <a:rPr lang="en-US" altLang="ko-KR" sz="1200" dirty="0">
                  <a:solidFill>
                    <a:schemeClr val="tx1">
                      <a:lumMod val="75000"/>
                      <a:lumOff val="25000"/>
                    </a:schemeClr>
                  </a:solidFill>
                </a:rPr>
                <a:t>EDA</a:t>
              </a:r>
              <a:endParaRPr lang="ko-KR" altLang="en-US" sz="1200" dirty="0">
                <a:solidFill>
                  <a:schemeClr val="tx1">
                    <a:lumMod val="75000"/>
                    <a:lumOff val="25000"/>
                  </a:schemeClr>
                </a:solidFill>
              </a:endParaRPr>
            </a:p>
          </p:txBody>
        </p:sp>
      </p:grpSp>
      <p:grpSp>
        <p:nvGrpSpPr>
          <p:cNvPr id="29" name="Group 26">
            <a:extLst>
              <a:ext uri="{FF2B5EF4-FFF2-40B4-BE49-F238E27FC236}">
                <a16:creationId xmlns:a16="http://schemas.microsoft.com/office/drawing/2014/main" id="{1675154A-BD93-4E06-AA3B-0F789B8A9D81}"/>
              </a:ext>
            </a:extLst>
          </p:cNvPr>
          <p:cNvGrpSpPr/>
          <p:nvPr/>
        </p:nvGrpSpPr>
        <p:grpSpPr>
          <a:xfrm>
            <a:off x="3521262" y="1806923"/>
            <a:ext cx="5214134" cy="1801397"/>
            <a:chOff x="1109958" y="5376025"/>
            <a:chExt cx="2916188" cy="1801397"/>
          </a:xfrm>
        </p:grpSpPr>
        <p:sp>
          <p:nvSpPr>
            <p:cNvPr id="30" name="TextBox 29">
              <a:extLst>
                <a:ext uri="{FF2B5EF4-FFF2-40B4-BE49-F238E27FC236}">
                  <a16:creationId xmlns:a16="http://schemas.microsoft.com/office/drawing/2014/main" id="{E0AAF1D2-403E-41C1-AB54-06DD02022134}"/>
                </a:ext>
              </a:extLst>
            </p:cNvPr>
            <p:cNvSpPr txBox="1"/>
            <p:nvPr/>
          </p:nvSpPr>
          <p:spPr>
            <a:xfrm>
              <a:off x="1109958" y="5376025"/>
              <a:ext cx="1709467" cy="276999"/>
            </a:xfrm>
            <a:prstGeom prst="rect">
              <a:avLst/>
            </a:prstGeom>
            <a:noFill/>
          </p:spPr>
          <p:txBody>
            <a:bodyPr wrap="square" rtlCol="0">
              <a:spAutoFit/>
            </a:bodyPr>
            <a:lstStyle/>
            <a:p>
              <a:pPr algn="r"/>
              <a:endParaRPr lang="ko-KR" altLang="en-US" sz="1200" dirty="0">
                <a:solidFill>
                  <a:schemeClr val="tx1">
                    <a:lumMod val="75000"/>
                    <a:lumOff val="25000"/>
                  </a:schemeClr>
                </a:solidFill>
              </a:endParaRPr>
            </a:p>
          </p:txBody>
        </p:sp>
        <p:sp>
          <p:nvSpPr>
            <p:cNvPr id="31" name="TextBox 30">
              <a:extLst>
                <a:ext uri="{FF2B5EF4-FFF2-40B4-BE49-F238E27FC236}">
                  <a16:creationId xmlns:a16="http://schemas.microsoft.com/office/drawing/2014/main" id="{08FC5F3C-4E90-4264-8A80-A2FA6658AB96}"/>
                </a:ext>
              </a:extLst>
            </p:cNvPr>
            <p:cNvSpPr txBox="1"/>
            <p:nvPr/>
          </p:nvSpPr>
          <p:spPr>
            <a:xfrm>
              <a:off x="2311596" y="6900423"/>
              <a:ext cx="1714550" cy="276999"/>
            </a:xfrm>
            <a:prstGeom prst="rect">
              <a:avLst/>
            </a:prstGeom>
            <a:noFill/>
          </p:spPr>
          <p:txBody>
            <a:bodyPr wrap="square" rtlCol="0">
              <a:spAutoFit/>
            </a:bodyPr>
            <a:lstStyle/>
            <a:p>
              <a:pPr algn="r"/>
              <a:r>
                <a:rPr lang="en-US" altLang="ko-KR" sz="1200" dirty="0">
                  <a:solidFill>
                    <a:schemeClr val="tx1">
                      <a:lumMod val="75000"/>
                      <a:lumOff val="25000"/>
                    </a:schemeClr>
                  </a:solidFill>
                </a:rPr>
                <a:t>Modeling and Prediction</a:t>
              </a:r>
              <a:endParaRPr lang="ko-KR" altLang="en-US" sz="1200" dirty="0">
                <a:solidFill>
                  <a:schemeClr val="tx1">
                    <a:lumMod val="75000"/>
                    <a:lumOff val="25000"/>
                  </a:schemeClr>
                </a:solidFill>
              </a:endParaRPr>
            </a:p>
          </p:txBody>
        </p:sp>
      </p:grpSp>
      <p:grpSp>
        <p:nvGrpSpPr>
          <p:cNvPr id="32" name="Group 29">
            <a:extLst>
              <a:ext uri="{FF2B5EF4-FFF2-40B4-BE49-F238E27FC236}">
                <a16:creationId xmlns:a16="http://schemas.microsoft.com/office/drawing/2014/main" id="{2633FDD4-B84A-49CF-A1B2-A3C8B6A19A08}"/>
              </a:ext>
            </a:extLst>
          </p:cNvPr>
          <p:cNvGrpSpPr/>
          <p:nvPr/>
        </p:nvGrpSpPr>
        <p:grpSpPr>
          <a:xfrm>
            <a:off x="2521991" y="2383868"/>
            <a:ext cx="3075726" cy="520215"/>
            <a:chOff x="1109958" y="5132809"/>
            <a:chExt cx="1720208" cy="520215"/>
          </a:xfrm>
        </p:grpSpPr>
        <p:sp>
          <p:nvSpPr>
            <p:cNvPr id="33" name="TextBox 32">
              <a:extLst>
                <a:ext uri="{FF2B5EF4-FFF2-40B4-BE49-F238E27FC236}">
                  <a16:creationId xmlns:a16="http://schemas.microsoft.com/office/drawing/2014/main" id="{1C94A57B-8EBF-40D9-A2DB-139DECEE7A8B}"/>
                </a:ext>
              </a:extLst>
            </p:cNvPr>
            <p:cNvSpPr txBox="1"/>
            <p:nvPr/>
          </p:nvSpPr>
          <p:spPr>
            <a:xfrm>
              <a:off x="1109958" y="5376025"/>
              <a:ext cx="1709467" cy="276999"/>
            </a:xfrm>
            <a:prstGeom prst="rect">
              <a:avLst/>
            </a:prstGeom>
            <a:noFill/>
          </p:spPr>
          <p:txBody>
            <a:bodyPr wrap="square" rtlCol="0">
              <a:spAutoFit/>
            </a:bodyPr>
            <a:lstStyle/>
            <a:p>
              <a:pPr algn="r"/>
              <a:endParaRPr lang="ko-KR" altLang="en-US" sz="1200" dirty="0">
                <a:solidFill>
                  <a:schemeClr val="tx1">
                    <a:lumMod val="75000"/>
                    <a:lumOff val="25000"/>
                  </a:schemeClr>
                </a:solidFill>
              </a:endParaRPr>
            </a:p>
          </p:txBody>
        </p:sp>
        <p:sp>
          <p:nvSpPr>
            <p:cNvPr id="34" name="TextBox 33">
              <a:extLst>
                <a:ext uri="{FF2B5EF4-FFF2-40B4-BE49-F238E27FC236}">
                  <a16:creationId xmlns:a16="http://schemas.microsoft.com/office/drawing/2014/main" id="{DA81ADD4-0FA6-47D0-BDBE-8422D2E212E4}"/>
                </a:ext>
              </a:extLst>
            </p:cNvPr>
            <p:cNvSpPr txBox="1"/>
            <p:nvPr/>
          </p:nvSpPr>
          <p:spPr>
            <a:xfrm>
              <a:off x="1115616" y="5132809"/>
              <a:ext cx="1714550" cy="276999"/>
            </a:xfrm>
            <a:prstGeom prst="rect">
              <a:avLst/>
            </a:prstGeom>
            <a:noFill/>
          </p:spPr>
          <p:txBody>
            <a:bodyPr wrap="square" rtlCol="0">
              <a:spAutoFit/>
            </a:bodyPr>
            <a:lstStyle/>
            <a:p>
              <a:pPr algn="r"/>
              <a:r>
                <a:rPr lang="en-US" altLang="ko-KR" sz="1200" dirty="0">
                  <a:solidFill>
                    <a:schemeClr val="tx1">
                      <a:lumMod val="75000"/>
                      <a:lumOff val="25000"/>
                    </a:schemeClr>
                  </a:solidFill>
                </a:rPr>
                <a:t>Feature Engineering</a:t>
              </a:r>
              <a:endParaRPr lang="ko-KR" altLang="en-US" sz="1200" dirty="0">
                <a:solidFill>
                  <a:schemeClr val="tx1">
                    <a:lumMod val="75000"/>
                    <a:lumOff val="25000"/>
                  </a:schemeClr>
                </a:solidFill>
              </a:endParaRPr>
            </a:p>
          </p:txBody>
        </p:sp>
      </p:grpSp>
      <p:grpSp>
        <p:nvGrpSpPr>
          <p:cNvPr id="35" name="Group 32">
            <a:extLst>
              <a:ext uri="{FF2B5EF4-FFF2-40B4-BE49-F238E27FC236}">
                <a16:creationId xmlns:a16="http://schemas.microsoft.com/office/drawing/2014/main" id="{73E0236A-9513-4721-832F-6B7AFB6877BE}"/>
              </a:ext>
            </a:extLst>
          </p:cNvPr>
          <p:cNvGrpSpPr/>
          <p:nvPr/>
        </p:nvGrpSpPr>
        <p:grpSpPr>
          <a:xfrm>
            <a:off x="1702742" y="3243730"/>
            <a:ext cx="3075726" cy="520215"/>
            <a:chOff x="1109958" y="5132809"/>
            <a:chExt cx="1720208" cy="520215"/>
          </a:xfrm>
        </p:grpSpPr>
        <p:sp>
          <p:nvSpPr>
            <p:cNvPr id="36" name="TextBox 35">
              <a:extLst>
                <a:ext uri="{FF2B5EF4-FFF2-40B4-BE49-F238E27FC236}">
                  <a16:creationId xmlns:a16="http://schemas.microsoft.com/office/drawing/2014/main" id="{186A54DA-74F7-4461-9758-01510081F6A9}"/>
                </a:ext>
              </a:extLst>
            </p:cNvPr>
            <p:cNvSpPr txBox="1"/>
            <p:nvPr/>
          </p:nvSpPr>
          <p:spPr>
            <a:xfrm>
              <a:off x="1109958" y="5376025"/>
              <a:ext cx="1709467" cy="276999"/>
            </a:xfrm>
            <a:prstGeom prst="rect">
              <a:avLst/>
            </a:prstGeom>
            <a:noFill/>
          </p:spPr>
          <p:txBody>
            <a:bodyPr wrap="square" rtlCol="0">
              <a:spAutoFit/>
            </a:bodyPr>
            <a:lstStyle/>
            <a:p>
              <a:pPr algn="r"/>
              <a:endParaRPr lang="ko-KR" altLang="en-US" sz="1200" dirty="0">
                <a:solidFill>
                  <a:schemeClr val="tx1">
                    <a:lumMod val="75000"/>
                    <a:lumOff val="25000"/>
                  </a:schemeClr>
                </a:solidFill>
              </a:endParaRPr>
            </a:p>
          </p:txBody>
        </p:sp>
        <p:sp>
          <p:nvSpPr>
            <p:cNvPr id="37" name="TextBox 36">
              <a:extLst>
                <a:ext uri="{FF2B5EF4-FFF2-40B4-BE49-F238E27FC236}">
                  <a16:creationId xmlns:a16="http://schemas.microsoft.com/office/drawing/2014/main" id="{75168CD9-5184-4BFA-AF1E-3EBC56E3CEE0}"/>
                </a:ext>
              </a:extLst>
            </p:cNvPr>
            <p:cNvSpPr txBox="1"/>
            <p:nvPr/>
          </p:nvSpPr>
          <p:spPr>
            <a:xfrm>
              <a:off x="1115616" y="5132809"/>
              <a:ext cx="1714550" cy="276999"/>
            </a:xfrm>
            <a:prstGeom prst="rect">
              <a:avLst/>
            </a:prstGeom>
            <a:noFill/>
          </p:spPr>
          <p:txBody>
            <a:bodyPr wrap="square" rtlCol="0">
              <a:spAutoFit/>
            </a:bodyPr>
            <a:lstStyle/>
            <a:p>
              <a:pPr algn="r"/>
              <a:r>
                <a:rPr lang="en-US" altLang="ko-KR" sz="1200" dirty="0">
                  <a:solidFill>
                    <a:schemeClr val="tx1">
                      <a:lumMod val="75000"/>
                      <a:lumOff val="25000"/>
                    </a:schemeClr>
                  </a:solidFill>
                </a:rPr>
                <a:t>Data Cleaning</a:t>
              </a:r>
              <a:endParaRPr lang="ko-KR" altLang="en-US" sz="1200" dirty="0">
                <a:solidFill>
                  <a:schemeClr val="tx1">
                    <a:lumMod val="75000"/>
                    <a:lumOff val="25000"/>
                  </a:schemeClr>
                </a:solidFill>
              </a:endParaRPr>
            </a:p>
          </p:txBody>
        </p:sp>
      </p:grpSp>
      <p:grpSp>
        <p:nvGrpSpPr>
          <p:cNvPr id="38" name="Group 35">
            <a:extLst>
              <a:ext uri="{FF2B5EF4-FFF2-40B4-BE49-F238E27FC236}">
                <a16:creationId xmlns:a16="http://schemas.microsoft.com/office/drawing/2014/main" id="{3AF55492-5072-480C-AF68-C77FBEC0E426}"/>
              </a:ext>
            </a:extLst>
          </p:cNvPr>
          <p:cNvGrpSpPr/>
          <p:nvPr/>
        </p:nvGrpSpPr>
        <p:grpSpPr>
          <a:xfrm>
            <a:off x="2829045" y="5128011"/>
            <a:ext cx="1984805" cy="520215"/>
            <a:chOff x="1109958" y="5132809"/>
            <a:chExt cx="1720208" cy="520215"/>
          </a:xfrm>
        </p:grpSpPr>
        <p:sp>
          <p:nvSpPr>
            <p:cNvPr id="39" name="TextBox 38">
              <a:extLst>
                <a:ext uri="{FF2B5EF4-FFF2-40B4-BE49-F238E27FC236}">
                  <a16:creationId xmlns:a16="http://schemas.microsoft.com/office/drawing/2014/main" id="{D6CB9B9D-8252-47A0-919F-6027B215F796}"/>
                </a:ext>
              </a:extLst>
            </p:cNvPr>
            <p:cNvSpPr txBox="1"/>
            <p:nvPr/>
          </p:nvSpPr>
          <p:spPr>
            <a:xfrm>
              <a:off x="1109958" y="5376025"/>
              <a:ext cx="1709467"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40" name="TextBox 39">
              <a:extLst>
                <a:ext uri="{FF2B5EF4-FFF2-40B4-BE49-F238E27FC236}">
                  <a16:creationId xmlns:a16="http://schemas.microsoft.com/office/drawing/2014/main" id="{AA8518C8-959B-4F8E-BBBE-C0E2A6618D9F}"/>
                </a:ext>
              </a:extLst>
            </p:cNvPr>
            <p:cNvSpPr txBox="1"/>
            <p:nvPr/>
          </p:nvSpPr>
          <p:spPr>
            <a:xfrm>
              <a:off x="1115616" y="5132809"/>
              <a:ext cx="1714550" cy="276999"/>
            </a:xfrm>
            <a:prstGeom prst="rect">
              <a:avLst/>
            </a:prstGeom>
            <a:noFill/>
          </p:spPr>
          <p:txBody>
            <a:bodyPr wrap="square" rtlCol="0">
              <a:spAutoFit/>
            </a:bodyPr>
            <a:lstStyle/>
            <a:p>
              <a:r>
                <a:rPr lang="en-US" altLang="ko-KR" sz="1200" dirty="0">
                  <a:solidFill>
                    <a:schemeClr val="tx1">
                      <a:lumMod val="75000"/>
                      <a:lumOff val="25000"/>
                    </a:schemeClr>
                  </a:solidFill>
                </a:rPr>
                <a:t>Data Collection</a:t>
              </a:r>
              <a:endParaRPr lang="ko-KR" altLang="en-US" sz="1200" dirty="0">
                <a:solidFill>
                  <a:schemeClr val="tx1">
                    <a:lumMod val="75000"/>
                    <a:lumOff val="25000"/>
                  </a:schemeClr>
                </a:solidFill>
              </a:endParaRPr>
            </a:p>
          </p:txBody>
        </p:sp>
      </p:grpSp>
      <p:sp>
        <p:nvSpPr>
          <p:cNvPr id="42" name="TextBox 41">
            <a:extLst>
              <a:ext uri="{FF2B5EF4-FFF2-40B4-BE49-F238E27FC236}">
                <a16:creationId xmlns:a16="http://schemas.microsoft.com/office/drawing/2014/main" id="{2E3A68F3-A77D-4278-8BF0-C5C07CD9FAE3}"/>
              </a:ext>
            </a:extLst>
          </p:cNvPr>
          <p:cNvSpPr txBox="1"/>
          <p:nvPr/>
        </p:nvSpPr>
        <p:spPr>
          <a:xfrm>
            <a:off x="7123743" y="3763945"/>
            <a:ext cx="1972412" cy="276999"/>
          </a:xfrm>
          <a:prstGeom prst="rect">
            <a:avLst/>
          </a:prstGeom>
          <a:noFill/>
        </p:spPr>
        <p:txBody>
          <a:bodyPr wrap="square" rtlCol="0">
            <a:spAutoFit/>
          </a:bodyPr>
          <a:lstStyle/>
          <a:p>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nvGrpSpPr>
          <p:cNvPr id="44" name="Group 41">
            <a:extLst>
              <a:ext uri="{FF2B5EF4-FFF2-40B4-BE49-F238E27FC236}">
                <a16:creationId xmlns:a16="http://schemas.microsoft.com/office/drawing/2014/main" id="{DB5135B8-976C-47BF-B0A5-D14B4F6889FB}"/>
              </a:ext>
            </a:extLst>
          </p:cNvPr>
          <p:cNvGrpSpPr/>
          <p:nvPr/>
        </p:nvGrpSpPr>
        <p:grpSpPr>
          <a:xfrm>
            <a:off x="9096155" y="3331321"/>
            <a:ext cx="2114958" cy="709623"/>
            <a:chOff x="986415" y="4943401"/>
            <a:chExt cx="1833010" cy="709623"/>
          </a:xfrm>
        </p:grpSpPr>
        <p:sp>
          <p:nvSpPr>
            <p:cNvPr id="45" name="TextBox 44">
              <a:extLst>
                <a:ext uri="{FF2B5EF4-FFF2-40B4-BE49-F238E27FC236}">
                  <a16:creationId xmlns:a16="http://schemas.microsoft.com/office/drawing/2014/main" id="{AF13DFCB-2C71-4ED1-9712-49743A86C836}"/>
                </a:ext>
              </a:extLst>
            </p:cNvPr>
            <p:cNvSpPr txBox="1"/>
            <p:nvPr/>
          </p:nvSpPr>
          <p:spPr>
            <a:xfrm>
              <a:off x="1109958" y="5376025"/>
              <a:ext cx="1709467"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46" name="TextBox 45">
              <a:extLst>
                <a:ext uri="{FF2B5EF4-FFF2-40B4-BE49-F238E27FC236}">
                  <a16:creationId xmlns:a16="http://schemas.microsoft.com/office/drawing/2014/main" id="{44DFD070-6713-481F-B971-9F9829567805}"/>
                </a:ext>
              </a:extLst>
            </p:cNvPr>
            <p:cNvSpPr txBox="1"/>
            <p:nvPr/>
          </p:nvSpPr>
          <p:spPr>
            <a:xfrm>
              <a:off x="986415" y="4943401"/>
              <a:ext cx="1714550" cy="646331"/>
            </a:xfrm>
            <a:prstGeom prst="rect">
              <a:avLst/>
            </a:prstGeom>
            <a:noFill/>
          </p:spPr>
          <p:txBody>
            <a:bodyPr wrap="square" rtlCol="0">
              <a:spAutoFit/>
            </a:bodyPr>
            <a:lstStyle/>
            <a:p>
              <a:r>
                <a:rPr lang="en-US" altLang="ko-KR" sz="1200" dirty="0">
                  <a:solidFill>
                    <a:schemeClr val="tx1">
                      <a:lumMod val="75000"/>
                      <a:lumOff val="25000"/>
                    </a:schemeClr>
                  </a:solidFill>
                </a:rPr>
                <a:t>Conclusion and</a:t>
              </a:r>
            </a:p>
            <a:p>
              <a:r>
                <a:rPr lang="en-US" altLang="ko-KR" sz="1200" dirty="0">
                  <a:solidFill>
                    <a:schemeClr val="tx1">
                      <a:lumMod val="75000"/>
                      <a:lumOff val="25000"/>
                    </a:schemeClr>
                  </a:solidFill>
                </a:rPr>
                <a:t>Recommendation</a:t>
              </a:r>
              <a:endParaRPr lang="ko-KR" altLang="en-US" sz="1200" dirty="0">
                <a:solidFill>
                  <a:schemeClr val="tx1">
                    <a:lumMod val="75000"/>
                    <a:lumOff val="25000"/>
                  </a:schemeClr>
                </a:solidFill>
              </a:endParaRPr>
            </a:p>
            <a:p>
              <a:endParaRPr lang="ko-KR" altLang="en-US" sz="1200" dirty="0">
                <a:solidFill>
                  <a:schemeClr val="tx1">
                    <a:lumMod val="75000"/>
                    <a:lumOff val="25000"/>
                  </a:schemeClr>
                </a:solidFill>
              </a:endParaRPr>
            </a:p>
          </p:txBody>
        </p:sp>
      </p:grpSp>
      <p:grpSp>
        <p:nvGrpSpPr>
          <p:cNvPr id="47" name="Group 44">
            <a:extLst>
              <a:ext uri="{FF2B5EF4-FFF2-40B4-BE49-F238E27FC236}">
                <a16:creationId xmlns:a16="http://schemas.microsoft.com/office/drawing/2014/main" id="{E2EA55DF-795B-4C07-91AF-0A9C9BA3AD60}"/>
              </a:ext>
            </a:extLst>
          </p:cNvPr>
          <p:cNvGrpSpPr/>
          <p:nvPr/>
        </p:nvGrpSpPr>
        <p:grpSpPr>
          <a:xfrm>
            <a:off x="8522082" y="1708191"/>
            <a:ext cx="3096017" cy="415499"/>
            <a:chOff x="1120699" y="5237525"/>
            <a:chExt cx="1731556" cy="415499"/>
          </a:xfrm>
        </p:grpSpPr>
        <p:sp>
          <p:nvSpPr>
            <p:cNvPr id="48" name="TextBox 47">
              <a:extLst>
                <a:ext uri="{FF2B5EF4-FFF2-40B4-BE49-F238E27FC236}">
                  <a16:creationId xmlns:a16="http://schemas.microsoft.com/office/drawing/2014/main" id="{B1456E98-5484-4BF3-8801-4912E5F7DF35}"/>
                </a:ext>
              </a:extLst>
            </p:cNvPr>
            <p:cNvSpPr txBox="1"/>
            <p:nvPr/>
          </p:nvSpPr>
          <p:spPr>
            <a:xfrm>
              <a:off x="1120699" y="5376025"/>
              <a:ext cx="1709467" cy="276999"/>
            </a:xfrm>
            <a:prstGeom prst="rect">
              <a:avLst/>
            </a:prstGeom>
            <a:noFill/>
          </p:spPr>
          <p:txBody>
            <a:bodyPr wrap="square" rtlCol="0">
              <a:spAutoFit/>
            </a:bodyPr>
            <a:lstStyle/>
            <a:p>
              <a:pPr algn="r"/>
              <a:endParaRPr lang="ko-KR" altLang="en-US" sz="1200" dirty="0">
                <a:solidFill>
                  <a:schemeClr val="tx1">
                    <a:lumMod val="75000"/>
                    <a:lumOff val="25000"/>
                  </a:schemeClr>
                </a:solidFill>
              </a:endParaRPr>
            </a:p>
          </p:txBody>
        </p:sp>
        <p:sp>
          <p:nvSpPr>
            <p:cNvPr id="49" name="TextBox 48">
              <a:extLst>
                <a:ext uri="{FF2B5EF4-FFF2-40B4-BE49-F238E27FC236}">
                  <a16:creationId xmlns:a16="http://schemas.microsoft.com/office/drawing/2014/main" id="{E00D3B58-1EF6-49B1-A216-C85CB1C94744}"/>
                </a:ext>
              </a:extLst>
            </p:cNvPr>
            <p:cNvSpPr txBox="1"/>
            <p:nvPr/>
          </p:nvSpPr>
          <p:spPr>
            <a:xfrm>
              <a:off x="1137705" y="5237525"/>
              <a:ext cx="1714550" cy="276999"/>
            </a:xfrm>
            <a:prstGeom prst="rect">
              <a:avLst/>
            </a:prstGeom>
            <a:noFill/>
          </p:spPr>
          <p:txBody>
            <a:bodyPr wrap="square" rtlCol="0">
              <a:spAutoFit/>
            </a:bodyPr>
            <a:lstStyle/>
            <a:p>
              <a:pPr algn="r"/>
              <a:r>
                <a:rPr lang="en-US" altLang="ko-KR" sz="1200" dirty="0">
                  <a:solidFill>
                    <a:schemeClr val="tx1">
                      <a:lumMod val="75000"/>
                      <a:lumOff val="25000"/>
                    </a:schemeClr>
                  </a:solidFill>
                </a:rPr>
                <a:t>Limitation</a:t>
              </a:r>
              <a:endParaRPr lang="ko-KR" altLang="en-US" sz="1200" dirty="0">
                <a:solidFill>
                  <a:schemeClr val="tx1">
                    <a:lumMod val="75000"/>
                    <a:lumOff val="25000"/>
                  </a:schemeClr>
                </a:solidFill>
              </a:endParaRPr>
            </a:p>
          </p:txBody>
        </p:sp>
      </p:grpSp>
      <p:sp>
        <p:nvSpPr>
          <p:cNvPr id="50" name="자유형: 도형 49">
            <a:extLst>
              <a:ext uri="{FF2B5EF4-FFF2-40B4-BE49-F238E27FC236}">
                <a16:creationId xmlns:a16="http://schemas.microsoft.com/office/drawing/2014/main" id="{885E7069-3DAE-42E3-90FD-9AC52C956011}"/>
              </a:ext>
            </a:extLst>
          </p:cNvPr>
          <p:cNvSpPr/>
          <p:nvPr/>
        </p:nvSpPr>
        <p:spPr>
          <a:xfrm>
            <a:off x="11005072" y="2319474"/>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2" name="자유형: 도형 51">
            <a:extLst>
              <a:ext uri="{FF2B5EF4-FFF2-40B4-BE49-F238E27FC236}">
                <a16:creationId xmlns:a16="http://schemas.microsoft.com/office/drawing/2014/main" id="{B8F20B54-ACEF-4742-8931-84274BE82FB2}"/>
              </a:ext>
            </a:extLst>
          </p:cNvPr>
          <p:cNvSpPr/>
          <p:nvPr/>
        </p:nvSpPr>
        <p:spPr>
          <a:xfrm>
            <a:off x="9299047" y="2315909"/>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3" name="자유형: 도형 52">
            <a:extLst>
              <a:ext uri="{FF2B5EF4-FFF2-40B4-BE49-F238E27FC236}">
                <a16:creationId xmlns:a16="http://schemas.microsoft.com/office/drawing/2014/main" id="{85B2A7CC-3FB4-44FC-91B4-AC310A1C338E}"/>
              </a:ext>
            </a:extLst>
          </p:cNvPr>
          <p:cNvSpPr/>
          <p:nvPr/>
        </p:nvSpPr>
        <p:spPr>
          <a:xfrm>
            <a:off x="7593022" y="2322517"/>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4" name="자유형: 도형 53">
            <a:extLst>
              <a:ext uri="{FF2B5EF4-FFF2-40B4-BE49-F238E27FC236}">
                <a16:creationId xmlns:a16="http://schemas.microsoft.com/office/drawing/2014/main" id="{1EDF0D4A-6D3A-49E3-AE84-D2241D4C37EE}"/>
              </a:ext>
            </a:extLst>
          </p:cNvPr>
          <p:cNvSpPr/>
          <p:nvPr/>
        </p:nvSpPr>
        <p:spPr>
          <a:xfrm>
            <a:off x="5886997" y="2428334"/>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5" name="자유형: 도형 54">
            <a:extLst>
              <a:ext uri="{FF2B5EF4-FFF2-40B4-BE49-F238E27FC236}">
                <a16:creationId xmlns:a16="http://schemas.microsoft.com/office/drawing/2014/main" id="{7C9C2363-5BC4-4A2F-B7D0-833B62BB77B2}"/>
              </a:ext>
            </a:extLst>
          </p:cNvPr>
          <p:cNvSpPr/>
          <p:nvPr/>
        </p:nvSpPr>
        <p:spPr>
          <a:xfrm>
            <a:off x="5020846" y="3337110"/>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6" name="자유형: 도형 55">
            <a:extLst>
              <a:ext uri="{FF2B5EF4-FFF2-40B4-BE49-F238E27FC236}">
                <a16:creationId xmlns:a16="http://schemas.microsoft.com/office/drawing/2014/main" id="{E53FF580-E6D6-4CF1-AE48-BC1800078F71}"/>
              </a:ext>
            </a:extLst>
          </p:cNvPr>
          <p:cNvSpPr/>
          <p:nvPr/>
        </p:nvSpPr>
        <p:spPr>
          <a:xfrm>
            <a:off x="4174507" y="4343336"/>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57" name="자유형: 도형 56">
            <a:extLst>
              <a:ext uri="{FF2B5EF4-FFF2-40B4-BE49-F238E27FC236}">
                <a16:creationId xmlns:a16="http://schemas.microsoft.com/office/drawing/2014/main" id="{A19381CA-95B0-48E6-A4AD-403628501AC5}"/>
              </a:ext>
            </a:extLst>
          </p:cNvPr>
          <p:cNvSpPr/>
          <p:nvPr/>
        </p:nvSpPr>
        <p:spPr>
          <a:xfrm>
            <a:off x="2479121" y="4343336"/>
            <a:ext cx="438074" cy="756905"/>
          </a:xfrm>
          <a:custGeom>
            <a:avLst/>
            <a:gdLst>
              <a:gd name="connsiteX0" fmla="*/ 249484 w 504511"/>
              <a:gd name="connsiteY0" fmla="*/ 871696 h 871695"/>
              <a:gd name="connsiteX1" fmla="*/ 57979 w 504511"/>
              <a:gd name="connsiteY1" fmla="*/ 433575 h 871695"/>
              <a:gd name="connsiteX2" fmla="*/ 3 w 504511"/>
              <a:gd name="connsiteY2" fmla="*/ 253286 h 871695"/>
              <a:gd name="connsiteX3" fmla="*/ 233266 w 504511"/>
              <a:gd name="connsiteY3" fmla="*/ 649 h 871695"/>
              <a:gd name="connsiteX4" fmla="*/ 502024 w 504511"/>
              <a:gd name="connsiteY4" fmla="*/ 218083 h 871695"/>
              <a:gd name="connsiteX5" fmla="*/ 473618 w 504511"/>
              <a:gd name="connsiteY5" fmla="*/ 377881 h 871695"/>
              <a:gd name="connsiteX6" fmla="*/ 401027 w 504511"/>
              <a:gd name="connsiteY6" fmla="*/ 514858 h 871695"/>
              <a:gd name="connsiteX7" fmla="*/ 258272 w 504511"/>
              <a:gd name="connsiteY7" fmla="*/ 856012 h 871695"/>
              <a:gd name="connsiteX8" fmla="*/ 254776 w 504511"/>
              <a:gd name="connsiteY8" fmla="*/ 867520 h 871695"/>
              <a:gd name="connsiteX9" fmla="*/ 249484 w 504511"/>
              <a:gd name="connsiteY9" fmla="*/ 871696 h 871695"/>
              <a:gd name="connsiteX10" fmla="*/ 341546 w 504511"/>
              <a:gd name="connsiteY10" fmla="*/ 252364 h 871695"/>
              <a:gd name="connsiteX11" fmla="*/ 252543 w 504511"/>
              <a:gd name="connsiteY11" fmla="*/ 162875 h 871695"/>
              <a:gd name="connsiteX12" fmla="*/ 161937 w 504511"/>
              <a:gd name="connsiteY12" fmla="*/ 251538 h 871695"/>
              <a:gd name="connsiteX13" fmla="*/ 252931 w 504511"/>
              <a:gd name="connsiteY13" fmla="*/ 342095 h 871695"/>
              <a:gd name="connsiteX14" fmla="*/ 341546 w 504511"/>
              <a:gd name="connsiteY14" fmla="*/ 252364 h 87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11" h="871695">
                <a:moveTo>
                  <a:pt x="249484" y="871696"/>
                </a:moveTo>
                <a:cubicBezTo>
                  <a:pt x="211125" y="713986"/>
                  <a:pt x="137805" y="572445"/>
                  <a:pt x="57979" y="433575"/>
                </a:cubicBezTo>
                <a:cubicBezTo>
                  <a:pt x="26029" y="378027"/>
                  <a:pt x="343" y="319517"/>
                  <a:pt x="3" y="253286"/>
                </a:cubicBezTo>
                <a:cubicBezTo>
                  <a:pt x="-628" y="121408"/>
                  <a:pt x="102165" y="9972"/>
                  <a:pt x="233266" y="649"/>
                </a:cubicBezTo>
                <a:cubicBezTo>
                  <a:pt x="366747" y="-8819"/>
                  <a:pt x="483087" y="86302"/>
                  <a:pt x="502024" y="218083"/>
                </a:cubicBezTo>
                <a:cubicBezTo>
                  <a:pt x="510230" y="275137"/>
                  <a:pt x="497459" y="327723"/>
                  <a:pt x="473618" y="377881"/>
                </a:cubicBezTo>
                <a:cubicBezTo>
                  <a:pt x="451477" y="424543"/>
                  <a:pt x="426616" y="469992"/>
                  <a:pt x="401027" y="514858"/>
                </a:cubicBezTo>
                <a:cubicBezTo>
                  <a:pt x="339410" y="622798"/>
                  <a:pt x="291776" y="736419"/>
                  <a:pt x="258272" y="856012"/>
                </a:cubicBezTo>
                <a:cubicBezTo>
                  <a:pt x="257204" y="859848"/>
                  <a:pt x="256233" y="863781"/>
                  <a:pt x="254776" y="867520"/>
                </a:cubicBezTo>
                <a:cubicBezTo>
                  <a:pt x="254339" y="868782"/>
                  <a:pt x="252446" y="869511"/>
                  <a:pt x="249484" y="871696"/>
                </a:cubicBezTo>
                <a:close/>
                <a:moveTo>
                  <a:pt x="341546" y="252364"/>
                </a:moveTo>
                <a:cubicBezTo>
                  <a:pt x="341449" y="202642"/>
                  <a:pt x="302070" y="163069"/>
                  <a:pt x="252543" y="162875"/>
                </a:cubicBezTo>
                <a:cubicBezTo>
                  <a:pt x="203453" y="162729"/>
                  <a:pt x="162763" y="202497"/>
                  <a:pt x="161937" y="251538"/>
                </a:cubicBezTo>
                <a:cubicBezTo>
                  <a:pt x="161112" y="301065"/>
                  <a:pt x="202724" y="342484"/>
                  <a:pt x="252931" y="342095"/>
                </a:cubicBezTo>
                <a:cubicBezTo>
                  <a:pt x="302701" y="341755"/>
                  <a:pt x="341643" y="302328"/>
                  <a:pt x="341546" y="252364"/>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Tree>
    <p:extLst>
      <p:ext uri="{BB962C8B-B14F-4D97-AF65-F5344CB8AC3E}">
        <p14:creationId xmlns:p14="http://schemas.microsoft.com/office/powerpoint/2010/main" val="39796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สไลด์ 3">
            <a:extLst>
              <a:ext uri="{FF2B5EF4-FFF2-40B4-BE49-F238E27FC236}">
                <a16:creationId xmlns:a16="http://schemas.microsoft.com/office/drawing/2014/main" id="{3F93EEB0-E692-FCA3-F94F-8B9303EA7840}"/>
              </a:ext>
            </a:extLst>
          </p:cNvPr>
          <p:cNvSpPr>
            <a:spLocks noGrp="1"/>
          </p:cNvSpPr>
          <p:nvPr>
            <p:ph type="sldNum" sz="quarter" idx="12"/>
          </p:nvPr>
        </p:nvSpPr>
        <p:spPr/>
        <p:txBody>
          <a:bodyPr/>
          <a:lstStyle/>
          <a:p>
            <a:fld id="{7E008DD6-3213-46EC-A2D6-950EBF5D291E}" type="slidenum">
              <a:rPr lang="en-US" smtClean="0"/>
              <a:t>6</a:t>
            </a:fld>
            <a:endParaRPr lang="en-US"/>
          </a:p>
        </p:txBody>
      </p:sp>
      <p:pic>
        <p:nvPicPr>
          <p:cNvPr id="9" name="รูปภาพ 8">
            <a:extLst>
              <a:ext uri="{FF2B5EF4-FFF2-40B4-BE49-F238E27FC236}">
                <a16:creationId xmlns:a16="http://schemas.microsoft.com/office/drawing/2014/main" id="{AD986482-DA2F-CB24-B9C6-616CE670B91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1378842" y="1706430"/>
            <a:ext cx="8618967" cy="1425063"/>
          </a:xfrm>
          <a:prstGeom prst="rect">
            <a:avLst/>
          </a:prstGeom>
        </p:spPr>
      </p:pic>
      <p:pic>
        <p:nvPicPr>
          <p:cNvPr id="11" name="รูปภาพ 10">
            <a:extLst>
              <a:ext uri="{FF2B5EF4-FFF2-40B4-BE49-F238E27FC236}">
                <a16:creationId xmlns:a16="http://schemas.microsoft.com/office/drawing/2014/main" id="{45D6DEA1-E634-A3E2-A2FE-4739F0619E35}"/>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a14:imgEffect>
                  </a14:imgLayer>
                </a14:imgProps>
              </a:ext>
            </a:extLst>
          </a:blip>
          <a:stretch>
            <a:fillRect/>
          </a:stretch>
        </p:blipFill>
        <p:spPr>
          <a:xfrm>
            <a:off x="1378842" y="3301310"/>
            <a:ext cx="8618967" cy="1265030"/>
          </a:xfrm>
          <a:prstGeom prst="rect">
            <a:avLst/>
          </a:prstGeom>
        </p:spPr>
      </p:pic>
      <p:sp>
        <p:nvSpPr>
          <p:cNvPr id="12" name="กล่องข้อความ 11">
            <a:extLst>
              <a:ext uri="{FF2B5EF4-FFF2-40B4-BE49-F238E27FC236}">
                <a16:creationId xmlns:a16="http://schemas.microsoft.com/office/drawing/2014/main" id="{89E56A00-C7E6-B1A4-F10B-F06760C34796}"/>
              </a:ext>
            </a:extLst>
          </p:cNvPr>
          <p:cNvSpPr txBox="1"/>
          <p:nvPr/>
        </p:nvSpPr>
        <p:spPr>
          <a:xfrm>
            <a:off x="411480" y="276497"/>
            <a:ext cx="5684520" cy="369332"/>
          </a:xfrm>
          <a:prstGeom prst="rect">
            <a:avLst/>
          </a:prstGeom>
          <a:noFill/>
        </p:spPr>
        <p:txBody>
          <a:bodyPr wrap="square" rtlCol="0">
            <a:spAutoFit/>
          </a:bodyPr>
          <a:lstStyle/>
          <a:p>
            <a:r>
              <a:rPr lang="en-US" dirty="0"/>
              <a:t>Data collection</a:t>
            </a:r>
          </a:p>
        </p:txBody>
      </p:sp>
      <p:sp>
        <p:nvSpPr>
          <p:cNvPr id="2" name="Text Placeholder 1">
            <a:extLst>
              <a:ext uri="{FF2B5EF4-FFF2-40B4-BE49-F238E27FC236}">
                <a16:creationId xmlns:a16="http://schemas.microsoft.com/office/drawing/2014/main" id="{F58DF951-663C-2629-B0C8-842C42F5E322}"/>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Data collection</a:t>
            </a:r>
          </a:p>
        </p:txBody>
      </p:sp>
    </p:spTree>
    <p:extLst>
      <p:ext uri="{BB962C8B-B14F-4D97-AF65-F5344CB8AC3E}">
        <p14:creationId xmlns:p14="http://schemas.microsoft.com/office/powerpoint/2010/main" val="394824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ชื่อเรื่องรอง 2">
            <a:extLst>
              <a:ext uri="{FF2B5EF4-FFF2-40B4-BE49-F238E27FC236}">
                <a16:creationId xmlns:a16="http://schemas.microsoft.com/office/drawing/2014/main" id="{2D9EA9C4-4B5C-A5EE-BABC-B9B82B110064}"/>
              </a:ext>
            </a:extLst>
          </p:cNvPr>
          <p:cNvSpPr>
            <a:spLocks noGrp="1"/>
          </p:cNvSpPr>
          <p:nvPr>
            <p:ph type="subTitle" idx="1"/>
          </p:nvPr>
        </p:nvSpPr>
        <p:spPr>
          <a:xfrm>
            <a:off x="1524000" y="3602038"/>
            <a:ext cx="9144000" cy="1655762"/>
          </a:xfrm>
        </p:spPr>
        <p:txBody>
          <a:bodyPr/>
          <a:lstStyle/>
          <a:p>
            <a:endParaRPr lang="en-US" dirty="0"/>
          </a:p>
        </p:txBody>
      </p:sp>
      <p:sp>
        <p:nvSpPr>
          <p:cNvPr id="4" name="ตัวแทนหมายเลขสไลด์ 3">
            <a:extLst>
              <a:ext uri="{FF2B5EF4-FFF2-40B4-BE49-F238E27FC236}">
                <a16:creationId xmlns:a16="http://schemas.microsoft.com/office/drawing/2014/main" id="{52DD2B1A-BC4C-B82B-53AE-E6C33F9D6B7F}"/>
              </a:ext>
            </a:extLst>
          </p:cNvPr>
          <p:cNvSpPr>
            <a:spLocks noGrp="1"/>
          </p:cNvSpPr>
          <p:nvPr>
            <p:ph type="sldNum" sz="quarter" idx="12"/>
          </p:nvPr>
        </p:nvSpPr>
        <p:spPr/>
        <p:txBody>
          <a:bodyPr/>
          <a:lstStyle/>
          <a:p>
            <a:endParaRPr lang="en-US" dirty="0"/>
          </a:p>
        </p:txBody>
      </p:sp>
      <p:sp>
        <p:nvSpPr>
          <p:cNvPr id="7" name="กล่องข้อความ 6">
            <a:extLst>
              <a:ext uri="{FF2B5EF4-FFF2-40B4-BE49-F238E27FC236}">
                <a16:creationId xmlns:a16="http://schemas.microsoft.com/office/drawing/2014/main" id="{F516B6BC-FF77-FF69-65E6-C38594E14D6F}"/>
              </a:ext>
            </a:extLst>
          </p:cNvPr>
          <p:cNvSpPr txBox="1"/>
          <p:nvPr/>
        </p:nvSpPr>
        <p:spPr>
          <a:xfrm>
            <a:off x="411480" y="276497"/>
            <a:ext cx="5684520" cy="369332"/>
          </a:xfrm>
          <a:prstGeom prst="rect">
            <a:avLst/>
          </a:prstGeom>
          <a:noFill/>
        </p:spPr>
        <p:txBody>
          <a:bodyPr wrap="square" rtlCol="0">
            <a:spAutoFit/>
          </a:bodyPr>
          <a:lstStyle/>
          <a:p>
            <a:r>
              <a:rPr lang="en-US" dirty="0"/>
              <a:t>Data cleansing</a:t>
            </a:r>
          </a:p>
        </p:txBody>
      </p:sp>
      <p:graphicFrame>
        <p:nvGraphicFramePr>
          <p:cNvPr id="8" name="วัตถุ 7">
            <a:extLst>
              <a:ext uri="{FF2B5EF4-FFF2-40B4-BE49-F238E27FC236}">
                <a16:creationId xmlns:a16="http://schemas.microsoft.com/office/drawing/2014/main" id="{AA41F2FE-6C08-EC9F-BD7E-47B3EA8B8376}"/>
              </a:ext>
            </a:extLst>
          </p:cNvPr>
          <p:cNvGraphicFramePr>
            <a:graphicFrameLocks noChangeAspect="1"/>
          </p:cNvGraphicFramePr>
          <p:nvPr>
            <p:extLst>
              <p:ext uri="{D42A27DB-BD31-4B8C-83A1-F6EECF244321}">
                <p14:modId xmlns:p14="http://schemas.microsoft.com/office/powerpoint/2010/main" val="1332281891"/>
              </p:ext>
            </p:extLst>
          </p:nvPr>
        </p:nvGraphicFramePr>
        <p:xfrm>
          <a:off x="2327275" y="1212346"/>
          <a:ext cx="7537450" cy="5356225"/>
        </p:xfrm>
        <a:graphic>
          <a:graphicData uri="http://schemas.openxmlformats.org/presentationml/2006/ole">
            <mc:AlternateContent xmlns:mc="http://schemas.openxmlformats.org/markup-compatibility/2006">
              <mc:Choice xmlns:v="urn:schemas-microsoft-com:vml" Requires="v">
                <p:oleObj name="Worksheet" r:id="rId3" imgW="3231022" imgH="2567806" progId="Excel.Sheet.12">
                  <p:embed/>
                </p:oleObj>
              </mc:Choice>
              <mc:Fallback>
                <p:oleObj name="Worksheet" r:id="rId3" imgW="3231022" imgH="2567806" progId="Excel.Sheet.12">
                  <p:embed/>
                  <p:pic>
                    <p:nvPicPr>
                      <p:cNvPr id="6" name="วัตถุ 5">
                        <a:extLst>
                          <a:ext uri="{FF2B5EF4-FFF2-40B4-BE49-F238E27FC236}">
                            <a16:creationId xmlns:a16="http://schemas.microsoft.com/office/drawing/2014/main" id="{F823687C-C67C-9A27-221A-CB8FBDF98FEE}"/>
                          </a:ext>
                        </a:extLst>
                      </p:cNvPr>
                      <p:cNvPicPr/>
                      <p:nvPr/>
                    </p:nvPicPr>
                    <p:blipFill>
                      <a:blip r:embed="rId4"/>
                      <a:stretch>
                        <a:fillRect/>
                      </a:stretch>
                    </p:blipFill>
                    <p:spPr>
                      <a:xfrm>
                        <a:off x="2327275" y="1212346"/>
                        <a:ext cx="7537450" cy="5356225"/>
                      </a:xfrm>
                      <a:prstGeom prst="rect">
                        <a:avLst/>
                      </a:prstGeom>
                    </p:spPr>
                  </p:pic>
                </p:oleObj>
              </mc:Fallback>
            </mc:AlternateContent>
          </a:graphicData>
        </a:graphic>
      </p:graphicFrame>
      <p:sp>
        <p:nvSpPr>
          <p:cNvPr id="5" name="Text Placeholder 1">
            <a:extLst>
              <a:ext uri="{FF2B5EF4-FFF2-40B4-BE49-F238E27FC236}">
                <a16:creationId xmlns:a16="http://schemas.microsoft.com/office/drawing/2014/main" id="{2DBD30EA-EC7A-40B4-DA05-F7D0E84CF0F1}"/>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Data Cleansing</a:t>
            </a:r>
          </a:p>
        </p:txBody>
      </p:sp>
    </p:spTree>
    <p:extLst>
      <p:ext uri="{BB962C8B-B14F-4D97-AF65-F5344CB8AC3E}">
        <p14:creationId xmlns:p14="http://schemas.microsoft.com/office/powerpoint/2010/main" val="361986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กล่องข้อความ 8">
            <a:extLst>
              <a:ext uri="{FF2B5EF4-FFF2-40B4-BE49-F238E27FC236}">
                <a16:creationId xmlns:a16="http://schemas.microsoft.com/office/drawing/2014/main" id="{C88F0AFC-7FED-7F93-D033-14B343711C65}"/>
              </a:ext>
            </a:extLst>
          </p:cNvPr>
          <p:cNvSpPr txBox="1"/>
          <p:nvPr/>
        </p:nvSpPr>
        <p:spPr>
          <a:xfrm>
            <a:off x="411480" y="276497"/>
            <a:ext cx="5684520" cy="369332"/>
          </a:xfrm>
          <a:prstGeom prst="rect">
            <a:avLst/>
          </a:prstGeom>
          <a:noFill/>
        </p:spPr>
        <p:txBody>
          <a:bodyPr wrap="square" rtlCol="0">
            <a:spAutoFit/>
          </a:bodyPr>
          <a:lstStyle/>
          <a:p>
            <a:r>
              <a:rPr lang="en-US" dirty="0"/>
              <a:t>Exploratory Data Analysis : Missing values</a:t>
            </a:r>
          </a:p>
        </p:txBody>
      </p:sp>
      <p:pic>
        <p:nvPicPr>
          <p:cNvPr id="2" name="รูปภาพ 1" descr="รูปภาพประกอบด้วย ข้อความ, ภาพหน้าจอ, แผนภาพ, ไลน์&#10;&#10;คำอธิบายที่สร้างโดยอัตโนมัติ">
            <a:extLst>
              <a:ext uri="{FF2B5EF4-FFF2-40B4-BE49-F238E27FC236}">
                <a16:creationId xmlns:a16="http://schemas.microsoft.com/office/drawing/2014/main" id="{9AD63AA0-1269-4BD0-0EBE-6C09F6128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 y="1266545"/>
            <a:ext cx="11109754" cy="5394971"/>
          </a:xfrm>
          <a:prstGeom prst="rect">
            <a:avLst/>
          </a:prstGeom>
        </p:spPr>
      </p:pic>
      <p:sp>
        <p:nvSpPr>
          <p:cNvPr id="4" name="Text Placeholder 1">
            <a:extLst>
              <a:ext uri="{FF2B5EF4-FFF2-40B4-BE49-F238E27FC236}">
                <a16:creationId xmlns:a16="http://schemas.microsoft.com/office/drawing/2014/main" id="{8A976229-A6A1-36E7-C776-B0BBD36D4194}"/>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EDA</a:t>
            </a:r>
          </a:p>
        </p:txBody>
      </p:sp>
    </p:spTree>
    <p:extLst>
      <p:ext uri="{BB962C8B-B14F-4D97-AF65-F5344CB8AC3E}">
        <p14:creationId xmlns:p14="http://schemas.microsoft.com/office/powerpoint/2010/main" val="20844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319B942-DE0A-CE78-4AC4-9D463E6316ED}"/>
              </a:ext>
            </a:extLst>
          </p:cNvPr>
          <p:cNvSpPr>
            <a:spLocks noGrp="1"/>
          </p:cNvSpPr>
          <p:nvPr>
            <p:ph type="ctrTitle"/>
          </p:nvPr>
        </p:nvSpPr>
        <p:spPr/>
        <p:txBody>
          <a:bodyPr/>
          <a:lstStyle/>
          <a:p>
            <a:endParaRPr lang="en-US"/>
          </a:p>
        </p:txBody>
      </p:sp>
      <p:sp>
        <p:nvSpPr>
          <p:cNvPr id="3" name="ชื่อเรื่องรอง 2">
            <a:extLst>
              <a:ext uri="{FF2B5EF4-FFF2-40B4-BE49-F238E27FC236}">
                <a16:creationId xmlns:a16="http://schemas.microsoft.com/office/drawing/2014/main" id="{8E03E7D8-D027-53AD-A91B-9B6CDE116C98}"/>
              </a:ext>
            </a:extLst>
          </p:cNvPr>
          <p:cNvSpPr>
            <a:spLocks noGrp="1"/>
          </p:cNvSpPr>
          <p:nvPr>
            <p:ph type="subTitle" idx="1"/>
          </p:nvPr>
        </p:nvSpPr>
        <p:spPr/>
        <p:txBody>
          <a:bodyPr/>
          <a:lstStyle/>
          <a:p>
            <a:endParaRPr lang="en-US"/>
          </a:p>
        </p:txBody>
      </p:sp>
      <p:sp>
        <p:nvSpPr>
          <p:cNvPr id="4" name="ตัวแทนหมายเลขสไลด์ 3">
            <a:extLst>
              <a:ext uri="{FF2B5EF4-FFF2-40B4-BE49-F238E27FC236}">
                <a16:creationId xmlns:a16="http://schemas.microsoft.com/office/drawing/2014/main" id="{CD099CD8-BF11-DED5-9F2D-911B5A367874}"/>
              </a:ext>
            </a:extLst>
          </p:cNvPr>
          <p:cNvSpPr>
            <a:spLocks noGrp="1"/>
          </p:cNvSpPr>
          <p:nvPr>
            <p:ph type="sldNum" sz="quarter" idx="12"/>
          </p:nvPr>
        </p:nvSpPr>
        <p:spPr/>
        <p:txBody>
          <a:bodyPr/>
          <a:lstStyle/>
          <a:p>
            <a:endParaRPr lang="en-US" dirty="0"/>
          </a:p>
        </p:txBody>
      </p:sp>
      <p:pic>
        <p:nvPicPr>
          <p:cNvPr id="5" name="รูปภาพ 4" descr="รูปภาพประกอบด้วย ข้อความ, ภาพหน้าจอ, แผนภาพ, ไลน์&#10;&#10;คำอธิบายที่สร้างโดยอัตโนมัติ">
            <a:extLst>
              <a:ext uri="{FF2B5EF4-FFF2-40B4-BE49-F238E27FC236}">
                <a16:creationId xmlns:a16="http://schemas.microsoft.com/office/drawing/2014/main" id="{029DB528-E0E0-A9B8-FC30-3D59B25E2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 y="1243685"/>
            <a:ext cx="11109754" cy="5394971"/>
          </a:xfrm>
          <a:prstGeom prst="rect">
            <a:avLst/>
          </a:prstGeom>
        </p:spPr>
      </p:pic>
      <p:sp>
        <p:nvSpPr>
          <p:cNvPr id="6" name="สี่เหลี่ยมผืนผ้า 5">
            <a:extLst>
              <a:ext uri="{FF2B5EF4-FFF2-40B4-BE49-F238E27FC236}">
                <a16:creationId xmlns:a16="http://schemas.microsoft.com/office/drawing/2014/main" id="{FEAC495B-FA59-E4FA-1E49-07EF35C262FB}"/>
              </a:ext>
            </a:extLst>
          </p:cNvPr>
          <p:cNvSpPr/>
          <p:nvPr/>
        </p:nvSpPr>
        <p:spPr>
          <a:xfrm>
            <a:off x="2095499" y="1937659"/>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สี่เหลี่ยมผืนผ้า 6">
            <a:extLst>
              <a:ext uri="{FF2B5EF4-FFF2-40B4-BE49-F238E27FC236}">
                <a16:creationId xmlns:a16="http://schemas.microsoft.com/office/drawing/2014/main" id="{47751AB2-25BE-3457-2204-70861D3EB568}"/>
              </a:ext>
            </a:extLst>
          </p:cNvPr>
          <p:cNvSpPr/>
          <p:nvPr/>
        </p:nvSpPr>
        <p:spPr>
          <a:xfrm>
            <a:off x="2509156" y="1937659"/>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สี่เหลี่ยมผืนผ้า 7">
            <a:extLst>
              <a:ext uri="{FF2B5EF4-FFF2-40B4-BE49-F238E27FC236}">
                <a16:creationId xmlns:a16="http://schemas.microsoft.com/office/drawing/2014/main" id="{F14B229B-923B-6D49-DA41-3583D2AE0353}"/>
              </a:ext>
            </a:extLst>
          </p:cNvPr>
          <p:cNvSpPr/>
          <p:nvPr/>
        </p:nvSpPr>
        <p:spPr>
          <a:xfrm>
            <a:off x="2925534" y="1937658"/>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สี่เหลี่ยมผืนผ้า 8">
            <a:extLst>
              <a:ext uri="{FF2B5EF4-FFF2-40B4-BE49-F238E27FC236}">
                <a16:creationId xmlns:a16="http://schemas.microsoft.com/office/drawing/2014/main" id="{73B6EC7E-F6ED-1467-6885-9CE4B12BC5D3}"/>
              </a:ext>
            </a:extLst>
          </p:cNvPr>
          <p:cNvSpPr/>
          <p:nvPr/>
        </p:nvSpPr>
        <p:spPr>
          <a:xfrm>
            <a:off x="3758290" y="1937658"/>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สี่เหลี่ยมผืนผ้า 9">
            <a:extLst>
              <a:ext uri="{FF2B5EF4-FFF2-40B4-BE49-F238E27FC236}">
                <a16:creationId xmlns:a16="http://schemas.microsoft.com/office/drawing/2014/main" id="{7BF0E16D-1D8B-61E7-4E8C-39BAD746915B}"/>
              </a:ext>
            </a:extLst>
          </p:cNvPr>
          <p:cNvSpPr/>
          <p:nvPr/>
        </p:nvSpPr>
        <p:spPr>
          <a:xfrm>
            <a:off x="4591046" y="1937658"/>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สี่เหลี่ยมผืนผ้า 10">
            <a:extLst>
              <a:ext uri="{FF2B5EF4-FFF2-40B4-BE49-F238E27FC236}">
                <a16:creationId xmlns:a16="http://schemas.microsoft.com/office/drawing/2014/main" id="{3360D911-09C7-9E34-25D9-EB3321948C2E}"/>
              </a:ext>
            </a:extLst>
          </p:cNvPr>
          <p:cNvSpPr/>
          <p:nvPr/>
        </p:nvSpPr>
        <p:spPr>
          <a:xfrm>
            <a:off x="5026476" y="1937658"/>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สี่เหลี่ยมผืนผ้า 11">
            <a:extLst>
              <a:ext uri="{FF2B5EF4-FFF2-40B4-BE49-F238E27FC236}">
                <a16:creationId xmlns:a16="http://schemas.microsoft.com/office/drawing/2014/main" id="{7445D060-E6EB-D8AB-7E2F-45E68F9B43D6}"/>
              </a:ext>
            </a:extLst>
          </p:cNvPr>
          <p:cNvSpPr/>
          <p:nvPr/>
        </p:nvSpPr>
        <p:spPr>
          <a:xfrm>
            <a:off x="5423802" y="1937657"/>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สี่เหลี่ยมผืนผ้า 12">
            <a:extLst>
              <a:ext uri="{FF2B5EF4-FFF2-40B4-BE49-F238E27FC236}">
                <a16:creationId xmlns:a16="http://schemas.microsoft.com/office/drawing/2014/main" id="{FD4EA1EE-5E4C-1EA2-54B0-E447E53BD7E7}"/>
              </a:ext>
            </a:extLst>
          </p:cNvPr>
          <p:cNvSpPr/>
          <p:nvPr/>
        </p:nvSpPr>
        <p:spPr>
          <a:xfrm>
            <a:off x="6675729" y="1937656"/>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สี่เหลี่ยมผืนผ้า 13">
            <a:extLst>
              <a:ext uri="{FF2B5EF4-FFF2-40B4-BE49-F238E27FC236}">
                <a16:creationId xmlns:a16="http://schemas.microsoft.com/office/drawing/2014/main" id="{D1384822-5352-8903-3310-93CA22A93EBF}"/>
              </a:ext>
            </a:extLst>
          </p:cNvPr>
          <p:cNvSpPr/>
          <p:nvPr/>
        </p:nvSpPr>
        <p:spPr>
          <a:xfrm>
            <a:off x="7073055" y="1937656"/>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สี่เหลี่ยมผืนผ้า 14">
            <a:extLst>
              <a:ext uri="{FF2B5EF4-FFF2-40B4-BE49-F238E27FC236}">
                <a16:creationId xmlns:a16="http://schemas.microsoft.com/office/drawing/2014/main" id="{4D4CB16A-E78F-BA85-1234-16263851D4BA}"/>
              </a:ext>
            </a:extLst>
          </p:cNvPr>
          <p:cNvSpPr/>
          <p:nvPr/>
        </p:nvSpPr>
        <p:spPr>
          <a:xfrm>
            <a:off x="7492087" y="1937656"/>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สี่เหลี่ยมผืนผ้า 15">
            <a:extLst>
              <a:ext uri="{FF2B5EF4-FFF2-40B4-BE49-F238E27FC236}">
                <a16:creationId xmlns:a16="http://schemas.microsoft.com/office/drawing/2014/main" id="{83C62EEF-337C-FC24-ED6A-5AB5233F8B48}"/>
              </a:ext>
            </a:extLst>
          </p:cNvPr>
          <p:cNvSpPr/>
          <p:nvPr/>
        </p:nvSpPr>
        <p:spPr>
          <a:xfrm>
            <a:off x="9154405" y="1937655"/>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สี่เหลี่ยมผืนผ้า 16">
            <a:extLst>
              <a:ext uri="{FF2B5EF4-FFF2-40B4-BE49-F238E27FC236}">
                <a16:creationId xmlns:a16="http://schemas.microsoft.com/office/drawing/2014/main" id="{113AD8FD-9613-FA29-C5F2-EFFCB63BBD2F}"/>
              </a:ext>
            </a:extLst>
          </p:cNvPr>
          <p:cNvSpPr/>
          <p:nvPr/>
        </p:nvSpPr>
        <p:spPr>
          <a:xfrm>
            <a:off x="9575885" y="1937655"/>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สี่เหลี่ยมผืนผ้า 17">
            <a:extLst>
              <a:ext uri="{FF2B5EF4-FFF2-40B4-BE49-F238E27FC236}">
                <a16:creationId xmlns:a16="http://schemas.microsoft.com/office/drawing/2014/main" id="{302798A3-B71B-C9F3-92F8-F8E6BF6E5619}"/>
              </a:ext>
            </a:extLst>
          </p:cNvPr>
          <p:cNvSpPr/>
          <p:nvPr/>
        </p:nvSpPr>
        <p:spPr>
          <a:xfrm>
            <a:off x="10842302" y="1937655"/>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9" name="กล่องข้อความ 18">
            <a:extLst>
              <a:ext uri="{FF2B5EF4-FFF2-40B4-BE49-F238E27FC236}">
                <a16:creationId xmlns:a16="http://schemas.microsoft.com/office/drawing/2014/main" id="{F7E39A33-804D-7451-FE15-1CAF1D5EEDEE}"/>
              </a:ext>
            </a:extLst>
          </p:cNvPr>
          <p:cNvSpPr txBox="1"/>
          <p:nvPr/>
        </p:nvSpPr>
        <p:spPr>
          <a:xfrm>
            <a:off x="411480" y="276497"/>
            <a:ext cx="5684520" cy="369332"/>
          </a:xfrm>
          <a:prstGeom prst="rect">
            <a:avLst/>
          </a:prstGeom>
          <a:noFill/>
        </p:spPr>
        <p:txBody>
          <a:bodyPr wrap="square" rtlCol="0">
            <a:spAutoFit/>
          </a:bodyPr>
          <a:lstStyle/>
          <a:p>
            <a:r>
              <a:rPr lang="en-US" dirty="0"/>
              <a:t>Feature Selection</a:t>
            </a:r>
          </a:p>
        </p:txBody>
      </p:sp>
      <p:sp>
        <p:nvSpPr>
          <p:cNvPr id="20" name="สี่เหลี่ยมผืนผ้า 19">
            <a:extLst>
              <a:ext uri="{FF2B5EF4-FFF2-40B4-BE49-F238E27FC236}">
                <a16:creationId xmlns:a16="http://schemas.microsoft.com/office/drawing/2014/main" id="{F75826AB-0C71-07F8-674C-D03BE179903D}"/>
              </a:ext>
            </a:extLst>
          </p:cNvPr>
          <p:cNvSpPr/>
          <p:nvPr/>
        </p:nvSpPr>
        <p:spPr>
          <a:xfrm>
            <a:off x="8757079" y="1937654"/>
            <a:ext cx="310244" cy="39798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2" name="Text Placeholder 1">
            <a:extLst>
              <a:ext uri="{FF2B5EF4-FFF2-40B4-BE49-F238E27FC236}">
                <a16:creationId xmlns:a16="http://schemas.microsoft.com/office/drawing/2014/main" id="{99AFA574-8CB2-7A7D-F028-EA44900A5F60}"/>
              </a:ext>
            </a:extLst>
          </p:cNvPr>
          <p:cNvSpPr txBox="1">
            <a:spLocks/>
          </p:cNvSpPr>
          <p:nvPr/>
        </p:nvSpPr>
        <p:spPr>
          <a:xfrm>
            <a:off x="309401" y="339509"/>
            <a:ext cx="11573197" cy="724247"/>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tx1">
                    <a:lumMod val="85000"/>
                    <a:lumOff val="15000"/>
                  </a:schemeClr>
                </a:solidFill>
                <a:latin typeface="+mj-lt"/>
                <a:cs typeface="Arial" pitchFamily="34" charset="0"/>
              </a:rPr>
              <a:t>EDA</a:t>
            </a:r>
          </a:p>
        </p:txBody>
      </p:sp>
    </p:spTree>
    <p:extLst>
      <p:ext uri="{BB962C8B-B14F-4D97-AF65-F5344CB8AC3E}">
        <p14:creationId xmlns:p14="http://schemas.microsoft.com/office/powerpoint/2010/main" val="3935106483"/>
      </p:ext>
    </p:extLst>
  </p:cSld>
  <p:clrMapOvr>
    <a:masterClrMapping/>
  </p:clrMapOvr>
</p:sld>
</file>

<file path=ppt/theme/theme1.xml><?xml version="1.0" encoding="utf-8"?>
<a:theme xmlns:a="http://schemas.openxmlformats.org/drawingml/2006/main" name="Cover and End Slide Master">
  <a:themeElements>
    <a:clrScheme name="ALLPPT-139">
      <a:dk1>
        <a:sysClr val="windowText" lastClr="000000"/>
      </a:dk1>
      <a:lt1>
        <a:sysClr val="window" lastClr="FFFFFF"/>
      </a:lt1>
      <a:dk2>
        <a:srgbClr val="1F497D"/>
      </a:dk2>
      <a:lt2>
        <a:srgbClr val="EEECE1"/>
      </a:lt2>
      <a:accent1>
        <a:srgbClr val="FF3C03"/>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39">
      <a:dk1>
        <a:sysClr val="windowText" lastClr="000000"/>
      </a:dk1>
      <a:lt1>
        <a:sysClr val="window" lastClr="FFFFFF"/>
      </a:lt1>
      <a:dk2>
        <a:srgbClr val="1F497D"/>
      </a:dk2>
      <a:lt2>
        <a:srgbClr val="EEECE1"/>
      </a:lt2>
      <a:accent1>
        <a:srgbClr val="FF3F02"/>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39">
      <a:dk1>
        <a:sysClr val="windowText" lastClr="000000"/>
      </a:dk1>
      <a:lt1>
        <a:sysClr val="window" lastClr="FFFFFF"/>
      </a:lt1>
      <a:dk2>
        <a:srgbClr val="1F497D"/>
      </a:dk2>
      <a:lt2>
        <a:srgbClr val="EEECE1"/>
      </a:lt2>
      <a:accent1>
        <a:srgbClr val="FF3C03"/>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7376</TotalTime>
  <Words>946</Words>
  <Application>Microsoft Office PowerPoint</Application>
  <PresentationFormat>แบบจอกว้าง</PresentationFormat>
  <Paragraphs>116</Paragraphs>
  <Slides>19</Slides>
  <Notes>9</Notes>
  <HiddenSlides>0</HiddenSlides>
  <MMClips>0</MMClips>
  <ScaleCrop>false</ScaleCrop>
  <HeadingPairs>
    <vt:vector size="8" baseType="variant">
      <vt:variant>
        <vt:lpstr>ฟอนต์ที่ถูกใช้</vt:lpstr>
      </vt:variant>
      <vt:variant>
        <vt:i4>4</vt:i4>
      </vt:variant>
      <vt:variant>
        <vt:lpstr>ธีม</vt:lpstr>
      </vt:variant>
      <vt:variant>
        <vt:i4>3</vt:i4>
      </vt:variant>
      <vt:variant>
        <vt:lpstr>เซิร์ฟเวอร์ OLE ฝังตัว</vt:lpstr>
      </vt:variant>
      <vt:variant>
        <vt:i4>1</vt:i4>
      </vt:variant>
      <vt:variant>
        <vt:lpstr>ชื่อเรื่องสไลด์</vt:lpstr>
      </vt:variant>
      <vt:variant>
        <vt:i4>19</vt:i4>
      </vt:variant>
    </vt:vector>
  </HeadingPairs>
  <TitlesOfParts>
    <vt:vector size="27" baseType="lpstr">
      <vt:lpstr>Arial</vt:lpstr>
      <vt:lpstr>Calibri</vt:lpstr>
      <vt:lpstr>inherit</vt:lpstr>
      <vt:lpstr>Roboto</vt:lpstr>
      <vt:lpstr>Cover and End Slide Master</vt:lpstr>
      <vt:lpstr>Contents Slide Master</vt:lpstr>
      <vt:lpstr>Section Break Slide Master</vt:lpstr>
      <vt:lpstr>Worksheet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ชนนทัย ฉันทกุล</cp:lastModifiedBy>
  <cp:revision>89</cp:revision>
  <dcterms:created xsi:type="dcterms:W3CDTF">2020-01-20T05:08:25Z</dcterms:created>
  <dcterms:modified xsi:type="dcterms:W3CDTF">2023-11-21T08:35:30Z</dcterms:modified>
</cp:coreProperties>
</file>