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5"/>
  </p:notesMasterIdLst>
  <p:sldIdLst>
    <p:sldId id="256" r:id="rId2"/>
    <p:sldId id="299" r:id="rId3"/>
    <p:sldId id="275" r:id="rId4"/>
    <p:sldId id="257" r:id="rId5"/>
    <p:sldId id="300" r:id="rId6"/>
    <p:sldId id="301" r:id="rId7"/>
    <p:sldId id="302" r:id="rId8"/>
    <p:sldId id="303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7" r:id="rId17"/>
    <p:sldId id="286" r:id="rId18"/>
    <p:sldId id="290" r:id="rId19"/>
    <p:sldId id="291" r:id="rId20"/>
    <p:sldId id="292" r:id="rId21"/>
    <p:sldId id="294" r:id="rId22"/>
    <p:sldId id="304" r:id="rId23"/>
    <p:sldId id="274" r:id="rId24"/>
    <p:sldId id="306" r:id="rId25"/>
    <p:sldId id="307" r:id="rId26"/>
    <p:sldId id="308" r:id="rId27"/>
    <p:sldId id="309" r:id="rId28"/>
    <p:sldId id="296" r:id="rId29"/>
    <p:sldId id="310" r:id="rId30"/>
    <p:sldId id="312" r:id="rId31"/>
    <p:sldId id="313" r:id="rId32"/>
    <p:sldId id="298" r:id="rId33"/>
    <p:sldId id="270" r:id="rId34"/>
  </p:sldIdLst>
  <p:sldSz cx="12192000" cy="6858000"/>
  <p:notesSz cx="6858000" cy="9144000"/>
  <p:embeddedFontLst>
    <p:embeddedFont>
      <p:font typeface="Angsana New" panose="02020603050405020304" pitchFamily="18" charset="-34"/>
      <p:regular r:id="rId36"/>
      <p:bold r:id="rId37"/>
      <p:italic r:id="rId38"/>
      <p:boldItalic r:id="rId39"/>
    </p:embeddedFont>
    <p:embeddedFont>
      <p:font typeface="Baloo 2" panose="020B0604020202020204" charset="0"/>
      <p:regular r:id="rId40"/>
      <p:bold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9B9"/>
    <a:srgbClr val="FFF7FE"/>
    <a:srgbClr val="7C0900"/>
    <a:srgbClr val="B50505"/>
    <a:srgbClr val="77B900"/>
    <a:srgbClr val="F7AA39"/>
    <a:srgbClr val="CC0000"/>
    <a:srgbClr val="FB9FF4"/>
    <a:srgbClr val="FDCFFA"/>
    <a:srgbClr val="891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38" autoAdjust="0"/>
  </p:normalViewPr>
  <p:slideViewPr>
    <p:cSldViewPr snapToGrid="0">
      <p:cViewPr varScale="1">
        <p:scale>
          <a:sx n="60" d="100"/>
          <a:sy n="60" d="100"/>
        </p:scale>
        <p:origin x="96" y="1098"/>
      </p:cViewPr>
      <p:guideLst>
        <p:guide orient="horz" pos="216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navee Sukyao" userId="e0ed71e93c5220bb" providerId="LiveId" clId="{9E70C746-16EA-4846-B456-94FF8B31520D}"/>
    <pc:docChg chg="delSld modSld">
      <pc:chgData name="Chonnavee Sukyao" userId="e0ed71e93c5220bb" providerId="LiveId" clId="{9E70C746-16EA-4846-B456-94FF8B31520D}" dt="2025-02-05T05:02:32.791" v="5" actId="14100"/>
      <pc:docMkLst>
        <pc:docMk/>
      </pc:docMkLst>
      <pc:sldChg chg="modSp mod">
        <pc:chgData name="Chonnavee Sukyao" userId="e0ed71e93c5220bb" providerId="LiveId" clId="{9E70C746-16EA-4846-B456-94FF8B31520D}" dt="2025-02-05T05:02:32.791" v="5" actId="14100"/>
        <pc:sldMkLst>
          <pc:docMk/>
          <pc:sldMk cId="412075589" sldId="270"/>
        </pc:sldMkLst>
        <pc:spChg chg="mod">
          <ac:chgData name="Chonnavee Sukyao" userId="e0ed71e93c5220bb" providerId="LiveId" clId="{9E70C746-16EA-4846-B456-94FF8B31520D}" dt="2025-02-05T05:02:32.791" v="5" actId="14100"/>
          <ac:spMkLst>
            <pc:docMk/>
            <pc:sldMk cId="412075589" sldId="270"/>
            <ac:spMk id="2" creationId="{00000000-0000-0000-0000-000000000000}"/>
          </ac:spMkLst>
        </pc:spChg>
      </pc:sldChg>
      <pc:sldChg chg="modSp mod">
        <pc:chgData name="Chonnavee Sukyao" userId="e0ed71e93c5220bb" providerId="LiveId" clId="{9E70C746-16EA-4846-B456-94FF8B31520D}" dt="2025-02-05T02:33:29.465" v="2" actId="122"/>
        <pc:sldMkLst>
          <pc:docMk/>
          <pc:sldMk cId="17948350" sldId="274"/>
        </pc:sldMkLst>
        <pc:graphicFrameChg chg="modGraphic">
          <ac:chgData name="Chonnavee Sukyao" userId="e0ed71e93c5220bb" providerId="LiveId" clId="{9E70C746-16EA-4846-B456-94FF8B31520D}" dt="2025-02-05T02:33:29.465" v="2" actId="122"/>
          <ac:graphicFrameMkLst>
            <pc:docMk/>
            <pc:sldMk cId="17948350" sldId="274"/>
            <ac:graphicFrameMk id="5" creationId="{68287193-FE29-8E9E-C306-4A974DC75637}"/>
          </ac:graphicFrameMkLst>
        </pc:graphicFrameChg>
      </pc:sldChg>
      <pc:sldChg chg="del">
        <pc:chgData name="Chonnavee Sukyao" userId="e0ed71e93c5220bb" providerId="LiveId" clId="{9E70C746-16EA-4846-B456-94FF8B31520D}" dt="2025-02-05T02:03:23.388" v="0" actId="47"/>
        <pc:sldMkLst>
          <pc:docMk/>
          <pc:sldMk cId="2356366667" sldId="297"/>
        </pc:sldMkLst>
      </pc:sldChg>
      <pc:sldChg chg="del">
        <pc:chgData name="Chonnavee Sukyao" userId="e0ed71e93c5220bb" providerId="LiveId" clId="{9E70C746-16EA-4846-B456-94FF8B31520D}" dt="2025-02-05T02:25:06.356" v="1" actId="47"/>
        <pc:sldMkLst>
          <pc:docMk/>
          <pc:sldMk cId="3483351744" sldId="311"/>
        </pc:sldMkLst>
      </pc:sldChg>
      <pc:sldChg chg="modSp mod">
        <pc:chgData name="Chonnavee Sukyao" userId="e0ed71e93c5220bb" providerId="LiveId" clId="{9E70C746-16EA-4846-B456-94FF8B31520D}" dt="2025-02-05T05:02:17.351" v="3" actId="1076"/>
        <pc:sldMkLst>
          <pc:docMk/>
          <pc:sldMk cId="772348923" sldId="313"/>
        </pc:sldMkLst>
        <pc:spChg chg="mod">
          <ac:chgData name="Chonnavee Sukyao" userId="e0ed71e93c5220bb" providerId="LiveId" clId="{9E70C746-16EA-4846-B456-94FF8B31520D}" dt="2025-02-05T05:02:17.351" v="3" actId="1076"/>
          <ac:spMkLst>
            <pc:docMk/>
            <pc:sldMk cId="772348923" sldId="313"/>
            <ac:spMk id="7" creationId="{B6E63DC9-BAF8-7455-A7CC-2F67FA19F5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9D0F-2124-48BD-BBA4-065B713421E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DB76F-28C2-4155-AFDB-F8469CD7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4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DE7D8-1E5A-54A7-8A2F-6B39F82C5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71904-D2C4-6AF0-2C64-A12FD93A3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3C2F43-6E10-A15E-9B68-39A7482BA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6FB54-7353-1A98-4E73-CFCBA4BD8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B76F-28C2-4155-AFDB-F8469CD7C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B76F-28C2-4155-AFDB-F8469CD7C8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8E2BE-41BF-3140-DD12-392CE380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7039F-4775-79F3-199B-5C5C1BA3F6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771311-4848-4250-1EA3-091A09D81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5DD80-B080-40C7-3DDB-6B144A995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B76F-28C2-4155-AFDB-F8469CD7C8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75A04-2332-7743-69AD-105C8423A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7F657-50A9-6DA3-B082-8B451D0E1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6FFAA-BABF-DD4D-045E-3987839E3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DEE86-2AA6-D275-108E-070C667DC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B76F-28C2-4155-AFDB-F8469CD7C8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2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9645-965D-6C4A-CDB2-16B18AAE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5934F-CB4D-ED64-4962-1A3315A28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A1C43-64BF-E8B7-9D51-1BFD50249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BF761-C9FD-437D-B4C5-BDF63CE71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B76F-28C2-4155-AFDB-F8469CD7C8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AB5B8-D503-E765-25A3-E1D175C1F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A5E8E-6550-D2AC-645B-1DEFADDDC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B107F-E58F-AA9B-9A5E-BE6A31771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D0B2A-0675-AFA8-6D00-4FD0DB861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B76F-28C2-4155-AFDB-F8469CD7C8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4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49FCE-754D-8C79-BAC2-AC33ECB6B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FB864-7545-70F6-3BF5-F351C52BA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DF3323-DD80-3AA9-98FE-35E0F0923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0E30E-5414-F2CD-F65B-7A94D38F2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B76F-28C2-4155-AFDB-F8469CD7C8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53813" y="1047543"/>
            <a:ext cx="4723655" cy="4762915"/>
          </a:xfrm>
          <a:prstGeom prst="roundRect">
            <a:avLst>
              <a:gd name="adj" fmla="val 826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0"/>
          </p:nvPr>
        </p:nvSpPr>
        <p:spPr>
          <a:xfrm>
            <a:off x="1085454" y="1175414"/>
            <a:ext cx="4461676" cy="4507173"/>
          </a:xfrm>
          <a:custGeom>
            <a:avLst/>
            <a:gdLst>
              <a:gd name="connsiteX0" fmla="*/ 310426 w 4728499"/>
              <a:gd name="connsiteY0" fmla="*/ 0 h 4776717"/>
              <a:gd name="connsiteX1" fmla="*/ 4418073 w 4728499"/>
              <a:gd name="connsiteY1" fmla="*/ 0 h 4776717"/>
              <a:gd name="connsiteX2" fmla="*/ 4728499 w 4728499"/>
              <a:gd name="connsiteY2" fmla="*/ 310426 h 4776717"/>
              <a:gd name="connsiteX3" fmla="*/ 4728499 w 4728499"/>
              <a:gd name="connsiteY3" fmla="*/ 4466291 h 4776717"/>
              <a:gd name="connsiteX4" fmla="*/ 4418073 w 4728499"/>
              <a:gd name="connsiteY4" fmla="*/ 4776717 h 4776717"/>
              <a:gd name="connsiteX5" fmla="*/ 310426 w 4728499"/>
              <a:gd name="connsiteY5" fmla="*/ 4776717 h 4776717"/>
              <a:gd name="connsiteX6" fmla="*/ 0 w 4728499"/>
              <a:gd name="connsiteY6" fmla="*/ 4466291 h 4776717"/>
              <a:gd name="connsiteX7" fmla="*/ 0 w 4728499"/>
              <a:gd name="connsiteY7" fmla="*/ 310426 h 4776717"/>
              <a:gd name="connsiteX8" fmla="*/ 310426 w 4728499"/>
              <a:gd name="connsiteY8" fmla="*/ 0 h 477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8499" h="4776717">
                <a:moveTo>
                  <a:pt x="310426" y="0"/>
                </a:moveTo>
                <a:lnTo>
                  <a:pt x="4418073" y="0"/>
                </a:lnTo>
                <a:cubicBezTo>
                  <a:pt x="4589517" y="0"/>
                  <a:pt x="4728499" y="138982"/>
                  <a:pt x="4728499" y="310426"/>
                </a:cubicBezTo>
                <a:lnTo>
                  <a:pt x="4728499" y="4466291"/>
                </a:lnTo>
                <a:cubicBezTo>
                  <a:pt x="4728499" y="4637735"/>
                  <a:pt x="4589517" y="4776717"/>
                  <a:pt x="4418073" y="4776717"/>
                </a:cubicBezTo>
                <a:lnTo>
                  <a:pt x="310426" y="4776717"/>
                </a:lnTo>
                <a:cubicBezTo>
                  <a:pt x="138982" y="4776717"/>
                  <a:pt x="0" y="4637735"/>
                  <a:pt x="0" y="4466291"/>
                </a:cubicBezTo>
                <a:lnTo>
                  <a:pt x="0" y="310426"/>
                </a:lnTo>
                <a:cubicBezTo>
                  <a:pt x="0" y="138982"/>
                  <a:pt x="138982" y="0"/>
                  <a:pt x="3104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1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38148-53C4-4246-76DF-4D99186E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27275" y="604940"/>
            <a:ext cx="4250363" cy="4152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91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38148-53C4-4246-76DF-4D99186E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2933" y="1543251"/>
            <a:ext cx="6939280" cy="3039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47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38148-53C4-4246-76DF-4D99186E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19923" y="95250"/>
            <a:ext cx="3629025" cy="666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38148-53C4-4246-76DF-4D99186E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66141" y="466248"/>
            <a:ext cx="5925502" cy="5925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74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5453605" y="2453834"/>
            <a:ext cx="1284790" cy="1284790"/>
          </a:xfrm>
          <a:prstGeom prst="roundRect">
            <a:avLst>
              <a:gd name="adj" fmla="val 193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 userDrawn="1"/>
        </p:nvSpPr>
        <p:spPr>
          <a:xfrm>
            <a:off x="3342083" y="2453834"/>
            <a:ext cx="1284790" cy="1284790"/>
          </a:xfrm>
          <a:prstGeom prst="roundRect">
            <a:avLst>
              <a:gd name="adj" fmla="val 193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 userDrawn="1"/>
        </p:nvSpPr>
        <p:spPr>
          <a:xfrm>
            <a:off x="7565127" y="2453834"/>
            <a:ext cx="1284790" cy="1284790"/>
          </a:xfrm>
          <a:prstGeom prst="roundRect">
            <a:avLst>
              <a:gd name="adj" fmla="val 193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 userDrawn="1"/>
        </p:nvSpPr>
        <p:spPr>
          <a:xfrm>
            <a:off x="9658107" y="2453834"/>
            <a:ext cx="1284790" cy="1284790"/>
          </a:xfrm>
          <a:prstGeom prst="roundRect">
            <a:avLst>
              <a:gd name="adj" fmla="val 193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5453605" y="762140"/>
            <a:ext cx="1284790" cy="1284790"/>
          </a:xfrm>
          <a:prstGeom prst="roundRect">
            <a:avLst>
              <a:gd name="adj" fmla="val 193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 userDrawn="1"/>
        </p:nvSpPr>
        <p:spPr>
          <a:xfrm>
            <a:off x="3342083" y="762140"/>
            <a:ext cx="1284790" cy="1284790"/>
          </a:xfrm>
          <a:prstGeom prst="roundRect">
            <a:avLst>
              <a:gd name="adj" fmla="val 193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7565127" y="762140"/>
            <a:ext cx="1284790" cy="1284790"/>
          </a:xfrm>
          <a:prstGeom prst="roundRect">
            <a:avLst>
              <a:gd name="adj" fmla="val 193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 userDrawn="1"/>
        </p:nvSpPr>
        <p:spPr>
          <a:xfrm>
            <a:off x="9658107" y="762140"/>
            <a:ext cx="1284790" cy="1284790"/>
          </a:xfrm>
          <a:prstGeom prst="roundRect">
            <a:avLst>
              <a:gd name="adj" fmla="val 193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ounded Rectangle 1"/>
          <p:cNvSpPr/>
          <p:nvPr userDrawn="1"/>
        </p:nvSpPr>
        <p:spPr>
          <a:xfrm>
            <a:off x="1250067" y="2453834"/>
            <a:ext cx="1284790" cy="1284790"/>
          </a:xfrm>
          <a:prstGeom prst="roundRect">
            <a:avLst>
              <a:gd name="adj" fmla="val 193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>
            <a:spLocks noGrp="1"/>
          </p:cNvSpPr>
          <p:nvPr>
            <p:ph type="pic" sz="quarter" idx="11"/>
          </p:nvPr>
        </p:nvSpPr>
        <p:spPr>
          <a:xfrm>
            <a:off x="3444252" y="864309"/>
            <a:ext cx="1080452" cy="1080452"/>
          </a:xfrm>
          <a:custGeom>
            <a:avLst/>
            <a:gdLst>
              <a:gd name="connsiteX0" fmla="*/ 180079 w 1080452"/>
              <a:gd name="connsiteY0" fmla="*/ 0 h 1080452"/>
              <a:gd name="connsiteX1" fmla="*/ 900373 w 1080452"/>
              <a:gd name="connsiteY1" fmla="*/ 0 h 1080452"/>
              <a:gd name="connsiteX2" fmla="*/ 1080452 w 1080452"/>
              <a:gd name="connsiteY2" fmla="*/ 180079 h 1080452"/>
              <a:gd name="connsiteX3" fmla="*/ 1080452 w 1080452"/>
              <a:gd name="connsiteY3" fmla="*/ 900373 h 1080452"/>
              <a:gd name="connsiteX4" fmla="*/ 900373 w 1080452"/>
              <a:gd name="connsiteY4" fmla="*/ 1080452 h 1080452"/>
              <a:gd name="connsiteX5" fmla="*/ 180079 w 1080452"/>
              <a:gd name="connsiteY5" fmla="*/ 1080452 h 1080452"/>
              <a:gd name="connsiteX6" fmla="*/ 0 w 1080452"/>
              <a:gd name="connsiteY6" fmla="*/ 900373 h 1080452"/>
              <a:gd name="connsiteX7" fmla="*/ 0 w 1080452"/>
              <a:gd name="connsiteY7" fmla="*/ 180079 h 1080452"/>
              <a:gd name="connsiteX8" fmla="*/ 180079 w 1080452"/>
              <a:gd name="connsiteY8" fmla="*/ 0 h 10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452" h="1080452">
                <a:moveTo>
                  <a:pt x="180079" y="0"/>
                </a:moveTo>
                <a:lnTo>
                  <a:pt x="900373" y="0"/>
                </a:lnTo>
                <a:cubicBezTo>
                  <a:pt x="999828" y="0"/>
                  <a:pt x="1080452" y="80624"/>
                  <a:pt x="1080452" y="180079"/>
                </a:cubicBezTo>
                <a:lnTo>
                  <a:pt x="1080452" y="900373"/>
                </a:lnTo>
                <a:cubicBezTo>
                  <a:pt x="1080452" y="999828"/>
                  <a:pt x="999828" y="1080452"/>
                  <a:pt x="900373" y="1080452"/>
                </a:cubicBezTo>
                <a:lnTo>
                  <a:pt x="180079" y="1080452"/>
                </a:lnTo>
                <a:cubicBezTo>
                  <a:pt x="80624" y="1080452"/>
                  <a:pt x="0" y="999828"/>
                  <a:pt x="0" y="900373"/>
                </a:cubicBezTo>
                <a:lnTo>
                  <a:pt x="0" y="180079"/>
                </a:lnTo>
                <a:cubicBezTo>
                  <a:pt x="0" y="80624"/>
                  <a:pt x="80624" y="0"/>
                  <a:pt x="180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6" name="Freeform 25"/>
          <p:cNvSpPr>
            <a:spLocks noGrp="1"/>
          </p:cNvSpPr>
          <p:nvPr>
            <p:ph type="pic" sz="quarter" idx="12"/>
          </p:nvPr>
        </p:nvSpPr>
        <p:spPr>
          <a:xfrm>
            <a:off x="5540354" y="864309"/>
            <a:ext cx="1080452" cy="1080452"/>
          </a:xfrm>
          <a:custGeom>
            <a:avLst/>
            <a:gdLst>
              <a:gd name="connsiteX0" fmla="*/ 180079 w 1080452"/>
              <a:gd name="connsiteY0" fmla="*/ 0 h 1080452"/>
              <a:gd name="connsiteX1" fmla="*/ 900373 w 1080452"/>
              <a:gd name="connsiteY1" fmla="*/ 0 h 1080452"/>
              <a:gd name="connsiteX2" fmla="*/ 1080452 w 1080452"/>
              <a:gd name="connsiteY2" fmla="*/ 180079 h 1080452"/>
              <a:gd name="connsiteX3" fmla="*/ 1080452 w 1080452"/>
              <a:gd name="connsiteY3" fmla="*/ 900373 h 1080452"/>
              <a:gd name="connsiteX4" fmla="*/ 900373 w 1080452"/>
              <a:gd name="connsiteY4" fmla="*/ 1080452 h 1080452"/>
              <a:gd name="connsiteX5" fmla="*/ 180079 w 1080452"/>
              <a:gd name="connsiteY5" fmla="*/ 1080452 h 1080452"/>
              <a:gd name="connsiteX6" fmla="*/ 0 w 1080452"/>
              <a:gd name="connsiteY6" fmla="*/ 900373 h 1080452"/>
              <a:gd name="connsiteX7" fmla="*/ 0 w 1080452"/>
              <a:gd name="connsiteY7" fmla="*/ 180079 h 1080452"/>
              <a:gd name="connsiteX8" fmla="*/ 180079 w 1080452"/>
              <a:gd name="connsiteY8" fmla="*/ 0 h 10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452" h="1080452">
                <a:moveTo>
                  <a:pt x="180079" y="0"/>
                </a:moveTo>
                <a:lnTo>
                  <a:pt x="900373" y="0"/>
                </a:lnTo>
                <a:cubicBezTo>
                  <a:pt x="999828" y="0"/>
                  <a:pt x="1080452" y="80624"/>
                  <a:pt x="1080452" y="180079"/>
                </a:cubicBezTo>
                <a:lnTo>
                  <a:pt x="1080452" y="900373"/>
                </a:lnTo>
                <a:cubicBezTo>
                  <a:pt x="1080452" y="999828"/>
                  <a:pt x="999828" y="1080452"/>
                  <a:pt x="900373" y="1080452"/>
                </a:cubicBezTo>
                <a:lnTo>
                  <a:pt x="180079" y="1080452"/>
                </a:lnTo>
                <a:cubicBezTo>
                  <a:pt x="80624" y="1080452"/>
                  <a:pt x="0" y="999828"/>
                  <a:pt x="0" y="900373"/>
                </a:cubicBezTo>
                <a:lnTo>
                  <a:pt x="0" y="180079"/>
                </a:lnTo>
                <a:cubicBezTo>
                  <a:pt x="0" y="80624"/>
                  <a:pt x="80624" y="0"/>
                  <a:pt x="180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7" name="Freeform 26"/>
          <p:cNvSpPr>
            <a:spLocks noGrp="1"/>
          </p:cNvSpPr>
          <p:nvPr>
            <p:ph type="pic" sz="quarter" idx="13"/>
          </p:nvPr>
        </p:nvSpPr>
        <p:spPr>
          <a:xfrm>
            <a:off x="7667296" y="864309"/>
            <a:ext cx="1080452" cy="1080452"/>
          </a:xfrm>
          <a:custGeom>
            <a:avLst/>
            <a:gdLst>
              <a:gd name="connsiteX0" fmla="*/ 180079 w 1080452"/>
              <a:gd name="connsiteY0" fmla="*/ 0 h 1080452"/>
              <a:gd name="connsiteX1" fmla="*/ 900373 w 1080452"/>
              <a:gd name="connsiteY1" fmla="*/ 0 h 1080452"/>
              <a:gd name="connsiteX2" fmla="*/ 1080452 w 1080452"/>
              <a:gd name="connsiteY2" fmla="*/ 180079 h 1080452"/>
              <a:gd name="connsiteX3" fmla="*/ 1080452 w 1080452"/>
              <a:gd name="connsiteY3" fmla="*/ 900373 h 1080452"/>
              <a:gd name="connsiteX4" fmla="*/ 900373 w 1080452"/>
              <a:gd name="connsiteY4" fmla="*/ 1080452 h 1080452"/>
              <a:gd name="connsiteX5" fmla="*/ 180079 w 1080452"/>
              <a:gd name="connsiteY5" fmla="*/ 1080452 h 1080452"/>
              <a:gd name="connsiteX6" fmla="*/ 0 w 1080452"/>
              <a:gd name="connsiteY6" fmla="*/ 900373 h 1080452"/>
              <a:gd name="connsiteX7" fmla="*/ 0 w 1080452"/>
              <a:gd name="connsiteY7" fmla="*/ 180079 h 1080452"/>
              <a:gd name="connsiteX8" fmla="*/ 180079 w 1080452"/>
              <a:gd name="connsiteY8" fmla="*/ 0 h 10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452" h="1080452">
                <a:moveTo>
                  <a:pt x="180079" y="0"/>
                </a:moveTo>
                <a:lnTo>
                  <a:pt x="900373" y="0"/>
                </a:lnTo>
                <a:cubicBezTo>
                  <a:pt x="999828" y="0"/>
                  <a:pt x="1080452" y="80624"/>
                  <a:pt x="1080452" y="180079"/>
                </a:cubicBezTo>
                <a:lnTo>
                  <a:pt x="1080452" y="900373"/>
                </a:lnTo>
                <a:cubicBezTo>
                  <a:pt x="1080452" y="999828"/>
                  <a:pt x="999828" y="1080452"/>
                  <a:pt x="900373" y="1080452"/>
                </a:cubicBezTo>
                <a:lnTo>
                  <a:pt x="180079" y="1080452"/>
                </a:lnTo>
                <a:cubicBezTo>
                  <a:pt x="80624" y="1080452"/>
                  <a:pt x="0" y="999828"/>
                  <a:pt x="0" y="900373"/>
                </a:cubicBezTo>
                <a:lnTo>
                  <a:pt x="0" y="180079"/>
                </a:lnTo>
                <a:cubicBezTo>
                  <a:pt x="0" y="80624"/>
                  <a:pt x="80624" y="0"/>
                  <a:pt x="180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8" name="Freeform 27"/>
          <p:cNvSpPr>
            <a:spLocks noGrp="1"/>
          </p:cNvSpPr>
          <p:nvPr>
            <p:ph type="pic" sz="quarter" idx="14"/>
          </p:nvPr>
        </p:nvSpPr>
        <p:spPr>
          <a:xfrm>
            <a:off x="9760276" y="2559964"/>
            <a:ext cx="1080452" cy="1080452"/>
          </a:xfrm>
          <a:custGeom>
            <a:avLst/>
            <a:gdLst>
              <a:gd name="connsiteX0" fmla="*/ 180079 w 1080452"/>
              <a:gd name="connsiteY0" fmla="*/ 0 h 1080452"/>
              <a:gd name="connsiteX1" fmla="*/ 900373 w 1080452"/>
              <a:gd name="connsiteY1" fmla="*/ 0 h 1080452"/>
              <a:gd name="connsiteX2" fmla="*/ 1080452 w 1080452"/>
              <a:gd name="connsiteY2" fmla="*/ 180079 h 1080452"/>
              <a:gd name="connsiteX3" fmla="*/ 1080452 w 1080452"/>
              <a:gd name="connsiteY3" fmla="*/ 900373 h 1080452"/>
              <a:gd name="connsiteX4" fmla="*/ 900373 w 1080452"/>
              <a:gd name="connsiteY4" fmla="*/ 1080452 h 1080452"/>
              <a:gd name="connsiteX5" fmla="*/ 180079 w 1080452"/>
              <a:gd name="connsiteY5" fmla="*/ 1080452 h 1080452"/>
              <a:gd name="connsiteX6" fmla="*/ 0 w 1080452"/>
              <a:gd name="connsiteY6" fmla="*/ 900373 h 1080452"/>
              <a:gd name="connsiteX7" fmla="*/ 0 w 1080452"/>
              <a:gd name="connsiteY7" fmla="*/ 180079 h 1080452"/>
              <a:gd name="connsiteX8" fmla="*/ 180079 w 1080452"/>
              <a:gd name="connsiteY8" fmla="*/ 0 h 10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452" h="1080452">
                <a:moveTo>
                  <a:pt x="180079" y="0"/>
                </a:moveTo>
                <a:lnTo>
                  <a:pt x="900373" y="0"/>
                </a:lnTo>
                <a:cubicBezTo>
                  <a:pt x="999828" y="0"/>
                  <a:pt x="1080452" y="80624"/>
                  <a:pt x="1080452" y="180079"/>
                </a:cubicBezTo>
                <a:lnTo>
                  <a:pt x="1080452" y="900373"/>
                </a:lnTo>
                <a:cubicBezTo>
                  <a:pt x="1080452" y="999828"/>
                  <a:pt x="999828" y="1080452"/>
                  <a:pt x="900373" y="1080452"/>
                </a:cubicBezTo>
                <a:lnTo>
                  <a:pt x="180079" y="1080452"/>
                </a:lnTo>
                <a:cubicBezTo>
                  <a:pt x="80624" y="1080452"/>
                  <a:pt x="0" y="999828"/>
                  <a:pt x="0" y="900373"/>
                </a:cubicBezTo>
                <a:lnTo>
                  <a:pt x="0" y="180079"/>
                </a:lnTo>
                <a:cubicBezTo>
                  <a:pt x="0" y="80624"/>
                  <a:pt x="80624" y="0"/>
                  <a:pt x="180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9" name="Freeform 28"/>
          <p:cNvSpPr>
            <a:spLocks noGrp="1"/>
          </p:cNvSpPr>
          <p:nvPr>
            <p:ph type="pic" sz="quarter" idx="15"/>
          </p:nvPr>
        </p:nvSpPr>
        <p:spPr>
          <a:xfrm>
            <a:off x="7651733" y="2556003"/>
            <a:ext cx="1080452" cy="1080452"/>
          </a:xfrm>
          <a:custGeom>
            <a:avLst/>
            <a:gdLst>
              <a:gd name="connsiteX0" fmla="*/ 180079 w 1080452"/>
              <a:gd name="connsiteY0" fmla="*/ 0 h 1080452"/>
              <a:gd name="connsiteX1" fmla="*/ 900373 w 1080452"/>
              <a:gd name="connsiteY1" fmla="*/ 0 h 1080452"/>
              <a:gd name="connsiteX2" fmla="*/ 1080452 w 1080452"/>
              <a:gd name="connsiteY2" fmla="*/ 180079 h 1080452"/>
              <a:gd name="connsiteX3" fmla="*/ 1080452 w 1080452"/>
              <a:gd name="connsiteY3" fmla="*/ 900373 h 1080452"/>
              <a:gd name="connsiteX4" fmla="*/ 900373 w 1080452"/>
              <a:gd name="connsiteY4" fmla="*/ 1080452 h 1080452"/>
              <a:gd name="connsiteX5" fmla="*/ 180079 w 1080452"/>
              <a:gd name="connsiteY5" fmla="*/ 1080452 h 1080452"/>
              <a:gd name="connsiteX6" fmla="*/ 0 w 1080452"/>
              <a:gd name="connsiteY6" fmla="*/ 900373 h 1080452"/>
              <a:gd name="connsiteX7" fmla="*/ 0 w 1080452"/>
              <a:gd name="connsiteY7" fmla="*/ 180079 h 1080452"/>
              <a:gd name="connsiteX8" fmla="*/ 180079 w 1080452"/>
              <a:gd name="connsiteY8" fmla="*/ 0 h 10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452" h="1080452">
                <a:moveTo>
                  <a:pt x="180079" y="0"/>
                </a:moveTo>
                <a:lnTo>
                  <a:pt x="900373" y="0"/>
                </a:lnTo>
                <a:cubicBezTo>
                  <a:pt x="999828" y="0"/>
                  <a:pt x="1080452" y="80624"/>
                  <a:pt x="1080452" y="180079"/>
                </a:cubicBezTo>
                <a:lnTo>
                  <a:pt x="1080452" y="900373"/>
                </a:lnTo>
                <a:cubicBezTo>
                  <a:pt x="1080452" y="999828"/>
                  <a:pt x="999828" y="1080452"/>
                  <a:pt x="900373" y="1080452"/>
                </a:cubicBezTo>
                <a:lnTo>
                  <a:pt x="180079" y="1080452"/>
                </a:lnTo>
                <a:cubicBezTo>
                  <a:pt x="80624" y="1080452"/>
                  <a:pt x="0" y="999828"/>
                  <a:pt x="0" y="900373"/>
                </a:cubicBezTo>
                <a:lnTo>
                  <a:pt x="0" y="180079"/>
                </a:lnTo>
                <a:cubicBezTo>
                  <a:pt x="0" y="80624"/>
                  <a:pt x="80624" y="0"/>
                  <a:pt x="180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0" name="Freeform 29"/>
          <p:cNvSpPr>
            <a:spLocks noGrp="1"/>
          </p:cNvSpPr>
          <p:nvPr>
            <p:ph type="pic" sz="quarter" idx="16"/>
          </p:nvPr>
        </p:nvSpPr>
        <p:spPr>
          <a:xfrm>
            <a:off x="5555775" y="2556003"/>
            <a:ext cx="1080452" cy="1080452"/>
          </a:xfrm>
          <a:custGeom>
            <a:avLst/>
            <a:gdLst>
              <a:gd name="connsiteX0" fmla="*/ 180079 w 1080452"/>
              <a:gd name="connsiteY0" fmla="*/ 0 h 1080452"/>
              <a:gd name="connsiteX1" fmla="*/ 900373 w 1080452"/>
              <a:gd name="connsiteY1" fmla="*/ 0 h 1080452"/>
              <a:gd name="connsiteX2" fmla="*/ 1080452 w 1080452"/>
              <a:gd name="connsiteY2" fmla="*/ 180079 h 1080452"/>
              <a:gd name="connsiteX3" fmla="*/ 1080452 w 1080452"/>
              <a:gd name="connsiteY3" fmla="*/ 900373 h 1080452"/>
              <a:gd name="connsiteX4" fmla="*/ 900373 w 1080452"/>
              <a:gd name="connsiteY4" fmla="*/ 1080452 h 1080452"/>
              <a:gd name="connsiteX5" fmla="*/ 180079 w 1080452"/>
              <a:gd name="connsiteY5" fmla="*/ 1080452 h 1080452"/>
              <a:gd name="connsiteX6" fmla="*/ 0 w 1080452"/>
              <a:gd name="connsiteY6" fmla="*/ 900373 h 1080452"/>
              <a:gd name="connsiteX7" fmla="*/ 0 w 1080452"/>
              <a:gd name="connsiteY7" fmla="*/ 180079 h 1080452"/>
              <a:gd name="connsiteX8" fmla="*/ 180079 w 1080452"/>
              <a:gd name="connsiteY8" fmla="*/ 0 h 10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452" h="1080452">
                <a:moveTo>
                  <a:pt x="180079" y="0"/>
                </a:moveTo>
                <a:lnTo>
                  <a:pt x="900373" y="0"/>
                </a:lnTo>
                <a:cubicBezTo>
                  <a:pt x="999828" y="0"/>
                  <a:pt x="1080452" y="80624"/>
                  <a:pt x="1080452" y="180079"/>
                </a:cubicBezTo>
                <a:lnTo>
                  <a:pt x="1080452" y="900373"/>
                </a:lnTo>
                <a:cubicBezTo>
                  <a:pt x="1080452" y="999828"/>
                  <a:pt x="999828" y="1080452"/>
                  <a:pt x="900373" y="1080452"/>
                </a:cubicBezTo>
                <a:lnTo>
                  <a:pt x="180079" y="1080452"/>
                </a:lnTo>
                <a:cubicBezTo>
                  <a:pt x="80624" y="1080452"/>
                  <a:pt x="0" y="999828"/>
                  <a:pt x="0" y="900373"/>
                </a:cubicBezTo>
                <a:lnTo>
                  <a:pt x="0" y="180079"/>
                </a:lnTo>
                <a:cubicBezTo>
                  <a:pt x="0" y="80624"/>
                  <a:pt x="80624" y="0"/>
                  <a:pt x="180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1" name="Freeform 30"/>
          <p:cNvSpPr>
            <a:spLocks noGrp="1"/>
          </p:cNvSpPr>
          <p:nvPr>
            <p:ph type="pic" sz="quarter" idx="17"/>
          </p:nvPr>
        </p:nvSpPr>
        <p:spPr>
          <a:xfrm>
            <a:off x="3453611" y="2556003"/>
            <a:ext cx="1080452" cy="1080452"/>
          </a:xfrm>
          <a:custGeom>
            <a:avLst/>
            <a:gdLst>
              <a:gd name="connsiteX0" fmla="*/ 180079 w 1080452"/>
              <a:gd name="connsiteY0" fmla="*/ 0 h 1080452"/>
              <a:gd name="connsiteX1" fmla="*/ 900373 w 1080452"/>
              <a:gd name="connsiteY1" fmla="*/ 0 h 1080452"/>
              <a:gd name="connsiteX2" fmla="*/ 1080452 w 1080452"/>
              <a:gd name="connsiteY2" fmla="*/ 180079 h 1080452"/>
              <a:gd name="connsiteX3" fmla="*/ 1080452 w 1080452"/>
              <a:gd name="connsiteY3" fmla="*/ 900373 h 1080452"/>
              <a:gd name="connsiteX4" fmla="*/ 900373 w 1080452"/>
              <a:gd name="connsiteY4" fmla="*/ 1080452 h 1080452"/>
              <a:gd name="connsiteX5" fmla="*/ 180079 w 1080452"/>
              <a:gd name="connsiteY5" fmla="*/ 1080452 h 1080452"/>
              <a:gd name="connsiteX6" fmla="*/ 0 w 1080452"/>
              <a:gd name="connsiteY6" fmla="*/ 900373 h 1080452"/>
              <a:gd name="connsiteX7" fmla="*/ 0 w 1080452"/>
              <a:gd name="connsiteY7" fmla="*/ 180079 h 1080452"/>
              <a:gd name="connsiteX8" fmla="*/ 180079 w 1080452"/>
              <a:gd name="connsiteY8" fmla="*/ 0 h 10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452" h="1080452">
                <a:moveTo>
                  <a:pt x="180079" y="0"/>
                </a:moveTo>
                <a:lnTo>
                  <a:pt x="900373" y="0"/>
                </a:lnTo>
                <a:cubicBezTo>
                  <a:pt x="999828" y="0"/>
                  <a:pt x="1080452" y="80624"/>
                  <a:pt x="1080452" y="180079"/>
                </a:cubicBezTo>
                <a:lnTo>
                  <a:pt x="1080452" y="900373"/>
                </a:lnTo>
                <a:cubicBezTo>
                  <a:pt x="1080452" y="999828"/>
                  <a:pt x="999828" y="1080452"/>
                  <a:pt x="900373" y="1080452"/>
                </a:cubicBezTo>
                <a:lnTo>
                  <a:pt x="180079" y="1080452"/>
                </a:lnTo>
                <a:cubicBezTo>
                  <a:pt x="80624" y="1080452"/>
                  <a:pt x="0" y="999828"/>
                  <a:pt x="0" y="900373"/>
                </a:cubicBezTo>
                <a:lnTo>
                  <a:pt x="0" y="180079"/>
                </a:lnTo>
                <a:cubicBezTo>
                  <a:pt x="0" y="80624"/>
                  <a:pt x="80624" y="0"/>
                  <a:pt x="180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2" name="Freeform 31"/>
          <p:cNvSpPr>
            <a:spLocks noGrp="1"/>
          </p:cNvSpPr>
          <p:nvPr>
            <p:ph type="pic" sz="quarter" idx="18"/>
          </p:nvPr>
        </p:nvSpPr>
        <p:spPr>
          <a:xfrm>
            <a:off x="1344980" y="2556003"/>
            <a:ext cx="1080452" cy="1080452"/>
          </a:xfrm>
          <a:custGeom>
            <a:avLst/>
            <a:gdLst>
              <a:gd name="connsiteX0" fmla="*/ 180079 w 1080452"/>
              <a:gd name="connsiteY0" fmla="*/ 0 h 1080452"/>
              <a:gd name="connsiteX1" fmla="*/ 900373 w 1080452"/>
              <a:gd name="connsiteY1" fmla="*/ 0 h 1080452"/>
              <a:gd name="connsiteX2" fmla="*/ 1080452 w 1080452"/>
              <a:gd name="connsiteY2" fmla="*/ 180079 h 1080452"/>
              <a:gd name="connsiteX3" fmla="*/ 1080452 w 1080452"/>
              <a:gd name="connsiteY3" fmla="*/ 900373 h 1080452"/>
              <a:gd name="connsiteX4" fmla="*/ 900373 w 1080452"/>
              <a:gd name="connsiteY4" fmla="*/ 1080452 h 1080452"/>
              <a:gd name="connsiteX5" fmla="*/ 180079 w 1080452"/>
              <a:gd name="connsiteY5" fmla="*/ 1080452 h 1080452"/>
              <a:gd name="connsiteX6" fmla="*/ 0 w 1080452"/>
              <a:gd name="connsiteY6" fmla="*/ 900373 h 1080452"/>
              <a:gd name="connsiteX7" fmla="*/ 0 w 1080452"/>
              <a:gd name="connsiteY7" fmla="*/ 180079 h 1080452"/>
              <a:gd name="connsiteX8" fmla="*/ 180079 w 1080452"/>
              <a:gd name="connsiteY8" fmla="*/ 0 h 10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452" h="1080452">
                <a:moveTo>
                  <a:pt x="180079" y="0"/>
                </a:moveTo>
                <a:lnTo>
                  <a:pt x="900373" y="0"/>
                </a:lnTo>
                <a:cubicBezTo>
                  <a:pt x="999828" y="0"/>
                  <a:pt x="1080452" y="80624"/>
                  <a:pt x="1080452" y="180079"/>
                </a:cubicBezTo>
                <a:lnTo>
                  <a:pt x="1080452" y="900373"/>
                </a:lnTo>
                <a:cubicBezTo>
                  <a:pt x="1080452" y="999828"/>
                  <a:pt x="999828" y="1080452"/>
                  <a:pt x="900373" y="1080452"/>
                </a:cubicBezTo>
                <a:lnTo>
                  <a:pt x="180079" y="1080452"/>
                </a:lnTo>
                <a:cubicBezTo>
                  <a:pt x="80624" y="1080452"/>
                  <a:pt x="0" y="999828"/>
                  <a:pt x="0" y="900373"/>
                </a:cubicBezTo>
                <a:lnTo>
                  <a:pt x="0" y="180079"/>
                </a:lnTo>
                <a:cubicBezTo>
                  <a:pt x="0" y="80624"/>
                  <a:pt x="80624" y="0"/>
                  <a:pt x="180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250067" y="762140"/>
            <a:ext cx="1284790" cy="1284790"/>
          </a:xfrm>
          <a:prstGeom prst="roundRect">
            <a:avLst>
              <a:gd name="adj" fmla="val 1937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0"/>
          </p:nvPr>
        </p:nvSpPr>
        <p:spPr>
          <a:xfrm>
            <a:off x="1351273" y="868270"/>
            <a:ext cx="1080452" cy="1080452"/>
          </a:xfrm>
          <a:custGeom>
            <a:avLst/>
            <a:gdLst>
              <a:gd name="connsiteX0" fmla="*/ 180079 w 1080452"/>
              <a:gd name="connsiteY0" fmla="*/ 0 h 1080452"/>
              <a:gd name="connsiteX1" fmla="*/ 900373 w 1080452"/>
              <a:gd name="connsiteY1" fmla="*/ 0 h 1080452"/>
              <a:gd name="connsiteX2" fmla="*/ 1080452 w 1080452"/>
              <a:gd name="connsiteY2" fmla="*/ 180079 h 1080452"/>
              <a:gd name="connsiteX3" fmla="*/ 1080452 w 1080452"/>
              <a:gd name="connsiteY3" fmla="*/ 900373 h 1080452"/>
              <a:gd name="connsiteX4" fmla="*/ 900373 w 1080452"/>
              <a:gd name="connsiteY4" fmla="*/ 1080452 h 1080452"/>
              <a:gd name="connsiteX5" fmla="*/ 180079 w 1080452"/>
              <a:gd name="connsiteY5" fmla="*/ 1080452 h 1080452"/>
              <a:gd name="connsiteX6" fmla="*/ 0 w 1080452"/>
              <a:gd name="connsiteY6" fmla="*/ 900373 h 1080452"/>
              <a:gd name="connsiteX7" fmla="*/ 0 w 1080452"/>
              <a:gd name="connsiteY7" fmla="*/ 180079 h 1080452"/>
              <a:gd name="connsiteX8" fmla="*/ 180079 w 1080452"/>
              <a:gd name="connsiteY8" fmla="*/ 0 h 10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452" h="1080452">
                <a:moveTo>
                  <a:pt x="180079" y="0"/>
                </a:moveTo>
                <a:lnTo>
                  <a:pt x="900373" y="0"/>
                </a:lnTo>
                <a:cubicBezTo>
                  <a:pt x="999828" y="0"/>
                  <a:pt x="1080452" y="80624"/>
                  <a:pt x="1080452" y="180079"/>
                </a:cubicBezTo>
                <a:lnTo>
                  <a:pt x="1080452" y="900373"/>
                </a:lnTo>
                <a:cubicBezTo>
                  <a:pt x="1080452" y="999828"/>
                  <a:pt x="999828" y="1080452"/>
                  <a:pt x="900373" y="1080452"/>
                </a:cubicBezTo>
                <a:lnTo>
                  <a:pt x="180079" y="1080452"/>
                </a:lnTo>
                <a:cubicBezTo>
                  <a:pt x="80624" y="1080452"/>
                  <a:pt x="0" y="999828"/>
                  <a:pt x="0" y="900373"/>
                </a:cubicBezTo>
                <a:lnTo>
                  <a:pt x="0" y="180079"/>
                </a:lnTo>
                <a:cubicBezTo>
                  <a:pt x="0" y="80624"/>
                  <a:pt x="80624" y="0"/>
                  <a:pt x="180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3" name="Freeform 32"/>
          <p:cNvSpPr>
            <a:spLocks noGrp="1"/>
          </p:cNvSpPr>
          <p:nvPr>
            <p:ph type="pic" sz="quarter" idx="19"/>
          </p:nvPr>
        </p:nvSpPr>
        <p:spPr>
          <a:xfrm>
            <a:off x="9760276" y="864309"/>
            <a:ext cx="1080452" cy="1080452"/>
          </a:xfrm>
          <a:custGeom>
            <a:avLst/>
            <a:gdLst>
              <a:gd name="connsiteX0" fmla="*/ 180079 w 1080452"/>
              <a:gd name="connsiteY0" fmla="*/ 0 h 1080452"/>
              <a:gd name="connsiteX1" fmla="*/ 900373 w 1080452"/>
              <a:gd name="connsiteY1" fmla="*/ 0 h 1080452"/>
              <a:gd name="connsiteX2" fmla="*/ 1080452 w 1080452"/>
              <a:gd name="connsiteY2" fmla="*/ 180079 h 1080452"/>
              <a:gd name="connsiteX3" fmla="*/ 1080452 w 1080452"/>
              <a:gd name="connsiteY3" fmla="*/ 900373 h 1080452"/>
              <a:gd name="connsiteX4" fmla="*/ 900373 w 1080452"/>
              <a:gd name="connsiteY4" fmla="*/ 1080452 h 1080452"/>
              <a:gd name="connsiteX5" fmla="*/ 180079 w 1080452"/>
              <a:gd name="connsiteY5" fmla="*/ 1080452 h 1080452"/>
              <a:gd name="connsiteX6" fmla="*/ 0 w 1080452"/>
              <a:gd name="connsiteY6" fmla="*/ 900373 h 1080452"/>
              <a:gd name="connsiteX7" fmla="*/ 0 w 1080452"/>
              <a:gd name="connsiteY7" fmla="*/ 180079 h 1080452"/>
              <a:gd name="connsiteX8" fmla="*/ 180079 w 1080452"/>
              <a:gd name="connsiteY8" fmla="*/ 0 h 108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452" h="1080452">
                <a:moveTo>
                  <a:pt x="180079" y="0"/>
                </a:moveTo>
                <a:lnTo>
                  <a:pt x="900373" y="0"/>
                </a:lnTo>
                <a:cubicBezTo>
                  <a:pt x="999828" y="0"/>
                  <a:pt x="1080452" y="80624"/>
                  <a:pt x="1080452" y="180079"/>
                </a:cubicBezTo>
                <a:lnTo>
                  <a:pt x="1080452" y="900373"/>
                </a:lnTo>
                <a:cubicBezTo>
                  <a:pt x="1080452" y="999828"/>
                  <a:pt x="999828" y="1080452"/>
                  <a:pt x="900373" y="1080452"/>
                </a:cubicBezTo>
                <a:lnTo>
                  <a:pt x="180079" y="1080452"/>
                </a:lnTo>
                <a:cubicBezTo>
                  <a:pt x="80624" y="1080452"/>
                  <a:pt x="0" y="999828"/>
                  <a:pt x="0" y="900373"/>
                </a:cubicBezTo>
                <a:lnTo>
                  <a:pt x="0" y="180079"/>
                </a:lnTo>
                <a:cubicBezTo>
                  <a:pt x="0" y="80624"/>
                  <a:pt x="80624" y="0"/>
                  <a:pt x="180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72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135626" y="3429000"/>
            <a:ext cx="9866671" cy="2750574"/>
          </a:xfrm>
          <a:prstGeom prst="roundRect">
            <a:avLst>
              <a:gd name="adj" fmla="val 1182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>
            <a:spLocks noGrp="1"/>
          </p:cNvSpPr>
          <p:nvPr>
            <p:ph type="pic" sz="quarter" idx="10"/>
          </p:nvPr>
        </p:nvSpPr>
        <p:spPr>
          <a:xfrm>
            <a:off x="1268361" y="3539613"/>
            <a:ext cx="9601200" cy="2521974"/>
          </a:xfrm>
          <a:custGeom>
            <a:avLst/>
            <a:gdLst>
              <a:gd name="connsiteX0" fmla="*/ 258099 w 9601200"/>
              <a:gd name="connsiteY0" fmla="*/ 0 h 2521974"/>
              <a:gd name="connsiteX1" fmla="*/ 9343101 w 9601200"/>
              <a:gd name="connsiteY1" fmla="*/ 0 h 2521974"/>
              <a:gd name="connsiteX2" fmla="*/ 9601200 w 9601200"/>
              <a:gd name="connsiteY2" fmla="*/ 258099 h 2521974"/>
              <a:gd name="connsiteX3" fmla="*/ 9601200 w 9601200"/>
              <a:gd name="connsiteY3" fmla="*/ 2263875 h 2521974"/>
              <a:gd name="connsiteX4" fmla="*/ 9343101 w 9601200"/>
              <a:gd name="connsiteY4" fmla="*/ 2521974 h 2521974"/>
              <a:gd name="connsiteX5" fmla="*/ 258099 w 9601200"/>
              <a:gd name="connsiteY5" fmla="*/ 2521974 h 2521974"/>
              <a:gd name="connsiteX6" fmla="*/ 0 w 9601200"/>
              <a:gd name="connsiteY6" fmla="*/ 2263875 h 2521974"/>
              <a:gd name="connsiteX7" fmla="*/ 0 w 9601200"/>
              <a:gd name="connsiteY7" fmla="*/ 258099 h 2521974"/>
              <a:gd name="connsiteX8" fmla="*/ 258099 w 9601200"/>
              <a:gd name="connsiteY8" fmla="*/ 0 h 25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1200" h="2521974">
                <a:moveTo>
                  <a:pt x="258099" y="0"/>
                </a:moveTo>
                <a:lnTo>
                  <a:pt x="9343101" y="0"/>
                </a:lnTo>
                <a:cubicBezTo>
                  <a:pt x="9485645" y="0"/>
                  <a:pt x="9601200" y="115555"/>
                  <a:pt x="9601200" y="258099"/>
                </a:cubicBezTo>
                <a:lnTo>
                  <a:pt x="9601200" y="2263875"/>
                </a:lnTo>
                <a:cubicBezTo>
                  <a:pt x="9601200" y="2406419"/>
                  <a:pt x="9485645" y="2521974"/>
                  <a:pt x="9343101" y="2521974"/>
                </a:cubicBezTo>
                <a:lnTo>
                  <a:pt x="258099" y="2521974"/>
                </a:lnTo>
                <a:cubicBezTo>
                  <a:pt x="115555" y="2521974"/>
                  <a:pt x="0" y="2406419"/>
                  <a:pt x="0" y="2263875"/>
                </a:cubicBezTo>
                <a:lnTo>
                  <a:pt x="0" y="258099"/>
                </a:lnTo>
                <a:cubicBezTo>
                  <a:pt x="0" y="115555"/>
                  <a:pt x="115555" y="0"/>
                  <a:pt x="2580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0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29F2B1-5F1E-4D0B-ADDB-178B72AAA0E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5EF98-6ECA-45FC-9DD4-7FEBFF50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5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29F2B1-5F1E-4D0B-ADDB-178B72AAA0E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5EF98-6ECA-45FC-9DD4-7FEBFF50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5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29F2B1-5F1E-4D0B-ADDB-178B72AAA0E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5EF98-6ECA-45FC-9DD4-7FEBFF50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29F2B1-5F1E-4D0B-ADDB-178B72AAA0E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5EF98-6ECA-45FC-9DD4-7FEBFF50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8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29F2B1-5F1E-4D0B-ADDB-178B72AAA0E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5EF98-6ECA-45FC-9DD4-7FEBFF50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29F2B1-5F1E-4D0B-ADDB-178B72AAA0E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5EF98-6ECA-45FC-9DD4-7FEBFF50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29F2B1-5F1E-4D0B-ADDB-178B72AAA0E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5EF98-6ECA-45FC-9DD4-7FEBFF50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0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29F2B1-5F1E-4D0B-ADDB-178B72AAA0E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5EF98-6ECA-45FC-9DD4-7FEBFF50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0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29F2B1-5F1E-4D0B-ADDB-178B72AAA0E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5EF98-6ECA-45FC-9DD4-7FEBFF50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4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534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38148-53C4-4246-76DF-4D99186E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43109" y="1467158"/>
            <a:ext cx="5105781" cy="31693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87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38148-53C4-4246-76DF-4D99186E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164220" y="0"/>
            <a:ext cx="1036291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7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63B69D-8AC3-7B00-083F-9B6B79C3A6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4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61" r:id="rId14"/>
    <p:sldLayoutId id="2147483660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een and black logo&#10;&#10;Description automatically generated">
            <a:extLst>
              <a:ext uri="{FF2B5EF4-FFF2-40B4-BE49-F238E27FC236}">
                <a16:creationId xmlns:a16="http://schemas.microsoft.com/office/drawing/2014/main" id="{EC0310B0-4954-A67F-12A2-BE33D02BD8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r="3234" b="5"/>
          <a:stretch/>
        </p:blipFill>
        <p:spPr>
          <a:xfrm>
            <a:off x="5582653" y="0"/>
            <a:ext cx="6609347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E12597-AD23-F999-F1DF-E3AAE41EB4D1}"/>
              </a:ext>
            </a:extLst>
          </p:cNvPr>
          <p:cNvSpPr/>
          <p:nvPr/>
        </p:nvSpPr>
        <p:spPr>
          <a:xfrm>
            <a:off x="-264679" y="1714914"/>
            <a:ext cx="58473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Summary </a:t>
            </a:r>
            <a:r>
              <a:rPr lang="en-US" sz="4400" b="1" dirty="0">
                <a:solidFill>
                  <a:srgbClr val="92D050"/>
                </a:solidFill>
                <a:latin typeface="+mj-lt"/>
                <a:cs typeface="Rajdhani" panose="02000000000000000000" pitchFamily="2" charset="0"/>
              </a:rPr>
              <a:t>of introduction</a:t>
            </a:r>
            <a:endParaRPr lang="th-TH" sz="4400" b="1" dirty="0">
              <a:solidFill>
                <a:srgbClr val="92D050"/>
              </a:solidFill>
              <a:latin typeface="+mj-lt"/>
              <a:cs typeface="Rajdhani" panose="02000000000000000000" pitchFamily="2" charset="0"/>
            </a:endParaRPr>
          </a:p>
          <a:p>
            <a:pPr algn="ctr"/>
            <a:r>
              <a:rPr lang="en-US" sz="4400" b="1" dirty="0">
                <a:solidFill>
                  <a:srgbClr val="92D050"/>
                </a:solidFill>
                <a:latin typeface="+mj-lt"/>
                <a:cs typeface="Rajdhani" panose="02000000000000000000" pitchFamily="2" charset="0"/>
              </a:rPr>
              <a:t>Text-</a:t>
            </a:r>
            <a:r>
              <a:rPr lang="en-US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to-speech </a:t>
            </a:r>
            <a:endParaRPr lang="th-TH" sz="4400" b="1" i="0" dirty="0">
              <a:solidFill>
                <a:srgbClr val="92D050"/>
              </a:solidFill>
              <a:effectLst/>
              <a:latin typeface="+mj-lt"/>
              <a:cs typeface="Rajdhani" panose="02000000000000000000" pitchFamily="2" charset="0"/>
            </a:endParaRPr>
          </a:p>
          <a:p>
            <a:pPr algn="ctr"/>
            <a:r>
              <a:rPr lang="en-US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and NVIDIA </a:t>
            </a:r>
            <a:r>
              <a:rPr lang="en-US" sz="4400" b="1" i="0" dirty="0" err="1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NeMo</a:t>
            </a:r>
            <a:endParaRPr lang="en-IN" sz="4400" b="1" i="0" dirty="0">
              <a:solidFill>
                <a:srgbClr val="92D050"/>
              </a:solidFill>
              <a:effectLst/>
              <a:latin typeface="+mj-lt"/>
              <a:cs typeface="Rajdhani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10F58-17E2-C8B1-C1B0-F18F1327E272}"/>
              </a:ext>
            </a:extLst>
          </p:cNvPr>
          <p:cNvSpPr/>
          <p:nvPr/>
        </p:nvSpPr>
        <p:spPr>
          <a:xfrm>
            <a:off x="1588184" y="5650036"/>
            <a:ext cx="58473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Created by </a:t>
            </a:r>
            <a:r>
              <a:rPr lang="en-US" sz="4800" b="1" dirty="0">
                <a:solidFill>
                  <a:srgbClr val="FFC000"/>
                </a:solidFill>
                <a:latin typeface="+mj-lt"/>
                <a:cs typeface="Rajdhani" panose="02000000000000000000" pitchFamily="2" charset="0"/>
              </a:rPr>
              <a:t>TN AI </a:t>
            </a:r>
            <a:r>
              <a:rPr lang="en-US" sz="4800" b="1" i="0" dirty="0">
                <a:solidFill>
                  <a:srgbClr val="FFC000"/>
                </a:solidFill>
                <a:effectLst/>
                <a:latin typeface="+mj-lt"/>
                <a:cs typeface="Rajdhani" panose="02000000000000000000" pitchFamily="2" charset="0"/>
              </a:rPr>
              <a:t>Ton</a:t>
            </a:r>
            <a:endParaRPr lang="en-IN" sz="4400" b="1" i="0" dirty="0">
              <a:solidFill>
                <a:srgbClr val="FFC000"/>
              </a:solidFill>
              <a:effectLst/>
              <a:latin typeface="+mj-lt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7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FBBA6-63EE-0AA0-B251-3DE7849D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E6B19E-E940-6751-48AD-89127F138C0C}"/>
              </a:ext>
            </a:extLst>
          </p:cNvPr>
          <p:cNvSpPr/>
          <p:nvPr/>
        </p:nvSpPr>
        <p:spPr>
          <a:xfrm>
            <a:off x="2830551" y="277354"/>
            <a:ext cx="60404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 Why use a spectrogram?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DC29F-61BC-47C2-1E29-E2226279C7E2}"/>
              </a:ext>
            </a:extLst>
          </p:cNvPr>
          <p:cNvSpPr/>
          <p:nvPr/>
        </p:nvSpPr>
        <p:spPr>
          <a:xfrm>
            <a:off x="144379" y="1906302"/>
            <a:ext cx="120476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th-TH" sz="32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ประสิทธิภาพคำนวณเร็วขึ้น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ลดขนาดข้อมูลได้ ~5 เท่าเมื่อเทียบกับเสียงดิบ</a:t>
            </a: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(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ใช้ </a:t>
            </a: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Fast Fourier Transform)</a:t>
            </a:r>
            <a:endParaRPr lang="th-TH" sz="32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4E4FA-8A52-428D-1E6A-CDF0492E72F3}"/>
              </a:ext>
            </a:extLst>
          </p:cNvPr>
          <p:cNvSpPr/>
          <p:nvPr/>
        </p:nvSpPr>
        <p:spPr>
          <a:xfrm>
            <a:off x="144379" y="325945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32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ลดความยาวของข้อมูล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ใช้ได้ดีกับโมเดล </a:t>
            </a: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Deep Learning 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โดยเฉพาะ </a:t>
            </a: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RNN/LSTM 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ที่มีปัญหากับซีเควนซ์ที่ยาว</a:t>
            </a: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endParaRPr lang="th-TH" sz="32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0BC87-D022-1CF6-6405-D718FBCCB9B1}"/>
              </a:ext>
            </a:extLst>
          </p:cNvPr>
          <p:cNvSpPr/>
          <p:nvPr/>
        </p:nvSpPr>
        <p:spPr>
          <a:xfrm>
            <a:off x="-786063" y="472768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3. </a:t>
            </a:r>
            <a:r>
              <a:rPr lang="th-TH" sz="32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รองรับ </a:t>
            </a:r>
            <a:r>
              <a:rPr lang="en-US" sz="32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CNN/Transformer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ใช้กับโมเดลได้มีประสิทธิภาพกว่าเสียงดิบ</a:t>
            </a:r>
          </a:p>
        </p:txBody>
      </p:sp>
    </p:spTree>
    <p:extLst>
      <p:ext uri="{BB962C8B-B14F-4D97-AF65-F5344CB8AC3E}">
        <p14:creationId xmlns:p14="http://schemas.microsoft.com/office/powerpoint/2010/main" val="372747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5CD6A-974F-6A3D-CB25-962A307A5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AB97567-0C33-131A-FC31-4AB3225F5E53}"/>
              </a:ext>
            </a:extLst>
          </p:cNvPr>
          <p:cNvSpPr/>
          <p:nvPr/>
        </p:nvSpPr>
        <p:spPr>
          <a:xfrm>
            <a:off x="7371348" y="4090019"/>
            <a:ext cx="4600664" cy="123828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ทำนายแบบขนาน ใช้ </a:t>
            </a:r>
            <a:r>
              <a:rPr lang="en-US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Duration Prediction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9602C94-7974-B36A-1C86-B36574732A82}"/>
              </a:ext>
            </a:extLst>
          </p:cNvPr>
          <p:cNvSpPr/>
          <p:nvPr/>
        </p:nvSpPr>
        <p:spPr>
          <a:xfrm>
            <a:off x="733924" y="4131311"/>
            <a:ext cx="5943599" cy="119699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2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ทำนายสเปกโตรแกรมทีละขั้น ใช้ </a:t>
            </a:r>
            <a:r>
              <a:rPr lang="en-US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Attention </a:t>
            </a:r>
            <a:endParaRPr lang="th-TH" sz="32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Duration Prediction</a:t>
            </a:r>
            <a:endParaRPr lang="th-TH" sz="32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11789-CF29-3E54-8DE7-EDE6BD53BC6E}"/>
              </a:ext>
            </a:extLst>
          </p:cNvPr>
          <p:cNvSpPr/>
          <p:nvPr/>
        </p:nvSpPr>
        <p:spPr>
          <a:xfrm>
            <a:off x="3408433" y="277354"/>
            <a:ext cx="48846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Types of TTS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A135F-184F-690E-72A4-BAE0924C9FA6}"/>
              </a:ext>
            </a:extLst>
          </p:cNvPr>
          <p:cNvSpPr/>
          <p:nvPr/>
        </p:nvSpPr>
        <p:spPr>
          <a:xfrm>
            <a:off x="1971470" y="1006091"/>
            <a:ext cx="77002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ประเภทของโมเดล </a:t>
            </a: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TTS 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 2 ประเภทหลัก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0B637C34-35D3-0567-4208-61F0D0B584BD}"/>
              </a:ext>
            </a:extLst>
          </p:cNvPr>
          <p:cNvSpPr/>
          <p:nvPr/>
        </p:nvSpPr>
        <p:spPr>
          <a:xfrm>
            <a:off x="219989" y="2969968"/>
            <a:ext cx="5630779" cy="1238287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Auto-Regressive Models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9853AA05-5CB7-8194-F03B-4E7D77E56031}"/>
              </a:ext>
            </a:extLst>
          </p:cNvPr>
          <p:cNvSpPr/>
          <p:nvPr/>
        </p:nvSpPr>
        <p:spPr>
          <a:xfrm>
            <a:off x="6994356" y="2956104"/>
            <a:ext cx="4026569" cy="123828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Parallel Models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2BCBBE1-48A2-18CE-84A7-C135B43A5E32}"/>
              </a:ext>
            </a:extLst>
          </p:cNvPr>
          <p:cNvSpPr/>
          <p:nvPr/>
        </p:nvSpPr>
        <p:spPr>
          <a:xfrm>
            <a:off x="2646947" y="1971483"/>
            <a:ext cx="1219200" cy="76944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F94EF-FA60-3272-78C8-B31162AEB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D54A6-9E38-B30D-FBF9-4593D5BBDAE3}"/>
              </a:ext>
            </a:extLst>
          </p:cNvPr>
          <p:cNvSpPr/>
          <p:nvPr/>
        </p:nvSpPr>
        <p:spPr>
          <a:xfrm>
            <a:off x="2897727" y="96568"/>
            <a:ext cx="5772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Auto-Regressive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D5082-8AE1-AF10-D606-E59EB2DA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4" y="1753908"/>
            <a:ext cx="6381305" cy="48901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E9FBF1-7879-6462-9AD1-D5BAEB0ED4D0}"/>
              </a:ext>
            </a:extLst>
          </p:cNvPr>
          <p:cNvSpPr/>
          <p:nvPr/>
        </p:nvSpPr>
        <p:spPr>
          <a:xfrm>
            <a:off x="6712710" y="1978542"/>
            <a:ext cx="5217660" cy="3867646"/>
          </a:xfrm>
          <a:prstGeom prst="roundRect">
            <a:avLst/>
          </a:prstGeom>
          <a:solidFill>
            <a:srgbClr val="F7AA39"/>
          </a:solidFill>
          <a:ln w="38100">
            <a:solidFill>
              <a:srgbClr val="B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104E-A459-DB76-77FB-2F2785CEBD6C}"/>
              </a:ext>
            </a:extLst>
          </p:cNvPr>
          <p:cNvSpPr txBox="1"/>
          <p:nvPr/>
        </p:nvSpPr>
        <p:spPr>
          <a:xfrm>
            <a:off x="6801411" y="2358094"/>
            <a:ext cx="49007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Input Text</a:t>
            </a:r>
            <a:r>
              <a:rPr lang="en-US" sz="2800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ป้อนข้อความเข้าโมเดล</a:t>
            </a:r>
          </a:p>
          <a:p>
            <a:r>
              <a:rPr lang="en-US" sz="2800" b="1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Character Embedding</a:t>
            </a:r>
            <a:r>
              <a:rPr lang="en-US" sz="2800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แปลงตัวอักษรเป็นเวกเตอร์</a:t>
            </a:r>
          </a:p>
          <a:p>
            <a:r>
              <a:rPr lang="th-TH" sz="2800" b="1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3 </a:t>
            </a:r>
            <a:r>
              <a:rPr lang="en-US" sz="2800" b="1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Conv Layers + </a:t>
            </a:r>
            <a:r>
              <a:rPr lang="en-US" sz="2800" b="1" dirty="0" err="1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BiLSTM</a:t>
            </a:r>
            <a:r>
              <a:rPr lang="en-US" sz="2800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วิเคราะห์ลำดับข้อความและพิจารณาการออกเสียง</a:t>
            </a:r>
          </a:p>
          <a:p>
            <a:r>
              <a:rPr lang="en-US" sz="2800" b="1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Location Sensitive Attention</a:t>
            </a:r>
            <a:r>
              <a:rPr lang="en-US" sz="2800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ช่วยเลือกข้อมูลที่เหมาะสมจาก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Encoder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F16D1D-DE20-B26E-2B5D-AB983FF2C7D8}"/>
              </a:ext>
            </a:extLst>
          </p:cNvPr>
          <p:cNvSpPr/>
          <p:nvPr/>
        </p:nvSpPr>
        <p:spPr>
          <a:xfrm>
            <a:off x="103154" y="4972050"/>
            <a:ext cx="6381305" cy="16843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28AD1A05-F5E2-FE94-2B90-7F6155EE0CE3}"/>
              </a:ext>
            </a:extLst>
          </p:cNvPr>
          <p:cNvSpPr/>
          <p:nvPr/>
        </p:nvSpPr>
        <p:spPr>
          <a:xfrm>
            <a:off x="331405" y="4785472"/>
            <a:ext cx="1368994" cy="348527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51ECE98D-1EEE-53B0-06B6-2CE4D3DB5514}"/>
              </a:ext>
            </a:extLst>
          </p:cNvPr>
          <p:cNvSpPr/>
          <p:nvPr/>
        </p:nvSpPr>
        <p:spPr>
          <a:xfrm>
            <a:off x="7524490" y="1419795"/>
            <a:ext cx="3594099" cy="769441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1.Encoder 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แปลงข้อความเป็นตัวแทนเสียง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54328161-5FC5-784E-6912-D07590D52D48}"/>
              </a:ext>
            </a:extLst>
          </p:cNvPr>
          <p:cNvSpPr/>
          <p:nvPr/>
        </p:nvSpPr>
        <p:spPr>
          <a:xfrm>
            <a:off x="833135" y="866009"/>
            <a:ext cx="5217659" cy="704661"/>
          </a:xfrm>
          <a:prstGeom prst="flowChartAlternate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Tacotron2 Model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50037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0FADA-AC6E-D601-BE24-3C49AB8D2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E06168-F26B-60A1-91B9-BFE9BDE47ED2}"/>
              </a:ext>
            </a:extLst>
          </p:cNvPr>
          <p:cNvSpPr/>
          <p:nvPr/>
        </p:nvSpPr>
        <p:spPr>
          <a:xfrm>
            <a:off x="2897727" y="96568"/>
            <a:ext cx="5772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Auto-Regressive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57938-0FE4-81AB-7F33-995BB845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4" y="1753908"/>
            <a:ext cx="6381305" cy="48901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ED814C-4BC0-2D15-42D3-EA7523E21A91}"/>
              </a:ext>
            </a:extLst>
          </p:cNvPr>
          <p:cNvSpPr/>
          <p:nvPr/>
        </p:nvSpPr>
        <p:spPr>
          <a:xfrm>
            <a:off x="6712710" y="1978541"/>
            <a:ext cx="5217660" cy="44476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F1BE43-190B-4745-81C6-E3469CBB4F27}"/>
              </a:ext>
            </a:extLst>
          </p:cNvPr>
          <p:cNvSpPr txBox="1"/>
          <p:nvPr/>
        </p:nvSpPr>
        <p:spPr>
          <a:xfrm>
            <a:off x="6871185" y="2525169"/>
            <a:ext cx="505918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2 Layer Pre-Net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เตรียมข้อมูลก่อนป้อนเข้า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Decoder</a:t>
            </a:r>
          </a:p>
          <a:p>
            <a:r>
              <a:rPr lang="en-US" sz="28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2 LSTM Layers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ทำนาย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Mel Spectrogram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ทีละเฟรม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Linear Projection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แปลงผลลัพธ์เป็น 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Stop Token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ทำนายว่าควรหยุดสร้างเสียงหรือไม่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en-US" sz="28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Conv Layer Post-Net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ปรับปรุงคุณภาพ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Spectrogram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93EE6E-914D-3E59-D376-EF82ABFD010A}"/>
              </a:ext>
            </a:extLst>
          </p:cNvPr>
          <p:cNvSpPr/>
          <p:nvPr/>
        </p:nvSpPr>
        <p:spPr>
          <a:xfrm>
            <a:off x="103153" y="3275430"/>
            <a:ext cx="6381305" cy="16843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7A0AC39-EDDC-4E8E-08FB-4F72E2663069}"/>
              </a:ext>
            </a:extLst>
          </p:cNvPr>
          <p:cNvSpPr/>
          <p:nvPr/>
        </p:nvSpPr>
        <p:spPr>
          <a:xfrm>
            <a:off x="261630" y="5202825"/>
            <a:ext cx="1368994" cy="348527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40E8741A-6093-1691-29A1-B637A3F580C0}"/>
              </a:ext>
            </a:extLst>
          </p:cNvPr>
          <p:cNvSpPr/>
          <p:nvPr/>
        </p:nvSpPr>
        <p:spPr>
          <a:xfrm>
            <a:off x="7257790" y="1479146"/>
            <a:ext cx="4127500" cy="756492"/>
          </a:xfrm>
          <a:prstGeom prst="flowChartAlternateProcess">
            <a:avLst/>
          </a:prstGeom>
          <a:solidFill>
            <a:srgbClr val="77B9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Decoder 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สร้าง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Mel Spectrogram]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AC38F066-5D6E-79CE-E09C-CB7591CCE0B0}"/>
              </a:ext>
            </a:extLst>
          </p:cNvPr>
          <p:cNvSpPr/>
          <p:nvPr/>
        </p:nvSpPr>
        <p:spPr>
          <a:xfrm>
            <a:off x="833135" y="866009"/>
            <a:ext cx="5217659" cy="704661"/>
          </a:xfrm>
          <a:prstGeom prst="flowChartAlternate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Tacotron2 Model Architecture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737CD-A3D1-3692-956F-3034ADC3E8EC}"/>
              </a:ext>
            </a:extLst>
          </p:cNvPr>
          <p:cNvSpPr/>
          <p:nvPr/>
        </p:nvSpPr>
        <p:spPr>
          <a:xfrm>
            <a:off x="103152" y="2340111"/>
            <a:ext cx="2068548" cy="9353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4F6309-3031-8E2B-BA36-765264256A79}"/>
              </a:ext>
            </a:extLst>
          </p:cNvPr>
          <p:cNvSpPr/>
          <p:nvPr/>
        </p:nvSpPr>
        <p:spPr>
          <a:xfrm>
            <a:off x="103152" y="5004035"/>
            <a:ext cx="6381305" cy="16843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9A0FB14-1A37-6AAB-3526-CDB56E6F8F9B}"/>
              </a:ext>
            </a:extLst>
          </p:cNvPr>
          <p:cNvSpPr/>
          <p:nvPr/>
        </p:nvSpPr>
        <p:spPr>
          <a:xfrm>
            <a:off x="204503" y="2086445"/>
            <a:ext cx="1368994" cy="348527"/>
          </a:xfrm>
          <a:prstGeom prst="flowChartAlternateProcess">
            <a:avLst/>
          </a:prstGeom>
          <a:solidFill>
            <a:srgbClr val="77B90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Decoder </a:t>
            </a:r>
          </a:p>
        </p:txBody>
      </p:sp>
    </p:spTree>
    <p:extLst>
      <p:ext uri="{BB962C8B-B14F-4D97-AF65-F5344CB8AC3E}">
        <p14:creationId xmlns:p14="http://schemas.microsoft.com/office/powerpoint/2010/main" val="188405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23FE3-01F3-B662-7B0F-E01125A3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3211E3-0B91-289C-7AC6-3A356F167F9A}"/>
              </a:ext>
            </a:extLst>
          </p:cNvPr>
          <p:cNvSpPr/>
          <p:nvPr/>
        </p:nvSpPr>
        <p:spPr>
          <a:xfrm>
            <a:off x="2897727" y="96568"/>
            <a:ext cx="5772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Auto-Regressive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FCBB5-F21E-2595-7885-EA195B5B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4" y="1753908"/>
            <a:ext cx="6381305" cy="48901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B3E091-D094-38EA-BA8F-F8DF54AE3A65}"/>
              </a:ext>
            </a:extLst>
          </p:cNvPr>
          <p:cNvSpPr/>
          <p:nvPr/>
        </p:nvSpPr>
        <p:spPr>
          <a:xfrm>
            <a:off x="6791947" y="2094781"/>
            <a:ext cx="5217660" cy="15079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A4EA1-B00D-394A-D34A-6AF24342A081}"/>
              </a:ext>
            </a:extLst>
          </p:cNvPr>
          <p:cNvSpPr txBox="1"/>
          <p:nvPr/>
        </p:nvSpPr>
        <p:spPr>
          <a:xfrm>
            <a:off x="6871185" y="2525169"/>
            <a:ext cx="50591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highlight>
                  <a:srgbClr val="80008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WaveNet</a:t>
            </a:r>
            <a:r>
              <a:rPr lang="en-US" sz="2800" b="1" dirty="0">
                <a:solidFill>
                  <a:schemeClr val="bg1"/>
                </a:solidFill>
                <a:highlight>
                  <a:srgbClr val="80008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highlight>
                  <a:srgbClr val="80008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MoL</a:t>
            </a:r>
            <a:r>
              <a:rPr lang="en-US" sz="2800" b="1" dirty="0">
                <a:solidFill>
                  <a:schemeClr val="bg1"/>
                </a:solidFill>
                <a:highlight>
                  <a:srgbClr val="80008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 </a:t>
            </a:r>
            <a:r>
              <a:rPr lang="en-US" sz="2800" b="1" dirty="0">
                <a:solidFill>
                  <a:schemeClr val="bg1"/>
                </a:solidFill>
                <a:highlight>
                  <a:srgbClr val="80008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Mel Spectrogram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เป็นคลื่นเสียง (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Waveform Samples)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37C042-7161-C70D-A77F-1A6CAF723EF7}"/>
              </a:ext>
            </a:extLst>
          </p:cNvPr>
          <p:cNvSpPr/>
          <p:nvPr/>
        </p:nvSpPr>
        <p:spPr>
          <a:xfrm>
            <a:off x="103153" y="3275430"/>
            <a:ext cx="6381305" cy="16843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99EED8BF-0B7A-6E0E-1B9D-08A355445857}"/>
              </a:ext>
            </a:extLst>
          </p:cNvPr>
          <p:cNvSpPr/>
          <p:nvPr/>
        </p:nvSpPr>
        <p:spPr>
          <a:xfrm>
            <a:off x="261630" y="5202825"/>
            <a:ext cx="1368994" cy="348527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2A74C7F-E9A6-40BC-CE79-8A8FABF11F6E}"/>
              </a:ext>
            </a:extLst>
          </p:cNvPr>
          <p:cNvSpPr/>
          <p:nvPr/>
        </p:nvSpPr>
        <p:spPr>
          <a:xfrm>
            <a:off x="7257790" y="1479146"/>
            <a:ext cx="4127500" cy="756492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Vocoder 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แปลง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Spectrogram 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เป็นเสียงพูด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6408958-B3C0-9A40-3D8C-2E60C862CE0A}"/>
              </a:ext>
            </a:extLst>
          </p:cNvPr>
          <p:cNvSpPr/>
          <p:nvPr/>
        </p:nvSpPr>
        <p:spPr>
          <a:xfrm>
            <a:off x="833135" y="866009"/>
            <a:ext cx="5217659" cy="704661"/>
          </a:xfrm>
          <a:prstGeom prst="flowChartAlternate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Tacotron2 Model Architecture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019327-4D31-9C43-4C54-81356CD89295}"/>
              </a:ext>
            </a:extLst>
          </p:cNvPr>
          <p:cNvSpPr/>
          <p:nvPr/>
        </p:nvSpPr>
        <p:spPr>
          <a:xfrm>
            <a:off x="103152" y="2340111"/>
            <a:ext cx="2068548" cy="9353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4D809-9345-21FB-634A-1C37E19284CD}"/>
              </a:ext>
            </a:extLst>
          </p:cNvPr>
          <p:cNvSpPr/>
          <p:nvPr/>
        </p:nvSpPr>
        <p:spPr>
          <a:xfrm>
            <a:off x="103152" y="5004035"/>
            <a:ext cx="6381305" cy="16843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1CAF329-7DF4-7A19-3ED0-26D9CA2A45C4}"/>
              </a:ext>
            </a:extLst>
          </p:cNvPr>
          <p:cNvSpPr/>
          <p:nvPr/>
        </p:nvSpPr>
        <p:spPr>
          <a:xfrm>
            <a:off x="204503" y="2086445"/>
            <a:ext cx="1368994" cy="348527"/>
          </a:xfrm>
          <a:prstGeom prst="flowChartAlternateProcess">
            <a:avLst/>
          </a:prstGeom>
          <a:solidFill>
            <a:srgbClr val="77B90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Decoder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D4878-242A-9C4B-E7E8-5C521178DB80}"/>
              </a:ext>
            </a:extLst>
          </p:cNvPr>
          <p:cNvSpPr/>
          <p:nvPr/>
        </p:nvSpPr>
        <p:spPr>
          <a:xfrm>
            <a:off x="5168900" y="1793048"/>
            <a:ext cx="1271270" cy="143808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533706D-1788-6E74-269E-AB7F53299562}"/>
              </a:ext>
            </a:extLst>
          </p:cNvPr>
          <p:cNvSpPr/>
          <p:nvPr/>
        </p:nvSpPr>
        <p:spPr>
          <a:xfrm>
            <a:off x="5115463" y="1424951"/>
            <a:ext cx="1368994" cy="34852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Vocoder 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71B2ACA-7FE6-AE69-9DEA-AAFFB179651A}"/>
              </a:ext>
            </a:extLst>
          </p:cNvPr>
          <p:cNvSpPr/>
          <p:nvPr/>
        </p:nvSpPr>
        <p:spPr>
          <a:xfrm>
            <a:off x="6871185" y="3812075"/>
            <a:ext cx="4821594" cy="2831966"/>
          </a:xfrm>
          <a:prstGeom prst="flowChartAlternateProcess">
            <a:avLst/>
          </a:prstGeom>
          <a:solidFill>
            <a:schemeClr val="accent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1. Encoder-Decoder + Attention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th-TH" sz="2400" dirty="0">
                <a:solidFill>
                  <a:schemeClr val="tx1"/>
                </a:solidFill>
              </a:rPr>
              <a:t>เพื่อสร้าง </a:t>
            </a:r>
            <a:r>
              <a:rPr lang="en-US" sz="2400" dirty="0">
                <a:solidFill>
                  <a:schemeClr val="tx1"/>
                </a:solidFill>
              </a:rPr>
              <a:t>Mel Spectrogram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2 </a:t>
            </a:r>
            <a:r>
              <a:rPr lang="th-TH" sz="2400" b="1" dirty="0">
                <a:solidFill>
                  <a:schemeClr val="tx1"/>
                </a:solidFill>
              </a:rPr>
              <a:t>ใช้ </a:t>
            </a:r>
            <a:r>
              <a:rPr lang="en-US" sz="2400" b="1" dirty="0">
                <a:solidFill>
                  <a:schemeClr val="tx1"/>
                </a:solidFill>
              </a:rPr>
              <a:t>Pre-Net, Stop Token, </a:t>
            </a:r>
            <a:r>
              <a:rPr lang="th-TH" sz="2400" b="1" dirty="0">
                <a:solidFill>
                  <a:schemeClr val="tx1"/>
                </a:solidFill>
              </a:rPr>
              <a:t>และ </a:t>
            </a:r>
            <a:r>
              <a:rPr lang="en-US" sz="2400" b="1" dirty="0">
                <a:solidFill>
                  <a:schemeClr val="tx1"/>
                </a:solidFill>
              </a:rPr>
              <a:t>Post-Net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th-TH" sz="2400" dirty="0">
                <a:solidFill>
                  <a:schemeClr val="tx1"/>
                </a:solidFill>
              </a:rPr>
              <a:t>เพื่อปรับคุณภาพเสียง</a:t>
            </a:r>
            <a:br>
              <a:rPr lang="th-TH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3. </a:t>
            </a:r>
            <a:r>
              <a:rPr lang="en-US" sz="2400" b="1" dirty="0" err="1">
                <a:solidFill>
                  <a:schemeClr val="tx1"/>
                </a:solidFill>
              </a:rPr>
              <a:t>WaveNet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MoL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th-TH" sz="2400" b="1" dirty="0">
                <a:solidFill>
                  <a:schemeClr val="tx1"/>
                </a:solidFill>
              </a:rPr>
              <a:t>เป็น </a:t>
            </a:r>
            <a:r>
              <a:rPr lang="en-US" sz="2400" b="1" dirty="0">
                <a:solidFill>
                  <a:schemeClr val="tx1"/>
                </a:solidFill>
              </a:rPr>
              <a:t>Vocoder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th-TH" sz="2400" dirty="0">
                <a:solidFill>
                  <a:schemeClr val="tx1"/>
                </a:solidFill>
              </a:rPr>
              <a:t>แปลง </a:t>
            </a:r>
            <a:r>
              <a:rPr lang="en-US" sz="2400" dirty="0">
                <a:solidFill>
                  <a:schemeClr val="tx1"/>
                </a:solidFill>
              </a:rPr>
              <a:t>Spectrogram </a:t>
            </a:r>
            <a:r>
              <a:rPr lang="th-TH" sz="2400" dirty="0">
                <a:solidFill>
                  <a:schemeClr val="tx1"/>
                </a:solidFill>
              </a:rPr>
              <a:t>เป็นเสียงที่เป็นธรรมชาติ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DD56A01-10EE-025A-4217-2B2C5AE104A4}"/>
              </a:ext>
            </a:extLst>
          </p:cNvPr>
          <p:cNvSpPr/>
          <p:nvPr/>
        </p:nvSpPr>
        <p:spPr>
          <a:xfrm>
            <a:off x="8490480" y="3688582"/>
            <a:ext cx="1583004" cy="415762"/>
          </a:xfrm>
          <a:prstGeom prst="flowChartAlternateProcess">
            <a:avLst/>
          </a:prstGeom>
          <a:solidFill>
            <a:srgbClr val="F7AA3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5404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24E74-951F-5920-A21D-999FB01C2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0A6D334-066B-9701-14A7-3626F9B04BFE}"/>
              </a:ext>
            </a:extLst>
          </p:cNvPr>
          <p:cNvSpPr/>
          <p:nvPr/>
        </p:nvSpPr>
        <p:spPr>
          <a:xfrm>
            <a:off x="7371348" y="4090019"/>
            <a:ext cx="4600664" cy="123828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ทำนายแบบขนาน ใช้ </a:t>
            </a:r>
            <a:r>
              <a:rPr lang="en-US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Duration Prediction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66C2401-3B84-285B-9F3B-76611F950D77}"/>
              </a:ext>
            </a:extLst>
          </p:cNvPr>
          <p:cNvSpPr/>
          <p:nvPr/>
        </p:nvSpPr>
        <p:spPr>
          <a:xfrm>
            <a:off x="733924" y="4131311"/>
            <a:ext cx="5943599" cy="119699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2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ทำนายสเปกโตรแกรมทีละขั้น ใช้ </a:t>
            </a:r>
            <a:r>
              <a:rPr lang="en-US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Attention </a:t>
            </a:r>
            <a:endParaRPr lang="th-TH" sz="32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en-US" sz="32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Duration Prediction</a:t>
            </a:r>
            <a:endParaRPr lang="th-TH" sz="32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786AF-03E3-9BD7-0A3D-9B33F934DF98}"/>
              </a:ext>
            </a:extLst>
          </p:cNvPr>
          <p:cNvSpPr/>
          <p:nvPr/>
        </p:nvSpPr>
        <p:spPr>
          <a:xfrm>
            <a:off x="3408433" y="277354"/>
            <a:ext cx="48846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Types of TTS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B1DB2-ECB7-2C29-02E4-2AF39B7AC782}"/>
              </a:ext>
            </a:extLst>
          </p:cNvPr>
          <p:cNvSpPr/>
          <p:nvPr/>
        </p:nvSpPr>
        <p:spPr>
          <a:xfrm>
            <a:off x="1971470" y="1006091"/>
            <a:ext cx="77002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ประเภทของโมเดล </a:t>
            </a: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TTS 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 2 ประเภทหลัก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67E0622-E3D3-223D-BF86-C9356EAA5822}"/>
              </a:ext>
            </a:extLst>
          </p:cNvPr>
          <p:cNvSpPr/>
          <p:nvPr/>
        </p:nvSpPr>
        <p:spPr>
          <a:xfrm>
            <a:off x="219989" y="2969968"/>
            <a:ext cx="5630779" cy="1238287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Auto-Regressive Models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9A013298-BA64-3F5F-C24B-8C82136E216C}"/>
              </a:ext>
            </a:extLst>
          </p:cNvPr>
          <p:cNvSpPr/>
          <p:nvPr/>
        </p:nvSpPr>
        <p:spPr>
          <a:xfrm>
            <a:off x="6994356" y="2956104"/>
            <a:ext cx="4026569" cy="1238287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Parallel Models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4B6EF3F-DB7A-ACCF-C428-2AC37809A77A}"/>
              </a:ext>
            </a:extLst>
          </p:cNvPr>
          <p:cNvSpPr/>
          <p:nvPr/>
        </p:nvSpPr>
        <p:spPr>
          <a:xfrm>
            <a:off x="8559804" y="2019495"/>
            <a:ext cx="1219200" cy="76944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1886-01CE-0A9C-A1A3-85757261F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ED569D-BD7F-CBF6-B923-1D50DBD251D7}"/>
              </a:ext>
            </a:extLst>
          </p:cNvPr>
          <p:cNvSpPr/>
          <p:nvPr/>
        </p:nvSpPr>
        <p:spPr>
          <a:xfrm>
            <a:off x="3849910" y="96568"/>
            <a:ext cx="38683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Parallel Models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414E48-4032-8406-A92A-8EDA0EF00135}"/>
              </a:ext>
            </a:extLst>
          </p:cNvPr>
          <p:cNvSpPr/>
          <p:nvPr/>
        </p:nvSpPr>
        <p:spPr>
          <a:xfrm>
            <a:off x="6712710" y="2463800"/>
            <a:ext cx="5217660" cy="208280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B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CB413-BF97-B9F1-C3D8-6DF0D8D68D7B}"/>
              </a:ext>
            </a:extLst>
          </p:cNvPr>
          <p:cNvSpPr txBox="1"/>
          <p:nvPr/>
        </p:nvSpPr>
        <p:spPr>
          <a:xfrm>
            <a:off x="7029661" y="2914320"/>
            <a:ext cx="49007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Embedding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แปลงอักขระเป็นเวกเตอร์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solidFill>
                  <a:schemeClr val="bg1"/>
                </a:solidFill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FFT Block </a:t>
            </a:r>
            <a:r>
              <a:rPr lang="en-US" sz="28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(Feed-Forward Transformer - FFT)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วิเคราะห์โครงสร้างเสียง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25728283-2CE1-A42D-915E-E796BAA90735}"/>
              </a:ext>
            </a:extLst>
          </p:cNvPr>
          <p:cNvSpPr/>
          <p:nvPr/>
        </p:nvSpPr>
        <p:spPr>
          <a:xfrm>
            <a:off x="331405" y="4785472"/>
            <a:ext cx="1368994" cy="348527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91E7F80-C265-4417-63B6-26811F2598A2}"/>
              </a:ext>
            </a:extLst>
          </p:cNvPr>
          <p:cNvSpPr/>
          <p:nvPr/>
        </p:nvSpPr>
        <p:spPr>
          <a:xfrm>
            <a:off x="7435590" y="1868604"/>
            <a:ext cx="3594099" cy="769441"/>
          </a:xfrm>
          <a:prstGeom prst="flowChartAlternateProcess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1.Encoder 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แปลงข้อความเป็นตัวแทนเสียง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C977C9F-CF27-DEE2-3C88-61D783570989}"/>
              </a:ext>
            </a:extLst>
          </p:cNvPr>
          <p:cNvSpPr/>
          <p:nvPr/>
        </p:nvSpPr>
        <p:spPr>
          <a:xfrm>
            <a:off x="566435" y="872807"/>
            <a:ext cx="5217659" cy="704661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FastPitch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Model Architecture </a:t>
            </a:r>
          </a:p>
        </p:txBody>
      </p:sp>
      <p:pic>
        <p:nvPicPr>
          <p:cNvPr id="5122" name="Picture 2" descr="FastPitch Architecture">
            <a:extLst>
              <a:ext uri="{FF2B5EF4-FFF2-40B4-BE49-F238E27FC236}">
                <a16:creationId xmlns:a16="http://schemas.microsoft.com/office/drawing/2014/main" id="{7B0047E6-8863-963F-3FF4-655544D9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" y="1868604"/>
            <a:ext cx="6279130" cy="43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53FB92-5059-2306-C5CA-4F89E5495F1F}"/>
              </a:ext>
            </a:extLst>
          </p:cNvPr>
          <p:cNvSpPr/>
          <p:nvPr/>
        </p:nvSpPr>
        <p:spPr>
          <a:xfrm>
            <a:off x="2514600" y="5270501"/>
            <a:ext cx="1981200" cy="9495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A40166AE-00E8-4FC8-8F19-0D9D8966FEE0}"/>
              </a:ext>
            </a:extLst>
          </p:cNvPr>
          <p:cNvSpPr/>
          <p:nvPr/>
        </p:nvSpPr>
        <p:spPr>
          <a:xfrm>
            <a:off x="3576356" y="5133999"/>
            <a:ext cx="837985" cy="207559"/>
          </a:xfrm>
          <a:prstGeom prst="flowChartAlternateProcess">
            <a:avLst/>
          </a:prstGeom>
          <a:solidFill>
            <a:srgbClr val="FFC000"/>
          </a:solidFill>
          <a:ln w="38100">
            <a:solidFill>
              <a:srgbClr val="B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EB2B4-B6C3-CD62-AB2E-95554B6B4EA0}"/>
              </a:ext>
            </a:extLst>
          </p:cNvPr>
          <p:cNvSpPr/>
          <p:nvPr/>
        </p:nvSpPr>
        <p:spPr>
          <a:xfrm>
            <a:off x="4787900" y="3263053"/>
            <a:ext cx="1376680" cy="5326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0F79ADA4-EC04-9D3C-2605-A1A6F86A576A}"/>
              </a:ext>
            </a:extLst>
          </p:cNvPr>
          <p:cNvSpPr/>
          <p:nvPr/>
        </p:nvSpPr>
        <p:spPr>
          <a:xfrm>
            <a:off x="4639730" y="2914320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2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4118C-588B-2C7E-E024-6840C88DA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F244C-FB9E-A152-EC09-C36AFFABE8B9}"/>
              </a:ext>
            </a:extLst>
          </p:cNvPr>
          <p:cNvSpPr/>
          <p:nvPr/>
        </p:nvSpPr>
        <p:spPr>
          <a:xfrm>
            <a:off x="3849910" y="96568"/>
            <a:ext cx="38683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Parallel Models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CB33B3-CCE7-E63A-4426-DA88B990233B}"/>
              </a:ext>
            </a:extLst>
          </p:cNvPr>
          <p:cNvSpPr/>
          <p:nvPr/>
        </p:nvSpPr>
        <p:spPr>
          <a:xfrm>
            <a:off x="6712710" y="1978542"/>
            <a:ext cx="5217660" cy="38676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FC6DAA5A-D1DD-C287-EAAB-837BB25AB970}"/>
              </a:ext>
            </a:extLst>
          </p:cNvPr>
          <p:cNvSpPr/>
          <p:nvPr/>
        </p:nvSpPr>
        <p:spPr>
          <a:xfrm>
            <a:off x="331405" y="4785472"/>
            <a:ext cx="1368994" cy="348527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582AB223-32B8-4C0A-FF08-BBB588243A88}"/>
              </a:ext>
            </a:extLst>
          </p:cNvPr>
          <p:cNvSpPr/>
          <p:nvPr/>
        </p:nvSpPr>
        <p:spPr>
          <a:xfrm>
            <a:off x="6991763" y="986261"/>
            <a:ext cx="4633801" cy="117846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8912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Predicting Pitch &amp; Duration 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ทำนายโทนเสียงและระยะเวลา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D26A0C2-8C3D-DA6D-1250-C18EB7A66FEC}"/>
              </a:ext>
            </a:extLst>
          </p:cNvPr>
          <p:cNvSpPr/>
          <p:nvPr/>
        </p:nvSpPr>
        <p:spPr>
          <a:xfrm>
            <a:off x="566435" y="872807"/>
            <a:ext cx="5217659" cy="704661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FastPitch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Model Architecture </a:t>
            </a:r>
          </a:p>
        </p:txBody>
      </p:sp>
      <p:pic>
        <p:nvPicPr>
          <p:cNvPr id="5122" name="Picture 2" descr="FastPitch Architecture">
            <a:extLst>
              <a:ext uri="{FF2B5EF4-FFF2-40B4-BE49-F238E27FC236}">
                <a16:creationId xmlns:a16="http://schemas.microsoft.com/office/drawing/2014/main" id="{AFC1DA82-48EC-D6D4-15BA-953B1E28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" y="1868604"/>
            <a:ext cx="6279130" cy="43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4BE8F99-6E0A-A12B-8503-8B84CE24ECF9}"/>
              </a:ext>
            </a:extLst>
          </p:cNvPr>
          <p:cNvSpPr/>
          <p:nvPr/>
        </p:nvSpPr>
        <p:spPr>
          <a:xfrm>
            <a:off x="2514600" y="5270501"/>
            <a:ext cx="1981200" cy="9495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A053D51-7102-3962-2DEC-0B96F365E7D2}"/>
              </a:ext>
            </a:extLst>
          </p:cNvPr>
          <p:cNvSpPr/>
          <p:nvPr/>
        </p:nvSpPr>
        <p:spPr>
          <a:xfrm>
            <a:off x="4639730" y="2914320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C043E-0346-B6A5-B26C-4A820105568A}"/>
              </a:ext>
            </a:extLst>
          </p:cNvPr>
          <p:cNvSpPr txBox="1"/>
          <p:nvPr/>
        </p:nvSpPr>
        <p:spPr>
          <a:xfrm>
            <a:off x="6991763" y="2920945"/>
            <a:ext cx="49007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2.1 </a:t>
            </a:r>
            <a:r>
              <a:rPr lang="en-US" sz="2800" b="1" dirty="0">
                <a:solidFill>
                  <a:schemeClr val="bg1"/>
                </a:solidFill>
                <a:highlight>
                  <a:srgbClr val="8912BE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Pitch Predictor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ทำนายโทนเสียงของแต่ละอักขระใช้</a:t>
            </a:r>
            <a:r>
              <a:rPr lang="th-TH" sz="2800" b="1" dirty="0">
                <a:highlight>
                  <a:srgbClr val="B50505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US" sz="2800" b="1" dirty="0">
              <a:highlight>
                <a:srgbClr val="B50505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800" b="1" dirty="0">
              <a:highlight>
                <a:srgbClr val="B50505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 </a:t>
            </a:r>
            <a:r>
              <a:rPr lang="en-US" sz="2800" b="1" dirty="0">
                <a:solidFill>
                  <a:schemeClr val="bg1"/>
                </a:solidFill>
                <a:highlight>
                  <a:srgbClr val="8912BE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Conv1D + FC Layers</a:t>
            </a:r>
            <a:r>
              <a:rPr lang="th-TH" sz="2800" b="1" dirty="0">
                <a:solidFill>
                  <a:schemeClr val="bg1"/>
                </a:solidFill>
                <a:highlight>
                  <a:srgbClr val="8912BE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→</a:t>
            </a:r>
            <a:r>
              <a:rPr lang="en-US" sz="28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คำนวณ </a:t>
            </a:r>
            <a:r>
              <a:rPr lang="en-US" sz="2800" b="1" dirty="0">
                <a:solidFill>
                  <a:schemeClr val="bg1"/>
                </a:solidFill>
                <a:highlight>
                  <a:srgbClr val="8912BE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MSE Loss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เพื่อปรับค่าการทำนายให้แม่นยำ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43FC1-DB98-504B-2B9C-292ED8A1BA7E}"/>
              </a:ext>
            </a:extLst>
          </p:cNvPr>
          <p:cNvSpPr/>
          <p:nvPr/>
        </p:nvSpPr>
        <p:spPr>
          <a:xfrm>
            <a:off x="2882900" y="4267906"/>
            <a:ext cx="2286000" cy="7978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BAFAAB-0B35-C067-1E48-430E6373CA9E}"/>
              </a:ext>
            </a:extLst>
          </p:cNvPr>
          <p:cNvSpPr/>
          <p:nvPr/>
        </p:nvSpPr>
        <p:spPr>
          <a:xfrm>
            <a:off x="4845121" y="3273499"/>
            <a:ext cx="1597839" cy="23412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78313A-7A5F-6BD9-1CF6-E53EE27D32DE}"/>
              </a:ext>
            </a:extLst>
          </p:cNvPr>
          <p:cNvSpPr/>
          <p:nvPr/>
        </p:nvSpPr>
        <p:spPr>
          <a:xfrm>
            <a:off x="216982" y="2929263"/>
            <a:ext cx="1597839" cy="30559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749E7C-C5B0-010C-7ACC-AF0EE8A659DA}"/>
              </a:ext>
            </a:extLst>
          </p:cNvPr>
          <p:cNvSpPr/>
          <p:nvPr/>
        </p:nvSpPr>
        <p:spPr>
          <a:xfrm>
            <a:off x="3032760" y="4422539"/>
            <a:ext cx="876300" cy="556826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D3129C-FC6B-E4B8-7A2F-A4EE742AC181}"/>
              </a:ext>
            </a:extLst>
          </p:cNvPr>
          <p:cNvCxnSpPr>
            <a:cxnSpLocks/>
          </p:cNvCxnSpPr>
          <p:nvPr/>
        </p:nvCxnSpPr>
        <p:spPr>
          <a:xfrm>
            <a:off x="1356360" y="3726180"/>
            <a:ext cx="1676400" cy="6963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81BF5E-7546-0E97-F8D6-E9A97EE10FBB}"/>
              </a:ext>
            </a:extLst>
          </p:cNvPr>
          <p:cNvCxnSpPr>
            <a:cxnSpLocks/>
          </p:cNvCxnSpPr>
          <p:nvPr/>
        </p:nvCxnSpPr>
        <p:spPr>
          <a:xfrm flipV="1">
            <a:off x="1356360" y="4979365"/>
            <a:ext cx="1711427" cy="6353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A768A147-6972-E2BE-423F-6FDB4D313F65}"/>
              </a:ext>
            </a:extLst>
          </p:cNvPr>
          <p:cNvSpPr/>
          <p:nvPr/>
        </p:nvSpPr>
        <p:spPr>
          <a:xfrm>
            <a:off x="3576356" y="5133999"/>
            <a:ext cx="837985" cy="207559"/>
          </a:xfrm>
          <a:prstGeom prst="flowChartAlternateProcess">
            <a:avLst/>
          </a:prstGeom>
          <a:solidFill>
            <a:srgbClr val="FFC000"/>
          </a:solidFill>
          <a:ln w="38100">
            <a:solidFill>
              <a:srgbClr val="B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3935590D-DADA-9D4E-23A1-41D9F64DD0E5}"/>
              </a:ext>
            </a:extLst>
          </p:cNvPr>
          <p:cNvSpPr/>
          <p:nvPr/>
        </p:nvSpPr>
        <p:spPr>
          <a:xfrm>
            <a:off x="261630" y="2515220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9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7C61C-810A-602F-CA86-D8855B4C9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06378D-A33B-F5F4-4E3D-914BA51C67C4}"/>
              </a:ext>
            </a:extLst>
          </p:cNvPr>
          <p:cNvSpPr/>
          <p:nvPr/>
        </p:nvSpPr>
        <p:spPr>
          <a:xfrm>
            <a:off x="3849910" y="96568"/>
            <a:ext cx="38683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Parallel Models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37EBFA-F2CA-6851-D4EB-F4717514F196}"/>
              </a:ext>
            </a:extLst>
          </p:cNvPr>
          <p:cNvSpPr/>
          <p:nvPr/>
        </p:nvSpPr>
        <p:spPr>
          <a:xfrm>
            <a:off x="6712710" y="1978542"/>
            <a:ext cx="5217660" cy="38676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8A3DCAE-6934-5572-4941-515A26C066C3}"/>
              </a:ext>
            </a:extLst>
          </p:cNvPr>
          <p:cNvSpPr/>
          <p:nvPr/>
        </p:nvSpPr>
        <p:spPr>
          <a:xfrm>
            <a:off x="331405" y="4785472"/>
            <a:ext cx="1368994" cy="348527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5900EC49-A289-5277-60A6-932F1B47E1B7}"/>
              </a:ext>
            </a:extLst>
          </p:cNvPr>
          <p:cNvSpPr/>
          <p:nvPr/>
        </p:nvSpPr>
        <p:spPr>
          <a:xfrm>
            <a:off x="6991763" y="986261"/>
            <a:ext cx="4633801" cy="117846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8912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Predicting Pitch &amp; Duration 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ทำนายโทนเสียงและระยะเวลา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44C23F0-F7A4-8859-312E-FE1A1EF04DC0}"/>
              </a:ext>
            </a:extLst>
          </p:cNvPr>
          <p:cNvSpPr/>
          <p:nvPr/>
        </p:nvSpPr>
        <p:spPr>
          <a:xfrm>
            <a:off x="566435" y="872807"/>
            <a:ext cx="5217659" cy="704661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FastPitch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Model Architecture </a:t>
            </a:r>
          </a:p>
        </p:txBody>
      </p:sp>
      <p:pic>
        <p:nvPicPr>
          <p:cNvPr id="5122" name="Picture 2" descr="FastPitch Architecture">
            <a:extLst>
              <a:ext uri="{FF2B5EF4-FFF2-40B4-BE49-F238E27FC236}">
                <a16:creationId xmlns:a16="http://schemas.microsoft.com/office/drawing/2014/main" id="{8021DB5D-5DEA-D885-A1CF-02610AA9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" y="1868604"/>
            <a:ext cx="6279130" cy="43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76E9C2-7F0E-40BE-5BE3-C12A73ADB2DD}"/>
              </a:ext>
            </a:extLst>
          </p:cNvPr>
          <p:cNvSpPr/>
          <p:nvPr/>
        </p:nvSpPr>
        <p:spPr>
          <a:xfrm>
            <a:off x="2514600" y="5270501"/>
            <a:ext cx="1981200" cy="9495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FED452F-1C25-2EDB-53C4-F6676476EE6B}"/>
              </a:ext>
            </a:extLst>
          </p:cNvPr>
          <p:cNvSpPr/>
          <p:nvPr/>
        </p:nvSpPr>
        <p:spPr>
          <a:xfrm>
            <a:off x="4639730" y="2914320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6960-16BA-73C8-171D-0F9357EB0166}"/>
              </a:ext>
            </a:extLst>
          </p:cNvPr>
          <p:cNvSpPr txBox="1"/>
          <p:nvPr/>
        </p:nvSpPr>
        <p:spPr>
          <a:xfrm>
            <a:off x="6991763" y="2920945"/>
            <a:ext cx="49007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2.2 </a:t>
            </a:r>
            <a:r>
              <a:rPr lang="en-US" sz="2800" b="1" dirty="0">
                <a:solidFill>
                  <a:schemeClr val="bg1"/>
                </a:solidFill>
                <a:highlight>
                  <a:srgbClr val="8912BE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Duration Predictor</a:t>
            </a:r>
            <a:r>
              <a:rPr lang="en-US" sz="28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ทำนายระยะเวลาของแต่ละอักขระใช้ </a:t>
            </a:r>
            <a:endParaRPr lang="en-US" sz="2800" b="1" dirty="0">
              <a:highlight>
                <a:srgbClr val="B50505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800" b="1" dirty="0">
              <a:highlight>
                <a:srgbClr val="B50505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 </a:t>
            </a:r>
            <a:r>
              <a:rPr lang="en-US" sz="2800" b="1" dirty="0">
                <a:solidFill>
                  <a:schemeClr val="bg1"/>
                </a:solidFill>
                <a:highlight>
                  <a:srgbClr val="8912BE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Conv1D + FC Layers</a:t>
            </a:r>
            <a:r>
              <a:rPr lang="th-TH" sz="2800" b="1" dirty="0">
                <a:solidFill>
                  <a:schemeClr val="bg1"/>
                </a:solidFill>
                <a:highlight>
                  <a:srgbClr val="8912BE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→</a:t>
            </a:r>
            <a:r>
              <a:rPr lang="en-US" sz="28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คำนวณ </a:t>
            </a:r>
            <a:r>
              <a:rPr lang="en-US" sz="2800" b="1" dirty="0">
                <a:solidFill>
                  <a:schemeClr val="bg1"/>
                </a:solidFill>
                <a:highlight>
                  <a:srgbClr val="8912BE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MSE Loss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เพื่อปรับค่าการทำนายให้แม่นยำ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373901-AB43-27CC-EE83-991FD2006962}"/>
              </a:ext>
            </a:extLst>
          </p:cNvPr>
          <p:cNvSpPr/>
          <p:nvPr/>
        </p:nvSpPr>
        <p:spPr>
          <a:xfrm>
            <a:off x="2882900" y="4267906"/>
            <a:ext cx="2286000" cy="7978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CAC9D2-1F32-7F90-15BF-214DCAE61456}"/>
              </a:ext>
            </a:extLst>
          </p:cNvPr>
          <p:cNvSpPr/>
          <p:nvPr/>
        </p:nvSpPr>
        <p:spPr>
          <a:xfrm>
            <a:off x="5168900" y="3273499"/>
            <a:ext cx="1274060" cy="23412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8629A6-B83B-601B-22F1-5E39FE742ACE}"/>
              </a:ext>
            </a:extLst>
          </p:cNvPr>
          <p:cNvSpPr/>
          <p:nvPr/>
        </p:nvSpPr>
        <p:spPr>
          <a:xfrm>
            <a:off x="216982" y="2929263"/>
            <a:ext cx="1597839" cy="30559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F90979-BF8A-33CC-C54C-C8BA2EDD4B4B}"/>
              </a:ext>
            </a:extLst>
          </p:cNvPr>
          <p:cNvSpPr/>
          <p:nvPr/>
        </p:nvSpPr>
        <p:spPr>
          <a:xfrm>
            <a:off x="4153074" y="4431605"/>
            <a:ext cx="876300" cy="556826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59DC93-42EA-CA46-218A-2AAF334E7EAC}"/>
              </a:ext>
            </a:extLst>
          </p:cNvPr>
          <p:cNvCxnSpPr>
            <a:cxnSpLocks/>
          </p:cNvCxnSpPr>
          <p:nvPr/>
        </p:nvCxnSpPr>
        <p:spPr>
          <a:xfrm flipV="1">
            <a:off x="5029374" y="4039467"/>
            <a:ext cx="594335" cy="4046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722963-0D60-589A-37CF-02143A1154B3}"/>
              </a:ext>
            </a:extLst>
          </p:cNvPr>
          <p:cNvCxnSpPr>
            <a:cxnSpLocks/>
          </p:cNvCxnSpPr>
          <p:nvPr/>
        </p:nvCxnSpPr>
        <p:spPr>
          <a:xfrm flipH="1" flipV="1">
            <a:off x="4961117" y="4959735"/>
            <a:ext cx="602762" cy="3971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E09666A-F0DC-30FA-6FE3-0D1C2EC575B7}"/>
              </a:ext>
            </a:extLst>
          </p:cNvPr>
          <p:cNvSpPr/>
          <p:nvPr/>
        </p:nvSpPr>
        <p:spPr>
          <a:xfrm>
            <a:off x="216982" y="2580063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E150CBE-28CF-8FA3-6BE0-D198E16F7068}"/>
              </a:ext>
            </a:extLst>
          </p:cNvPr>
          <p:cNvSpPr/>
          <p:nvPr/>
        </p:nvSpPr>
        <p:spPr>
          <a:xfrm>
            <a:off x="3564613" y="5133999"/>
            <a:ext cx="837985" cy="207559"/>
          </a:xfrm>
          <a:prstGeom prst="flowChartAlternateProcess">
            <a:avLst/>
          </a:prstGeom>
          <a:solidFill>
            <a:srgbClr val="FFC000"/>
          </a:solidFill>
          <a:ln w="38100">
            <a:solidFill>
              <a:srgbClr val="B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</a:t>
            </a:r>
          </a:p>
        </p:txBody>
      </p:sp>
    </p:spTree>
    <p:extLst>
      <p:ext uri="{BB962C8B-B14F-4D97-AF65-F5344CB8AC3E}">
        <p14:creationId xmlns:p14="http://schemas.microsoft.com/office/powerpoint/2010/main" val="279932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B2F5C-5148-9A5B-BAAD-84645D66F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4C4126-6F77-86A7-4A86-9E93A4C195BD}"/>
              </a:ext>
            </a:extLst>
          </p:cNvPr>
          <p:cNvSpPr/>
          <p:nvPr/>
        </p:nvSpPr>
        <p:spPr>
          <a:xfrm>
            <a:off x="3849910" y="96568"/>
            <a:ext cx="38683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Parallel Models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9FC6A7-AE4D-00DC-6B82-8223FD670D1E}"/>
              </a:ext>
            </a:extLst>
          </p:cNvPr>
          <p:cNvSpPr/>
          <p:nvPr/>
        </p:nvSpPr>
        <p:spPr>
          <a:xfrm>
            <a:off x="6688598" y="2920945"/>
            <a:ext cx="5217660" cy="25680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8912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797170F-5FF5-ECC9-14B1-FCFE140DF9E2}"/>
              </a:ext>
            </a:extLst>
          </p:cNvPr>
          <p:cNvSpPr/>
          <p:nvPr/>
        </p:nvSpPr>
        <p:spPr>
          <a:xfrm>
            <a:off x="331405" y="4785472"/>
            <a:ext cx="1368994" cy="348527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7A9E0A0B-D38C-3338-683D-F697A84A1017}"/>
              </a:ext>
            </a:extLst>
          </p:cNvPr>
          <p:cNvSpPr/>
          <p:nvPr/>
        </p:nvSpPr>
        <p:spPr>
          <a:xfrm>
            <a:off x="7003871" y="2095032"/>
            <a:ext cx="4633801" cy="117846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8912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Predicting Pitch &amp; Duration 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ทำนายโทนเสียงและระยะเวลา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AABEBC13-5F9A-4BAF-484A-C26BCB2FEA53}"/>
              </a:ext>
            </a:extLst>
          </p:cNvPr>
          <p:cNvSpPr/>
          <p:nvPr/>
        </p:nvSpPr>
        <p:spPr>
          <a:xfrm>
            <a:off x="566435" y="872807"/>
            <a:ext cx="5217659" cy="704661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FastPitch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Model Architecture </a:t>
            </a:r>
          </a:p>
        </p:txBody>
      </p:sp>
      <p:pic>
        <p:nvPicPr>
          <p:cNvPr id="5122" name="Picture 2" descr="FastPitch Architecture">
            <a:extLst>
              <a:ext uri="{FF2B5EF4-FFF2-40B4-BE49-F238E27FC236}">
                <a16:creationId xmlns:a16="http://schemas.microsoft.com/office/drawing/2014/main" id="{ED76870C-8893-B5D5-6584-C48A79B41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" y="1868604"/>
            <a:ext cx="6279130" cy="43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787265-43D4-D4D8-DCA0-A0D1515B23E0}"/>
              </a:ext>
            </a:extLst>
          </p:cNvPr>
          <p:cNvSpPr/>
          <p:nvPr/>
        </p:nvSpPr>
        <p:spPr>
          <a:xfrm>
            <a:off x="2514600" y="5270501"/>
            <a:ext cx="1981200" cy="9495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3CBE18B-BCD3-E00B-5229-B42DAAEB7AF5}"/>
              </a:ext>
            </a:extLst>
          </p:cNvPr>
          <p:cNvSpPr/>
          <p:nvPr/>
        </p:nvSpPr>
        <p:spPr>
          <a:xfrm>
            <a:off x="4639730" y="2914320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01CE0-E772-2236-C050-8F85E23246A4}"/>
              </a:ext>
            </a:extLst>
          </p:cNvPr>
          <p:cNvSpPr txBox="1"/>
          <p:nvPr/>
        </p:nvSpPr>
        <p:spPr>
          <a:xfrm>
            <a:off x="6959886" y="3574740"/>
            <a:ext cx="49007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ระหว่าง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Training Time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ใช้ค่าจริงของ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Pitch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Duration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เพื่อสอนโมเดล (คล้าย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Teacher Forcing)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7A8B4-AAAA-9AF9-65BB-022C11D1DE26}"/>
              </a:ext>
            </a:extLst>
          </p:cNvPr>
          <p:cNvSpPr/>
          <p:nvPr/>
        </p:nvSpPr>
        <p:spPr>
          <a:xfrm>
            <a:off x="2882900" y="4267906"/>
            <a:ext cx="2286000" cy="7978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76520-EB2C-2F68-AEDC-F34B9FD5E689}"/>
              </a:ext>
            </a:extLst>
          </p:cNvPr>
          <p:cNvSpPr/>
          <p:nvPr/>
        </p:nvSpPr>
        <p:spPr>
          <a:xfrm>
            <a:off x="5168900" y="3273499"/>
            <a:ext cx="1274060" cy="23412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C42688-CCBD-6F39-F62C-7AEF5A44C6B0}"/>
              </a:ext>
            </a:extLst>
          </p:cNvPr>
          <p:cNvSpPr/>
          <p:nvPr/>
        </p:nvSpPr>
        <p:spPr>
          <a:xfrm>
            <a:off x="216982" y="2929263"/>
            <a:ext cx="1597839" cy="30559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9700F871-1CCD-73A3-CECA-7414F88ACC97}"/>
              </a:ext>
            </a:extLst>
          </p:cNvPr>
          <p:cNvSpPr/>
          <p:nvPr/>
        </p:nvSpPr>
        <p:spPr>
          <a:xfrm>
            <a:off x="216982" y="2580063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5ACA614-4AB9-555D-81F6-87CF6BFA0EE3}"/>
              </a:ext>
            </a:extLst>
          </p:cNvPr>
          <p:cNvSpPr/>
          <p:nvPr/>
        </p:nvSpPr>
        <p:spPr>
          <a:xfrm>
            <a:off x="3564613" y="5133999"/>
            <a:ext cx="837985" cy="207559"/>
          </a:xfrm>
          <a:prstGeom prst="flowChartAlternateProcess">
            <a:avLst/>
          </a:prstGeom>
          <a:solidFill>
            <a:srgbClr val="FFC000"/>
          </a:solidFill>
          <a:ln w="38100">
            <a:solidFill>
              <a:srgbClr val="B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</a:t>
            </a:r>
          </a:p>
        </p:txBody>
      </p:sp>
    </p:spTree>
    <p:extLst>
      <p:ext uri="{BB962C8B-B14F-4D97-AF65-F5344CB8AC3E}">
        <p14:creationId xmlns:p14="http://schemas.microsoft.com/office/powerpoint/2010/main" val="6505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DE39A-CDC7-42DC-EB3B-D5ECF5FFF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7A9C35-9FA9-1C2D-866B-41FE47599DB1}"/>
              </a:ext>
            </a:extLst>
          </p:cNvPr>
          <p:cNvSpPr/>
          <p:nvPr/>
        </p:nvSpPr>
        <p:spPr>
          <a:xfrm>
            <a:off x="0" y="831073"/>
            <a:ext cx="635267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0" dirty="0">
                <a:solidFill>
                  <a:srgbClr val="77B9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Main references</a:t>
            </a:r>
            <a:r>
              <a:rPr lang="th-TH" sz="4000" b="1" i="0" dirty="0">
                <a:solidFill>
                  <a:srgbClr val="77B9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4000" b="1" i="0" dirty="0">
                <a:solidFill>
                  <a:srgbClr val="77B9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nd sorting topics by  </a:t>
            </a:r>
            <a:endParaRPr lang="en-IN" sz="40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648D9-16CF-43ED-D9E7-2D063A6C88B3}"/>
              </a:ext>
            </a:extLst>
          </p:cNvPr>
          <p:cNvSpPr/>
          <p:nvPr/>
        </p:nvSpPr>
        <p:spPr>
          <a:xfrm>
            <a:off x="3646159" y="369896"/>
            <a:ext cx="4195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Reference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9D5F2-052B-158B-45EF-99FAAE0A94F8}"/>
              </a:ext>
            </a:extLst>
          </p:cNvPr>
          <p:cNvSpPr/>
          <p:nvPr/>
        </p:nvSpPr>
        <p:spPr>
          <a:xfrm>
            <a:off x="216568" y="1480493"/>
            <a:ext cx="1152625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https://github.com/NVIDIA/NeMo/blob/main/tutorials/tts/NeMo_TTS_Primer.ipynb</a:t>
            </a:r>
            <a:endParaRPr lang="en-IN" sz="36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85F78-C7D5-7723-2875-C1430F2C1EE2}"/>
              </a:ext>
            </a:extLst>
          </p:cNvPr>
          <p:cNvSpPr/>
          <p:nvPr/>
        </p:nvSpPr>
        <p:spPr>
          <a:xfrm>
            <a:off x="257802" y="2045274"/>
            <a:ext cx="355445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0" dirty="0">
                <a:solidFill>
                  <a:srgbClr val="77B9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Additional 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CDCBD-40E6-3577-A291-697125B44690}"/>
              </a:ext>
            </a:extLst>
          </p:cNvPr>
          <p:cNvSpPr/>
          <p:nvPr/>
        </p:nvSpPr>
        <p:spPr>
          <a:xfrm>
            <a:off x="-1760035" y="2744672"/>
            <a:ext cx="1152625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https://docs.nvidia.com/nemo-framework/index.html</a:t>
            </a:r>
            <a:endParaRPr lang="en-IN" sz="36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BC44F-2D99-B70C-012B-27C5E98EF9EE}"/>
              </a:ext>
            </a:extLst>
          </p:cNvPr>
          <p:cNvSpPr/>
          <p:nvPr/>
        </p:nvSpPr>
        <p:spPr>
          <a:xfrm>
            <a:off x="-1760035" y="3501043"/>
            <a:ext cx="1152625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https://www.nvidia.com/en-us/glossary/text-to-speech/</a:t>
            </a:r>
            <a:endParaRPr lang="en-IN" sz="36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FF808-BC4B-BBD3-1D40-37E747660AFA}"/>
              </a:ext>
            </a:extLst>
          </p:cNvPr>
          <p:cNvSpPr/>
          <p:nvPr/>
        </p:nvSpPr>
        <p:spPr>
          <a:xfrm>
            <a:off x="-1003756" y="5687706"/>
            <a:ext cx="1152625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https://pytorch.org/hub/nvidia_deeplearningexamples_fastpitch/</a:t>
            </a:r>
            <a:endParaRPr lang="en-IN" sz="36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F86E69-1769-A27A-36EE-46C9915326EC}"/>
              </a:ext>
            </a:extLst>
          </p:cNvPr>
          <p:cNvSpPr/>
          <p:nvPr/>
        </p:nvSpPr>
        <p:spPr>
          <a:xfrm>
            <a:off x="-717946" y="4371327"/>
            <a:ext cx="12939712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https://medium.com/towards-data-science/text-to-speech-with-tacotron-2-and-fastspeech-using-espnet-3a711131e0fa</a:t>
            </a:r>
            <a:endParaRPr lang="en-IN" sz="25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3A1B5F-5D77-C65A-210A-7B4FDC53DD6C}"/>
              </a:ext>
            </a:extLst>
          </p:cNvPr>
          <p:cNvSpPr/>
          <p:nvPr/>
        </p:nvSpPr>
        <p:spPr>
          <a:xfrm>
            <a:off x="-2253918" y="4936755"/>
            <a:ext cx="1152625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https://paperswithcode.com/method/wavernn</a:t>
            </a:r>
            <a:endParaRPr lang="en-IN" sz="3600" b="1" dirty="0">
              <a:solidFill>
                <a:schemeClr val="bg1"/>
              </a:solidFill>
              <a:cs typeface="Baloo 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6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FBC16-87D2-B467-1314-8C1BDC95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D91E9F-9B34-054F-7874-482B23B4942A}"/>
              </a:ext>
            </a:extLst>
          </p:cNvPr>
          <p:cNvSpPr/>
          <p:nvPr/>
        </p:nvSpPr>
        <p:spPr>
          <a:xfrm>
            <a:off x="3849910" y="96568"/>
            <a:ext cx="38683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Parallel Models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398268-C7CD-0DE6-8945-9820C8B5F326}"/>
              </a:ext>
            </a:extLst>
          </p:cNvPr>
          <p:cNvSpPr/>
          <p:nvPr/>
        </p:nvSpPr>
        <p:spPr>
          <a:xfrm>
            <a:off x="6621715" y="1462134"/>
            <a:ext cx="5397355" cy="5179966"/>
          </a:xfrm>
          <a:prstGeom prst="roundRect">
            <a:avLst/>
          </a:prstGeom>
          <a:solidFill>
            <a:srgbClr val="FFF7FE"/>
          </a:solidFill>
          <a:ln w="38100">
            <a:solidFill>
              <a:srgbClr val="8912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0F394F8B-5B9E-0B9C-4AD3-0113C1DD7ED9}"/>
              </a:ext>
            </a:extLst>
          </p:cNvPr>
          <p:cNvSpPr/>
          <p:nvPr/>
        </p:nvSpPr>
        <p:spPr>
          <a:xfrm>
            <a:off x="331405" y="4785472"/>
            <a:ext cx="1368994" cy="348527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585015A-D075-0B1B-2097-2A4F464B0DFA}"/>
              </a:ext>
            </a:extLst>
          </p:cNvPr>
          <p:cNvSpPr/>
          <p:nvPr/>
        </p:nvSpPr>
        <p:spPr>
          <a:xfrm>
            <a:off x="7003491" y="690136"/>
            <a:ext cx="4633801" cy="1178467"/>
          </a:xfrm>
          <a:prstGeom prst="flowChartAlternateProcess">
            <a:avLst/>
          </a:prstGeom>
          <a:solidFill>
            <a:srgbClr val="FDCFFA"/>
          </a:solidFill>
          <a:ln w="38100">
            <a:solidFill>
              <a:srgbClr val="C70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Expanding Encoder Output [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ขยายผลลัพธ์ของ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Encoder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ให้ตรงกับ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Spectrogram]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8CA1FED-04B8-E9C4-3B17-4ECC18E055E8}"/>
              </a:ext>
            </a:extLst>
          </p:cNvPr>
          <p:cNvSpPr/>
          <p:nvPr/>
        </p:nvSpPr>
        <p:spPr>
          <a:xfrm>
            <a:off x="566435" y="872807"/>
            <a:ext cx="5217659" cy="704661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FastPitch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Model Architecture </a:t>
            </a:r>
          </a:p>
        </p:txBody>
      </p:sp>
      <p:pic>
        <p:nvPicPr>
          <p:cNvPr id="5122" name="Picture 2" descr="FastPitch Architecture">
            <a:extLst>
              <a:ext uri="{FF2B5EF4-FFF2-40B4-BE49-F238E27FC236}">
                <a16:creationId xmlns:a16="http://schemas.microsoft.com/office/drawing/2014/main" id="{DA842C0C-C609-091A-5459-87A467A4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" y="1868604"/>
            <a:ext cx="6279130" cy="43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4DAEEA5-2ED3-F159-482A-22F85BF7EE28}"/>
              </a:ext>
            </a:extLst>
          </p:cNvPr>
          <p:cNvSpPr/>
          <p:nvPr/>
        </p:nvSpPr>
        <p:spPr>
          <a:xfrm>
            <a:off x="2514600" y="5270501"/>
            <a:ext cx="1981200" cy="9495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189FC6D-ED9C-0A8A-049E-B1929CD32BFA}"/>
              </a:ext>
            </a:extLst>
          </p:cNvPr>
          <p:cNvSpPr/>
          <p:nvPr/>
        </p:nvSpPr>
        <p:spPr>
          <a:xfrm>
            <a:off x="4639730" y="2914320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BBCF2-AEE3-E282-D8DB-24683C4FF890}"/>
              </a:ext>
            </a:extLst>
          </p:cNvPr>
          <p:cNvSpPr txBox="1"/>
          <p:nvPr/>
        </p:nvSpPr>
        <p:spPr>
          <a:xfrm>
            <a:off x="6972130" y="2282747"/>
            <a:ext cx="490070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B9FF4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Duration Predictor (Conv1D + FC)</a:t>
            </a:r>
            <a:r>
              <a:rPr lang="th-TH" sz="2800" b="1" dirty="0">
                <a:highlight>
                  <a:srgbClr val="FB9FF4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ทำนายจำนวนครั้งที่ต้องทำซ้ำ แล้ว คำนวณ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MSE Loss </a:t>
            </a:r>
            <a:r>
              <a:rPr lang="en-US" sz="2800" b="1" dirty="0">
                <a:highlight>
                  <a:srgbClr val="FB9FF4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Repeat Layer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ทำซ้ำ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Encoder Output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ตาม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Duration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ที่คาดการณ์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highlight>
                  <a:srgbClr val="FB9FF4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FFT Block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ประมวลผลข้อมูลที่ถูกขยาย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highlight>
                  <a:srgbClr val="FB9FF4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FC (Fully Connected Layer)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แปลงข้อมูลเป็นคุณลักษณะเสียง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highlight>
                  <a:srgbClr val="FB9FF4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คำนวณ </a:t>
            </a:r>
            <a:r>
              <a:rPr lang="en-US" sz="2800" b="1" dirty="0">
                <a:highlight>
                  <a:srgbClr val="FB9FF4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MSE Loss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ปรับผลลัพธ์ให้แม่นยำ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FBF21-DB2A-D603-1DAD-B350AA1471C7}"/>
              </a:ext>
            </a:extLst>
          </p:cNvPr>
          <p:cNvSpPr/>
          <p:nvPr/>
        </p:nvSpPr>
        <p:spPr>
          <a:xfrm>
            <a:off x="2882900" y="4267906"/>
            <a:ext cx="2286000" cy="7978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49DEC-269D-7DE0-5822-8166C77AF4EC}"/>
              </a:ext>
            </a:extLst>
          </p:cNvPr>
          <p:cNvSpPr/>
          <p:nvPr/>
        </p:nvSpPr>
        <p:spPr>
          <a:xfrm>
            <a:off x="5168900" y="3273499"/>
            <a:ext cx="1274060" cy="23412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81E67D-60FA-0F3C-7B6F-B5FCA80C90F5}"/>
              </a:ext>
            </a:extLst>
          </p:cNvPr>
          <p:cNvSpPr/>
          <p:nvPr/>
        </p:nvSpPr>
        <p:spPr>
          <a:xfrm>
            <a:off x="216982" y="2929263"/>
            <a:ext cx="1597839" cy="30559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92DB4D0-B3B0-E78D-FF66-0848A842AE4A}"/>
              </a:ext>
            </a:extLst>
          </p:cNvPr>
          <p:cNvSpPr/>
          <p:nvPr/>
        </p:nvSpPr>
        <p:spPr>
          <a:xfrm>
            <a:off x="216982" y="2580063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CBC9344-3A81-B0C4-240C-AB3437569E5B}"/>
              </a:ext>
            </a:extLst>
          </p:cNvPr>
          <p:cNvSpPr/>
          <p:nvPr/>
        </p:nvSpPr>
        <p:spPr>
          <a:xfrm>
            <a:off x="3564613" y="5133999"/>
            <a:ext cx="837985" cy="207559"/>
          </a:xfrm>
          <a:prstGeom prst="flowChartAlternateProcess">
            <a:avLst/>
          </a:prstGeom>
          <a:solidFill>
            <a:srgbClr val="FFC000"/>
          </a:solidFill>
          <a:ln w="38100">
            <a:solidFill>
              <a:srgbClr val="B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9C6E68-5592-FC3A-8CB2-58BC44C7C1D4}"/>
              </a:ext>
            </a:extLst>
          </p:cNvPr>
          <p:cNvSpPr/>
          <p:nvPr/>
        </p:nvSpPr>
        <p:spPr>
          <a:xfrm>
            <a:off x="2487921" y="1868603"/>
            <a:ext cx="1946418" cy="2331052"/>
          </a:xfrm>
          <a:prstGeom prst="rect">
            <a:avLst/>
          </a:prstGeom>
          <a:noFill/>
          <a:ln w="38100">
            <a:solidFill>
              <a:srgbClr val="C70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C44C7-CA5D-78AD-0CD4-0EE7D8FA5C21}"/>
              </a:ext>
            </a:extLst>
          </p:cNvPr>
          <p:cNvSpPr/>
          <p:nvPr/>
        </p:nvSpPr>
        <p:spPr>
          <a:xfrm>
            <a:off x="3986399" y="3809999"/>
            <a:ext cx="1136838" cy="1221623"/>
          </a:xfrm>
          <a:prstGeom prst="rect">
            <a:avLst/>
          </a:prstGeom>
          <a:noFill/>
          <a:ln w="38100">
            <a:solidFill>
              <a:srgbClr val="C70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BD84692A-4A14-7A13-1CDC-2EF5134257A6}"/>
              </a:ext>
            </a:extLst>
          </p:cNvPr>
          <p:cNvSpPr/>
          <p:nvPr/>
        </p:nvSpPr>
        <p:spPr>
          <a:xfrm>
            <a:off x="1038446" y="1977260"/>
            <a:ext cx="1597839" cy="311667"/>
          </a:xfrm>
          <a:prstGeom prst="flowChartAlternateProcess">
            <a:avLst/>
          </a:prstGeom>
          <a:solidFill>
            <a:srgbClr val="FB9FF4"/>
          </a:solidFill>
          <a:ln w="28575">
            <a:solidFill>
              <a:srgbClr val="C70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Expanding Encoder Output</a:t>
            </a:r>
          </a:p>
        </p:txBody>
      </p:sp>
    </p:spTree>
    <p:extLst>
      <p:ext uri="{BB962C8B-B14F-4D97-AF65-F5344CB8AC3E}">
        <p14:creationId xmlns:p14="http://schemas.microsoft.com/office/powerpoint/2010/main" val="226885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B8C47-8318-598F-7E30-7325EAB1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7B2E38-5F22-E892-3E26-304700962398}"/>
              </a:ext>
            </a:extLst>
          </p:cNvPr>
          <p:cNvSpPr/>
          <p:nvPr/>
        </p:nvSpPr>
        <p:spPr>
          <a:xfrm>
            <a:off x="3849910" y="96568"/>
            <a:ext cx="38683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Parallel Models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2274D3-72F5-973D-AAE4-1F78C8E755A7}"/>
              </a:ext>
            </a:extLst>
          </p:cNvPr>
          <p:cNvSpPr/>
          <p:nvPr/>
        </p:nvSpPr>
        <p:spPr>
          <a:xfrm>
            <a:off x="6621715" y="2275409"/>
            <a:ext cx="5397355" cy="36036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7B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57A7DFE-023F-1D5B-6A96-F87E62BCD80E}"/>
              </a:ext>
            </a:extLst>
          </p:cNvPr>
          <p:cNvSpPr/>
          <p:nvPr/>
        </p:nvSpPr>
        <p:spPr>
          <a:xfrm>
            <a:off x="331405" y="4785472"/>
            <a:ext cx="1368994" cy="348527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5CD5FC9A-7D3F-D49D-F8E5-32891D740A4C}"/>
              </a:ext>
            </a:extLst>
          </p:cNvPr>
          <p:cNvSpPr/>
          <p:nvPr/>
        </p:nvSpPr>
        <p:spPr>
          <a:xfrm>
            <a:off x="7003491" y="1503411"/>
            <a:ext cx="4633801" cy="11784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Generating Spectrogram 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สร้าง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Mel Spectrogram]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9E69093-5224-BF5E-C70B-955E8BA0FB1A}"/>
              </a:ext>
            </a:extLst>
          </p:cNvPr>
          <p:cNvSpPr/>
          <p:nvPr/>
        </p:nvSpPr>
        <p:spPr>
          <a:xfrm>
            <a:off x="566435" y="872807"/>
            <a:ext cx="5217659" cy="704661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FastPitch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Model Architecture </a:t>
            </a:r>
          </a:p>
        </p:txBody>
      </p:sp>
      <p:pic>
        <p:nvPicPr>
          <p:cNvPr id="5122" name="Picture 2" descr="FastPitch Architecture">
            <a:extLst>
              <a:ext uri="{FF2B5EF4-FFF2-40B4-BE49-F238E27FC236}">
                <a16:creationId xmlns:a16="http://schemas.microsoft.com/office/drawing/2014/main" id="{BB41B083-08C6-58E0-CEFC-C1056D1D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" y="1868604"/>
            <a:ext cx="6279130" cy="43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A9926C-3179-B1AA-63F5-60121E23606F}"/>
              </a:ext>
            </a:extLst>
          </p:cNvPr>
          <p:cNvSpPr/>
          <p:nvPr/>
        </p:nvSpPr>
        <p:spPr>
          <a:xfrm>
            <a:off x="2514600" y="5270501"/>
            <a:ext cx="1981200" cy="9495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695CFF7-8BEA-4097-37E8-35E9A829B51A}"/>
              </a:ext>
            </a:extLst>
          </p:cNvPr>
          <p:cNvSpPr/>
          <p:nvPr/>
        </p:nvSpPr>
        <p:spPr>
          <a:xfrm>
            <a:off x="4639730" y="2914320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00AF1-23DE-9412-F9AC-CD4A88DD44A7}"/>
              </a:ext>
            </a:extLst>
          </p:cNvPr>
          <p:cNvSpPr txBox="1"/>
          <p:nvPr/>
        </p:nvSpPr>
        <p:spPr>
          <a:xfrm>
            <a:off x="6972130" y="3096022"/>
            <a:ext cx="49007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FFT Block (</a:t>
            </a:r>
            <a:r>
              <a:rPr lang="en-US" sz="2800" b="1" dirty="0" err="1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FFTr</a:t>
            </a:r>
            <a:r>
              <a:rPr lang="en-US" sz="28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Encoder Output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Spectrogram</a:t>
            </a:r>
          </a:p>
          <a:p>
            <a:r>
              <a:rPr lang="en-US" sz="28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FC (Fully Connected Layer)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แปลงผลลัพธ์ให้เป็น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Mel Spectrogram</a:t>
            </a:r>
          </a:p>
          <a:p>
            <a:r>
              <a:rPr lang="en-US" sz="2800" b="1" dirty="0">
                <a:highlight>
                  <a:srgbClr val="77B900"/>
                </a:highlight>
                <a:latin typeface="Angsana New" panose="02020603050405020304" pitchFamily="18" charset="-34"/>
                <a:cs typeface="Angsana New" panose="02020603050405020304" pitchFamily="18" charset="-34"/>
              </a:rPr>
              <a:t>MSE Loss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ปรับผลลัพธ์ให้แม่นยำขึ้น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77E9-7F61-5C8A-44AF-98BAAC88AEF7}"/>
              </a:ext>
            </a:extLst>
          </p:cNvPr>
          <p:cNvSpPr/>
          <p:nvPr/>
        </p:nvSpPr>
        <p:spPr>
          <a:xfrm>
            <a:off x="2882900" y="4267906"/>
            <a:ext cx="2286000" cy="7978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609D5D-6D51-5293-BB0A-22DFB9855563}"/>
              </a:ext>
            </a:extLst>
          </p:cNvPr>
          <p:cNvSpPr/>
          <p:nvPr/>
        </p:nvSpPr>
        <p:spPr>
          <a:xfrm>
            <a:off x="5168900" y="3273499"/>
            <a:ext cx="1274060" cy="23412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A3864A-CB50-2E6A-1A7F-E18F42693AFC}"/>
              </a:ext>
            </a:extLst>
          </p:cNvPr>
          <p:cNvSpPr/>
          <p:nvPr/>
        </p:nvSpPr>
        <p:spPr>
          <a:xfrm>
            <a:off x="216982" y="2929263"/>
            <a:ext cx="1597839" cy="30559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FF2DAAD-885F-F8CF-757C-D4BF83C1E608}"/>
              </a:ext>
            </a:extLst>
          </p:cNvPr>
          <p:cNvSpPr/>
          <p:nvPr/>
        </p:nvSpPr>
        <p:spPr>
          <a:xfrm>
            <a:off x="216982" y="2580063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09D0771-E51A-6BE5-8274-10493713CD39}"/>
              </a:ext>
            </a:extLst>
          </p:cNvPr>
          <p:cNvSpPr/>
          <p:nvPr/>
        </p:nvSpPr>
        <p:spPr>
          <a:xfrm>
            <a:off x="3564613" y="5133999"/>
            <a:ext cx="837985" cy="207559"/>
          </a:xfrm>
          <a:prstGeom prst="flowChartAlternateProcess">
            <a:avLst/>
          </a:prstGeom>
          <a:solidFill>
            <a:srgbClr val="FFC000"/>
          </a:solidFill>
          <a:ln w="38100">
            <a:solidFill>
              <a:srgbClr val="B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38D5A2-9DB1-4D06-4A83-EEDD8E5D7E49}"/>
              </a:ext>
            </a:extLst>
          </p:cNvPr>
          <p:cNvSpPr/>
          <p:nvPr/>
        </p:nvSpPr>
        <p:spPr>
          <a:xfrm>
            <a:off x="2487921" y="1868603"/>
            <a:ext cx="1946418" cy="2331052"/>
          </a:xfrm>
          <a:prstGeom prst="rect">
            <a:avLst/>
          </a:prstGeom>
          <a:noFill/>
          <a:ln w="38100">
            <a:solidFill>
              <a:srgbClr val="C70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55CBC9-BB44-5F60-5423-DD2A869077C7}"/>
              </a:ext>
            </a:extLst>
          </p:cNvPr>
          <p:cNvSpPr/>
          <p:nvPr/>
        </p:nvSpPr>
        <p:spPr>
          <a:xfrm>
            <a:off x="3986399" y="3809999"/>
            <a:ext cx="1136838" cy="1221623"/>
          </a:xfrm>
          <a:prstGeom prst="rect">
            <a:avLst/>
          </a:prstGeom>
          <a:noFill/>
          <a:ln w="38100">
            <a:solidFill>
              <a:srgbClr val="C70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2EB154E-DD2A-E639-42A2-152DB38B72E0}"/>
              </a:ext>
            </a:extLst>
          </p:cNvPr>
          <p:cNvSpPr/>
          <p:nvPr/>
        </p:nvSpPr>
        <p:spPr>
          <a:xfrm>
            <a:off x="931130" y="1963742"/>
            <a:ext cx="1597839" cy="311667"/>
          </a:xfrm>
          <a:prstGeom prst="flowChartAlternateProcess">
            <a:avLst/>
          </a:prstGeom>
          <a:solidFill>
            <a:srgbClr val="FB9FF4"/>
          </a:solidFill>
          <a:ln w="28575">
            <a:solidFill>
              <a:srgbClr val="C70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Expanding Encoder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3D6A60-49C1-123A-A117-7CAD3649FDF8}"/>
              </a:ext>
            </a:extLst>
          </p:cNvPr>
          <p:cNvSpPr/>
          <p:nvPr/>
        </p:nvSpPr>
        <p:spPr>
          <a:xfrm>
            <a:off x="2582120" y="1886104"/>
            <a:ext cx="1707939" cy="12994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D2646B0-3CC2-0049-2064-6712BAC96CD4}"/>
              </a:ext>
            </a:extLst>
          </p:cNvPr>
          <p:cNvSpPr/>
          <p:nvPr/>
        </p:nvSpPr>
        <p:spPr>
          <a:xfrm>
            <a:off x="4186254" y="1962311"/>
            <a:ext cx="1597839" cy="327591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Generating Spectrogram </a:t>
            </a:r>
          </a:p>
        </p:txBody>
      </p:sp>
    </p:spTree>
    <p:extLst>
      <p:ext uri="{BB962C8B-B14F-4D97-AF65-F5344CB8AC3E}">
        <p14:creationId xmlns:p14="http://schemas.microsoft.com/office/powerpoint/2010/main" val="2437808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E3EA6-B194-573C-F528-79B4F3F60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578816-EE09-66E5-A023-DBB16B0C7C05}"/>
              </a:ext>
            </a:extLst>
          </p:cNvPr>
          <p:cNvSpPr/>
          <p:nvPr/>
        </p:nvSpPr>
        <p:spPr>
          <a:xfrm>
            <a:off x="3849910" y="96568"/>
            <a:ext cx="38683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Parallel Models 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55C5D57-8102-E740-3C9A-DDC66CB2AAC0}"/>
              </a:ext>
            </a:extLst>
          </p:cNvPr>
          <p:cNvSpPr/>
          <p:nvPr/>
        </p:nvSpPr>
        <p:spPr>
          <a:xfrm>
            <a:off x="331405" y="4785472"/>
            <a:ext cx="1368994" cy="348527"/>
          </a:xfrm>
          <a:prstGeom prst="flowChartAlternateProcess">
            <a:avLst/>
          </a:prstGeom>
          <a:solidFill>
            <a:srgbClr val="C00000"/>
          </a:soli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 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38D7C2B9-97A9-9B69-1ECD-1870570F9144}"/>
              </a:ext>
            </a:extLst>
          </p:cNvPr>
          <p:cNvSpPr/>
          <p:nvPr/>
        </p:nvSpPr>
        <p:spPr>
          <a:xfrm>
            <a:off x="566435" y="872807"/>
            <a:ext cx="5217659" cy="704661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7C0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FastPitch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Model Architecture </a:t>
            </a:r>
          </a:p>
        </p:txBody>
      </p:sp>
      <p:pic>
        <p:nvPicPr>
          <p:cNvPr id="5122" name="Picture 2" descr="FastPitch Architecture">
            <a:extLst>
              <a:ext uri="{FF2B5EF4-FFF2-40B4-BE49-F238E27FC236}">
                <a16:creationId xmlns:a16="http://schemas.microsoft.com/office/drawing/2014/main" id="{68F2E6FC-A6E9-8ED4-AE46-FA12C2A7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" y="1868604"/>
            <a:ext cx="6279130" cy="43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D5F324-3913-E464-E8AC-8A4DFD76F30A}"/>
              </a:ext>
            </a:extLst>
          </p:cNvPr>
          <p:cNvSpPr/>
          <p:nvPr/>
        </p:nvSpPr>
        <p:spPr>
          <a:xfrm>
            <a:off x="2514600" y="5270501"/>
            <a:ext cx="1981200" cy="9495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361EE23-5920-F124-762E-BFF68A7F7826}"/>
              </a:ext>
            </a:extLst>
          </p:cNvPr>
          <p:cNvSpPr/>
          <p:nvPr/>
        </p:nvSpPr>
        <p:spPr>
          <a:xfrm>
            <a:off x="4639730" y="2914320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D1C6A-E617-A353-FD02-2908BD7D8FEF}"/>
              </a:ext>
            </a:extLst>
          </p:cNvPr>
          <p:cNvSpPr/>
          <p:nvPr/>
        </p:nvSpPr>
        <p:spPr>
          <a:xfrm>
            <a:off x="2882900" y="4267906"/>
            <a:ext cx="2286000" cy="7978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C43B1-E514-18EC-5BF9-8B0BFE78037F}"/>
              </a:ext>
            </a:extLst>
          </p:cNvPr>
          <p:cNvSpPr/>
          <p:nvPr/>
        </p:nvSpPr>
        <p:spPr>
          <a:xfrm>
            <a:off x="5168900" y="3273499"/>
            <a:ext cx="1274060" cy="23412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C80ACD-04C9-EAA3-22C7-D36A2891EEC0}"/>
              </a:ext>
            </a:extLst>
          </p:cNvPr>
          <p:cNvSpPr/>
          <p:nvPr/>
        </p:nvSpPr>
        <p:spPr>
          <a:xfrm>
            <a:off x="216982" y="2929263"/>
            <a:ext cx="1597839" cy="30559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F0A3197-8AF7-175C-3615-AB00279B983D}"/>
              </a:ext>
            </a:extLst>
          </p:cNvPr>
          <p:cNvSpPr/>
          <p:nvPr/>
        </p:nvSpPr>
        <p:spPr>
          <a:xfrm>
            <a:off x="216982" y="2580063"/>
            <a:ext cx="1597839" cy="271261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Predicting Pitch &amp; Duration</a:t>
            </a:r>
            <a:r>
              <a:rPr lang="th-TH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E89C4C5-9F55-E985-EE9E-ABBAFFC59AFD}"/>
              </a:ext>
            </a:extLst>
          </p:cNvPr>
          <p:cNvSpPr/>
          <p:nvPr/>
        </p:nvSpPr>
        <p:spPr>
          <a:xfrm>
            <a:off x="3564613" y="5133999"/>
            <a:ext cx="837985" cy="207559"/>
          </a:xfrm>
          <a:prstGeom prst="flowChartAlternateProcess">
            <a:avLst/>
          </a:prstGeom>
          <a:solidFill>
            <a:srgbClr val="FFC000"/>
          </a:solidFill>
          <a:ln w="38100">
            <a:solidFill>
              <a:srgbClr val="B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Encoder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22BEE-F800-B5A2-CF4D-F0D198414D05}"/>
              </a:ext>
            </a:extLst>
          </p:cNvPr>
          <p:cNvSpPr/>
          <p:nvPr/>
        </p:nvSpPr>
        <p:spPr>
          <a:xfrm>
            <a:off x="2487921" y="1868603"/>
            <a:ext cx="1946418" cy="2331052"/>
          </a:xfrm>
          <a:prstGeom prst="rect">
            <a:avLst/>
          </a:prstGeom>
          <a:noFill/>
          <a:ln w="38100">
            <a:solidFill>
              <a:srgbClr val="C70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630A0-0472-81E1-00A5-63314F7B9E99}"/>
              </a:ext>
            </a:extLst>
          </p:cNvPr>
          <p:cNvSpPr/>
          <p:nvPr/>
        </p:nvSpPr>
        <p:spPr>
          <a:xfrm>
            <a:off x="3986399" y="3809999"/>
            <a:ext cx="1136838" cy="1221623"/>
          </a:xfrm>
          <a:prstGeom prst="rect">
            <a:avLst/>
          </a:prstGeom>
          <a:noFill/>
          <a:ln w="38100">
            <a:solidFill>
              <a:srgbClr val="C70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D4F6910-DE7E-6F09-BFC0-53C0039F64E4}"/>
              </a:ext>
            </a:extLst>
          </p:cNvPr>
          <p:cNvSpPr/>
          <p:nvPr/>
        </p:nvSpPr>
        <p:spPr>
          <a:xfrm>
            <a:off x="931130" y="1963742"/>
            <a:ext cx="1597839" cy="311667"/>
          </a:xfrm>
          <a:prstGeom prst="flowChartAlternateProcess">
            <a:avLst/>
          </a:prstGeom>
          <a:solidFill>
            <a:srgbClr val="FB9FF4"/>
          </a:solidFill>
          <a:ln w="28575">
            <a:solidFill>
              <a:srgbClr val="C709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Expanding Encoder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60F66E-90F0-E48F-CA49-4AE3FD8DBF48}"/>
              </a:ext>
            </a:extLst>
          </p:cNvPr>
          <p:cNvSpPr/>
          <p:nvPr/>
        </p:nvSpPr>
        <p:spPr>
          <a:xfrm>
            <a:off x="2582120" y="1886104"/>
            <a:ext cx="1707939" cy="12994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BF1C6EE-910C-8E33-6FEA-D61398B160E0}"/>
              </a:ext>
            </a:extLst>
          </p:cNvPr>
          <p:cNvSpPr/>
          <p:nvPr/>
        </p:nvSpPr>
        <p:spPr>
          <a:xfrm>
            <a:off x="4186254" y="1962311"/>
            <a:ext cx="1597839" cy="327591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Generating Spectrogram 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8D07A9F-2785-0452-3ADD-1B5BAA9254D4}"/>
              </a:ext>
            </a:extLst>
          </p:cNvPr>
          <p:cNvSpPr/>
          <p:nvPr/>
        </p:nvSpPr>
        <p:spPr>
          <a:xfrm>
            <a:off x="6708725" y="1513280"/>
            <a:ext cx="4916839" cy="3757221"/>
          </a:xfrm>
          <a:prstGeom prst="flowChartAlternateProcess">
            <a:avLst/>
          </a:prstGeom>
          <a:solidFill>
            <a:schemeClr val="accent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3B4A3855-9B58-3666-26D9-1B7B301EEF5C}"/>
              </a:ext>
            </a:extLst>
          </p:cNvPr>
          <p:cNvSpPr/>
          <p:nvPr/>
        </p:nvSpPr>
        <p:spPr>
          <a:xfrm>
            <a:off x="8328021" y="1305397"/>
            <a:ext cx="1583004" cy="415762"/>
          </a:xfrm>
          <a:prstGeom prst="flowChartAlternateProcess">
            <a:avLst/>
          </a:prstGeom>
          <a:solidFill>
            <a:srgbClr val="F7AA39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0F8783-34F2-ECB4-A9E0-DED7A9155330}"/>
              </a:ext>
            </a:extLst>
          </p:cNvPr>
          <p:cNvSpPr/>
          <p:nvPr/>
        </p:nvSpPr>
        <p:spPr>
          <a:xfrm>
            <a:off x="6781800" y="1742543"/>
            <a:ext cx="4734875" cy="3323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Encoding : </a:t>
            </a:r>
            <a:r>
              <a:rPr lang="en-US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FFT Block </a:t>
            </a:r>
            <a:r>
              <a:rPr lang="th-TH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วิเคราะห์ตัวอักษรเป็นตัวแทนเสียง</a:t>
            </a:r>
            <a:r>
              <a:rPr lang="en-US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r>
              <a:rPr lang="en-US" sz="25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 Predicting Pitch &amp; Duration : </a:t>
            </a:r>
            <a:r>
              <a:rPr lang="en-US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Conv1D + FC </a:t>
            </a:r>
            <a:r>
              <a:rPr lang="th-TH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ทำนายโทนเสียงและระยะเวลา</a:t>
            </a:r>
            <a:endParaRPr lang="en-US" sz="25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25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Expanding Encoder Output </a:t>
            </a:r>
            <a:r>
              <a:rPr lang="en-US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 Repeat Layer </a:t>
            </a:r>
            <a:r>
              <a:rPr lang="th-TH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ทำซ้ำข้อมูลตาม </a:t>
            </a:r>
            <a:r>
              <a:rPr lang="en-US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Duration, FFT Block </a:t>
            </a:r>
            <a:r>
              <a:rPr lang="th-TH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ประมวลผล</a:t>
            </a:r>
            <a:endParaRPr lang="en-US" sz="25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 Generating Spectrogram  </a:t>
            </a:r>
            <a:r>
              <a:rPr lang="en-US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FFT Block + FC </a:t>
            </a:r>
            <a:r>
              <a:rPr lang="th-TH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แปลงข้อมูลเป็น </a:t>
            </a:r>
            <a:r>
              <a:rPr lang="en-US" sz="25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Mel Spectrogram</a:t>
            </a:r>
          </a:p>
        </p:txBody>
      </p:sp>
    </p:spTree>
    <p:extLst>
      <p:ext uri="{BB962C8B-B14F-4D97-AF65-F5344CB8AC3E}">
        <p14:creationId xmlns:p14="http://schemas.microsoft.com/office/powerpoint/2010/main" val="75406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88DD8-BC97-225F-9AF1-DE692C14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94254-2BC4-9177-47A1-B18D0A8AF64E}"/>
              </a:ext>
            </a:extLst>
          </p:cNvPr>
          <p:cNvSpPr/>
          <p:nvPr/>
        </p:nvSpPr>
        <p:spPr>
          <a:xfrm>
            <a:off x="1155031" y="230828"/>
            <a:ext cx="9881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Compare Auto-Regressive Models with Parallel Models</a:t>
            </a:r>
            <a:endParaRPr lang="en-IN" sz="3200" dirty="0">
              <a:solidFill>
                <a:srgbClr val="92D050"/>
              </a:solidFill>
              <a:latin typeface="+mj-lt"/>
              <a:cs typeface="Rajdhani" panose="020000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287193-FE29-8E9E-C306-4A974DC75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48551"/>
              </p:ext>
            </p:extLst>
          </p:nvPr>
        </p:nvGraphicFramePr>
        <p:xfrm>
          <a:off x="1026693" y="951242"/>
          <a:ext cx="10539665" cy="567593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177479">
                  <a:extLst>
                    <a:ext uri="{9D8B030D-6E8A-4147-A177-3AD203B41FA5}">
                      <a16:colId xmlns:a16="http://schemas.microsoft.com/office/drawing/2014/main" val="3014894180"/>
                    </a:ext>
                  </a:extLst>
                </a:gridCol>
                <a:gridCol w="3681093">
                  <a:extLst>
                    <a:ext uri="{9D8B030D-6E8A-4147-A177-3AD203B41FA5}">
                      <a16:colId xmlns:a16="http://schemas.microsoft.com/office/drawing/2014/main" val="2080786350"/>
                    </a:ext>
                  </a:extLst>
                </a:gridCol>
                <a:gridCol w="3681093">
                  <a:extLst>
                    <a:ext uri="{9D8B030D-6E8A-4147-A177-3AD203B41FA5}">
                      <a16:colId xmlns:a16="http://schemas.microsoft.com/office/drawing/2014/main" val="117791730"/>
                    </a:ext>
                  </a:extLst>
                </a:gridCol>
              </a:tblGrid>
              <a:tr h="246996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คุณสมบัติ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Auto-Regressive Models</a:t>
                      </a:r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Parallel Models</a:t>
                      </a:r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⚡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505099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หลักการทำงาน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ทำนายสเปกโตรแกรม 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ทีละเฟรม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ต่อเนื่องกัน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ทำนายสเปกโตรแกรม 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ทุกเฟรมพร้อมกัน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223584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ความเร็วในการประมวลผล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ช้า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เพราะต้องรอเฟรมก่อนหน้า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เร็วมาก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เพราะคำนวณทุกเฟรมพร้อมกัน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306105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Inference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ช้า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เพราะต้องรอแต่ละเฟรมก่อนสร้างเฟรมถัดไป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เร็วขึ้น 100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x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เนื่องจากใช้ 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Duration 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158648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โครงสร้างหลัก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ใช้ 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RNN/LSTM + Attention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ในการเรียนรู้ลำดับเสียง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ใช้ 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CNN/Transformer + Duration Prediction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419285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การฝึก (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Training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ฝึกยากกว่า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เสี่ยงต่อ 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Vanishing/Exploding Gradients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ฝึกง่ายกว่า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เพราะคำนวณแบบขนาน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870124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คุณภาพเสียง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ลื่นไหลกว่า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เพราะใช้ 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Attention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ควบคุมจังหวะเสียงได้ดี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ด้วย 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Duration 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1669"/>
                  </a:ext>
                </a:extLst>
              </a:tr>
              <a:tr h="361204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ตัวอย่างโมเดล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Tacotron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2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(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ใช้ 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Attention + </a:t>
                      </a:r>
                      <a:r>
                        <a:rPr lang="en-US" sz="24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WaveNet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FastPitch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(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ใช้ 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Duration Prediction)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87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F82B6-CEFD-DAAA-B0A8-B734C69DC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DFAC37-A373-0460-1550-5143D3224563}"/>
              </a:ext>
            </a:extLst>
          </p:cNvPr>
          <p:cNvSpPr/>
          <p:nvPr/>
        </p:nvSpPr>
        <p:spPr>
          <a:xfrm>
            <a:off x="945419" y="277354"/>
            <a:ext cx="98106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Audio Synthesis (Spectrogram Inversion)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356573-BB95-BE95-E6F9-5F05D7100673}"/>
              </a:ext>
            </a:extLst>
          </p:cNvPr>
          <p:cNvSpPr/>
          <p:nvPr/>
        </p:nvSpPr>
        <p:spPr>
          <a:xfrm>
            <a:off x="183349" y="2465565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ใช้ 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Vocoder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ในการสร้างคลื่นเสียงจาก 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Spectrogram</a:t>
            </a:r>
            <a:endParaRPr lang="en-IN" sz="40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E66300-0D6A-D95B-7C3F-4F4D70BCEE6B}"/>
              </a:ext>
            </a:extLst>
          </p:cNvPr>
          <p:cNvSpPr/>
          <p:nvPr/>
        </p:nvSpPr>
        <p:spPr>
          <a:xfrm>
            <a:off x="183351" y="986739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เรียกอีกชื่อว่า 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Spectrogram Inversion</a:t>
            </a:r>
            <a:endParaRPr lang="en-IN" sz="4000" b="1" dirty="0">
              <a:solidFill>
                <a:srgbClr val="77B900"/>
              </a:solidFill>
              <a:cs typeface="Baloo 2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F7CB9-2EA9-1DA0-FFB1-A063B48E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61" y="3429000"/>
            <a:ext cx="7305011" cy="32448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2E8F97-F16E-8B44-00B5-D41307781403}"/>
              </a:ext>
            </a:extLst>
          </p:cNvPr>
          <p:cNvSpPr/>
          <p:nvPr/>
        </p:nvSpPr>
        <p:spPr>
          <a:xfrm>
            <a:off x="183350" y="1756180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เป็นกระบวนการ แปลง 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Spectrogram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ให้เป็น</a:t>
            </a:r>
            <a:r>
              <a:rPr lang="th-TH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เสียงพูด</a:t>
            </a:r>
            <a:endParaRPr lang="en-IN" sz="4000" b="1" dirty="0">
              <a:solidFill>
                <a:srgbClr val="77B900"/>
              </a:solidFill>
              <a:cs typeface="Baloo 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7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963F4-2D12-CDC8-371B-7D23DDB6C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7B30A-542F-E46F-8016-77BE357C9A35}"/>
              </a:ext>
            </a:extLst>
          </p:cNvPr>
          <p:cNvSpPr/>
          <p:nvPr/>
        </p:nvSpPr>
        <p:spPr>
          <a:xfrm>
            <a:off x="1531317" y="277354"/>
            <a:ext cx="86389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How Spectrogram Inversion Works</a:t>
            </a:r>
            <a:r>
              <a:rPr lang="th-TH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 </a:t>
            </a:r>
            <a:r>
              <a:rPr lang="en-US" sz="4400" b="1" dirty="0">
                <a:solidFill>
                  <a:srgbClr val="92D050"/>
                </a:solidFill>
                <a:latin typeface="+mj-lt"/>
                <a:cs typeface="Rajdhani" panose="02000000000000000000" pitchFamily="2" charset="0"/>
              </a:rPr>
              <a:t>?</a:t>
            </a:r>
            <a:endParaRPr lang="en-IN" sz="4400" b="1" i="0" dirty="0">
              <a:solidFill>
                <a:srgbClr val="92D050"/>
              </a:solidFill>
              <a:effectLst/>
              <a:latin typeface="+mj-lt"/>
              <a:cs typeface="Rajdhani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1D84E-3DC6-10BC-94DE-CC41486D97F2}"/>
              </a:ext>
            </a:extLst>
          </p:cNvPr>
          <p:cNvSpPr/>
          <p:nvPr/>
        </p:nvSpPr>
        <p:spPr>
          <a:xfrm>
            <a:off x="343773" y="3372280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3. 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Vocoder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แปลง 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Spectrogram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คลื่นเสียง</a:t>
            </a:r>
            <a:endParaRPr lang="en-IN" sz="40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844AD4-E422-AB50-AD3B-96ACFF29F498}"/>
              </a:ext>
            </a:extLst>
          </p:cNvPr>
          <p:cNvSpPr/>
          <p:nvPr/>
        </p:nvSpPr>
        <p:spPr>
          <a:xfrm>
            <a:off x="343773" y="1531624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รับ 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Spectrogram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เป็นอินพุต</a:t>
            </a:r>
            <a:endParaRPr lang="en-IN" sz="4000" b="1" dirty="0">
              <a:solidFill>
                <a:srgbClr val="77B900"/>
              </a:solidFill>
              <a:cs typeface="Baloo 2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09567-F80C-A5F4-F85F-9AA73F88682F}"/>
              </a:ext>
            </a:extLst>
          </p:cNvPr>
          <p:cNvSpPr/>
          <p:nvPr/>
        </p:nvSpPr>
        <p:spPr>
          <a:xfrm>
            <a:off x="343773" y="2486095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เติมข้อมูลเฟสเพื่อสร้างคลื่นเสียง (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Waveform Reconstruction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IN" sz="4000" b="1" dirty="0">
              <a:solidFill>
                <a:srgbClr val="77B900"/>
              </a:solidFill>
              <a:cs typeface="Baloo 2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B9349-B966-7160-A0A1-35ED4B8B1753}"/>
              </a:ext>
            </a:extLst>
          </p:cNvPr>
          <p:cNvSpPr/>
          <p:nvPr/>
        </p:nvSpPr>
        <p:spPr>
          <a:xfrm>
            <a:off x="183348" y="4395037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สร้างไฟล์เสียงที่สามารถเล่นได้</a:t>
            </a:r>
            <a:endParaRPr lang="en-IN" sz="4000" b="1" dirty="0">
              <a:solidFill>
                <a:schemeClr val="bg1"/>
              </a:solidFill>
              <a:cs typeface="Baloo 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79278-C0F9-AA0D-31E3-40112861B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23183F-FBB8-65D6-B874-663D0A165B2A}"/>
              </a:ext>
            </a:extLst>
          </p:cNvPr>
          <p:cNvSpPr/>
          <p:nvPr/>
        </p:nvSpPr>
        <p:spPr>
          <a:xfrm>
            <a:off x="3692168" y="277354"/>
            <a:ext cx="4317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+mj-lt"/>
                <a:cs typeface="Rajdhani" panose="02000000000000000000" pitchFamily="2" charset="0"/>
              </a:rPr>
              <a:t>What is Vocoder ?</a:t>
            </a:r>
            <a:endParaRPr lang="en-IN" sz="4400" b="1" i="0" dirty="0">
              <a:solidFill>
                <a:srgbClr val="92D050"/>
              </a:solidFill>
              <a:effectLst/>
              <a:latin typeface="+mj-lt"/>
              <a:cs typeface="Rajdhani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2BEBB-F3A4-4FE7-1A62-87F2511CA3C7}"/>
              </a:ext>
            </a:extLst>
          </p:cNvPr>
          <p:cNvSpPr/>
          <p:nvPr/>
        </p:nvSpPr>
        <p:spPr>
          <a:xfrm>
            <a:off x="460661" y="3179736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B5050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เติมข้อมูลเฟส (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Phase Information)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ที่ขาดหายไปจาก 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Spectrogram</a:t>
            </a:r>
            <a:endParaRPr lang="en-IN" sz="4000" b="1" dirty="0">
              <a:solidFill>
                <a:srgbClr val="77B900"/>
              </a:solidFill>
              <a:cs typeface="Baloo 2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93FEF-1058-E2BA-D356-1B0504D21FDC}"/>
              </a:ext>
            </a:extLst>
          </p:cNvPr>
          <p:cNvSpPr/>
          <p:nvPr/>
        </p:nvSpPr>
        <p:spPr>
          <a:xfrm>
            <a:off x="0" y="1423811"/>
            <a:ext cx="1226532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Vocoder (Voice Encoder-Decoder)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โมเดลที่ใช้แปลง 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Spectrogram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ให้เป็นคลื่นเสียง </a:t>
            </a:r>
            <a:endParaRPr lang="en-IN" sz="4000" b="1" dirty="0">
              <a:solidFill>
                <a:srgbClr val="77B900"/>
              </a:solidFill>
              <a:cs typeface="Baloo 2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BE744-A4EB-48FE-739E-F9E09F8C2940}"/>
              </a:ext>
            </a:extLst>
          </p:cNvPr>
          <p:cNvSpPr/>
          <p:nvPr/>
        </p:nvSpPr>
        <p:spPr>
          <a:xfrm>
            <a:off x="460662" y="2270186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B5050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ใช้ใน ขั้นตอนสุดท้ายของระบบ </a:t>
            </a:r>
            <a:r>
              <a:rPr lang="en-US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TTS</a:t>
            </a:r>
            <a:endParaRPr lang="en-IN" sz="4000" b="1" dirty="0">
              <a:solidFill>
                <a:srgbClr val="77B900"/>
              </a:solidFill>
              <a:cs typeface="Baloo 2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663DC-E02C-2539-7AC8-8AB4EBFBAA87}"/>
              </a:ext>
            </a:extLst>
          </p:cNvPr>
          <p:cNvSpPr/>
          <p:nvPr/>
        </p:nvSpPr>
        <p:spPr>
          <a:xfrm>
            <a:off x="343775" y="4118455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B50505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ช่วยให้เสียงพูดที่สร้างขึ้น </a:t>
            </a:r>
            <a:r>
              <a:rPr lang="th-TH" sz="40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ฟังดูเป็นธรรมชาติขึ้น</a:t>
            </a:r>
            <a:endParaRPr lang="en-IN" sz="4000" b="1" dirty="0">
              <a:solidFill>
                <a:srgbClr val="77B900"/>
              </a:solidFill>
              <a:cs typeface="Baloo 2" pitchFamily="2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24DA8D9-AD99-D4A0-CA87-9F14FE25AB70}"/>
              </a:ext>
            </a:extLst>
          </p:cNvPr>
          <p:cNvSpPr/>
          <p:nvPr/>
        </p:nvSpPr>
        <p:spPr>
          <a:xfrm>
            <a:off x="343775" y="5252851"/>
            <a:ext cx="3465095" cy="1427747"/>
          </a:xfrm>
          <a:prstGeom prst="flowChartConnector">
            <a:avLst/>
          </a:prstGeom>
          <a:solidFill>
            <a:srgbClr val="FFF7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WaveNet</a:t>
            </a:r>
            <a:endParaRPr lang="en-US" sz="54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6C4B31C-EFA4-63F5-99F3-61922917BCFA}"/>
              </a:ext>
            </a:extLst>
          </p:cNvPr>
          <p:cNvSpPr/>
          <p:nvPr/>
        </p:nvSpPr>
        <p:spPr>
          <a:xfrm>
            <a:off x="4201902" y="5252850"/>
            <a:ext cx="3465095" cy="1427747"/>
          </a:xfrm>
          <a:prstGeom prst="flowChartConnector">
            <a:avLst/>
          </a:prstGeom>
          <a:solidFill>
            <a:srgbClr val="FFF7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HiFi-GAN 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3569ED5-7747-6E7F-18C6-E5E40B8D68B7}"/>
              </a:ext>
            </a:extLst>
          </p:cNvPr>
          <p:cNvSpPr/>
          <p:nvPr/>
        </p:nvSpPr>
        <p:spPr>
          <a:xfrm>
            <a:off x="8043986" y="5252849"/>
            <a:ext cx="3465095" cy="1427747"/>
          </a:xfrm>
          <a:prstGeom prst="flowChartConnector">
            <a:avLst/>
          </a:prstGeom>
          <a:solidFill>
            <a:srgbClr val="FFF7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WaveRNN</a:t>
            </a:r>
            <a:r>
              <a:rPr lang="en-US" sz="54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724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407F-D822-40BC-0468-B54E4B6F5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993199-4300-6C13-5DA9-8E64F1C9CA2B}"/>
              </a:ext>
            </a:extLst>
          </p:cNvPr>
          <p:cNvSpPr/>
          <p:nvPr/>
        </p:nvSpPr>
        <p:spPr>
          <a:xfrm>
            <a:off x="1155031" y="230828"/>
            <a:ext cx="98819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vocode</a:t>
            </a:r>
            <a:endParaRPr lang="en-IN" sz="4400" dirty="0">
              <a:solidFill>
                <a:srgbClr val="92D050"/>
              </a:solidFill>
              <a:latin typeface="+mj-lt"/>
              <a:cs typeface="Rajdhani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9E687-372C-4620-A968-E933AD73D9D0}"/>
              </a:ext>
            </a:extLst>
          </p:cNvPr>
          <p:cNvSpPr/>
          <p:nvPr/>
        </p:nvSpPr>
        <p:spPr>
          <a:xfrm>
            <a:off x="612982" y="882316"/>
            <a:ext cx="49021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latin typeface="+mj-lt"/>
                <a:cs typeface="Rajdhani" panose="02000000000000000000" pitchFamily="2" charset="0"/>
              </a:rPr>
              <a:t>WaveNet</a:t>
            </a:r>
            <a:endParaRPr lang="en-IN" sz="4400" dirty="0">
              <a:solidFill>
                <a:srgbClr val="FF0000"/>
              </a:solidFill>
              <a:latin typeface="+mj-lt"/>
              <a:cs typeface="Rajdhani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307346-FF92-C700-888F-A5AB07A26897}"/>
              </a:ext>
            </a:extLst>
          </p:cNvPr>
          <p:cNvSpPr/>
          <p:nvPr/>
        </p:nvSpPr>
        <p:spPr>
          <a:xfrm>
            <a:off x="6176080" y="882316"/>
            <a:ext cx="5871324" cy="5744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7B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64F05-5396-6E39-53C1-23C42BEE0C04}"/>
              </a:ext>
            </a:extLst>
          </p:cNvPr>
          <p:cNvSpPr/>
          <p:nvPr/>
        </p:nvSpPr>
        <p:spPr>
          <a:xfrm>
            <a:off x="6356722" y="999587"/>
            <a:ext cx="5578124" cy="238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 </a:t>
            </a:r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WaveNet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vocoder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แบบ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auto-regressive</a:t>
            </a:r>
          </a:p>
          <a:p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ใช้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dilated causal CNN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ทำนายเสียงทีละตัวจากข้อมูลก่อนหน้า</a:t>
            </a:r>
          </a:p>
          <a:p>
            <a:r>
              <a:rPr lang="th-TH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คุณภาพเสียงสูงแต่ ช้ามาก 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RTF = 100 → 1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วินาทีเสียงใช้ 100 วินาทีสร้าง)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49590-933F-879D-C322-AEBA335DE04B}"/>
              </a:ext>
            </a:extLst>
          </p:cNvPr>
          <p:cNvSpPr/>
          <p:nvPr/>
        </p:nvSpPr>
        <p:spPr>
          <a:xfrm>
            <a:off x="6389067" y="3240618"/>
            <a:ext cx="5578124" cy="1585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WaveNet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ให้เสียงสมจริง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66824B-2A24-1272-0A85-A373DA037A8B}"/>
              </a:ext>
            </a:extLst>
          </p:cNvPr>
          <p:cNvSpPr/>
          <p:nvPr/>
        </p:nvSpPr>
        <p:spPr>
          <a:xfrm>
            <a:off x="6501625" y="4684816"/>
            <a:ext cx="5578124" cy="1585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ข้อจำกัด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ช้ามาก ไม่เหมาะกับ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real-time TTS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266" name="Picture 2" descr="Google WaveNet.">
            <a:extLst>
              <a:ext uri="{FF2B5EF4-FFF2-40B4-BE49-F238E27FC236}">
                <a16:creationId xmlns:a16="http://schemas.microsoft.com/office/drawing/2014/main" id="{1AE8B365-BF58-21E6-256C-F6D7A98F7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9" y="1698290"/>
            <a:ext cx="5856582" cy="427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6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1074-D90F-0F37-D494-87EA57E27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2FFC5E-942D-4071-BE07-17F0F5E52A05}"/>
              </a:ext>
            </a:extLst>
          </p:cNvPr>
          <p:cNvSpPr/>
          <p:nvPr/>
        </p:nvSpPr>
        <p:spPr>
          <a:xfrm>
            <a:off x="224809" y="1651757"/>
            <a:ext cx="5871191" cy="3770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F4CB1-7827-FB5F-E458-003254457166}"/>
              </a:ext>
            </a:extLst>
          </p:cNvPr>
          <p:cNvSpPr/>
          <p:nvPr/>
        </p:nvSpPr>
        <p:spPr>
          <a:xfrm>
            <a:off x="1155031" y="230828"/>
            <a:ext cx="98819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vocode</a:t>
            </a:r>
            <a:endParaRPr lang="en-IN" sz="4400" dirty="0">
              <a:solidFill>
                <a:srgbClr val="92D050"/>
              </a:solidFill>
              <a:latin typeface="+mj-lt"/>
              <a:cs typeface="Rajdhani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E5684-76B8-605F-04CD-2080E570D5DE}"/>
              </a:ext>
            </a:extLst>
          </p:cNvPr>
          <p:cNvSpPr/>
          <p:nvPr/>
        </p:nvSpPr>
        <p:spPr>
          <a:xfrm>
            <a:off x="612982" y="882316"/>
            <a:ext cx="49021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+mj-lt"/>
                <a:cs typeface="Rajdhani" panose="02000000000000000000" pitchFamily="2" charset="0"/>
              </a:rPr>
              <a:t>HiFi-GAN</a:t>
            </a:r>
            <a:endParaRPr lang="en-IN" sz="4400" dirty="0">
              <a:solidFill>
                <a:srgbClr val="FF0000"/>
              </a:solidFill>
              <a:latin typeface="+mj-lt"/>
              <a:cs typeface="Rajdhani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E79749-4263-A45D-98F5-3EA9AF213028}"/>
              </a:ext>
            </a:extLst>
          </p:cNvPr>
          <p:cNvSpPr/>
          <p:nvPr/>
        </p:nvSpPr>
        <p:spPr>
          <a:xfrm>
            <a:off x="6176080" y="882316"/>
            <a:ext cx="5871324" cy="5744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7B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22" name="Picture 6" descr="HiFi GAN | PyTorch">
            <a:extLst>
              <a:ext uri="{FF2B5EF4-FFF2-40B4-BE49-F238E27FC236}">
                <a16:creationId xmlns:a16="http://schemas.microsoft.com/office/drawing/2014/main" id="{AA3D6180-9EFE-F85B-395E-86FF3662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7" y="2167615"/>
            <a:ext cx="5489434" cy="30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72B8F2-0546-1C61-9C5D-D6F4BEF08DCC}"/>
              </a:ext>
            </a:extLst>
          </p:cNvPr>
          <p:cNvSpPr/>
          <p:nvPr/>
        </p:nvSpPr>
        <p:spPr>
          <a:xfrm>
            <a:off x="6356722" y="999587"/>
            <a:ext cx="5578124" cy="238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ที่เร็วกว่า </a:t>
            </a:r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WaveNet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10,000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เท่า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GAN-based training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แทน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Auto- Regressive →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เร็วขึ้น (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RTF = 0.01)</a:t>
            </a:r>
          </a:p>
          <a:p>
            <a:r>
              <a:rPr lang="en-US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Scale &amp; Period Discriminators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เพื่อตรวจจับเสียงปลอม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A4C91-49D1-1333-FC25-50C166891667}"/>
              </a:ext>
            </a:extLst>
          </p:cNvPr>
          <p:cNvSpPr/>
          <p:nvPr/>
        </p:nvSpPr>
        <p:spPr>
          <a:xfrm>
            <a:off x="6389067" y="3240618"/>
            <a:ext cx="5578124" cy="1585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เร็ว เหมาะสำหรับ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real-time TTS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ใช้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Feature Matching Loss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เพื่อให้เสียงสมจริง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D181CC-3D9E-1187-A6D4-C9424D6249B4}"/>
              </a:ext>
            </a:extLst>
          </p:cNvPr>
          <p:cNvSpPr/>
          <p:nvPr/>
        </p:nvSpPr>
        <p:spPr>
          <a:xfrm>
            <a:off x="6501625" y="4684816"/>
            <a:ext cx="5578124" cy="1585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ข้อจำกัด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ต้องใช้พลังการคำนวณสูงกว่าบางโมเดล</a:t>
            </a:r>
          </a:p>
        </p:txBody>
      </p:sp>
    </p:spTree>
    <p:extLst>
      <p:ext uri="{BB962C8B-B14F-4D97-AF65-F5344CB8AC3E}">
        <p14:creationId xmlns:p14="http://schemas.microsoft.com/office/powerpoint/2010/main" val="633659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848C4-A8C9-7705-8753-2BF66B4FB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9599F8-51E3-385E-5EB8-21B3B76A0DD6}"/>
              </a:ext>
            </a:extLst>
          </p:cNvPr>
          <p:cNvSpPr/>
          <p:nvPr/>
        </p:nvSpPr>
        <p:spPr>
          <a:xfrm>
            <a:off x="192331" y="1375002"/>
            <a:ext cx="5871191" cy="497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7734E-9EDD-D03F-BAA2-DD55D318E76A}"/>
              </a:ext>
            </a:extLst>
          </p:cNvPr>
          <p:cNvSpPr/>
          <p:nvPr/>
        </p:nvSpPr>
        <p:spPr>
          <a:xfrm>
            <a:off x="1155031" y="230828"/>
            <a:ext cx="98819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vocode</a:t>
            </a:r>
            <a:endParaRPr lang="en-IN" sz="4400" dirty="0">
              <a:solidFill>
                <a:srgbClr val="92D050"/>
              </a:solidFill>
              <a:latin typeface="+mj-lt"/>
              <a:cs typeface="Rajdhani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6C41A-7898-EEE1-80AD-1ADF8D7D1E28}"/>
              </a:ext>
            </a:extLst>
          </p:cNvPr>
          <p:cNvSpPr/>
          <p:nvPr/>
        </p:nvSpPr>
        <p:spPr>
          <a:xfrm>
            <a:off x="612982" y="745618"/>
            <a:ext cx="49021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latin typeface="+mj-lt"/>
                <a:cs typeface="Rajdhani" panose="02000000000000000000" pitchFamily="2" charset="0"/>
              </a:rPr>
              <a:t>WaveRNN</a:t>
            </a:r>
            <a:endParaRPr lang="en-IN" sz="4400" dirty="0">
              <a:solidFill>
                <a:srgbClr val="FF0000"/>
              </a:solidFill>
              <a:latin typeface="+mj-lt"/>
              <a:cs typeface="Rajdhani" panose="020000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725B2A-EC33-9459-A680-7071E069070C}"/>
              </a:ext>
            </a:extLst>
          </p:cNvPr>
          <p:cNvSpPr/>
          <p:nvPr/>
        </p:nvSpPr>
        <p:spPr>
          <a:xfrm>
            <a:off x="6176080" y="882316"/>
            <a:ext cx="5871324" cy="5744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7B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3C065-E853-B044-2569-500631DC1383}"/>
              </a:ext>
            </a:extLst>
          </p:cNvPr>
          <p:cNvSpPr/>
          <p:nvPr/>
        </p:nvSpPr>
        <p:spPr>
          <a:xfrm>
            <a:off x="6356722" y="999587"/>
            <a:ext cx="5578124" cy="2382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 </a:t>
            </a:r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WaveRNN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คือ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vocoder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ที่ใช้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RNN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ออกแบบให้ เล็กและใช้พลังงานต่ำ เหมาะกับ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on-device TTS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th-TH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ใช้ </a:t>
            </a:r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Softmax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แบบแยกส่วน, </a:t>
            </a:r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Subscaling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Sparse Training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เพื่อลดภาระการคำนวณ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A410D8-C789-C4A3-D687-EC7CB3357ABB}"/>
              </a:ext>
            </a:extLst>
          </p:cNvPr>
          <p:cNvSpPr/>
          <p:nvPr/>
        </p:nvSpPr>
        <p:spPr>
          <a:xfrm>
            <a:off x="6389067" y="3240618"/>
            <a:ext cx="5578124" cy="1585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ข้อดี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ประหยัดพลังงาน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Inference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เร็วกว่า </a:t>
            </a:r>
            <a:r>
              <a:rPr lang="en-US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WaveNet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060FCE-FC71-22AE-926C-39524A77DEC2}"/>
              </a:ext>
            </a:extLst>
          </p:cNvPr>
          <p:cNvSpPr/>
          <p:nvPr/>
        </p:nvSpPr>
        <p:spPr>
          <a:xfrm>
            <a:off x="6501625" y="4684816"/>
            <a:ext cx="5578124" cy="1585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8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ข้อจำกัด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ยังช้ากว่า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HiFi-GAN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BD3704-352C-2F1C-F45A-0AB30D29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21" y="1515059"/>
            <a:ext cx="4559165" cy="43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1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6FA51-B4BA-2C1E-A671-F7D6CBEAB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147ECD-397F-A435-1462-FD411E5EB681}"/>
              </a:ext>
            </a:extLst>
          </p:cNvPr>
          <p:cNvSpPr/>
          <p:nvPr/>
        </p:nvSpPr>
        <p:spPr>
          <a:xfrm>
            <a:off x="119188" y="1139337"/>
            <a:ext cx="1101399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0" dirty="0">
                <a:solidFill>
                  <a:srgbClr val="77B9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Text-to-Speech (TTS) </a:t>
            </a:r>
            <a:r>
              <a:rPr lang="th-TH" sz="40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หรือ </a:t>
            </a:r>
            <a:r>
              <a:rPr lang="th-TH" sz="4000" b="1" i="0" dirty="0">
                <a:solidFill>
                  <a:srgbClr val="77B9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ระบบสังเคราะห์เสียงพูด </a:t>
            </a:r>
            <a:r>
              <a:rPr lang="th-TH" sz="40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คือเทคโนโลยีที่แปลงข้อความเป็นเสียงพูดโดยอัตโนมัติ</a:t>
            </a:r>
            <a:endParaRPr lang="en-IN" sz="4000" b="1" dirty="0">
              <a:solidFill>
                <a:schemeClr val="bg1"/>
              </a:solidFill>
              <a:cs typeface="Baloo 2" pitchFamily="2" charset="0"/>
            </a:endParaRPr>
          </a:p>
        </p:txBody>
      </p:sp>
      <p:pic>
        <p:nvPicPr>
          <p:cNvPr id="3076" name="Picture 4" descr="What is Text to Speech? | Data Science | NVIDIA Glossary">
            <a:extLst>
              <a:ext uri="{FF2B5EF4-FFF2-40B4-BE49-F238E27FC236}">
                <a16:creationId xmlns:a16="http://schemas.microsoft.com/office/drawing/2014/main" id="{E3184173-B89A-4981-BB42-D1274BF5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32" y="3256608"/>
            <a:ext cx="2764005" cy="34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E82CB2-5863-D38B-35F3-A4EA64069D1F}"/>
              </a:ext>
            </a:extLst>
          </p:cNvPr>
          <p:cNvSpPr/>
          <p:nvPr/>
        </p:nvSpPr>
        <p:spPr>
          <a:xfrm>
            <a:off x="2826223" y="369896"/>
            <a:ext cx="5835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What is Text-to-Speech?</a:t>
            </a:r>
          </a:p>
        </p:txBody>
      </p:sp>
    </p:spTree>
    <p:extLst>
      <p:ext uri="{BB962C8B-B14F-4D97-AF65-F5344CB8AC3E}">
        <p14:creationId xmlns:p14="http://schemas.microsoft.com/office/powerpoint/2010/main" val="215451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080F1-E918-C53D-8D31-BAEAC824E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DB00E1-B99E-3B9F-5B12-4B8E32A45D6C}"/>
              </a:ext>
            </a:extLst>
          </p:cNvPr>
          <p:cNvSpPr/>
          <p:nvPr/>
        </p:nvSpPr>
        <p:spPr>
          <a:xfrm>
            <a:off x="1155031" y="230828"/>
            <a:ext cx="9881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Compare </a:t>
            </a:r>
            <a:r>
              <a:rPr lang="en-US" sz="3200" b="1" i="0" dirty="0" err="1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WaveNet</a:t>
            </a:r>
            <a:r>
              <a:rPr lang="en-US" sz="32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, HiFi-GAN, and </a:t>
            </a:r>
            <a:r>
              <a:rPr lang="en-US" sz="3200" b="1" i="0" dirty="0" err="1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WaveRNN</a:t>
            </a:r>
            <a:endParaRPr lang="en-IN" sz="3200" dirty="0">
              <a:solidFill>
                <a:srgbClr val="92D050"/>
              </a:solidFill>
              <a:latin typeface="+mj-lt"/>
              <a:cs typeface="Rajdhani" panose="020000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4E3ABC-5E64-C0B5-E603-36B403239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23853"/>
              </p:ext>
            </p:extLst>
          </p:nvPr>
        </p:nvGraphicFramePr>
        <p:xfrm>
          <a:off x="336885" y="951242"/>
          <a:ext cx="11518231" cy="54082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73629">
                  <a:extLst>
                    <a:ext uri="{9D8B030D-6E8A-4147-A177-3AD203B41FA5}">
                      <a16:colId xmlns:a16="http://schemas.microsoft.com/office/drawing/2014/main" val="3014894180"/>
                    </a:ext>
                  </a:extLst>
                </a:gridCol>
                <a:gridCol w="2981534">
                  <a:extLst>
                    <a:ext uri="{9D8B030D-6E8A-4147-A177-3AD203B41FA5}">
                      <a16:colId xmlns:a16="http://schemas.microsoft.com/office/drawing/2014/main" val="2080786350"/>
                    </a:ext>
                  </a:extLst>
                </a:gridCol>
                <a:gridCol w="2981534">
                  <a:extLst>
                    <a:ext uri="{9D8B030D-6E8A-4147-A177-3AD203B41FA5}">
                      <a16:colId xmlns:a16="http://schemas.microsoft.com/office/drawing/2014/main" val="117791730"/>
                    </a:ext>
                  </a:extLst>
                </a:gridCol>
                <a:gridCol w="2981534">
                  <a:extLst>
                    <a:ext uri="{9D8B030D-6E8A-4147-A177-3AD203B41FA5}">
                      <a16:colId xmlns:a16="http://schemas.microsoft.com/office/drawing/2014/main" val="524775351"/>
                    </a:ext>
                  </a:extLst>
                </a:gridCol>
              </a:tblGrid>
              <a:tr h="246996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คุณสมบัติ</a:t>
                      </a:r>
                      <a:endParaRPr lang="en-US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WaveNet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endParaRPr lang="th-TH" sz="2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(Auto-Regressive)</a:t>
                      </a:r>
                      <a:endParaRPr lang="en-US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HiFi-GAN </a:t>
                      </a:r>
                      <a:endParaRPr lang="th-TH" sz="28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(Non-Auto-Regressive)</a:t>
                      </a:r>
                      <a:endParaRPr lang="en-US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WaveRNN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(RNN-Based)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505099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โครงสร้างโมเดล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Dilated Causal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GAN-Based (Generator + Discriminators)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Recurrent Neural Network (RNN)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223584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Auto-Regressive?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ใช่ (ช้าแต่แม่นยำ)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ไม่ใช่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Parallel, 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เร็วกว่า)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ใช่ แต่ปรับปรุงให้เร็วขึ้น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306105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Inference Speed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ช้ามาก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RTF ≈ 100)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เร็วมาก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RTF ≈ 0.01, 10,000x 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เร็วกว่า </a:t>
                      </a:r>
                      <a:r>
                        <a:rPr lang="en-US" sz="2400" b="1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WaveNet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เร็วกว่า </a:t>
                      </a:r>
                      <a:r>
                        <a:rPr lang="en-US" sz="24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WaveNet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แต่ช้ากว่า 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HiFi-GAN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158648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คุณภาพเสียง	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แม่นยำและสมจริง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เร็ว และ สมจริงที่สุด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ดีแต่ไม่เท่า 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GAN-based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419285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ขนาดโมเดล	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ใหญ่ (ต้องใช้ 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GPU)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ขนาดกลาง (เหมาะกับ 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real-time TTS)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ขนาดเล็ก (เหมาะสำหรับ 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on-device TTS)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870124"/>
                  </a:ext>
                </a:extLst>
              </a:tr>
              <a:tr h="58577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การใช้งานที่เหมาะสม	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คุณภาพสูงแต่ต้องการพลังประมวลผลมาก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Real-Time TTS, 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ใช้งานจริงได้ดี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เหมาะกับอุปกรณ์พลังงานต่ำ (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Edge/On-device)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07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772DB-3CE4-D77E-EC2B-05BB97C77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A78523-B0BD-85EF-B89C-0C7BC2CE940D}"/>
              </a:ext>
            </a:extLst>
          </p:cNvPr>
          <p:cNvSpPr/>
          <p:nvPr/>
        </p:nvSpPr>
        <p:spPr>
          <a:xfrm>
            <a:off x="1155031" y="230828"/>
            <a:ext cx="98819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 Model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387415-854A-4935-6E3D-9275712F9E6B}"/>
              </a:ext>
            </a:extLst>
          </p:cNvPr>
          <p:cNvSpPr/>
          <p:nvPr/>
        </p:nvSpPr>
        <p:spPr>
          <a:xfrm>
            <a:off x="-2582778" y="943825"/>
            <a:ext cx="1226532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* </a:t>
            </a:r>
            <a:r>
              <a:rPr lang="th-TH" sz="4000" b="1" dirty="0">
                <a:solidFill>
                  <a:schemeClr val="accent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ไม่มีตัวชี้วัดเชิงตัวเลขที่ชัดเจน</a:t>
            </a:r>
            <a:r>
              <a:rPr lang="en-US" sz="4000" b="1" dirty="0">
                <a:solidFill>
                  <a:schemeClr val="accent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TTS</a:t>
            </a:r>
            <a:endParaRPr lang="en-IN" sz="40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05CC9-4A81-EE76-DD37-CEF699E78DA7}"/>
              </a:ext>
            </a:extLst>
          </p:cNvPr>
          <p:cNvSpPr/>
          <p:nvPr/>
        </p:nvSpPr>
        <p:spPr>
          <a:xfrm>
            <a:off x="184483" y="1741397"/>
            <a:ext cx="1226532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*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คุณภาพมักถูกวัดโดย </a:t>
            </a:r>
            <a:r>
              <a:rPr lang="th-TH" sz="4000" b="1" dirty="0">
                <a:solidFill>
                  <a:srgbClr val="92D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ความคิดเห็นของมนุษย์ (</a:t>
            </a:r>
            <a:r>
              <a:rPr lang="en-US" sz="4000" b="1" dirty="0">
                <a:solidFill>
                  <a:srgbClr val="92D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Human Perception)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ผ่านแบบสำรวจ</a:t>
            </a:r>
            <a:endParaRPr lang="en-IN" sz="40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5D0E4-EA2B-75F5-6016-0B853A95F19D}"/>
              </a:ext>
            </a:extLst>
          </p:cNvPr>
          <p:cNvSpPr/>
          <p:nvPr/>
        </p:nvSpPr>
        <p:spPr>
          <a:xfrm>
            <a:off x="-1099085" y="2702598"/>
            <a:ext cx="623357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4000" b="1" dirty="0">
                <a:solidFill>
                  <a:srgbClr val="C709B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วิธีการประเมินที่นิยม</a:t>
            </a:r>
            <a:endParaRPr lang="en-IN" sz="4000" b="1" dirty="0">
              <a:solidFill>
                <a:srgbClr val="C709B9"/>
              </a:solidFill>
              <a:cs typeface="Baloo 2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79337-D407-A1EF-7047-EE1F4AAC47B8}"/>
              </a:ext>
            </a:extLst>
          </p:cNvPr>
          <p:cNvSpPr/>
          <p:nvPr/>
        </p:nvSpPr>
        <p:spPr>
          <a:xfrm>
            <a:off x="-476402" y="3499952"/>
            <a:ext cx="1226532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Mean Opinion Score (MOS) 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ให้ผู้ฟังให้คะแนนคุณภาพเสียงจาก 1 ถึง 5</a:t>
            </a:r>
            <a:endParaRPr lang="en-IN" sz="4000" b="1" dirty="0">
              <a:solidFill>
                <a:schemeClr val="bg1"/>
              </a:solidFill>
              <a:cs typeface="Baloo 2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63DC9-BAF8-7455-A7CC-2F67FA19F51A}"/>
              </a:ext>
            </a:extLst>
          </p:cNvPr>
          <p:cNvSpPr/>
          <p:nvPr/>
        </p:nvSpPr>
        <p:spPr>
          <a:xfrm>
            <a:off x="581647" y="4612697"/>
            <a:ext cx="1045532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MUSHRA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: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ให้ผู้ใช้ฟัง เสียงต้นฉบับ (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Ground Truth)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แล้วให้คะแนน 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TTS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ที่สร้างขึ้น</a:t>
            </a:r>
            <a:r>
              <a:rPr lang="en-US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th-TH" sz="4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เปรียบเทียบกับต้นฉบับ</a:t>
            </a:r>
            <a:endParaRPr lang="en-IN" sz="4000" b="1" dirty="0">
              <a:solidFill>
                <a:schemeClr val="bg1"/>
              </a:solidFill>
              <a:cs typeface="Baloo 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48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8A96D-5B4B-7AF6-7215-3431E508F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E4BB77-4247-50D3-1D81-FD1D92C23D0F}"/>
              </a:ext>
            </a:extLst>
          </p:cNvPr>
          <p:cNvSpPr/>
          <p:nvPr/>
        </p:nvSpPr>
        <p:spPr>
          <a:xfrm>
            <a:off x="1155031" y="230828"/>
            <a:ext cx="9881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NVIDIA </a:t>
            </a:r>
            <a:r>
              <a:rPr lang="en-IN" sz="3200" b="1" i="0" dirty="0" err="1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NeMo</a:t>
            </a:r>
            <a:endParaRPr lang="en-IN" sz="3200" b="1" i="0" dirty="0">
              <a:solidFill>
                <a:srgbClr val="92D050"/>
              </a:solidFill>
              <a:effectLst/>
              <a:latin typeface="+mj-lt"/>
              <a:cs typeface="Rajdhani" panose="02000000000000000000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F344CF-78CA-2FF5-6BBF-704C8ABA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68" y="1084597"/>
            <a:ext cx="9525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76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4420" y="1213009"/>
            <a:ext cx="821700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solidFill>
                  <a:srgbClr val="92D050"/>
                </a:solidFill>
                <a:latin typeface="+mj-lt"/>
                <a:cs typeface="Rajdhani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07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4768" y="277354"/>
            <a:ext cx="23920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Why TTS?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BCCA2-FDE1-A0BE-C8A7-112B1FE80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26" y="3851815"/>
            <a:ext cx="5752229" cy="25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30F586-88AB-2DC6-325B-21138077F4F1}"/>
              </a:ext>
            </a:extLst>
          </p:cNvPr>
          <p:cNvSpPr/>
          <p:nvPr/>
        </p:nvSpPr>
        <p:spPr>
          <a:xfrm>
            <a:off x="343771" y="1034811"/>
            <a:ext cx="11013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1. </a:t>
            </a:r>
            <a:r>
              <a:rPr lang="en-US" sz="4000" b="1" i="0" dirty="0">
                <a:solidFill>
                  <a:srgbClr val="77B9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TTS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กำลังพัฒนาไปสู่ 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AI </a:t>
            </a:r>
            <a:r>
              <a:rPr lang="th-TH" sz="40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สนทนา โดยร่วมกับ </a:t>
            </a:r>
            <a:r>
              <a:rPr lang="en-US" sz="4000" b="1" i="0" dirty="0">
                <a:solidFill>
                  <a:srgbClr val="C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ASR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40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4000" b="1" i="0" dirty="0">
                <a:solidFill>
                  <a:srgbClr val="C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NLP</a:t>
            </a:r>
            <a:endParaRPr lang="en-IN" sz="4000" b="1" dirty="0">
              <a:solidFill>
                <a:srgbClr val="C00000"/>
              </a:solidFill>
              <a:cs typeface="Baloo 2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556BD-555C-9A9B-2557-45F1CC5F5497}"/>
              </a:ext>
            </a:extLst>
          </p:cNvPr>
          <p:cNvSpPr/>
          <p:nvPr/>
        </p:nvSpPr>
        <p:spPr>
          <a:xfrm>
            <a:off x="200529" y="2092252"/>
            <a:ext cx="117909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32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นักการตลาดทางโทรศัพท์ เริ่มใช้ </a:t>
            </a:r>
            <a:r>
              <a:rPr lang="en-US" sz="3200" b="1" i="0" dirty="0">
                <a:solidFill>
                  <a:srgbClr val="77B9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TTS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b="1" i="0" dirty="0">
                <a:solidFill>
                  <a:srgbClr val="FFC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แทนพนักงานมนุษย์ </a:t>
            </a:r>
            <a:r>
              <a:rPr lang="th-TH" sz="32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โดยใช้หุ่นยนต์สนทนาที่สมจริงมากขึ้นเรื่อยๆ</a:t>
            </a:r>
            <a:endParaRPr lang="en-IN" sz="3200" b="1" dirty="0">
              <a:solidFill>
                <a:srgbClr val="77B900"/>
              </a:solidFill>
              <a:cs typeface="Baloo 2" pitchFamily="2" charset="0"/>
            </a:endParaRPr>
          </a:p>
        </p:txBody>
      </p:sp>
      <p:pic>
        <p:nvPicPr>
          <p:cNvPr id="1030" name="Picture 6" descr="A futuristic robot wearing a headset and suit is working on a laptop |  Premium AI-generated image">
            <a:extLst>
              <a:ext uri="{FF2B5EF4-FFF2-40B4-BE49-F238E27FC236}">
                <a16:creationId xmlns:a16="http://schemas.microsoft.com/office/drawing/2014/main" id="{01C5B0FF-7276-A4A6-CEA2-50653FAF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55" y="2996638"/>
            <a:ext cx="3526756" cy="35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BA6890-25DF-8466-9EC1-E701722E1B74}"/>
              </a:ext>
            </a:extLst>
          </p:cNvPr>
          <p:cNvSpPr/>
          <p:nvPr/>
        </p:nvSpPr>
        <p:spPr>
          <a:xfrm>
            <a:off x="2473906" y="2835920"/>
            <a:ext cx="296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อื่นๆ</a:t>
            </a:r>
            <a:endParaRPr lang="en-IN" sz="3200" b="1" dirty="0">
              <a:solidFill>
                <a:srgbClr val="77B900"/>
              </a:solidFill>
              <a:cs typeface="Baloo 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D81A-505D-9560-28EF-7644F6517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4DE45A-463B-B593-1B71-DA3EEFE55E7B}"/>
              </a:ext>
            </a:extLst>
          </p:cNvPr>
          <p:cNvSpPr/>
          <p:nvPr/>
        </p:nvSpPr>
        <p:spPr>
          <a:xfrm>
            <a:off x="6967014" y="255084"/>
            <a:ext cx="3927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The TTS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FA55A-FB2E-E9E7-6B9E-32B5D7011D32}"/>
              </a:ext>
            </a:extLst>
          </p:cNvPr>
          <p:cNvSpPr/>
          <p:nvPr/>
        </p:nvSpPr>
        <p:spPr>
          <a:xfrm>
            <a:off x="2473906" y="2835920"/>
            <a:ext cx="296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อื่นๆ</a:t>
            </a:r>
            <a:endParaRPr lang="en-IN" sz="3200" b="1" dirty="0">
              <a:solidFill>
                <a:srgbClr val="77B900"/>
              </a:solidFill>
              <a:cs typeface="Baloo 2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D4E932-49C7-F871-0713-5C294E58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9" y="671759"/>
            <a:ext cx="5455180" cy="586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B4C6B1F7-E346-DF6E-AFCD-3886C0578A86}"/>
              </a:ext>
            </a:extLst>
          </p:cNvPr>
          <p:cNvSpPr/>
          <p:nvPr/>
        </p:nvSpPr>
        <p:spPr>
          <a:xfrm>
            <a:off x="4074692" y="1332862"/>
            <a:ext cx="6978317" cy="1602498"/>
          </a:xfrm>
          <a:prstGeom prst="leftArrow">
            <a:avLst>
              <a:gd name="adj1" fmla="val 76028"/>
              <a:gd name="adj2" fmla="val 48999"/>
            </a:avLst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7AC0F-26BE-1515-3BF6-C2794EC21AC5}"/>
              </a:ext>
            </a:extLst>
          </p:cNvPr>
          <p:cNvSpPr txBox="1"/>
          <p:nvPr/>
        </p:nvSpPr>
        <p:spPr>
          <a:xfrm>
            <a:off x="4507831" y="1662516"/>
            <a:ext cx="67176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Text Normalization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แปลงข้อความดิบให้อยู่ในรูปที่อ่านได้ 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(เช่น "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Mr." → "Mister")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21EB408-301C-2428-E324-C5C645305420}"/>
              </a:ext>
            </a:extLst>
          </p:cNvPr>
          <p:cNvSpPr/>
          <p:nvPr/>
        </p:nvSpPr>
        <p:spPr>
          <a:xfrm>
            <a:off x="6096000" y="708409"/>
            <a:ext cx="5522495" cy="954107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กระบวนการทำงานของ 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TTS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ขั้นตอนหลัก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F8F1B-8F18-2D60-8A81-F6C91113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88" y="3062919"/>
            <a:ext cx="5552907" cy="30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3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8864D-82EA-B205-2D69-5DBC0F4F2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8292A-1E9C-5E65-052F-1A334555193D}"/>
              </a:ext>
            </a:extLst>
          </p:cNvPr>
          <p:cNvSpPr/>
          <p:nvPr/>
        </p:nvSpPr>
        <p:spPr>
          <a:xfrm>
            <a:off x="6967014" y="255084"/>
            <a:ext cx="3927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The TTS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CB645-29E5-F35D-39D6-55AA69272E6E}"/>
              </a:ext>
            </a:extLst>
          </p:cNvPr>
          <p:cNvSpPr/>
          <p:nvPr/>
        </p:nvSpPr>
        <p:spPr>
          <a:xfrm>
            <a:off x="2473906" y="2835920"/>
            <a:ext cx="296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อื่นๆ</a:t>
            </a:r>
            <a:endParaRPr lang="en-IN" sz="3200" b="1" dirty="0">
              <a:solidFill>
                <a:srgbClr val="77B900"/>
              </a:solidFill>
              <a:cs typeface="Baloo 2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766E921-2E64-8F60-ABDD-13F66E10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9" y="671759"/>
            <a:ext cx="5455180" cy="586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DE2FFAC6-490F-6608-7DE0-014C346B2962}"/>
              </a:ext>
            </a:extLst>
          </p:cNvPr>
          <p:cNvSpPr/>
          <p:nvPr/>
        </p:nvSpPr>
        <p:spPr>
          <a:xfrm>
            <a:off x="5350474" y="2339478"/>
            <a:ext cx="6578128" cy="1602498"/>
          </a:xfrm>
          <a:prstGeom prst="leftArrow">
            <a:avLst>
              <a:gd name="adj1" fmla="val 76028"/>
              <a:gd name="adj2" fmla="val 48999"/>
            </a:avLst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0FC92-AA1D-F4C8-5122-1DCEBA119760}"/>
              </a:ext>
            </a:extLst>
          </p:cNvPr>
          <p:cNvSpPr txBox="1"/>
          <p:nvPr/>
        </p:nvSpPr>
        <p:spPr>
          <a:xfrm>
            <a:off x="5308678" y="2743586"/>
            <a:ext cx="67537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2.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Grapheme to Phoneme Conversion (G2P) :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แปลงตัวอักษรเป็นหน่วยเสียง (เช่น "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Hello" → </a:t>
            </a:r>
            <a:r>
              <a:rPr lang="en-US" sz="2800" dirty="0"/>
              <a:t>"HH-AH0-L-OW1"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5E9FE6E-7FA0-E013-51C5-456DC6CA0D85}"/>
              </a:ext>
            </a:extLst>
          </p:cNvPr>
          <p:cNvSpPr/>
          <p:nvPr/>
        </p:nvSpPr>
        <p:spPr>
          <a:xfrm>
            <a:off x="6096000" y="708409"/>
            <a:ext cx="5522495" cy="954107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กระบวนการทำงานของ 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TTS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ขั้นตอนหลัก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98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10A5-B3C0-8A08-0471-8D6BB430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41E8F0-C573-AD2D-8A45-ED70C1DFF5AE}"/>
              </a:ext>
            </a:extLst>
          </p:cNvPr>
          <p:cNvSpPr/>
          <p:nvPr/>
        </p:nvSpPr>
        <p:spPr>
          <a:xfrm>
            <a:off x="6967014" y="255084"/>
            <a:ext cx="3927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The TTS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7EE05-A8F4-50CF-D57C-FD39E728BBDE}"/>
              </a:ext>
            </a:extLst>
          </p:cNvPr>
          <p:cNvSpPr/>
          <p:nvPr/>
        </p:nvSpPr>
        <p:spPr>
          <a:xfrm>
            <a:off x="2473906" y="2835920"/>
            <a:ext cx="296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อื่นๆ</a:t>
            </a:r>
            <a:endParaRPr lang="en-IN" sz="3200" b="1" dirty="0">
              <a:solidFill>
                <a:srgbClr val="77B900"/>
              </a:solidFill>
              <a:cs typeface="Baloo 2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BFFCE88-A250-4F27-D5B2-44432C80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9" y="671759"/>
            <a:ext cx="5455180" cy="586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A492EF97-986B-46F9-6538-8069D53A73EF}"/>
              </a:ext>
            </a:extLst>
          </p:cNvPr>
          <p:cNvSpPr/>
          <p:nvPr/>
        </p:nvSpPr>
        <p:spPr>
          <a:xfrm>
            <a:off x="5438274" y="3188686"/>
            <a:ext cx="6578128" cy="1602498"/>
          </a:xfrm>
          <a:prstGeom prst="leftArrow">
            <a:avLst>
              <a:gd name="adj1" fmla="val 76028"/>
              <a:gd name="adj2" fmla="val 48999"/>
            </a:avLst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7EEEA-8D6E-49C6-95D3-72A53DFCE4F1}"/>
              </a:ext>
            </a:extLst>
          </p:cNvPr>
          <p:cNvSpPr txBox="1"/>
          <p:nvPr/>
        </p:nvSpPr>
        <p:spPr>
          <a:xfrm>
            <a:off x="5438274" y="3697549"/>
            <a:ext cx="6753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Spectrogram Synthesis 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แปลงหน่วยเสียงเป็น สเปกโตรแกรม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B57AA32-FCF7-6568-EC91-A98B94F588E1}"/>
              </a:ext>
            </a:extLst>
          </p:cNvPr>
          <p:cNvSpPr/>
          <p:nvPr/>
        </p:nvSpPr>
        <p:spPr>
          <a:xfrm>
            <a:off x="6096000" y="708409"/>
            <a:ext cx="5522495" cy="954107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กระบวนการทำงานของ 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TTS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ขั้นตอนหลัก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0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25527-2019-EB97-37A4-21D849C78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C5B412-2B3E-DA56-DC14-11E033D88EC7}"/>
              </a:ext>
            </a:extLst>
          </p:cNvPr>
          <p:cNvSpPr/>
          <p:nvPr/>
        </p:nvSpPr>
        <p:spPr>
          <a:xfrm>
            <a:off x="6967014" y="255084"/>
            <a:ext cx="39276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The TTS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DA38D-6DB4-566E-C5A4-0D067E4202A4}"/>
              </a:ext>
            </a:extLst>
          </p:cNvPr>
          <p:cNvSpPr/>
          <p:nvPr/>
        </p:nvSpPr>
        <p:spPr>
          <a:xfrm>
            <a:off x="2473906" y="2835920"/>
            <a:ext cx="296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อื่นๆ</a:t>
            </a:r>
            <a:endParaRPr lang="en-IN" sz="3200" b="1" dirty="0">
              <a:solidFill>
                <a:srgbClr val="77B900"/>
              </a:solidFill>
              <a:cs typeface="Baloo 2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C2EA1E-753F-9CAC-12A3-DDC9D1AF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9" y="671759"/>
            <a:ext cx="5455180" cy="586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9CEED920-C759-9234-3F25-7B0EFF2886BE}"/>
              </a:ext>
            </a:extLst>
          </p:cNvPr>
          <p:cNvSpPr/>
          <p:nvPr/>
        </p:nvSpPr>
        <p:spPr>
          <a:xfrm>
            <a:off x="4460569" y="4925465"/>
            <a:ext cx="6978315" cy="1688114"/>
          </a:xfrm>
          <a:prstGeom prst="leftArrow">
            <a:avLst>
              <a:gd name="adj1" fmla="val 76028"/>
              <a:gd name="adj2" fmla="val 48999"/>
            </a:avLst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5A315-143D-9EC3-03A8-ADC6909D28DD}"/>
              </a:ext>
            </a:extLst>
          </p:cNvPr>
          <p:cNvSpPr txBox="1"/>
          <p:nvPr/>
        </p:nvSpPr>
        <p:spPr>
          <a:xfrm>
            <a:off x="4685158" y="5292468"/>
            <a:ext cx="67537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4.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Audio Synthesis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(Spectrogram Inversion) : 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แปลงสเปกโตรแกรมเป็นเสียงพูด โดยใช้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Vocoder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10B2F48F-1B25-2D18-6645-10B4DD853E13}"/>
              </a:ext>
            </a:extLst>
          </p:cNvPr>
          <p:cNvSpPr/>
          <p:nvPr/>
        </p:nvSpPr>
        <p:spPr>
          <a:xfrm>
            <a:off x="6096000" y="708409"/>
            <a:ext cx="5522495" cy="954107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กระบวนการทำงานของ 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TTS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ขั้นตอนหลัก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82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2BF30-77E0-0939-E2A1-29BDA486B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6A491A-1B1C-26D9-53BD-6A094EAC92C3}"/>
              </a:ext>
            </a:extLst>
          </p:cNvPr>
          <p:cNvSpPr/>
          <p:nvPr/>
        </p:nvSpPr>
        <p:spPr>
          <a:xfrm>
            <a:off x="3046956" y="277354"/>
            <a:ext cx="56076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i="0" dirty="0">
                <a:solidFill>
                  <a:srgbClr val="92D050"/>
                </a:solidFill>
                <a:effectLst/>
                <a:latin typeface="+mj-lt"/>
                <a:cs typeface="Rajdhani" panose="02000000000000000000" pitchFamily="2" charset="0"/>
              </a:rPr>
              <a:t>Spectrogram Synthesis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D899-0EC4-4C8C-F84B-659A7DBCFBC9}"/>
              </a:ext>
            </a:extLst>
          </p:cNvPr>
          <p:cNvSpPr/>
          <p:nvPr/>
        </p:nvSpPr>
        <p:spPr>
          <a:xfrm>
            <a:off x="548242" y="1046795"/>
            <a:ext cx="11013991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Spectrogram Synthesis</a:t>
            </a:r>
            <a:r>
              <a:rPr lang="th-TH" sz="3200" b="1" dirty="0">
                <a:solidFill>
                  <a:srgbClr val="77B9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กระบวนการแปลง</a:t>
            </a:r>
            <a:r>
              <a:rPr lang="th-TH" sz="32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ข้อความ (</a:t>
            </a:r>
            <a:r>
              <a:rPr lang="en-US" sz="32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Text)</a:t>
            </a:r>
            <a:r>
              <a:rPr lang="en-US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หรือ</a:t>
            </a:r>
            <a:r>
              <a:rPr lang="th-TH" sz="32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โฟนีม (</a:t>
            </a:r>
            <a:r>
              <a:rPr lang="en-US" sz="32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Phonemes) 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ให้กลายเป็น</a:t>
            </a:r>
            <a:r>
              <a:rPr lang="en-US" sz="3600" b="1" dirty="0">
                <a:solidFill>
                  <a:srgbClr val="FFC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Spectrogram</a:t>
            </a:r>
            <a:r>
              <a:rPr lang="en-US" sz="32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ซึ่งเป็น </a:t>
            </a:r>
            <a:r>
              <a:rPr lang="th-TH" sz="3200" b="1" dirty="0">
                <a:solidFill>
                  <a:schemeClr val="accent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ตัวแทนของเสียงในรูปของความถี่เทียบกับเวลา</a:t>
            </a:r>
            <a:endParaRPr lang="en-IN" sz="3200" b="1" dirty="0">
              <a:solidFill>
                <a:schemeClr val="accent4"/>
              </a:solidFill>
              <a:cs typeface="Baloo 2" pitchFamily="2" charset="0"/>
            </a:endParaRPr>
          </a:p>
        </p:txBody>
      </p:sp>
      <p:pic>
        <p:nvPicPr>
          <p:cNvPr id="4098" name="Picture 2" descr="Text To Speech with Deep Learning Introduction | by Joseph Cottingham |  Medium">
            <a:extLst>
              <a:ext uri="{FF2B5EF4-FFF2-40B4-BE49-F238E27FC236}">
                <a16:creationId xmlns:a16="http://schemas.microsoft.com/office/drawing/2014/main" id="{161F7663-9EAA-0218-3767-AA84E1803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95" y="2941565"/>
            <a:ext cx="5198686" cy="36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7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4">
      <a:majorFont>
        <a:latin typeface="Rajdhani"/>
        <a:ea typeface=""/>
        <a:cs typeface=""/>
      </a:majorFont>
      <a:minorFont>
        <a:latin typeface="Baloo 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1834</Words>
  <Application>Microsoft Office PowerPoint</Application>
  <PresentationFormat>Widescreen</PresentationFormat>
  <Paragraphs>285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Baloo 2</vt:lpstr>
      <vt:lpstr>Calibri</vt:lpstr>
      <vt:lpstr>Angsana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Chonnavee Sukyao</cp:lastModifiedBy>
  <cp:revision>51</cp:revision>
  <dcterms:created xsi:type="dcterms:W3CDTF">2023-09-18T03:52:25Z</dcterms:created>
  <dcterms:modified xsi:type="dcterms:W3CDTF">2025-02-05T05:03:29Z</dcterms:modified>
</cp:coreProperties>
</file>