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68" r:id="rId4"/>
    <p:sldId id="266" r:id="rId5"/>
    <p:sldId id="269" r:id="rId6"/>
    <p:sldId id="280" r:id="rId7"/>
    <p:sldId id="281" r:id="rId8"/>
    <p:sldId id="282" r:id="rId9"/>
    <p:sldId id="283" r:id="rId10"/>
    <p:sldId id="284" r:id="rId11"/>
    <p:sldId id="303" r:id="rId12"/>
    <p:sldId id="304" r:id="rId13"/>
    <p:sldId id="277" r:id="rId14"/>
    <p:sldId id="278" r:id="rId15"/>
    <p:sldId id="279" r:id="rId16"/>
    <p:sldId id="298" r:id="rId17"/>
    <p:sldId id="299" r:id="rId18"/>
    <p:sldId id="301" r:id="rId19"/>
    <p:sldId id="302" r:id="rId20"/>
    <p:sldId id="286" r:id="rId21"/>
    <p:sldId id="287" r:id="rId22"/>
    <p:sldId id="288" r:id="rId23"/>
    <p:sldId id="307" r:id="rId24"/>
    <p:sldId id="308" r:id="rId25"/>
    <p:sldId id="305" r:id="rId26"/>
    <p:sldId id="309" r:id="rId27"/>
    <p:sldId id="310" r:id="rId28"/>
    <p:sldId id="271" r:id="rId29"/>
    <p:sldId id="272" r:id="rId30"/>
    <p:sldId id="273" r:id="rId31"/>
    <p:sldId id="274" r:id="rId32"/>
    <p:sldId id="275" r:id="rId33"/>
    <p:sldId id="276" r:id="rId34"/>
    <p:sldId id="285" r:id="rId35"/>
    <p:sldId id="289" r:id="rId36"/>
    <p:sldId id="293" r:id="rId37"/>
    <p:sldId id="291" r:id="rId38"/>
    <p:sldId id="294" r:id="rId39"/>
    <p:sldId id="290" r:id="rId40"/>
    <p:sldId id="312" r:id="rId41"/>
    <p:sldId id="26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윤서" initials="김윤" lastIdx="1" clrIdx="0"/>
  <p:cmAuthor id="2" name="김남우" initials="김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1" autoAdjust="0"/>
    <p:restoredTop sz="96353" autoAdjust="0"/>
  </p:normalViewPr>
  <p:slideViewPr>
    <p:cSldViewPr snapToGrid="0">
      <p:cViewPr varScale="1">
        <p:scale>
          <a:sx n="91" d="100"/>
          <a:sy n="91" d="100"/>
        </p:scale>
        <p:origin x="302" y="5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6C0AF-9E1D-4AEE-AD35-B1D2F4E8A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12C9E2-4473-451F-A765-A8DB1DD51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AFA07-B122-4C0E-8401-F57308C7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F9EB-5FC4-4B95-AE03-682798F17F21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6EE68-CE9B-4326-9CE7-D7658F4F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2BC0E-FA45-4044-B051-0F3C2BF6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39CE-6A68-4CE3-8DB1-2512B07A2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5536C-85D5-4449-900B-19C420F8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BD0A51-DD88-48D7-B903-18C608396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5AE5B-1A99-446F-95A9-235AD730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F9EB-5FC4-4B95-AE03-682798F17F21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15DEB-7124-4D68-8D27-CD037FFB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9FA51-9E2D-401C-A908-1CBBF013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39CE-6A68-4CE3-8DB1-2512B07A2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1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204883-C99D-4884-B9A4-2B5DBB219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CD52B-8A6D-485E-9445-7E863058D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FC8C0-A407-4A7E-A9F0-732B8A1F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F9EB-5FC4-4B95-AE03-682798F17F21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9125C-98B4-4344-8704-27355252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ED4-6DF1-4059-AC0D-871B9FE4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39CE-6A68-4CE3-8DB1-2512B07A2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3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33F7F-6804-4DE4-AD19-B4A188A6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ADB0D-5D37-41E3-BDAB-C4685B02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83136-21A3-4122-85C7-ADCD1670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F9EB-5FC4-4B95-AE03-682798F17F21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144CC-8B69-4829-AC02-906E6D0D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FFF76-E70B-453A-90D5-8021C998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39CE-6A68-4CE3-8DB1-2512B07A2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3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C092C-C4F4-49E5-AF6F-70ACCAB9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3CD90B-D34F-4DAE-8C2D-C6FEF1816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E3828-5752-477E-A0D3-A3C76F37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F9EB-5FC4-4B95-AE03-682798F17F21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A2DC0-B0E0-4278-AEF8-AB2BCAC1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010CF-7E7D-45C3-A238-DC92D531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39CE-6A68-4CE3-8DB1-2512B07A2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69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05748-F507-4B55-A76E-FC5D502F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B2FDF2-DD9F-426E-9A6D-D67727233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05E602-AAB4-43D1-A095-9146DDB54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5F818B-7B9C-419E-905A-A53C4D8E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F9EB-5FC4-4B95-AE03-682798F17F21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BE9B8C-FE02-44A2-AD97-479C7035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10017F-66F4-4CAE-B474-F42BED43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39CE-6A68-4CE3-8DB1-2512B07A2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7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D98D6-797E-4BC1-9D98-E3C18FC9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9838FB-C466-43B5-A072-FA56D6273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0AFC49-F035-4920-B516-7CF37BBB1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0BE94B-6B78-468B-9697-8F15ADC69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E7D32D-04C2-4A60-B95B-803B35034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0C49DA-93B9-46D3-8543-8B76D205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F9EB-5FC4-4B95-AE03-682798F17F21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A61EF2-E42D-4828-8513-D55436D3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599E51-332E-47AE-A89E-F5D7D333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39CE-6A68-4CE3-8DB1-2512B07A2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4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31208-0D8C-4D43-860E-97988E6E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3072A9-1451-4C88-BA87-80A31209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F9EB-5FC4-4B95-AE03-682798F17F21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55DD8F-B7DA-4F5F-9A30-F5455C9F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CAAF23-9949-4B07-8D5B-AA4E0B53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39CE-6A68-4CE3-8DB1-2512B07A2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2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B81F99-36CE-41D9-831E-7FFB7849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F9EB-5FC4-4B95-AE03-682798F17F21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24B220-E916-4EE8-B1E2-60C4DAD5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E02B4A-1F9F-4619-A5C9-AB32A96E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39CE-6A68-4CE3-8DB1-2512B07A2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F2504-9F3C-40F9-A22A-7E38E550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0306F-E645-4463-9DB2-DF0256E1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32A33-65CE-4470-AEAA-35E40EBC1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435C4-11C9-4276-8D4E-12DC5403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F9EB-5FC4-4B95-AE03-682798F17F21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62254-F5C1-452D-A9EB-ED3285E0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B12723-2739-45D1-BBEC-65CD41F6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39CE-6A68-4CE3-8DB1-2512B07A2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23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0E0E6-6DE3-48CC-BDE0-03B9F79A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0163E1-DA23-47E6-87F6-6F9542515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130193-D81E-4AA5-9F3E-0DDB2C565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ED2C0-2CD3-459F-A397-1F3D031E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0F9EB-5FC4-4B95-AE03-682798F17F21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825FA-1246-4593-B170-6C396808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BDCA9-B497-4259-8B30-3A7BE6B7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139CE-6A68-4CE3-8DB1-2512B07A2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9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C63EF1-A0DF-41AB-85F3-6E991E21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E9123C-7065-4E21-AA05-3C99912D2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4A196-6232-44CE-B95A-3A4FF50FB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F9EB-5FC4-4B95-AE03-682798F17F21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D1ADB-E000-43D9-A187-604453B54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89449-7452-4A45-9DD7-7A189145D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39CE-6A68-4CE3-8DB1-2512B07A2C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5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529490-41D9-4FA7-8252-82427874A296}"/>
              </a:ext>
            </a:extLst>
          </p:cNvPr>
          <p:cNvCxnSpPr/>
          <p:nvPr/>
        </p:nvCxnSpPr>
        <p:spPr>
          <a:xfrm>
            <a:off x="3948952" y="2587246"/>
            <a:ext cx="4168588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F7B483-61E6-4AF6-ABB1-E34336B22450}"/>
              </a:ext>
            </a:extLst>
          </p:cNvPr>
          <p:cNvCxnSpPr/>
          <p:nvPr/>
        </p:nvCxnSpPr>
        <p:spPr>
          <a:xfrm>
            <a:off x="3948952" y="3651905"/>
            <a:ext cx="4168588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19E79C-76DF-4641-9528-DB8BA57EB37D}"/>
              </a:ext>
            </a:extLst>
          </p:cNvPr>
          <p:cNvSpPr txBox="1"/>
          <p:nvPr/>
        </p:nvSpPr>
        <p:spPr>
          <a:xfrm>
            <a:off x="4012329" y="2697798"/>
            <a:ext cx="41673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C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</a:t>
            </a: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ovid-19 </a:t>
            </a:r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종합 관리 시스템</a:t>
            </a:r>
            <a:endParaRPr lang="en-US" altLang="ko-KR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800" b="1" dirty="0">
                <a:solidFill>
                  <a:srgbClr val="FFC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d</a:t>
            </a:r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</a:t>
            </a:r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및 페이지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642BB167-0AEE-4B7D-A338-B649677FB3FE}"/>
              </a:ext>
            </a:extLst>
          </p:cNvPr>
          <p:cNvSpPr/>
          <p:nvPr/>
        </p:nvSpPr>
        <p:spPr>
          <a:xfrm rot="19368611">
            <a:off x="8009963" y="3506433"/>
            <a:ext cx="215152" cy="290944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C0E61-9346-4C1E-B89A-F6DB8C3B0523}"/>
              </a:ext>
            </a:extLst>
          </p:cNvPr>
          <p:cNvSpPr txBox="1"/>
          <p:nvPr/>
        </p:nvSpPr>
        <p:spPr>
          <a:xfrm>
            <a:off x="4690816" y="3832819"/>
            <a:ext cx="2810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6</a:t>
            </a:r>
            <a:r>
              <a:rPr lang="ko-KR" altLang="en-US" dirty="0">
                <a:latin typeface="maplestory" panose="02000300000000000000" pitchFamily="2" charset="-127"/>
                <a:ea typeface="maplestory" panose="02000300000000000000" pitchFamily="2" charset="-127"/>
              </a:rPr>
              <a:t>팀</a:t>
            </a:r>
            <a:endParaRPr lang="en-US" altLang="ko-KR" dirty="0">
              <a:latin typeface="maplestory" panose="02000300000000000000" pitchFamily="2" charset="-127"/>
              <a:ea typeface="maplestory" panose="02000300000000000000" pitchFamily="2" charset="-127"/>
            </a:endParaRPr>
          </a:p>
          <a:p>
            <a:pPr algn="ctr"/>
            <a:endParaRPr lang="en-US" altLang="ko-KR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00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maplestory" panose="0200030000000000000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091BE-8F68-46F3-A367-1C5DA8B8601A}"/>
              </a:ext>
            </a:extLst>
          </p:cNvPr>
          <p:cNvSpPr txBox="1"/>
          <p:nvPr/>
        </p:nvSpPr>
        <p:spPr>
          <a:xfrm>
            <a:off x="696366" y="756675"/>
            <a:ext cx="452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3.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주요 페이지 구현 기술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페이징 및 검색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245F9258-6C82-4EE3-B21D-D77F1EC9535D}"/>
              </a:ext>
            </a:extLst>
          </p:cNvPr>
          <p:cNvSpPr/>
          <p:nvPr/>
        </p:nvSpPr>
        <p:spPr>
          <a:xfrm rot="19368611">
            <a:off x="4965182" y="1026434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59E9C8-945A-4B10-A20B-66719E0A69AD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21666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65CBF10-4DFB-4A5E-96D9-64A7DE2DBD30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21666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618EDC-ABBC-422F-92B8-2A692BC18DA9}"/>
              </a:ext>
            </a:extLst>
          </p:cNvPr>
          <p:cNvSpPr txBox="1"/>
          <p:nvPr/>
        </p:nvSpPr>
        <p:spPr>
          <a:xfrm>
            <a:off x="5758893" y="828216"/>
            <a:ext cx="345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C000"/>
                </a:solidFill>
                <a:ea typeface="maplestory" panose="02000300000000000000"/>
              </a:rPr>
              <a:t>국</a:t>
            </a:r>
            <a:r>
              <a:rPr lang="ko-KR" altLang="en-US" sz="1200">
                <a:ea typeface="maplestory" panose="02000300000000000000"/>
              </a:rPr>
              <a:t>민 정보 확인 페이지를 예시로 사용</a:t>
            </a:r>
            <a:endParaRPr lang="ko-KR" altLang="en-US" sz="1200" dirty="0">
              <a:ea typeface="maplestory" panose="02000300000000000000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67EAB2AA-7B0B-4540-A08B-9505755B0C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6" b="4115"/>
          <a:stretch/>
        </p:blipFill>
        <p:spPr>
          <a:xfrm>
            <a:off x="696366" y="1167203"/>
            <a:ext cx="6009234" cy="2518560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29D9567A-45CE-4F30-8417-64E6582656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5" b="4115"/>
          <a:stretch/>
        </p:blipFill>
        <p:spPr>
          <a:xfrm>
            <a:off x="5141495" y="3734863"/>
            <a:ext cx="6317391" cy="26477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D0014F-3734-4813-A76B-F2DC1E2CB5E5}"/>
              </a:ext>
            </a:extLst>
          </p:cNvPr>
          <p:cNvSpPr txBox="1"/>
          <p:nvPr/>
        </p:nvSpPr>
        <p:spPr>
          <a:xfrm>
            <a:off x="6955717" y="2266150"/>
            <a:ext cx="23727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1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번 페이지</a:t>
            </a:r>
            <a:endParaRPr lang="en-US" altLang="ko-KR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DB9C7E-32C1-409B-8914-4EF240EBF5D9}"/>
              </a:ext>
            </a:extLst>
          </p:cNvPr>
          <p:cNvSpPr txBox="1"/>
          <p:nvPr/>
        </p:nvSpPr>
        <p:spPr>
          <a:xfrm>
            <a:off x="3880385" y="4904830"/>
            <a:ext cx="1116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6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번 페이지</a:t>
            </a:r>
            <a:endParaRPr lang="en-US" altLang="ko-KR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93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maplestory" panose="0200030000000000000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091BE-8F68-46F3-A367-1C5DA8B8601A}"/>
              </a:ext>
            </a:extLst>
          </p:cNvPr>
          <p:cNvSpPr txBox="1"/>
          <p:nvPr/>
        </p:nvSpPr>
        <p:spPr>
          <a:xfrm>
            <a:off x="696366" y="756675"/>
            <a:ext cx="452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3.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주요 페이지 구현 기술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List Group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245F9258-6C82-4EE3-B21D-D77F1EC9535D}"/>
              </a:ext>
            </a:extLst>
          </p:cNvPr>
          <p:cNvSpPr/>
          <p:nvPr/>
        </p:nvSpPr>
        <p:spPr>
          <a:xfrm rot="19368611">
            <a:off x="4965182" y="1026434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59E9C8-945A-4B10-A20B-66719E0A69AD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21666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65CBF10-4DFB-4A5E-96D9-64A7DE2DBD30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21666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618EDC-ABBC-422F-92B8-2A692BC18DA9}"/>
              </a:ext>
            </a:extLst>
          </p:cNvPr>
          <p:cNvSpPr txBox="1"/>
          <p:nvPr/>
        </p:nvSpPr>
        <p:spPr>
          <a:xfrm>
            <a:off x="5758893" y="828216"/>
            <a:ext cx="345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C000"/>
                </a:solidFill>
                <a:ea typeface="maplestory" panose="02000300000000000000"/>
              </a:rPr>
              <a:t>백</a:t>
            </a:r>
            <a:r>
              <a:rPr lang="ko-KR" altLang="en-US" sz="1200">
                <a:ea typeface="maplestory" panose="02000300000000000000"/>
              </a:rPr>
              <a:t>신 보유 상태 페이지를 예시로 사용</a:t>
            </a:r>
            <a:endParaRPr lang="ko-KR" altLang="en-US" sz="1200" dirty="0">
              <a:ea typeface="maplestory" panose="02000300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2388A-F0D9-4552-97DC-6E99B092D666}"/>
              </a:ext>
            </a:extLst>
          </p:cNvPr>
          <p:cNvSpPr txBox="1"/>
          <p:nvPr/>
        </p:nvSpPr>
        <p:spPr>
          <a:xfrm>
            <a:off x="8625414" y="1988942"/>
            <a:ext cx="38347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L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ist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 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Group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을 페이지 위에 생성</a:t>
            </a:r>
            <a:endParaRPr lang="en-US" altLang="ko-KR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50809-7757-4575-B383-B6E1D4ED1184}"/>
              </a:ext>
            </a:extLst>
          </p:cNvPr>
          <p:cNvSpPr txBox="1"/>
          <p:nvPr/>
        </p:nvSpPr>
        <p:spPr>
          <a:xfrm>
            <a:off x="5887453" y="4258309"/>
            <a:ext cx="38347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각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 제목마다 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List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를 지정</a:t>
            </a:r>
            <a:endParaRPr lang="en-US" altLang="ko-KR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2D6D185-AF81-47CF-8BCF-EA901E9FA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538543"/>
              </p:ext>
            </p:extLst>
          </p:nvPr>
        </p:nvGraphicFramePr>
        <p:xfrm>
          <a:off x="1063284" y="1654812"/>
          <a:ext cx="7368931" cy="944880"/>
        </p:xfrm>
        <a:graphic>
          <a:graphicData uri="http://schemas.openxmlformats.org/drawingml/2006/table">
            <a:tbl>
              <a:tblPr firstRow="1" bandRow="1"/>
              <a:tblGrid>
                <a:gridCol w="7368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&lt;div class="list-group" style=color: #ff4500;"&gt;</a:t>
                      </a:r>
                    </a:p>
                    <a:p>
                      <a:r>
                        <a:rPr lang="ko-KR" altLang="en-US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&lt;a href="#1" class="list-group-item list-group-item-action"&gt;백신 재고 현황&lt;/a&gt;</a:t>
                      </a:r>
                    </a:p>
                    <a:p>
                      <a:r>
                        <a:rPr lang="ko-KR" altLang="en-US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&lt;a href="#2" class="list-group-item list-group-item-action"&gt;병원 백신 재고&lt;/a&gt;</a:t>
                      </a:r>
                    </a:p>
                    <a:p>
                      <a:r>
                        <a:rPr lang="ko-KR" altLang="en-US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&lt;a href="#3" class="list-group-item list-group-item-action"&gt;제약사 백신 재고&lt;/a&gt;</a:t>
                      </a: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BF91718-C67E-40D5-998C-3603840DB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97882"/>
              </p:ext>
            </p:extLst>
          </p:nvPr>
        </p:nvGraphicFramePr>
        <p:xfrm>
          <a:off x="3891749" y="3314385"/>
          <a:ext cx="1711999" cy="3078480"/>
        </p:xfrm>
        <a:graphic>
          <a:graphicData uri="http://schemas.openxmlformats.org/drawingml/2006/table">
            <a:tbl>
              <a:tblPr firstRow="1" bandRow="1"/>
              <a:tblGrid>
                <a:gridCol w="171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&lt;a name="1"&gt;</a:t>
                      </a:r>
                    </a:p>
                    <a:p>
                      <a:r>
                        <a:rPr lang="ko-KR" altLang="en-US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백신 재고 현황</a:t>
                      </a:r>
                    </a:p>
                    <a:p>
                      <a:r>
                        <a:rPr lang="ko-KR" altLang="en-US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&lt;/a&gt;</a:t>
                      </a:r>
                      <a:endParaRPr lang="en-US" altLang="ko-KR" sz="140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endParaRPr lang="en-US" altLang="ko-KR" sz="140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r>
                        <a:rPr lang="en-US" altLang="ko-KR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&lt;a name="2"&gt;</a:t>
                      </a:r>
                    </a:p>
                    <a:p>
                      <a:r>
                        <a:rPr lang="en-US" altLang="ko-KR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</a:t>
                      </a:r>
                      <a:r>
                        <a:rPr lang="ko-KR" altLang="en-US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병원 백신 재고</a:t>
                      </a:r>
                    </a:p>
                    <a:p>
                      <a:r>
                        <a:rPr lang="ko-KR" altLang="en-US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</a:t>
                      </a:r>
                      <a:r>
                        <a:rPr lang="en-US" altLang="ko-KR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&lt;/a&gt;</a:t>
                      </a:r>
                    </a:p>
                    <a:p>
                      <a:endParaRPr lang="en-US" altLang="ko-KR" sz="140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r>
                        <a:rPr lang="en-US" altLang="ko-KR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&lt;a name="3"&gt;</a:t>
                      </a:r>
                    </a:p>
                    <a:p>
                      <a:r>
                        <a:rPr lang="en-US" altLang="ko-KR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</a:t>
                      </a:r>
                      <a:r>
                        <a:rPr lang="ko-KR" altLang="en-US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제약사 백신 재고</a:t>
                      </a:r>
                    </a:p>
                    <a:p>
                      <a:r>
                        <a:rPr lang="ko-KR" altLang="en-US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</a:t>
                      </a:r>
                      <a:r>
                        <a:rPr lang="en-US" altLang="ko-KR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&lt;/a&gt;</a:t>
                      </a:r>
                      <a:endParaRPr lang="ko-KR" altLang="en-US" sz="140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28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maplestory" panose="0200030000000000000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091BE-8F68-46F3-A367-1C5DA8B8601A}"/>
              </a:ext>
            </a:extLst>
          </p:cNvPr>
          <p:cNvSpPr txBox="1"/>
          <p:nvPr/>
        </p:nvSpPr>
        <p:spPr>
          <a:xfrm>
            <a:off x="696366" y="756675"/>
            <a:ext cx="452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3.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주요 페이지 구현 기술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List Group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245F9258-6C82-4EE3-B21D-D77F1EC9535D}"/>
              </a:ext>
            </a:extLst>
          </p:cNvPr>
          <p:cNvSpPr/>
          <p:nvPr/>
        </p:nvSpPr>
        <p:spPr>
          <a:xfrm rot="19368611">
            <a:off x="4965182" y="1026434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59E9C8-945A-4B10-A20B-66719E0A69AD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21666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65CBF10-4DFB-4A5E-96D9-64A7DE2DBD30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21666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D1A9382-8ABA-4F7D-B98A-96BB0796B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03" y="2850440"/>
            <a:ext cx="10373439" cy="2772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3FCAE4-05FB-4747-8A98-00585B9CA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14" y="1373768"/>
            <a:ext cx="10375467" cy="1134641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C84D537-FC9A-49E1-BB71-BB5E1D5A9159}"/>
              </a:ext>
            </a:extLst>
          </p:cNvPr>
          <p:cNvSpPr/>
          <p:nvPr/>
        </p:nvSpPr>
        <p:spPr>
          <a:xfrm>
            <a:off x="5660922" y="2545148"/>
            <a:ext cx="195942" cy="2685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D4539D-19B1-48F0-9E8B-1899FCCC1F47}"/>
              </a:ext>
            </a:extLst>
          </p:cNvPr>
          <p:cNvSpPr txBox="1"/>
          <p:nvPr/>
        </p:nvSpPr>
        <p:spPr>
          <a:xfrm>
            <a:off x="3575375" y="5793548"/>
            <a:ext cx="5041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해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당 리스트를 클릭하면 해당 제목으로 이동</a:t>
            </a:r>
            <a:endParaRPr lang="en-US" altLang="ko-KR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1243AD-D0D1-497F-AB82-D0A991D9FC29}"/>
              </a:ext>
            </a:extLst>
          </p:cNvPr>
          <p:cNvSpPr/>
          <p:nvPr/>
        </p:nvSpPr>
        <p:spPr>
          <a:xfrm>
            <a:off x="908793" y="2294020"/>
            <a:ext cx="815734" cy="174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40445D-05E8-400B-882C-CA6C03A1CA6E}"/>
              </a:ext>
            </a:extLst>
          </p:cNvPr>
          <p:cNvSpPr txBox="1"/>
          <p:nvPr/>
        </p:nvSpPr>
        <p:spPr>
          <a:xfrm>
            <a:off x="5758893" y="828216"/>
            <a:ext cx="345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C000"/>
                </a:solidFill>
                <a:ea typeface="maplestory" panose="02000300000000000000"/>
              </a:rPr>
              <a:t>백</a:t>
            </a:r>
            <a:r>
              <a:rPr lang="ko-KR" altLang="en-US" sz="1200">
                <a:ea typeface="maplestory" panose="02000300000000000000"/>
              </a:rPr>
              <a:t>신 보유 상태 페이지를 예시로 사용</a:t>
            </a:r>
            <a:endParaRPr lang="ko-KR" altLang="en-US" sz="1200" dirty="0">
              <a:ea typeface="maplestory" panose="020003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557503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maplestory" panose="0200030000000000000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7E054-7A14-4BEA-BBAD-B224B9CEF3CD}"/>
              </a:ext>
            </a:extLst>
          </p:cNvPr>
          <p:cNvSpPr txBox="1"/>
          <p:nvPr/>
        </p:nvSpPr>
        <p:spPr>
          <a:xfrm>
            <a:off x="-341566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4</a:t>
            </a:r>
            <a:r>
              <a:rPr lang="en-US" altLang="ko-KR" sz="2000" b="1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.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종류별 주요 기능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정부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49CC5F0-341E-4455-94BA-8512B2993CC5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250168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10AB12D-1381-4AAF-8C5B-3C068851FAD7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250168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76741F67-2C14-4DDF-AC71-C0A759404983}"/>
              </a:ext>
            </a:extLst>
          </p:cNvPr>
          <p:cNvSpPr/>
          <p:nvPr/>
        </p:nvSpPr>
        <p:spPr>
          <a:xfrm rot="19368611">
            <a:off x="3285684" y="1026433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4D6950-C07B-4081-8660-33C3A3F339A0}"/>
              </a:ext>
            </a:extLst>
          </p:cNvPr>
          <p:cNvSpPr txBox="1"/>
          <p:nvPr/>
        </p:nvSpPr>
        <p:spPr>
          <a:xfrm>
            <a:off x="734969" y="1872461"/>
            <a:ext cx="849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1.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국민 정보 데이터 확인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및 관리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 -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추가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수정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삭제</a:t>
            </a:r>
            <a:endParaRPr lang="en-US" altLang="ko-KR" sz="2800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D7A89C-7FBC-4B2A-A2E6-12B03E27531C}"/>
              </a:ext>
            </a:extLst>
          </p:cNvPr>
          <p:cNvSpPr txBox="1"/>
          <p:nvPr/>
        </p:nvSpPr>
        <p:spPr>
          <a:xfrm>
            <a:off x="734969" y="2602859"/>
            <a:ext cx="1081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2.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국민 백신 접종 여부 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-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전체 누적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실적 인원 파악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시도별 접종 현황 확인</a:t>
            </a:r>
            <a:endParaRPr lang="en-US" altLang="ko-KR" sz="2800" dirty="0">
              <a:ea typeface="maplestory" panose="0200030000000000000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A28D8D-A0A8-4A42-89B2-67840B430527}"/>
              </a:ext>
            </a:extLst>
          </p:cNvPr>
          <p:cNvSpPr txBox="1"/>
          <p:nvPr/>
        </p:nvSpPr>
        <p:spPr>
          <a:xfrm>
            <a:off x="734969" y="3336151"/>
            <a:ext cx="9889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3.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백신 보유 상태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병원 및 제약사별 백신 재고 현황 확인</a:t>
            </a:r>
            <a:endParaRPr lang="en-US" altLang="ko-KR" sz="2800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96B5B7-C322-4A18-8EAD-724DF5D90C42}"/>
              </a:ext>
            </a:extLst>
          </p:cNvPr>
          <p:cNvSpPr txBox="1"/>
          <p:nvPr/>
        </p:nvSpPr>
        <p:spPr>
          <a:xfrm>
            <a:off x="734969" y="4069443"/>
            <a:ext cx="106442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4.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확진자 현황 통계 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검사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확진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입원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사망자 통계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해외유입 여부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시도별 현황 확인</a:t>
            </a:r>
            <a:endParaRPr lang="en-US" altLang="ko-KR" sz="2800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3D30C1-2AE1-468A-8179-14044CDF34C3}"/>
              </a:ext>
            </a:extLst>
          </p:cNvPr>
          <p:cNvSpPr txBox="1"/>
          <p:nvPr/>
        </p:nvSpPr>
        <p:spPr>
          <a:xfrm>
            <a:off x="734969" y="5233622"/>
            <a:ext cx="10644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5.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확진자 동선 정보 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확진자 동선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(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지역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장소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노출일자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)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확인</a:t>
            </a:r>
            <a:endParaRPr lang="en-US" altLang="ko-KR" sz="2800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66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maplestory" panose="0200030000000000000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7E054-7A14-4BEA-BBAD-B224B9CEF3CD}"/>
              </a:ext>
            </a:extLst>
          </p:cNvPr>
          <p:cNvSpPr txBox="1"/>
          <p:nvPr/>
        </p:nvSpPr>
        <p:spPr>
          <a:xfrm>
            <a:off x="-181912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4</a:t>
            </a:r>
            <a:r>
              <a:rPr lang="en-US" altLang="ko-KR" sz="2000" b="1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.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종류별 주요 기능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제약사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49CC5F0-341E-4455-94BA-8512B2993CC5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280648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10AB12D-1381-4AAF-8C5B-3C068851FAD7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280648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76741F67-2C14-4DDF-AC71-C0A759404983}"/>
              </a:ext>
            </a:extLst>
          </p:cNvPr>
          <p:cNvSpPr/>
          <p:nvPr/>
        </p:nvSpPr>
        <p:spPr>
          <a:xfrm rot="19368611">
            <a:off x="3555004" y="1026433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245D5-665D-49C2-8750-A86FB812DDE5}"/>
              </a:ext>
            </a:extLst>
          </p:cNvPr>
          <p:cNvSpPr txBox="1"/>
          <p:nvPr/>
        </p:nvSpPr>
        <p:spPr>
          <a:xfrm>
            <a:off x="734969" y="1872461"/>
            <a:ext cx="849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1.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계약 관리 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계약 정보 검색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추가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수정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삭제</a:t>
            </a:r>
            <a:endParaRPr lang="en-US" altLang="ko-KR" sz="2800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9D0720-24C4-4CA5-A314-79147635E7D3}"/>
              </a:ext>
            </a:extLst>
          </p:cNvPr>
          <p:cNvSpPr txBox="1"/>
          <p:nvPr/>
        </p:nvSpPr>
        <p:spPr>
          <a:xfrm>
            <a:off x="734969" y="2602859"/>
            <a:ext cx="1081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2.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생산 계획 관리 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생산 현황 확인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생산계획 추가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수정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삭제</a:t>
            </a:r>
            <a:endParaRPr lang="en-US" altLang="ko-KR" sz="2800" dirty="0">
              <a:ea typeface="maplestory" panose="0200030000000000000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C37CEC-05F4-4FF7-8558-88CFA78D1630}"/>
              </a:ext>
            </a:extLst>
          </p:cNvPr>
          <p:cNvSpPr txBox="1"/>
          <p:nvPr/>
        </p:nvSpPr>
        <p:spPr>
          <a:xfrm>
            <a:off x="734969" y="3336151"/>
            <a:ext cx="9889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3.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백신 재고정보 조회 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백신 재고정보 검색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재고 추가</a:t>
            </a:r>
            <a:endParaRPr lang="en-US" altLang="ko-KR" sz="2800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FFCC55-3529-4F2D-AAE2-94E2ADDD5F04}"/>
              </a:ext>
            </a:extLst>
          </p:cNvPr>
          <p:cNvSpPr txBox="1"/>
          <p:nvPr/>
        </p:nvSpPr>
        <p:spPr>
          <a:xfrm>
            <a:off x="734969" y="4069443"/>
            <a:ext cx="10644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4.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생산 공장 관리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공장 정보 확인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추가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수정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삭제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가동 여부 확인</a:t>
            </a:r>
            <a:endParaRPr lang="en-US" altLang="ko-KR" sz="2800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427150-22B5-4A6F-8917-9006131824B8}"/>
              </a:ext>
            </a:extLst>
          </p:cNvPr>
          <p:cNvSpPr txBox="1"/>
          <p:nvPr/>
        </p:nvSpPr>
        <p:spPr>
          <a:xfrm>
            <a:off x="734969" y="4802735"/>
            <a:ext cx="10644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5.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창고 관리 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창고 정보 검색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추가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수정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삭제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적재 정보 확인</a:t>
            </a:r>
            <a:endParaRPr lang="en-US" altLang="ko-KR" sz="2800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4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maplestory" panose="0200030000000000000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7E054-7A14-4BEA-BBAD-B224B9CEF3CD}"/>
              </a:ext>
            </a:extLst>
          </p:cNvPr>
          <p:cNvSpPr txBox="1"/>
          <p:nvPr/>
        </p:nvSpPr>
        <p:spPr>
          <a:xfrm>
            <a:off x="-341566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4</a:t>
            </a:r>
            <a:r>
              <a:rPr lang="en-US" altLang="ko-KR" sz="2000" b="1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.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종류별 주요 기능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병원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49CC5F0-341E-4455-94BA-8512B2993CC5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250168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10AB12D-1381-4AAF-8C5B-3C068851FAD7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250168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76741F67-2C14-4DDF-AC71-C0A759404983}"/>
              </a:ext>
            </a:extLst>
          </p:cNvPr>
          <p:cNvSpPr/>
          <p:nvPr/>
        </p:nvSpPr>
        <p:spPr>
          <a:xfrm rot="19368611">
            <a:off x="3285684" y="1026433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CD6ED-7FE5-4564-A59C-D36CB8402446}"/>
              </a:ext>
            </a:extLst>
          </p:cNvPr>
          <p:cNvSpPr txBox="1"/>
          <p:nvPr/>
        </p:nvSpPr>
        <p:spPr>
          <a:xfrm>
            <a:off x="734969" y="2454550"/>
            <a:ext cx="11457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1.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전체 환자 관리 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해당 병원에 대한 입원 환자 조회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추가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수정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삭제</a:t>
            </a:r>
            <a:endParaRPr lang="en-US" altLang="ko-KR" sz="2800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A0996-A59D-4707-BAD1-9DEF4DA7ADB5}"/>
              </a:ext>
            </a:extLst>
          </p:cNvPr>
          <p:cNvSpPr txBox="1"/>
          <p:nvPr/>
        </p:nvSpPr>
        <p:spPr>
          <a:xfrm>
            <a:off x="734969" y="3184948"/>
            <a:ext cx="1081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2. 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Covid-19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검사결과 조회 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검사 대상자 정보 조회</a:t>
            </a:r>
            <a:endParaRPr lang="en-US" altLang="ko-KR" sz="2800" dirty="0">
              <a:ea typeface="maplestory" panose="0200030000000000000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AABFAF-95DF-4935-8E53-912069759B68}"/>
              </a:ext>
            </a:extLst>
          </p:cNvPr>
          <p:cNvSpPr txBox="1"/>
          <p:nvPr/>
        </p:nvSpPr>
        <p:spPr>
          <a:xfrm>
            <a:off x="734969" y="3918240"/>
            <a:ext cx="10542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3.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환자 발생 현황 통계 정보 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확진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입원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사망자 일일 및 전체 통계 현황</a:t>
            </a:r>
            <a:endParaRPr lang="en-US" altLang="ko-KR" sz="2800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EE4999-CDCF-47DA-A8BE-FBF73456E96B}"/>
              </a:ext>
            </a:extLst>
          </p:cNvPr>
          <p:cNvSpPr txBox="1"/>
          <p:nvPr/>
        </p:nvSpPr>
        <p:spPr>
          <a:xfrm>
            <a:off x="734969" y="4651532"/>
            <a:ext cx="10644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4.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병상 가동률 파악 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일반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중환자 보유병상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가용병상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가동률 확인</a:t>
            </a:r>
            <a:endParaRPr lang="en-US" altLang="ko-KR" sz="2800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08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EAAC0D-9D28-4DC8-AF23-80CDB767893A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상세 설명 및 시연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정부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국민 정보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CCB531-C3D5-4F76-9972-93CB0495CF01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E20D0-08C4-4566-9434-7FF15E4B9B53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707F275B-4B4F-4799-8B16-39830B59AFAE}"/>
              </a:ext>
            </a:extLst>
          </p:cNvPr>
          <p:cNvSpPr/>
          <p:nvPr/>
        </p:nvSpPr>
        <p:spPr>
          <a:xfrm rot="19368611">
            <a:off x="5416824" y="1026433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33ED870-0DFA-4093-8FC6-542B779284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4" y="1167877"/>
            <a:ext cx="7249472" cy="2344141"/>
          </a:xfrm>
          <a:prstGeom prst="rect">
            <a:avLst/>
          </a:prstGeom>
        </p:spPr>
      </p:pic>
      <p:pic>
        <p:nvPicPr>
          <p:cNvPr id="16" name="그림 15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43F5FC68-1F1A-461F-8129-3F851713F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101" y="3609937"/>
            <a:ext cx="2392865" cy="18000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7A68AC3A-0800-46D1-BE76-2C4316C6F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69" y="3609937"/>
            <a:ext cx="2366179" cy="180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CE6BC63-8CDB-4C35-9E1F-373024EFD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9"/>
          <a:stretch/>
        </p:blipFill>
        <p:spPr>
          <a:xfrm>
            <a:off x="744494" y="3613841"/>
            <a:ext cx="2160140" cy="180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7F2CF0-BA44-4798-A4B3-D252F94F00CC}"/>
              </a:ext>
            </a:extLst>
          </p:cNvPr>
          <p:cNvSpPr txBox="1"/>
          <p:nvPr/>
        </p:nvSpPr>
        <p:spPr>
          <a:xfrm>
            <a:off x="8279093" y="3609937"/>
            <a:ext cx="2255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표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에 대해 페이징 처리 및 카테고리 별 검색 구현</a:t>
            </a:r>
            <a:endParaRPr lang="ko-KR" altLang="en-US" sz="16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7D40D-2F69-47DF-A8AF-4A0DFC5C100C}"/>
              </a:ext>
            </a:extLst>
          </p:cNvPr>
          <p:cNvSpPr txBox="1"/>
          <p:nvPr/>
        </p:nvSpPr>
        <p:spPr>
          <a:xfrm>
            <a:off x="8279093" y="2942444"/>
            <a:ext cx="2487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국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민 정보 검색 </a:t>
            </a:r>
            <a:r>
              <a:rPr lang="en-US" altLang="ko-KR" sz="1600" b="1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국민정보 검색 및 등록</a:t>
            </a:r>
            <a:r>
              <a:rPr lang="en-US" altLang="ko-KR" sz="16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수정</a:t>
            </a:r>
            <a:r>
              <a:rPr lang="en-US" altLang="ko-KR" sz="16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삭제</a:t>
            </a:r>
            <a:endParaRPr lang="ko-KR" altLang="en-US" sz="16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4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EAAC0D-9D28-4DC8-AF23-80CDB767893A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상세 설명 및 시연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정부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국민 정보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CCB531-C3D5-4F76-9972-93CB0495CF01}"/>
              </a:ext>
            </a:extLst>
          </p:cNvPr>
          <p:cNvCxnSpPr>
            <a:cxnSpLocks/>
          </p:cNvCxnSpPr>
          <p:nvPr/>
        </p:nvCxnSpPr>
        <p:spPr>
          <a:xfrm>
            <a:off x="836603" y="1139054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E20D0-08C4-4566-9434-7FF15E4B9B53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707F275B-4B4F-4799-8B16-39830B59AFAE}"/>
              </a:ext>
            </a:extLst>
          </p:cNvPr>
          <p:cNvSpPr/>
          <p:nvPr/>
        </p:nvSpPr>
        <p:spPr>
          <a:xfrm rot="19368611">
            <a:off x="5416824" y="1026433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8B0E0-05FD-49EF-83F4-4BD7AE35D23C}"/>
              </a:ext>
            </a:extLst>
          </p:cNvPr>
          <p:cNvSpPr txBox="1"/>
          <p:nvPr/>
        </p:nvSpPr>
        <p:spPr>
          <a:xfrm>
            <a:off x="8603626" y="1570800"/>
            <a:ext cx="2487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페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이징 및 검색 결과에 따라 데이터를 제한하여 불러옴</a:t>
            </a:r>
            <a:endParaRPr lang="ko-KR" altLang="en-US" sz="16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79CE9F-8F97-4A23-B5AB-0633A4D5DB32}"/>
              </a:ext>
            </a:extLst>
          </p:cNvPr>
          <p:cNvSpPr txBox="1"/>
          <p:nvPr/>
        </p:nvSpPr>
        <p:spPr>
          <a:xfrm>
            <a:off x="8737389" y="3629526"/>
            <a:ext cx="2220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불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러온 데이터를 바탕으로 표 생성</a:t>
            </a:r>
            <a:endParaRPr lang="ko-KR" altLang="en-US" sz="16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4888A88-5B26-4EEF-8C69-0EF6FD06C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2707"/>
              </p:ext>
            </p:extLst>
          </p:nvPr>
        </p:nvGraphicFramePr>
        <p:xfrm>
          <a:off x="869958" y="1421971"/>
          <a:ext cx="7509169" cy="4785360"/>
        </p:xfrm>
        <a:graphic>
          <a:graphicData uri="http://schemas.openxmlformats.org/drawingml/2006/table">
            <a:tbl>
              <a:tblPr firstRow="1" bandRow="1"/>
              <a:tblGrid>
                <a:gridCol w="7509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3787">
                <a:tc>
                  <a:txBody>
                    <a:bodyPr/>
                    <a:lstStyle/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$sql1 = "SELECT * FROM citizen WHERE $catgo like '%$search%' ORDER BY name LIMIT $page_start, $list";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$ret1 = mysqli_query($con, $sql1);</a:t>
                      </a:r>
                    </a:p>
                    <a:p>
                      <a:endParaRPr lang="en-US" altLang="ko-KR" sz="110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&lt;!--표만들기--&gt;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&lt;center&gt;&lt;table class="table table-hover table-bordered"&gt;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&lt;thead class="table-light"&gt;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&lt;tr&gt;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  &lt;th scope = "col"&gt;&lt;center&gt;이름&lt;/th&gt;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  &lt;th scope = "col"&gt;&lt;center&gt;주민등록번호&lt;/th&gt;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  &lt;th scope = "col"&gt;&lt;center&gt;주소&lt;/th&gt;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  &lt;th scope = "col"&gt;&lt;center&gt;휴대폰&lt;/th&gt;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  &lt;th scope = "col"&gt;&lt;center&gt;수정&lt;/th&gt;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  &lt;th scope = "col"&gt;&lt;center&gt;삭제&lt;/th&gt;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&lt;/tr&gt;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&lt;/thead&gt;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&lt;tbody&gt;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&lt;?php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$brcount = 0;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while($row = mysqli_fetch_array($ret1)) {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echo "&lt;TR&gt;";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echo "&lt;TD&gt;&lt;center&gt;", $row['name'], "&lt;/TD&gt;";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echo "&lt;TD&gt;&lt;center&gt;", $row['RRN'], "&lt;/TD&gt;";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echo "&lt;TD&gt;&lt;center&gt;", $row['address'], "&lt;/TD&gt;";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echo "&lt;TD&gt;&lt;center&gt;", $row['phone'], "&lt;/TD&gt;";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echo "&lt;TD&gt;&lt;center&gt;", "&lt;a href='updatecitizen.php?RRN=", $row['RRN'], "'&gt;수정&lt;/a&gt;&lt;/TD&gt;";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echo "&lt;TD&gt;&lt;center&gt;", "&lt;a href='deletecitizen.php?RRN=", $row['RRN'], "'&gt;삭제&lt;/a&gt;&lt;/TD&gt;";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echo "&lt;/TR&gt;";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$brcount++;</a:t>
                      </a: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54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EAAC0D-9D28-4DC8-AF23-80CDB767893A}"/>
              </a:ext>
            </a:extLst>
          </p:cNvPr>
          <p:cNvSpPr txBox="1"/>
          <p:nvPr/>
        </p:nvSpPr>
        <p:spPr>
          <a:xfrm>
            <a:off x="744493" y="756676"/>
            <a:ext cx="510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상세 설명 및 시연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정부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국민 백신 접종 여부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CCB531-C3D5-4F76-9972-93CB0495CF01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930534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E20D0-08C4-4566-9434-7FF15E4B9B53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930534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707F275B-4B4F-4799-8B16-39830B59AFAE}"/>
              </a:ext>
            </a:extLst>
          </p:cNvPr>
          <p:cNvSpPr/>
          <p:nvPr/>
        </p:nvSpPr>
        <p:spPr>
          <a:xfrm rot="19368611">
            <a:off x="5679055" y="1026433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2070BE0A-068D-474E-A2C9-A248AC70F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6" y="1333799"/>
            <a:ext cx="10614181" cy="2261941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77B77B4-B5BE-4A62-B2A7-C02ED9D4B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03" y="3595740"/>
            <a:ext cx="10594524" cy="20225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E37C84-4131-42E3-BC1A-DD063DF5C880}"/>
              </a:ext>
            </a:extLst>
          </p:cNvPr>
          <p:cNvSpPr txBox="1"/>
          <p:nvPr/>
        </p:nvSpPr>
        <p:spPr>
          <a:xfrm>
            <a:off x="1548747" y="5762770"/>
            <a:ext cx="9094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당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일누적</a:t>
            </a:r>
            <a:r>
              <a:rPr lang="en-US" altLang="ko-KR" sz="16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당일실적</a:t>
            </a:r>
            <a:r>
              <a:rPr lang="en-US" altLang="ko-KR" sz="16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전일누적 별 국민 백신 접종 여부 통계</a:t>
            </a:r>
            <a:r>
              <a:rPr lang="en-US" altLang="ko-KR" sz="16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시도별 접종 현황 통계 확인</a:t>
            </a:r>
            <a:endParaRPr lang="ko-KR" altLang="en-US" sz="16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822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EAAC0D-9D28-4DC8-AF23-80CDB767893A}"/>
              </a:ext>
            </a:extLst>
          </p:cNvPr>
          <p:cNvSpPr txBox="1"/>
          <p:nvPr/>
        </p:nvSpPr>
        <p:spPr>
          <a:xfrm>
            <a:off x="744493" y="756676"/>
            <a:ext cx="510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상세 설명 및 시연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정부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국민 백신 접종 여부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CCB531-C3D5-4F76-9972-93CB0495CF01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930534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E20D0-08C4-4566-9434-7FF15E4B9B53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930534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707F275B-4B4F-4799-8B16-39830B59AFAE}"/>
              </a:ext>
            </a:extLst>
          </p:cNvPr>
          <p:cNvSpPr/>
          <p:nvPr/>
        </p:nvSpPr>
        <p:spPr>
          <a:xfrm rot="19368611">
            <a:off x="5679055" y="1026433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E74DB-F567-4BD6-A886-64FAEDAB7308}"/>
              </a:ext>
            </a:extLst>
          </p:cNvPr>
          <p:cNvSpPr txBox="1"/>
          <p:nvPr/>
        </p:nvSpPr>
        <p:spPr>
          <a:xfrm>
            <a:off x="6304548" y="2761259"/>
            <a:ext cx="4235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S</a:t>
            </a:r>
            <a:r>
              <a:rPr lang="en-US" altLang="ko-KR" sz="1600" b="1">
                <a:latin typeface="maplestory" panose="02000300000000000000" pitchFamily="2" charset="-127"/>
                <a:ea typeface="maplestory" panose="02000300000000000000" pitchFamily="2" charset="-127"/>
              </a:rPr>
              <a:t>ql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문을 이용하여</a:t>
            </a:r>
            <a:r>
              <a:rPr lang="en-US" altLang="ko-KR" sz="16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당일누적</a:t>
            </a:r>
            <a:r>
              <a:rPr lang="en-US" altLang="ko-KR" sz="16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당일실적</a:t>
            </a:r>
            <a:r>
              <a:rPr lang="en-US" altLang="ko-KR" sz="16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전일누적 별 </a:t>
            </a:r>
            <a:r>
              <a:rPr lang="en-US" altLang="ko-KR" sz="1600" b="1">
                <a:latin typeface="maplestory" panose="02000300000000000000" pitchFamily="2" charset="-127"/>
                <a:ea typeface="maplestory" panose="02000300000000000000" pitchFamily="2" charset="-127"/>
              </a:rPr>
              <a:t>1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차</a:t>
            </a:r>
            <a:r>
              <a:rPr lang="en-US" altLang="ko-KR" sz="1600" b="1">
                <a:latin typeface="maplestory" panose="02000300000000000000" pitchFamily="2" charset="-127"/>
                <a:ea typeface="maplestory" panose="02000300000000000000" pitchFamily="2" charset="-127"/>
              </a:rPr>
              <a:t>, 2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차</a:t>
            </a:r>
            <a:r>
              <a:rPr lang="en-US" altLang="ko-KR" sz="16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추가 접종 정보를 불러옴</a:t>
            </a:r>
            <a:endParaRPr lang="ko-KR" altLang="en-US" sz="16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7460A2B6-83AB-4256-8F47-01F71FD00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00025"/>
              </p:ext>
            </p:extLst>
          </p:nvPr>
        </p:nvGraphicFramePr>
        <p:xfrm>
          <a:off x="1420392" y="2581400"/>
          <a:ext cx="467560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902">
                  <a:extLst>
                    <a:ext uri="{9D8B030D-6E8A-4147-A177-3AD203B41FA5}">
                      <a16:colId xmlns:a16="http://schemas.microsoft.com/office/drawing/2014/main" val="76915671"/>
                    </a:ext>
                  </a:extLst>
                </a:gridCol>
                <a:gridCol w="1168902">
                  <a:extLst>
                    <a:ext uri="{9D8B030D-6E8A-4147-A177-3AD203B41FA5}">
                      <a16:colId xmlns:a16="http://schemas.microsoft.com/office/drawing/2014/main" val="1887865836"/>
                    </a:ext>
                  </a:extLst>
                </a:gridCol>
                <a:gridCol w="1168902">
                  <a:extLst>
                    <a:ext uri="{9D8B030D-6E8A-4147-A177-3AD203B41FA5}">
                      <a16:colId xmlns:a16="http://schemas.microsoft.com/office/drawing/2014/main" val="488951108"/>
                    </a:ext>
                  </a:extLst>
                </a:gridCol>
                <a:gridCol w="1168902">
                  <a:extLst>
                    <a:ext uri="{9D8B030D-6E8A-4147-A177-3AD203B41FA5}">
                      <a16:colId xmlns:a16="http://schemas.microsoft.com/office/drawing/2014/main" val="2662316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kern="120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1(1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차접종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)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2(2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차접종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)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3(</a:t>
                      </a:r>
                      <a:r>
                        <a:rPr lang="ko-KR" altLang="en-US" sz="105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추가접종</a:t>
                      </a:r>
                      <a:r>
                        <a:rPr lang="en-US" altLang="ko-KR" sz="105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)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745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당일누적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sql1[0]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sql1[1]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sql1[2]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22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당일실적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sql2[0]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sql2[1]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sql2[2]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54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전일누적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sql3[0]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sql3[1]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sql3[2]</a:t>
                      </a:r>
                      <a:endParaRPr lang="ko-KR" altLang="en-US" sz="1050" kern="120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7085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4616A42-D17E-493A-A205-1325B1D5D20A}"/>
              </a:ext>
            </a:extLst>
          </p:cNvPr>
          <p:cNvSpPr txBox="1"/>
          <p:nvPr/>
        </p:nvSpPr>
        <p:spPr>
          <a:xfrm>
            <a:off x="3976431" y="4529081"/>
            <a:ext cx="5926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BF57C5-B809-4AFF-979F-FCE82ADD9542}"/>
              </a:ext>
            </a:extLst>
          </p:cNvPr>
          <p:cNvSpPr txBox="1"/>
          <p:nvPr/>
        </p:nvSpPr>
        <p:spPr>
          <a:xfrm>
            <a:off x="6304548" y="4725722"/>
            <a:ext cx="4235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각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 정보에 해당하는 배열을 표로 출력</a:t>
            </a:r>
            <a:endParaRPr lang="ko-KR" altLang="en-US" sz="16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2B30DAF-F7D6-4B54-875D-90BDD025F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005857"/>
              </p:ext>
            </p:extLst>
          </p:nvPr>
        </p:nvGraphicFramePr>
        <p:xfrm>
          <a:off x="894188" y="1288394"/>
          <a:ext cx="10403624" cy="1103787"/>
        </p:xfrm>
        <a:graphic>
          <a:graphicData uri="http://schemas.openxmlformats.org/drawingml/2006/table">
            <a:tbl>
              <a:tblPr firstRow="1" bandRow="1"/>
              <a:tblGrid>
                <a:gridCol w="10403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3787">
                <a:tc>
                  <a:txBody>
                    <a:bodyPr/>
                    <a:lstStyle/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$sql1 = "SELECT IFNULL(sum(case `vaccine series` when 1 then 1 end), 0) as cnt1, IFNULL(sum(case `vaccine series` when 2 then 1 end), 0) as cnt2, IFNULL(sum(case `vaccine series` when 3 then 1 end), 0) as cnt3 FROM vaccination";</a:t>
                      </a:r>
                      <a:endParaRPr lang="en-US" altLang="ko-KR" sz="110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$sql2 = "SELECT IFNULL(sum(case `vaccine series` when 1 then 1 end), 0) as cnt1, IFNULL(sum(case `vaccine series` when 2 then 1 end), 0) as cnt2, IFNULL(sum(case `vaccine series` when 3 then 1 end), 0) as cnt3 FROM vaccination WHERE `date` = CURDATE()";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$sql3 = "SELECT IFNULL(sum(case `vaccine series` when 1 then 1 end), 0) as cnt1, IFNULL(sum(case `vaccine series` when 2 then 1 end), 0) as cnt2, IFNULL(sum(case `vaccine series` when 3 then 1 end), 0) as cnt3 FROM vaccination WHERE `date` &lt; CURDATE()";</a:t>
                      </a: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00D9323-5EC0-4E8E-A39B-81BF4F421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97495"/>
              </p:ext>
            </p:extLst>
          </p:nvPr>
        </p:nvGraphicFramePr>
        <p:xfrm>
          <a:off x="3339389" y="3773680"/>
          <a:ext cx="2596408" cy="2941320"/>
        </p:xfrm>
        <a:graphic>
          <a:graphicData uri="http://schemas.openxmlformats.org/drawingml/2006/table">
            <a:tbl>
              <a:tblPr firstRow="1" bandRow="1"/>
              <a:tblGrid>
                <a:gridCol w="2596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3787">
                <a:tc>
                  <a:txBody>
                    <a:bodyPr/>
                    <a:lstStyle/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'&lt;tr&gt;&lt;th&gt;'."당일누적".'&lt;/th&gt;&lt;td&gt;';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$ret1[0].'&lt;/td&gt;&lt;td&gt;';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$ret1[1].'&lt;/td&gt;&lt;td&gt;';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$ret1[2].'&lt;/td&gt;&lt;tr&gt;';</a:t>
                      </a:r>
                    </a:p>
                    <a:p>
                      <a:endParaRPr lang="ko-KR" altLang="en-US" sz="110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'&lt;tr&gt;&lt;th&gt;'."당일실적".'&lt;/th&gt;&lt;td&gt;';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$ret2[0].'&lt;/td&gt;&lt;td&gt;’;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$ret2[1].'&lt;/td&gt;&lt;td&gt;';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$ret2[2].'&lt;/td&gt;&lt;tr&gt;';</a:t>
                      </a:r>
                    </a:p>
                    <a:p>
                      <a:endParaRPr lang="ko-KR" altLang="en-US" sz="110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'&lt;tr&gt;&lt;th&gt;'."전일누적".'&lt;/th&gt;&lt;td&gt;';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$ret3[0].'&lt;/td&gt;&lt;td&gt;';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$ret3[1].'&lt;/td&gt;&lt;td&gt;';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$ret3[2].'&lt;/td&gt;&lt;tr&gt;';</a:t>
                      </a: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49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E9021E-26D7-4D9A-A76F-98AC42DFBAFD}"/>
              </a:ext>
            </a:extLst>
          </p:cNvPr>
          <p:cNvCxnSpPr/>
          <p:nvPr/>
        </p:nvCxnSpPr>
        <p:spPr>
          <a:xfrm>
            <a:off x="1335741" y="5065059"/>
            <a:ext cx="9529483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1D00E1F-0C3C-4A03-89F1-D9776921BF54}"/>
              </a:ext>
            </a:extLst>
          </p:cNvPr>
          <p:cNvGrpSpPr/>
          <p:nvPr/>
        </p:nvGrpSpPr>
        <p:grpSpPr>
          <a:xfrm>
            <a:off x="2080382" y="3294529"/>
            <a:ext cx="116540" cy="1828800"/>
            <a:chOff x="2080382" y="3294529"/>
            <a:chExt cx="116540" cy="18288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2700405-80D2-4A37-9651-B0BFB0466C86}"/>
                </a:ext>
              </a:extLst>
            </p:cNvPr>
            <p:cNvSpPr/>
            <p:nvPr/>
          </p:nvSpPr>
          <p:spPr>
            <a:xfrm>
              <a:off x="2080382" y="5006789"/>
              <a:ext cx="116540" cy="1165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2428982-9E85-458D-A885-C909A8C34AC6}"/>
                </a:ext>
              </a:extLst>
            </p:cNvPr>
            <p:cNvCxnSpPr/>
            <p:nvPr/>
          </p:nvCxnSpPr>
          <p:spPr>
            <a:xfrm>
              <a:off x="2138652" y="3294529"/>
              <a:ext cx="0" cy="182880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D6E547F-A638-42FE-8AFD-6DC6AC552230}"/>
              </a:ext>
            </a:extLst>
          </p:cNvPr>
          <p:cNvSpPr txBox="1"/>
          <p:nvPr/>
        </p:nvSpPr>
        <p:spPr>
          <a:xfrm>
            <a:off x="981925" y="2817475"/>
            <a:ext cx="22813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1.</a:t>
            </a:r>
            <a:r>
              <a:rPr lang="en-US" altLang="ko-KR" sz="25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 </a:t>
            </a:r>
            <a:r>
              <a:rPr lang="ko-KR" altLang="en-US" sz="25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테이블 소개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91C190B-48C9-40E4-804D-A979173ABE1F}"/>
              </a:ext>
            </a:extLst>
          </p:cNvPr>
          <p:cNvGrpSpPr/>
          <p:nvPr/>
        </p:nvGrpSpPr>
        <p:grpSpPr>
          <a:xfrm>
            <a:off x="3761114" y="4276165"/>
            <a:ext cx="116540" cy="847164"/>
            <a:chOff x="3750186" y="4276165"/>
            <a:chExt cx="116540" cy="847164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C51E71B-8E35-42B0-8ED1-63796477AAA3}"/>
                </a:ext>
              </a:extLst>
            </p:cNvPr>
            <p:cNvSpPr/>
            <p:nvPr/>
          </p:nvSpPr>
          <p:spPr>
            <a:xfrm>
              <a:off x="3750186" y="5006789"/>
              <a:ext cx="116540" cy="1165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0A5A090-DAFA-4DBB-9B91-BE960DC7E236}"/>
                </a:ext>
              </a:extLst>
            </p:cNvPr>
            <p:cNvCxnSpPr>
              <a:cxnSpLocks/>
            </p:cNvCxnSpPr>
            <p:nvPr/>
          </p:nvCxnSpPr>
          <p:spPr>
            <a:xfrm>
              <a:off x="3813508" y="4276165"/>
              <a:ext cx="0" cy="847164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45DD69E-82B7-47D1-8C8D-7E3B996F95C8}"/>
              </a:ext>
            </a:extLst>
          </p:cNvPr>
          <p:cNvGrpSpPr/>
          <p:nvPr/>
        </p:nvGrpSpPr>
        <p:grpSpPr>
          <a:xfrm>
            <a:off x="5833128" y="3294529"/>
            <a:ext cx="116540" cy="1828800"/>
            <a:chOff x="2080382" y="3294529"/>
            <a:chExt cx="116540" cy="182880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98E4572-8049-42DA-B009-4D1CD662BA55}"/>
                </a:ext>
              </a:extLst>
            </p:cNvPr>
            <p:cNvSpPr/>
            <p:nvPr/>
          </p:nvSpPr>
          <p:spPr>
            <a:xfrm>
              <a:off x="2080382" y="5006789"/>
              <a:ext cx="116540" cy="1165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B1A614A-9823-412E-93FB-511581085266}"/>
                </a:ext>
              </a:extLst>
            </p:cNvPr>
            <p:cNvCxnSpPr/>
            <p:nvPr/>
          </p:nvCxnSpPr>
          <p:spPr>
            <a:xfrm>
              <a:off x="2138652" y="3294529"/>
              <a:ext cx="0" cy="182880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0E246C5-A2EE-49AF-B507-128139C6B7B6}"/>
              </a:ext>
            </a:extLst>
          </p:cNvPr>
          <p:cNvGrpSpPr/>
          <p:nvPr/>
        </p:nvGrpSpPr>
        <p:grpSpPr>
          <a:xfrm>
            <a:off x="7963412" y="4247030"/>
            <a:ext cx="116540" cy="847164"/>
            <a:chOff x="3750186" y="4276165"/>
            <a:chExt cx="116540" cy="84716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E208B74-C844-48F2-BC48-3FF84162D0A3}"/>
                </a:ext>
              </a:extLst>
            </p:cNvPr>
            <p:cNvSpPr/>
            <p:nvPr/>
          </p:nvSpPr>
          <p:spPr>
            <a:xfrm>
              <a:off x="3750186" y="5006789"/>
              <a:ext cx="116540" cy="1165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9B35434-2493-4920-8F97-3EB7D2C89613}"/>
                </a:ext>
              </a:extLst>
            </p:cNvPr>
            <p:cNvCxnSpPr>
              <a:cxnSpLocks/>
            </p:cNvCxnSpPr>
            <p:nvPr/>
          </p:nvCxnSpPr>
          <p:spPr>
            <a:xfrm>
              <a:off x="3813508" y="4276165"/>
              <a:ext cx="0" cy="847164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A130686-A1DF-4BFD-AF08-F491A554BED2}"/>
              </a:ext>
            </a:extLst>
          </p:cNvPr>
          <p:cNvSpPr txBox="1"/>
          <p:nvPr/>
        </p:nvSpPr>
        <p:spPr>
          <a:xfrm>
            <a:off x="2632448" y="3769976"/>
            <a:ext cx="278223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2. </a:t>
            </a:r>
            <a:r>
              <a:rPr lang="en-US" altLang="ko-KR" sz="25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ER Diagram</a:t>
            </a:r>
            <a:endParaRPr lang="ko-KR" altLang="en-US" sz="25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E97A19-F49E-47C1-A0F4-3154F39233F2}"/>
              </a:ext>
            </a:extLst>
          </p:cNvPr>
          <p:cNvSpPr txBox="1"/>
          <p:nvPr/>
        </p:nvSpPr>
        <p:spPr>
          <a:xfrm>
            <a:off x="4008350" y="2788084"/>
            <a:ext cx="383683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3. </a:t>
            </a:r>
            <a:r>
              <a:rPr lang="ko-KR" altLang="en-US" sz="25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주요 페이지 구현 기술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E6503A-5B52-4381-B47D-DD9E14D02E8C}"/>
              </a:ext>
            </a:extLst>
          </p:cNvPr>
          <p:cNvSpPr txBox="1"/>
          <p:nvPr/>
        </p:nvSpPr>
        <p:spPr>
          <a:xfrm>
            <a:off x="6368112" y="3740842"/>
            <a:ext cx="314033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4. </a:t>
            </a:r>
            <a:r>
              <a:rPr lang="ko-KR" altLang="en-US" sz="25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종류별 주요 기능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102315-B0FF-444F-AEC9-AC76EE219F84}"/>
              </a:ext>
            </a:extLst>
          </p:cNvPr>
          <p:cNvSpPr txBox="1"/>
          <p:nvPr/>
        </p:nvSpPr>
        <p:spPr>
          <a:xfrm>
            <a:off x="8255203" y="2788084"/>
            <a:ext cx="347974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5. </a:t>
            </a:r>
            <a:r>
              <a:rPr lang="ko-KR" altLang="en-US" sz="25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상세 설명 및 시연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8DBF4D6-6A92-46CB-90DF-2DEE55E7442C}"/>
              </a:ext>
            </a:extLst>
          </p:cNvPr>
          <p:cNvGrpSpPr/>
          <p:nvPr/>
        </p:nvGrpSpPr>
        <p:grpSpPr>
          <a:xfrm>
            <a:off x="9936808" y="3294529"/>
            <a:ext cx="116540" cy="1828800"/>
            <a:chOff x="2080382" y="3294529"/>
            <a:chExt cx="116540" cy="1828800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DC86B31-C266-4943-816C-56295EC5398D}"/>
                </a:ext>
              </a:extLst>
            </p:cNvPr>
            <p:cNvSpPr/>
            <p:nvPr/>
          </p:nvSpPr>
          <p:spPr>
            <a:xfrm>
              <a:off x="2080382" y="5006789"/>
              <a:ext cx="116540" cy="1165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988EF1D-E919-4597-914B-48EC787CA000}"/>
                </a:ext>
              </a:extLst>
            </p:cNvPr>
            <p:cNvCxnSpPr/>
            <p:nvPr/>
          </p:nvCxnSpPr>
          <p:spPr>
            <a:xfrm>
              <a:off x="2138652" y="3294529"/>
              <a:ext cx="0" cy="182880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39146B8-ABC4-4D85-A7E3-B3273793C0D0}"/>
              </a:ext>
            </a:extLst>
          </p:cNvPr>
          <p:cNvSpPr txBox="1"/>
          <p:nvPr/>
        </p:nvSpPr>
        <p:spPr>
          <a:xfrm>
            <a:off x="744494" y="756676"/>
            <a:ext cx="16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목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차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40" name="화살표: 위쪽 39">
            <a:extLst>
              <a:ext uri="{FF2B5EF4-FFF2-40B4-BE49-F238E27FC236}">
                <a16:creationId xmlns:a16="http://schemas.microsoft.com/office/drawing/2014/main" id="{0EA8FC52-8691-401E-80E9-783FF7054F88}"/>
              </a:ext>
            </a:extLst>
          </p:cNvPr>
          <p:cNvSpPr/>
          <p:nvPr/>
        </p:nvSpPr>
        <p:spPr>
          <a:xfrm rot="19368611">
            <a:off x="2374080" y="1037161"/>
            <a:ext cx="155348" cy="239250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1165B61-CB70-48CF-A44F-32BB6855F0EB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158483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91EA2AC-5786-4673-A3AB-734473D97925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158483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51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EAAC0D-9D28-4DC8-AF23-80CDB767893A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상세 설명 및 시연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정부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백신 보유 상태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CCB531-C3D5-4F76-9972-93CB0495CF01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E20D0-08C4-4566-9434-7FF15E4B9B53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707F275B-4B4F-4799-8B16-39830B59AFAE}"/>
              </a:ext>
            </a:extLst>
          </p:cNvPr>
          <p:cNvSpPr/>
          <p:nvPr/>
        </p:nvSpPr>
        <p:spPr>
          <a:xfrm rot="19368611">
            <a:off x="5416824" y="1026433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9490B-CE5E-437B-ADB5-A369E327AE19}"/>
              </a:ext>
            </a:extLst>
          </p:cNvPr>
          <p:cNvSpPr txBox="1"/>
          <p:nvPr/>
        </p:nvSpPr>
        <p:spPr>
          <a:xfrm>
            <a:off x="744490" y="3141914"/>
            <a:ext cx="10216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병</a:t>
            </a:r>
            <a:r>
              <a:rPr lang="ko-KR" altLang="en-US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원 재고 백신이 모더나일 때와 화이자일 때의 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수량을 </a:t>
            </a:r>
            <a:r>
              <a:rPr lang="en-US" altLang="ko-KR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sum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하여 나타냄</a:t>
            </a:r>
            <a:r>
              <a:rPr lang="en-US" altLang="ko-KR" sz="1600" b="1">
                <a:latin typeface="maplestory" panose="02000300000000000000" pitchFamily="2" charset="-127"/>
                <a:ea typeface="maplestory" panose="02000300000000000000" pitchFamily="2" charset="-127"/>
              </a:rPr>
              <a:t>. 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병원의 </a:t>
            </a:r>
            <a:r>
              <a:rPr lang="ko-KR" altLang="en-US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총 백신 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재고를 출력</a:t>
            </a:r>
            <a:endParaRPr lang="ko-KR" altLang="en-US" sz="16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D04C43-EEBC-4EDA-B98A-25710479FF9E}"/>
              </a:ext>
            </a:extLst>
          </p:cNvPr>
          <p:cNvSpPr txBox="1"/>
          <p:nvPr/>
        </p:nvSpPr>
        <p:spPr>
          <a:xfrm>
            <a:off x="744490" y="4566192"/>
            <a:ext cx="10703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재</a:t>
            </a:r>
            <a:r>
              <a:rPr lang="ko-KR" altLang="en-US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고 테이블에 있는 백신의 회사를 </a:t>
            </a:r>
            <a:r>
              <a:rPr lang="en-US" altLang="ko-KR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join</a:t>
            </a:r>
            <a:r>
              <a:rPr lang="ko-KR" altLang="en-US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하여 알아낸 후 모더나일 때와 화이자 일 때 수량을 </a:t>
            </a:r>
            <a:r>
              <a:rPr lang="en-US" altLang="ko-KR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sum</a:t>
            </a:r>
            <a:r>
              <a:rPr lang="ko-KR" altLang="en-US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하여 제약사 총 백신 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재고를 출력</a:t>
            </a:r>
            <a:endParaRPr lang="ko-KR" altLang="en-US" sz="16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5E7BC-94F7-4075-A13A-BD7992C06FF5}"/>
              </a:ext>
            </a:extLst>
          </p:cNvPr>
          <p:cNvSpPr txBox="1"/>
          <p:nvPr/>
        </p:nvSpPr>
        <p:spPr>
          <a:xfrm>
            <a:off x="744490" y="5990471"/>
            <a:ext cx="10216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m</a:t>
            </a:r>
            <a:r>
              <a:rPr lang="en-US" altLang="ko-KR" sz="1600" b="1" err="1">
                <a:latin typeface="maplestory" panose="02000300000000000000" pitchFamily="2" charset="-127"/>
                <a:ea typeface="maplestory" panose="02000300000000000000" pitchFamily="2" charset="-127"/>
              </a:rPr>
              <a:t>_</a:t>
            </a:r>
            <a:r>
              <a:rPr lang="en-US" altLang="ko-KR" sz="1600" b="1">
                <a:latin typeface="maplestory" panose="02000300000000000000" pitchFamily="2" charset="-127"/>
                <a:ea typeface="maplestory" panose="02000300000000000000" pitchFamily="2" charset="-127"/>
              </a:rPr>
              <a:t>cnt</a:t>
            </a:r>
            <a:r>
              <a:rPr lang="en-US" altLang="ko-KR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(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모더나 수량</a:t>
            </a:r>
            <a:r>
              <a:rPr lang="en-US" altLang="ko-KR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)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과 </a:t>
            </a:r>
            <a:r>
              <a:rPr lang="en-US" altLang="ko-KR" sz="1600" b="1" dirty="0" err="1">
                <a:latin typeface="maplestory" panose="02000300000000000000" pitchFamily="2" charset="-127"/>
                <a:ea typeface="maplestory" panose="02000300000000000000" pitchFamily="2" charset="-127"/>
              </a:rPr>
              <a:t>p</a:t>
            </a:r>
            <a:r>
              <a:rPr lang="en-US" altLang="ko-KR" sz="1600" b="1" err="1">
                <a:latin typeface="maplestory" panose="02000300000000000000" pitchFamily="2" charset="-127"/>
                <a:ea typeface="maplestory" panose="02000300000000000000" pitchFamily="2" charset="-127"/>
              </a:rPr>
              <a:t>_</a:t>
            </a:r>
            <a:r>
              <a:rPr lang="en-US" altLang="ko-KR" sz="1600" b="1">
                <a:latin typeface="maplestory" panose="02000300000000000000" pitchFamily="2" charset="-127"/>
                <a:ea typeface="maplestory" panose="02000300000000000000" pitchFamily="2" charset="-127"/>
              </a:rPr>
              <a:t>cnt</a:t>
            </a:r>
            <a:r>
              <a:rPr lang="en-US" altLang="ko-KR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(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화이자 수량</a:t>
            </a:r>
            <a:r>
              <a:rPr lang="en-US" altLang="ko-KR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)</a:t>
            </a:r>
            <a:r>
              <a:rPr lang="ko-KR" altLang="en-US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을 다 더한 값을 </a:t>
            </a:r>
            <a:r>
              <a:rPr lang="ko-KR" altLang="en-US" sz="1600" b="1">
                <a:latin typeface="maplestory" panose="02000300000000000000" pitchFamily="2" charset="-127"/>
                <a:ea typeface="maplestory" panose="02000300000000000000" pitchFamily="2" charset="-127"/>
              </a:rPr>
              <a:t>합계로 출력 </a:t>
            </a:r>
            <a:endParaRPr lang="ko-KR" altLang="en-US" sz="16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622DA46-4121-4A9D-8251-394103E40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13" y="1281081"/>
            <a:ext cx="7720314" cy="1683820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C83C1FB-3A35-4417-8912-CBBFA06C5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61586"/>
              </p:ext>
            </p:extLst>
          </p:nvPr>
        </p:nvGraphicFramePr>
        <p:xfrm>
          <a:off x="849913" y="3446363"/>
          <a:ext cx="8558782" cy="1103787"/>
        </p:xfrm>
        <a:graphic>
          <a:graphicData uri="http://schemas.openxmlformats.org/drawingml/2006/table">
            <a:tbl>
              <a:tblPr firstRow="1" bandRow="1"/>
              <a:tblGrid>
                <a:gridCol w="8558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3787">
                <a:tc>
                  <a:txBody>
                    <a:bodyPr/>
                    <a:lstStyle/>
                    <a:p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SELECT sum(case when B.company = '</a:t>
                      </a:r>
                      <a:r>
                        <a:rPr lang="ko-KR" altLang="en-US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모더나</a:t>
                      </a:r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' then A.quantity else 0 end) as m_cnt, sum(case when B.company = '</a:t>
                      </a:r>
                      <a:r>
                        <a:rPr lang="ko-KR" altLang="en-US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화이자</a:t>
                      </a:r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' then A.quantity else 0 end) as p_cnt</a:t>
                      </a:r>
                    </a:p>
                    <a:p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FROM `hospital inventory` as A</a:t>
                      </a:r>
                    </a:p>
                    <a:p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left outer join `vaccine information` as B on (A.lot_num=B.`lot num`);</a:t>
                      </a:r>
                      <a:endParaRPr lang="en-US" altLang="ko-KR" sz="1600" dirty="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32C1BE7-3B51-4E3E-A41B-0D319863D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925196"/>
              </p:ext>
            </p:extLst>
          </p:nvPr>
        </p:nvGraphicFramePr>
        <p:xfrm>
          <a:off x="849913" y="4878984"/>
          <a:ext cx="8558782" cy="1103787"/>
        </p:xfrm>
        <a:graphic>
          <a:graphicData uri="http://schemas.openxmlformats.org/drawingml/2006/table">
            <a:tbl>
              <a:tblPr firstRow="1" bandRow="1"/>
              <a:tblGrid>
                <a:gridCol w="8558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3787">
                <a:tc>
                  <a:txBody>
                    <a:bodyPr/>
                    <a:lstStyle/>
                    <a:p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SELECT sum(case when B.company = '</a:t>
                      </a:r>
                      <a:r>
                        <a:rPr lang="ko-KR" altLang="en-US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모더나</a:t>
                      </a:r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' then A.quantity else 0 end) as m_cnt, sum(case when B.company = '</a:t>
                      </a:r>
                      <a:r>
                        <a:rPr lang="ko-KR" altLang="en-US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화이자</a:t>
                      </a:r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' then A.quantity else 0 end) as p_cnt</a:t>
                      </a:r>
                    </a:p>
                    <a:p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FROM inventory as A</a:t>
                      </a:r>
                    </a:p>
                    <a:p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left outer join `vaccine information` as B on (A.lot_number=B.`lot num`);</a:t>
                      </a:r>
                      <a:endParaRPr lang="en-US" altLang="ko-KR" sz="1600" dirty="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441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EAAC0D-9D28-4DC8-AF23-80CDB767893A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상세 설명 및 시연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정부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백신 보유 상태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CCB531-C3D5-4F76-9972-93CB0495CF01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E20D0-08C4-4566-9434-7FF15E4B9B53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707F275B-4B4F-4799-8B16-39830B59AFAE}"/>
              </a:ext>
            </a:extLst>
          </p:cNvPr>
          <p:cNvSpPr/>
          <p:nvPr/>
        </p:nvSpPr>
        <p:spPr>
          <a:xfrm rot="19368611">
            <a:off x="5416824" y="1026433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84ED2-41DD-4693-8903-E282C6270B4B}"/>
              </a:ext>
            </a:extLst>
          </p:cNvPr>
          <p:cNvSpPr txBox="1"/>
          <p:nvPr/>
        </p:nvSpPr>
        <p:spPr>
          <a:xfrm>
            <a:off x="1027901" y="5910685"/>
            <a:ext cx="10136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병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원명과 </a:t>
            </a:r>
            <a:r>
              <a:rPr lang="ko-KR" altLang="en-US" sz="14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병원 별 모더나 수</a:t>
            </a:r>
            <a:r>
              <a:rPr lang="en-US" altLang="ko-KR" sz="14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4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화이자 수를 출력</a:t>
            </a:r>
            <a:r>
              <a:rPr lang="en-US" altLang="ko-KR" sz="14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. </a:t>
            </a:r>
          </a:p>
          <a:p>
            <a:pPr algn="ctr"/>
            <a:r>
              <a:rPr lang="ko-KR" altLang="en-US" sz="1400" b="1" dirty="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병</a:t>
            </a:r>
            <a:r>
              <a:rPr lang="ko-KR" altLang="en-US" sz="14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원을 그룹으로 하여 각 병원의 모더나 재고 수량 합과 화이자 재고 수량 합을 출력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753AAB6-EBED-48D3-A934-84F99184EA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21" y="1208476"/>
            <a:ext cx="6551270" cy="14739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938A88-A540-452D-8A08-6385EB19D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21" y="2974180"/>
            <a:ext cx="6551270" cy="9455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33E00F-9C97-4694-AB84-B03B60725100}"/>
              </a:ext>
            </a:extLst>
          </p:cNvPr>
          <p:cNvSpPr txBox="1"/>
          <p:nvPr/>
        </p:nvSpPr>
        <p:spPr>
          <a:xfrm>
            <a:off x="2630264" y="2630463"/>
            <a:ext cx="616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…</a:t>
            </a:r>
            <a:endParaRPr lang="ko-KR" altLang="en-US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8DD7FFC-CEBF-4262-BE72-E3F4F04E7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95747"/>
              </p:ext>
            </p:extLst>
          </p:nvPr>
        </p:nvGraphicFramePr>
        <p:xfrm>
          <a:off x="3531125" y="3975205"/>
          <a:ext cx="5129748" cy="1935480"/>
        </p:xfrm>
        <a:graphic>
          <a:graphicData uri="http://schemas.openxmlformats.org/drawingml/2006/table">
            <a:tbl>
              <a:tblPr firstRow="1" bandRow="1"/>
              <a:tblGrid>
                <a:gridCol w="5129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2681">
                <a:tc>
                  <a:txBody>
                    <a:bodyPr/>
                    <a:lstStyle/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SELECT A.hospital__code as hos, 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sum(case when B.company = '</a:t>
                      </a:r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모더나</a:t>
                      </a:r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' then A.quantity else 0 end) as m_cnt, 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sum(case when B.company = '</a:t>
                      </a:r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화이자</a:t>
                      </a:r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' then A.quantity else 0 end) as p_cnt, 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C.`hospital name` as name, 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C.`address` as addr, 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C.`phone` as pn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FROM `hospital inventory` as A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left outer join `vaccine information` as B on (A.lot_num=B.`lot num`)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left outer join `hospital` as C on (A.hospital__code = C.`hospital code`)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group by A.hospital__code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order by A.hospital__code asc;</a:t>
                      </a:r>
                      <a:endParaRPr lang="en-US" altLang="ko-KR" sz="1100" dirty="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574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EAAC0D-9D28-4DC8-AF23-80CDB767893A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상세 설명 및 시연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정부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백신 보유 상태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CCB531-C3D5-4F76-9972-93CB0495CF01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E20D0-08C4-4566-9434-7FF15E4B9B53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707F275B-4B4F-4799-8B16-39830B59AFAE}"/>
              </a:ext>
            </a:extLst>
          </p:cNvPr>
          <p:cNvSpPr/>
          <p:nvPr/>
        </p:nvSpPr>
        <p:spPr>
          <a:xfrm rot="19368611">
            <a:off x="5416824" y="1026433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A62732-1D59-44E2-929A-79220EC6B4D7}"/>
              </a:ext>
            </a:extLst>
          </p:cNvPr>
          <p:cNvSpPr txBox="1"/>
          <p:nvPr/>
        </p:nvSpPr>
        <p:spPr>
          <a:xfrm>
            <a:off x="5349239" y="1572164"/>
            <a:ext cx="569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모</a:t>
            </a:r>
            <a:r>
              <a:rPr lang="ko-KR" altLang="en-US" b="1" dirty="0">
                <a:latin typeface="maplestory" panose="02000300000000000000" pitchFamily="2" charset="-127"/>
                <a:ea typeface="maplestory" panose="02000300000000000000" pitchFamily="2" charset="-127"/>
              </a:rPr>
              <a:t>더나와 화이자의 재고 창고 백신 </a:t>
            </a:r>
            <a:r>
              <a:rPr lang="ko-KR" altLang="en-US" b="1">
                <a:latin typeface="maplestory" panose="02000300000000000000" pitchFamily="2" charset="-127"/>
                <a:ea typeface="maplestory" panose="02000300000000000000" pitchFamily="2" charset="-127"/>
              </a:rPr>
              <a:t>수량을 나타냄</a:t>
            </a:r>
            <a:endParaRPr lang="en-US" altLang="ko-KR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1F8B9-3780-4BD4-B076-3E2DEBF54989}"/>
              </a:ext>
            </a:extLst>
          </p:cNvPr>
          <p:cNvSpPr txBox="1"/>
          <p:nvPr/>
        </p:nvSpPr>
        <p:spPr>
          <a:xfrm>
            <a:off x="5349239" y="4267200"/>
            <a:ext cx="5291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창</a:t>
            </a:r>
            <a:r>
              <a:rPr lang="ko-KR" altLang="en-US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고 코드</a:t>
            </a:r>
            <a:r>
              <a:rPr lang="en-US" altLang="ko-KR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주소</a:t>
            </a:r>
            <a:r>
              <a:rPr lang="en-US" altLang="ko-KR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수량을 순으로 출력</a:t>
            </a:r>
            <a:endParaRPr lang="en-US" altLang="ko-KR" sz="16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  <a:p>
            <a:endParaRPr lang="ko-KR" altLang="en-US" sz="16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B0AB05-D7E3-4E0D-B2A6-A5F29A0F4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23" y="1208476"/>
            <a:ext cx="4520216" cy="25345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099613-88C0-4CF9-A61A-FDD461AB0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23" y="3888671"/>
            <a:ext cx="4520216" cy="2438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B5FAC7-36DA-48EB-946F-818C12C243F5}"/>
              </a:ext>
            </a:extLst>
          </p:cNvPr>
          <p:cNvSpPr txBox="1"/>
          <p:nvPr/>
        </p:nvSpPr>
        <p:spPr>
          <a:xfrm>
            <a:off x="1356263" y="3657771"/>
            <a:ext cx="346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…</a:t>
            </a:r>
            <a:endParaRPr lang="ko-KR" altLang="en-US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153990A-5746-4CD6-9EC9-A3D030F43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71783"/>
              </p:ext>
            </p:extLst>
          </p:nvPr>
        </p:nvGraphicFramePr>
        <p:xfrm>
          <a:off x="5532803" y="2116477"/>
          <a:ext cx="5830173" cy="2011680"/>
        </p:xfrm>
        <a:graphic>
          <a:graphicData uri="http://schemas.openxmlformats.org/drawingml/2006/table">
            <a:tbl>
              <a:tblPr firstRow="1" bandRow="1"/>
              <a:tblGrid>
                <a:gridCol w="5830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2681"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SELECT A.warehouse_code as ware, max(B.address) as addrs, </a:t>
                      </a:r>
                    </a:p>
                    <a:p>
                      <a:r>
                        <a:rPr lang="en-US" altLang="ko-KR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sum(A.quantity) as qty</a:t>
                      </a:r>
                    </a:p>
                    <a:p>
                      <a:r>
                        <a:rPr lang="en-US" altLang="ko-KR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FROM inventory as A</a:t>
                      </a:r>
                    </a:p>
                    <a:p>
                      <a:r>
                        <a:rPr lang="en-US" altLang="ko-KR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left outer join warehouse as B on (A.warehouse_code = B.`warehouse code`)</a:t>
                      </a:r>
                    </a:p>
                    <a:p>
                      <a:r>
                        <a:rPr lang="en-US" altLang="ko-KR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right outer join `vaccine information` as C on (C.`lot num`=A.lot_number)</a:t>
                      </a:r>
                    </a:p>
                    <a:p>
                      <a:r>
                        <a:rPr lang="en-US" altLang="ko-KR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where C.company='</a:t>
                      </a:r>
                      <a:r>
                        <a:rPr lang="ko-KR" altLang="en-US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모더나</a:t>
                      </a:r>
                      <a:r>
                        <a:rPr lang="en-US" altLang="ko-KR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'</a:t>
                      </a:r>
                      <a:endParaRPr lang="ko-KR" altLang="en-US" sz="140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r>
                        <a:rPr lang="en-US" altLang="ko-KR" sz="14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group by A.warehouse_code;</a:t>
                      </a:r>
                      <a:endParaRPr lang="en-US" altLang="ko-KR" sz="1400" dirty="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36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EAAC0D-9D28-4DC8-AF23-80CDB767893A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상세 설명 및 시연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정부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확진자 현황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CCB531-C3D5-4F76-9972-93CB0495CF01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E20D0-08C4-4566-9434-7FF15E4B9B53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707F275B-4B4F-4799-8B16-39830B59AFAE}"/>
              </a:ext>
            </a:extLst>
          </p:cNvPr>
          <p:cNvSpPr/>
          <p:nvPr/>
        </p:nvSpPr>
        <p:spPr>
          <a:xfrm rot="19368611">
            <a:off x="5416824" y="1026433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3E09CB5-3E70-4965-A9AA-8694B422E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4617"/>
              </p:ext>
            </p:extLst>
          </p:nvPr>
        </p:nvGraphicFramePr>
        <p:xfrm>
          <a:off x="800956" y="3032103"/>
          <a:ext cx="10564875" cy="3291840"/>
        </p:xfrm>
        <a:graphic>
          <a:graphicData uri="http://schemas.openxmlformats.org/drawingml/2006/table">
            <a:tbl>
              <a:tblPr firstRow="1" bandRow="1"/>
              <a:tblGrid>
                <a:gridCol w="1056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215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$con 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=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mysqli_connect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("localhost", "root", "1234", "covid-19") or die("MySQL 접속 실패");</a:t>
                      </a:r>
                    </a:p>
                    <a:p>
                      <a:pPr>
                        <a:defRPr/>
                      </a:pPr>
                      <a:endParaRPr lang="ko-KR" altLang="en-US" sz="1400" b="0">
                        <a:solidFill>
                          <a:schemeClr val="dk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$sql_dayhospital =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mysqli_query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$con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, "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SELECT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*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FROM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`confirmed case`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WHERE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`hospitalization date` = '$today'");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$sql_totalhospital =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mysqli_query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($con, "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SELECT 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*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FROM 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`confirmed case`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WHERE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`</a:t>
                      </a: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room num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`");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$sql_nosevere =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mysqli_query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($con, "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SELECT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*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FROM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`confirmed case`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WHERE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`severity` =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1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");  </a:t>
                      </a:r>
                      <a:r>
                        <a:rPr lang="en-US" altLang="ko-KR" sz="1400">
                          <a:solidFill>
                            <a:srgbClr val="144E37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//</a:t>
                      </a:r>
                      <a:r>
                        <a:rPr lang="ko-KR" altLang="en-US" sz="1400">
                          <a:solidFill>
                            <a:srgbClr val="144E37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severity = 1 </a:t>
                      </a:r>
                      <a:r>
                        <a:rPr lang="en-US" altLang="ko-KR" sz="1400">
                          <a:solidFill>
                            <a:srgbClr val="144E37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-&gt;</a:t>
                      </a:r>
                      <a:r>
                        <a:rPr lang="ko-KR" altLang="en-US" sz="1400">
                          <a:solidFill>
                            <a:srgbClr val="144E37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무증상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$sql_ltsevere =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mysqli_query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($con, "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SELECT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*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FROM 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`confirmed case`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WHERE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`severity` =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2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");  </a:t>
                      </a:r>
                      <a:r>
                        <a:rPr lang="en-US" altLang="ko-KR" sz="1400">
                          <a:solidFill>
                            <a:srgbClr val="144E37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//</a:t>
                      </a:r>
                      <a:r>
                        <a:rPr lang="ko-KR" altLang="en-US" sz="1400">
                          <a:solidFill>
                            <a:srgbClr val="144E37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severity = </a:t>
                      </a:r>
                      <a:r>
                        <a:rPr lang="en-US" altLang="ko-KR" sz="1400">
                          <a:solidFill>
                            <a:srgbClr val="144E37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2</a:t>
                      </a:r>
                      <a:r>
                        <a:rPr lang="ko-KR" altLang="en-US" sz="1400">
                          <a:solidFill>
                            <a:srgbClr val="144E37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44E37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-&gt;</a:t>
                      </a:r>
                      <a:r>
                        <a:rPr lang="ko-KR" altLang="en-US" sz="1400">
                          <a:solidFill>
                            <a:srgbClr val="144E37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경증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$sql_severe =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mysqli_query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($con, "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SELECT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*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FROM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`confirmed case`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WHERE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`severity` =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3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");  </a:t>
                      </a:r>
                      <a:r>
                        <a:rPr lang="en-US" altLang="ko-KR" sz="1400">
                          <a:solidFill>
                            <a:srgbClr val="144E37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//</a:t>
                      </a:r>
                      <a:r>
                        <a:rPr lang="ko-KR" altLang="en-US" sz="1400">
                          <a:solidFill>
                            <a:srgbClr val="144E37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severity = </a:t>
                      </a:r>
                      <a:r>
                        <a:rPr lang="en-US" altLang="ko-KR" sz="1400">
                          <a:solidFill>
                            <a:srgbClr val="144E37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3</a:t>
                      </a:r>
                      <a:r>
                        <a:rPr lang="ko-KR" altLang="en-US" sz="1400">
                          <a:solidFill>
                            <a:srgbClr val="144E37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</a:t>
                      </a:r>
                      <a:r>
                        <a:rPr lang="en-US" altLang="ko-KR" sz="1400">
                          <a:solidFill>
                            <a:srgbClr val="144E37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-&gt;</a:t>
                      </a:r>
                      <a:r>
                        <a:rPr lang="ko-KR" altLang="en-US" sz="1400">
                          <a:solidFill>
                            <a:srgbClr val="144E37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중증</a:t>
                      </a:r>
                    </a:p>
                    <a:p>
                      <a:pPr>
                        <a:defRPr/>
                      </a:pPr>
                      <a:endParaRPr lang="ko-KR" altLang="en-US" sz="1400" b="0">
                        <a:solidFill>
                          <a:schemeClr val="dk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$count_dayhospital =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mysqli_num_rows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($sql_dayhospital)</a:t>
                      </a: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;</a:t>
                      </a:r>
                      <a:endParaRPr lang="ko-KR" altLang="en-US" sz="1400" b="0">
                        <a:solidFill>
                          <a:schemeClr val="dk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</a:t>
                      </a: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...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$count_severe =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mysqli_num_rows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($sql_severe)</a:t>
                      </a: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;</a:t>
                      </a:r>
                    </a:p>
                    <a:p>
                      <a:pPr>
                        <a:defRPr/>
                      </a:pPr>
                      <a:endParaRPr lang="en-US" altLang="ko-KR" sz="1400" b="0">
                        <a:solidFill>
                          <a:schemeClr val="dk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'&lt;tr&gt;&lt;td&gt;'.$count_dayhospital.'&lt;/td&gt;';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</a:t>
                      </a: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...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'&lt;td&gt;'.$count_severe.'&lt;/td&gt;&lt;/tr&gt;';</a:t>
                      </a: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0DA1168D-1684-4F90-8324-BDF94E637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1199" y="1257160"/>
            <a:ext cx="9219846" cy="17749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991F60-85C3-4093-B5AB-996FF0F4871A}"/>
              </a:ext>
            </a:extLst>
          </p:cNvPr>
          <p:cNvSpPr txBox="1"/>
          <p:nvPr/>
        </p:nvSpPr>
        <p:spPr>
          <a:xfrm>
            <a:off x="7023007" y="5097461"/>
            <a:ext cx="311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각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 증상별 데이터 불러온 후 표로 출력</a:t>
            </a:r>
            <a:endParaRPr lang="ko-KR" altLang="en-US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711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EAAC0D-9D28-4DC8-AF23-80CDB767893A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상세 설명 및 시연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정부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확진자 현황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CCB531-C3D5-4F76-9972-93CB0495CF01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E20D0-08C4-4566-9434-7FF15E4B9B53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707F275B-4B4F-4799-8B16-39830B59AFAE}"/>
              </a:ext>
            </a:extLst>
          </p:cNvPr>
          <p:cNvSpPr/>
          <p:nvPr/>
        </p:nvSpPr>
        <p:spPr>
          <a:xfrm rot="19368611">
            <a:off x="5416824" y="1026433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pic>
        <p:nvPicPr>
          <p:cNvPr id="11" name="내용 개체 틀 2">
            <a:extLst>
              <a:ext uri="{FF2B5EF4-FFF2-40B4-BE49-F238E27FC236}">
                <a16:creationId xmlns:a16="http://schemas.microsoft.com/office/drawing/2014/main" id="{96D95C8D-BB6B-44EB-B6BC-821D0545E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4406" y="1208476"/>
            <a:ext cx="8263187" cy="1627865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3D06B53-5780-4013-B23B-74515E9E5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137534"/>
              </p:ext>
            </p:extLst>
          </p:nvPr>
        </p:nvGraphicFramePr>
        <p:xfrm>
          <a:off x="965834" y="2847245"/>
          <a:ext cx="10260330" cy="3505200"/>
        </p:xfrm>
        <a:graphic>
          <a:graphicData uri="http://schemas.openxmlformats.org/drawingml/2006/table">
            <a:tbl>
              <a:tblPr firstRow="1" bandRow="1"/>
              <a:tblGrid>
                <a:gridCol w="1026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743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for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($i = 6; $i&gt;= 0; $i -= 1) {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$day = date("m-d",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strtotime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("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$today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-$i day"));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echo '&lt;th&gt;'.$day.'&lt;/th&gt;';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}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'&lt;th&gt;누적&lt;/th&gt;';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'&lt;th&gt;비율&lt;/th&gt;&lt;tr&gt;';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</a:t>
                      </a:r>
                      <a:r>
                        <a:rPr lang="en-US" altLang="ko-KR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...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for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($i = 6; $i&gt;= 0; $i -= 1) {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$day = date("Y-m-d",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strtotime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("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$today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-$i day"));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$sql_daydeath = mysqli_query($con, "SELECT * FROM `confirmed case` WHERE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`death date` = '$day'"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);;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$count_daydeath = mysqli_num_rows($sql_daydeath);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echo '&lt;td&gt;'.$count_daydeath.'&lt;/td&gt;';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}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'&lt;td&gt;'.$count_totaldeath.'&lt;/td&gt;';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$per 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= </a:t>
                      </a:r>
                      <a:r>
                        <a:rPr lang="ko-KR" altLang="en-US" sz="14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round</a:t>
                      </a: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(($count_totaldeath / $count_citizen) * 100, 2);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4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'&lt;td&gt;'.$per.'%&lt;/td&gt;&lt;/tr&gt;';</a:t>
                      </a: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E9DFC03-FAF8-4719-BEC7-C658EB639A48}"/>
              </a:ext>
            </a:extLst>
          </p:cNvPr>
          <p:cNvSpPr txBox="1"/>
          <p:nvPr/>
        </p:nvSpPr>
        <p:spPr>
          <a:xfrm>
            <a:off x="6285821" y="3725861"/>
            <a:ext cx="3941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현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재 날짜를 기준으로 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7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일간의 현황을 표로 나타냄</a:t>
            </a:r>
            <a:endParaRPr lang="ko-KR" altLang="en-US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559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EAAC0D-9D28-4DC8-AF23-80CDB767893A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상세 설명 및 시연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정부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확진자 현황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CCB531-C3D5-4F76-9972-93CB0495CF01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E20D0-08C4-4566-9434-7FF15E4B9B53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707F275B-4B4F-4799-8B16-39830B59AFAE}"/>
              </a:ext>
            </a:extLst>
          </p:cNvPr>
          <p:cNvSpPr/>
          <p:nvPr/>
        </p:nvSpPr>
        <p:spPr>
          <a:xfrm rot="19368611">
            <a:off x="5416824" y="1026433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64E45CE-7CF5-467D-A2A1-41F56B0E4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63821"/>
              </p:ext>
            </p:extLst>
          </p:nvPr>
        </p:nvGraphicFramePr>
        <p:xfrm>
          <a:off x="836603" y="2169460"/>
          <a:ext cx="10532791" cy="4114800"/>
        </p:xfrm>
        <a:graphic>
          <a:graphicData uri="http://schemas.openxmlformats.org/drawingml/2006/table">
            <a:tbl>
              <a:tblPr firstRow="1" bandRow="1"/>
              <a:tblGrid>
                <a:gridCol w="10532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07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$sql_location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= mysqli_query($con, "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SELECT 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DISTINCT LEFT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(`address`, 2) FROM `citizen`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");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'&lt;tr&gt;&lt;th&gt;합계&lt;/th&gt;';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</a:t>
                      </a:r>
                      <a:r>
                        <a:rPr lang="en-US" altLang="ko-KR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...</a:t>
                      </a:r>
                    </a:p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'&lt;th&gt;'.$count_totaldeath.'&lt;/th&gt;&lt;/tr&gt;';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while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(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$row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=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mysqli_fetch_array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$sql_location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)) {</a:t>
                      </a:r>
                    </a:p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$sql_lotest = mysqli_query($con, "SELECT * FROM `testing`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AS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a 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LEFT JOIN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`citizen`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AS 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b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ON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a.`RRN_test` = b.`RRN`</a:t>
                      </a:r>
                    </a:p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WHERE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LEFT(`address`, 2) = '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$row[0]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'");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$sql_loconfirm = mysqli_query($con, "SELECT * FROM `testing`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AS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a 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LEFT JOIN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`citizen`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AS 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b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ON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a.`RRN_test` = b.`RRN` </a:t>
                      </a:r>
                    </a:p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WHERE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LEFT(`address`, 2) = '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$row[0]</a:t>
                      </a:r>
                      <a:r>
                        <a:rPr lang="ko-KR" altLang="en-US" sz="1200" b="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'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AND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`test result` = 1");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$sql_lohospital = mysqli_query($con, "SELECT * FROM `confirmed case`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AS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a 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LEFT JOIN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`citizen`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AS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b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ON</a:t>
                      </a:r>
                      <a:endParaRPr lang="ko-KR" altLang="en-US" sz="1200" b="0">
                        <a:solidFill>
                          <a:schemeClr val="dk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a.`RRN_confirmed` = b.`RRN`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WHERE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LEFT(`address`, 2) = '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$row[0]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'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AND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`</a:t>
                      </a:r>
                      <a:r>
                        <a:rPr lang="en-US" altLang="ko-KR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room num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`");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$sql_losevere = mysqli_query($con, "SELECT * FROM `confirmed case`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AS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a 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LEFT JOIN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`citizen`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AS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b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ON</a:t>
                      </a:r>
                      <a:endParaRPr lang="ko-KR" altLang="en-US" sz="1200" b="0">
                        <a:solidFill>
                          <a:schemeClr val="dk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a.`RRN_confirmed` = b.`RRN`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WHERE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LEFT(`address`, 2) = '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$row[0]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'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AND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`severity` = 3");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$sql_lodeath = mysqli_query($con, "SELECT * FROM `confirmed case`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AS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a 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LEFT JOIN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`citizen`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AS 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b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ON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a.`RRN_confirmed` = b.`RRN`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WHERE 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LEFT(`address`, 2) = '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$row[0]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'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AND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`death date`");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$count_lotest =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mysqli_num_rows</a:t>
                      </a: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($sql_lotest);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</a:t>
                      </a:r>
                      <a:r>
                        <a:rPr lang="en-US" altLang="ko-KR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...</a:t>
                      </a:r>
                    </a:p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$count_lodeath = mysqli_num_rows($sql_lodeath);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echo '&lt;tr&gt;&lt;td&gt;'.$row[0].'&lt;/td&gt;';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</a:t>
                      </a:r>
                      <a:r>
                        <a:rPr lang="en-US" altLang="ko-KR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...</a:t>
                      </a:r>
                    </a:p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echo '&lt;td&gt;'.$count_lodeath.'&lt;/td&gt;&lt;/tr&gt;';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2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}</a:t>
                      </a: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" name="내용 개체 틀 7">
            <a:extLst>
              <a:ext uri="{FF2B5EF4-FFF2-40B4-BE49-F238E27FC236}">
                <a16:creationId xmlns:a16="http://schemas.microsoft.com/office/drawing/2014/main" id="{B8B4D1A3-3FC3-40FD-A24E-20E8FA495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90" b="84020"/>
          <a:stretch>
            <a:fillRect/>
          </a:stretch>
        </p:blipFill>
        <p:spPr>
          <a:xfrm>
            <a:off x="1558093" y="1372325"/>
            <a:ext cx="9089809" cy="6300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DAB0A9-7726-444B-9E36-3D3C8FD1F3D7}"/>
              </a:ext>
            </a:extLst>
          </p:cNvPr>
          <p:cNvSpPr txBox="1"/>
          <p:nvPr/>
        </p:nvSpPr>
        <p:spPr>
          <a:xfrm>
            <a:off x="6706130" y="5177898"/>
            <a:ext cx="3941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J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oin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을 활용한 정보 필터링 후 표로 표현</a:t>
            </a:r>
            <a:endParaRPr lang="ko-KR" altLang="en-US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008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EAAC0D-9D28-4DC8-AF23-80CDB767893A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상세 설명 및 시연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정부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확진자 동선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CCB531-C3D5-4F76-9972-93CB0495CF01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E20D0-08C4-4566-9434-7FF15E4B9B53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707F275B-4B4F-4799-8B16-39830B59AFAE}"/>
              </a:ext>
            </a:extLst>
          </p:cNvPr>
          <p:cNvSpPr/>
          <p:nvPr/>
        </p:nvSpPr>
        <p:spPr>
          <a:xfrm rot="19368611">
            <a:off x="5416824" y="1026433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73C9F83-32DC-4561-B3D8-B4E830A6E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6603" y="1258966"/>
            <a:ext cx="5464804" cy="38150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0B4F23-0153-4CE0-A846-1BB0A70B86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05588" y="2484155"/>
            <a:ext cx="5464804" cy="3800105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8B3E97D1-0AD6-4287-882D-FBF11E3F5842}"/>
              </a:ext>
            </a:extLst>
          </p:cNvPr>
          <p:cNvSpPr/>
          <p:nvPr/>
        </p:nvSpPr>
        <p:spPr>
          <a:xfrm>
            <a:off x="9467681" y="2968093"/>
            <a:ext cx="541734" cy="1914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1FA7EA2C-BBE9-4D06-99BF-C02A5F314401}"/>
              </a:ext>
            </a:extLst>
          </p:cNvPr>
          <p:cNvSpPr/>
          <p:nvPr/>
        </p:nvSpPr>
        <p:spPr>
          <a:xfrm rot="1977548">
            <a:off x="9928557" y="2737683"/>
            <a:ext cx="150912" cy="294701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F8D0C-7CBB-4A2D-A71A-6F56BF517E70}"/>
              </a:ext>
            </a:extLst>
          </p:cNvPr>
          <p:cNvSpPr txBox="1"/>
          <p:nvPr/>
        </p:nvSpPr>
        <p:spPr>
          <a:xfrm>
            <a:off x="6953088" y="2093407"/>
            <a:ext cx="3941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A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ttribute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명을 클릭하면 해당 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Attribute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로 정렬</a:t>
            </a:r>
            <a:endParaRPr lang="ko-KR" altLang="en-US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59761B-6C4A-4E40-99DD-410956F6EE9F}"/>
              </a:ext>
            </a:extLst>
          </p:cNvPr>
          <p:cNvSpPr txBox="1"/>
          <p:nvPr/>
        </p:nvSpPr>
        <p:spPr>
          <a:xfrm>
            <a:off x="6953088" y="1829660"/>
            <a:ext cx="3941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환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자 발생 장소에 대한 지역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장소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노출 일자 정보 출력</a:t>
            </a:r>
            <a:endParaRPr lang="ko-KR" altLang="en-US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567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EAAC0D-9D28-4DC8-AF23-80CDB767893A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상세 설명 및 시연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정부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확진자 동선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CCB531-C3D5-4F76-9972-93CB0495CF01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E20D0-08C4-4566-9434-7FF15E4B9B53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707F275B-4B4F-4799-8B16-39830B59AFAE}"/>
              </a:ext>
            </a:extLst>
          </p:cNvPr>
          <p:cNvSpPr/>
          <p:nvPr/>
        </p:nvSpPr>
        <p:spPr>
          <a:xfrm rot="19368611">
            <a:off x="5416824" y="1026433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D13CF8F-F319-4FF6-9F65-A4D54C582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52663"/>
              </p:ext>
            </p:extLst>
          </p:nvPr>
        </p:nvGraphicFramePr>
        <p:xfrm>
          <a:off x="829943" y="1227962"/>
          <a:ext cx="3413067" cy="2987040"/>
        </p:xfrm>
        <a:graphic>
          <a:graphicData uri="http://schemas.openxmlformats.org/drawingml/2006/table">
            <a:tbl>
              <a:tblPr firstRow="1" bandRow="1"/>
              <a:tblGrid>
                <a:gridCol w="3413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234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if(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array_key_exists</a:t>
                      </a: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('local',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$_GET</a:t>
                      </a: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)) {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$abc = 'local';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$value = '지역';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}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else if(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array_key_exists</a:t>
                      </a: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('daytime',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$_GET</a:t>
                      </a: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)) {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$abc = 'daytime';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$value = '노출+일자';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}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...</a:t>
                      </a:r>
                    </a:p>
                    <a:p>
                      <a:pPr>
                        <a:defRPr/>
                      </a:pPr>
                      <a:r>
                        <a:rPr lang="en-US" altLang="ko-KR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&lt;tr&gt;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&lt;form method="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get</a:t>
                      </a:r>
                      <a:r>
                        <a:rPr lang="en-US" altLang="ko-KR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"&gt;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&lt;th&gt;&lt;input type="submit" name="local" class="button" value="지역"/&gt;&lt;/th&gt;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&lt;th&gt;장소&lt;/th&gt;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&lt;th&gt;&lt;input type="submit" name="daytime" class="button" value="노출 일자"/&gt;&lt;/th&gt;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&lt;/form&gt;</a:t>
                      </a:r>
                    </a:p>
                    <a:p>
                      <a:pPr>
                        <a:defRPr/>
                      </a:pPr>
                      <a:r>
                        <a:rPr lang="en-US" altLang="ko-KR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/tr&gt;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...</a:t>
                      </a: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A747053-9023-4910-949F-35A2B1BDC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113887"/>
              </p:ext>
            </p:extLst>
          </p:nvPr>
        </p:nvGraphicFramePr>
        <p:xfrm>
          <a:off x="4387516" y="1227963"/>
          <a:ext cx="7006498" cy="2811780"/>
        </p:xfrm>
        <a:graphic>
          <a:graphicData uri="http://schemas.openxmlformats.org/drawingml/2006/table">
            <a:tbl>
              <a:tblPr firstRow="1" bandRow="1"/>
              <a:tblGrid>
                <a:gridCol w="700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895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if (</a:t>
                      </a:r>
                      <a:r>
                        <a:rPr lang="ko-KR" altLang="en-US" sz="105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$abc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== '</a:t>
                      </a:r>
                      <a:r>
                        <a:rPr lang="ko-KR" altLang="en-US" sz="105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daytime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') 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$sql_route = mysqli_query($con, "</a:t>
                      </a:r>
                      <a:r>
                        <a:rPr lang="ko-KR" altLang="en-US" sz="105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SELECT `location`, `exposed time` 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FROM `information on routes` </a:t>
                      </a:r>
                      <a:endParaRPr lang="ko-KR" altLang="en-US" sz="1050">
                        <a:solidFill>
                          <a:srgbClr val="FF0000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05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ORDER BY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`</a:t>
                      </a:r>
                      <a:r>
                        <a:rPr lang="ko-KR" altLang="en-US" sz="105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exposed time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` </a:t>
                      </a:r>
                      <a:r>
                        <a:rPr lang="ko-KR" altLang="en-US" sz="105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LIMIT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</a:t>
                      </a:r>
                      <a:r>
                        <a:rPr lang="ko-KR" altLang="en-US" sz="105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$page_start, $list;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");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else if (</a:t>
                      </a:r>
                      <a:r>
                        <a:rPr lang="ko-KR" altLang="en-US" sz="105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$abc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== '</a:t>
                      </a:r>
                      <a:r>
                        <a:rPr lang="ko-KR" altLang="en-US" sz="105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local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') 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$sql_route = mysqli_query($con, "SELECT `location`, `exposed time` FROM `information on routes` </a:t>
                      </a:r>
                      <a:endParaRPr lang="ko-KR" altLang="en-US" sz="1050">
                        <a:solidFill>
                          <a:srgbClr val="FF0000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05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ORDER BY</a:t>
                      </a:r>
                      <a:r>
                        <a:rPr lang="ko-KR" altLang="en-US" sz="1050" b="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`</a:t>
                      </a:r>
                      <a:r>
                        <a:rPr lang="ko-KR" altLang="en-US" sz="105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location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` </a:t>
                      </a:r>
                      <a:r>
                        <a:rPr lang="ko-KR" altLang="en-US" sz="105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LIMIT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</a:t>
                      </a:r>
                      <a:r>
                        <a:rPr lang="ko-KR" altLang="en-US" sz="105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$page_start, $list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;");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else 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$sql_route = mysqli_query($con, "SELECT  `location`, `exposed time` FROM `information on routes` </a:t>
                      </a:r>
                      <a:endParaRPr lang="ko-KR" altLang="en-US" sz="1050">
                        <a:solidFill>
                          <a:srgbClr val="FF0000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05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ORDER BY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`</a:t>
                      </a:r>
                      <a:r>
                        <a:rPr lang="ko-KR" altLang="en-US" sz="105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location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` </a:t>
                      </a:r>
                      <a:r>
                        <a:rPr lang="ko-KR" altLang="en-US" sz="105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LIMIT 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</a:t>
                      </a:r>
                      <a:r>
                        <a:rPr lang="ko-KR" altLang="en-US" sz="105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page_start, $list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");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while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(</a:t>
                      </a:r>
                      <a:r>
                        <a:rPr lang="ko-KR" altLang="en-US" sz="105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$row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= </a:t>
                      </a:r>
                      <a:r>
                        <a:rPr lang="ko-KR" altLang="en-US" sz="105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mysqli_fetch_array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($sql_route)) {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$sql_routelot = mysqli_query($con, "SELECT * FROM `information on routes` WHERE `location` = '$row[0]'");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$count_routelot = mysqli_num_rows($sql_routelot);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</a:t>
                      </a:r>
                      <a:r>
                        <a:rPr lang="ko-KR" altLang="en-US" sz="105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$lot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= </a:t>
                      </a:r>
                      <a:r>
                        <a:rPr lang="ko-KR" altLang="en-US" sz="105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explode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(</a:t>
                      </a:r>
                      <a:r>
                        <a:rPr lang="ko-KR" altLang="en-US" sz="105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' ',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</a:t>
                      </a:r>
                      <a:r>
                        <a:rPr lang="ko-KR" altLang="en-US" sz="105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$row[0]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);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echo '&lt;tr&gt;&lt;td&gt;'.</a:t>
                      </a:r>
                      <a:r>
                        <a:rPr lang="ko-KR" altLang="en-US" sz="105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$lot[0]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.'&lt;/td&gt;';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echo '&lt;td&gt;'.</a:t>
                      </a:r>
                      <a:r>
                        <a:rPr lang="ko-KR" altLang="en-US" sz="105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$lot[1].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'&lt;/td&gt;';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echo '&lt;td&gt;'.</a:t>
                      </a:r>
                      <a:r>
                        <a:rPr lang="ko-KR" altLang="en-US" sz="105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$row[1].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'&lt;/td&gt;';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}</a:t>
                      </a: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E311228-016C-499F-8B1B-A859FE008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63584"/>
              </p:ext>
            </p:extLst>
          </p:nvPr>
        </p:nvGraphicFramePr>
        <p:xfrm>
          <a:off x="828582" y="4335108"/>
          <a:ext cx="5524092" cy="2011680"/>
        </p:xfrm>
        <a:graphic>
          <a:graphicData uri="http://schemas.openxmlformats.org/drawingml/2006/table">
            <a:tbl>
              <a:tblPr firstRow="1" bandRow="1"/>
              <a:tblGrid>
                <a:gridCol w="5524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106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"&lt;a href='route.php?page=1</a:t>
                      </a:r>
                      <a:r>
                        <a:rPr lang="ko-KR" altLang="en-US" sz="105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&amp;$abc=$value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'&gt; 처음 &lt;/a&gt;";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"&lt;a href='route.php?page=$pre</a:t>
                      </a:r>
                      <a:r>
                        <a:rPr lang="ko-KR" altLang="en-US" sz="105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&amp;$abc=$value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'&gt; 이전 &lt;/a&gt;";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for ($i = $block_start; $i &lt;= $block_end; $i++) {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if($page == $i) {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echo "&lt;/b&gt; $i &lt;/b&gt;";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} 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else {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echo "&lt;a href = 'route.php?page=$i</a:t>
                      </a:r>
                      <a:r>
                        <a:rPr lang="ko-KR" altLang="en-US" sz="105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&amp;$abc=$value'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&gt; $i &lt;/a&gt;";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}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}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"&lt;a href='route.php?page=$next</a:t>
                      </a:r>
                      <a:r>
                        <a:rPr lang="ko-KR" altLang="en-US" sz="105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&amp;$abc=$value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'&gt; 다음 &lt;/a&gt;";</a:t>
                      </a:r>
                    </a:p>
                    <a:p>
                      <a:pPr>
                        <a:defRPr/>
                      </a:pP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echo "&lt;a href='route.php?page=$total_page</a:t>
                      </a:r>
                      <a:r>
                        <a:rPr lang="ko-KR" altLang="en-US" sz="1050">
                          <a:solidFill>
                            <a:srgbClr val="FF0000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&amp;$abc=$value</a:t>
                      </a:r>
                      <a:r>
                        <a:rPr lang="ko-KR" altLang="en-US" sz="1050" b="0">
                          <a:solidFill>
                            <a:schemeClr val="dk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'&gt; 마지막 &lt;/a&gt;";</a:t>
                      </a: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39B7081-E3D3-4950-9C10-F65E21E013A7}"/>
              </a:ext>
            </a:extLst>
          </p:cNvPr>
          <p:cNvSpPr txBox="1"/>
          <p:nvPr/>
        </p:nvSpPr>
        <p:spPr>
          <a:xfrm>
            <a:off x="6978721" y="5074530"/>
            <a:ext cx="3941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A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ttribute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정렬 정보 유지를 위한 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Get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함수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정렬에 필요한 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ORDER BY,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페이징을 위한 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LIMIT</a:t>
            </a:r>
            <a:endParaRPr lang="ko-KR" altLang="en-US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1816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EAAC0D-9D28-4DC8-AF23-80CDB767893A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상세 설명 및 시연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제약사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계약 정보 검색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CCB531-C3D5-4F76-9972-93CB0495CF01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E20D0-08C4-4566-9434-7FF15E4B9B53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73EB290D-BEB4-4BEA-930B-D4208C763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17"/>
          <a:stretch/>
        </p:blipFill>
        <p:spPr>
          <a:xfrm>
            <a:off x="744494" y="1156786"/>
            <a:ext cx="10703011" cy="5244012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675976-D5CE-4460-A545-D896835C0F87}"/>
              </a:ext>
            </a:extLst>
          </p:cNvPr>
          <p:cNvSpPr/>
          <p:nvPr/>
        </p:nvSpPr>
        <p:spPr>
          <a:xfrm>
            <a:off x="7376885" y="1351137"/>
            <a:ext cx="717791" cy="306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43D0811-5187-4ECD-ACE7-10D8A94A0577}"/>
              </a:ext>
            </a:extLst>
          </p:cNvPr>
          <p:cNvSpPr/>
          <p:nvPr/>
        </p:nvSpPr>
        <p:spPr>
          <a:xfrm>
            <a:off x="7478864" y="3930729"/>
            <a:ext cx="524677" cy="235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167096-D440-4E3C-A9F7-9AB75CF8C362}"/>
              </a:ext>
            </a:extLst>
          </p:cNvPr>
          <p:cNvSpPr txBox="1"/>
          <p:nvPr/>
        </p:nvSpPr>
        <p:spPr>
          <a:xfrm>
            <a:off x="4513663" y="1657283"/>
            <a:ext cx="493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[0]</a:t>
            </a:r>
            <a:endParaRPr lang="ko-KR" altLang="en-US" sz="16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7AFD1B-67E2-4784-B5E8-9B63750577EA}"/>
              </a:ext>
            </a:extLst>
          </p:cNvPr>
          <p:cNvSpPr txBox="1"/>
          <p:nvPr/>
        </p:nvSpPr>
        <p:spPr>
          <a:xfrm>
            <a:off x="7908716" y="1650179"/>
            <a:ext cx="493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[1]</a:t>
            </a:r>
            <a:endParaRPr lang="ko-KR" altLang="en-US" sz="16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324964-DB8E-4108-8C3A-55823A979A71}"/>
              </a:ext>
            </a:extLst>
          </p:cNvPr>
          <p:cNvSpPr txBox="1"/>
          <p:nvPr/>
        </p:nvSpPr>
        <p:spPr>
          <a:xfrm>
            <a:off x="4773246" y="1979022"/>
            <a:ext cx="493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[2]</a:t>
            </a:r>
            <a:endParaRPr lang="ko-KR" altLang="en-US" sz="16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7BEA47-C24A-4067-852C-6267F5758C51}"/>
              </a:ext>
            </a:extLst>
          </p:cNvPr>
          <p:cNvSpPr txBox="1"/>
          <p:nvPr/>
        </p:nvSpPr>
        <p:spPr>
          <a:xfrm>
            <a:off x="8179687" y="1979795"/>
            <a:ext cx="493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[3]</a:t>
            </a:r>
            <a:endParaRPr lang="ko-KR" altLang="en-US" sz="16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C35119-5835-4748-8C18-7CE450C4DC6B}"/>
              </a:ext>
            </a:extLst>
          </p:cNvPr>
          <p:cNvSpPr txBox="1"/>
          <p:nvPr/>
        </p:nvSpPr>
        <p:spPr>
          <a:xfrm>
            <a:off x="4513663" y="2322969"/>
            <a:ext cx="493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[4]</a:t>
            </a:r>
            <a:endParaRPr lang="ko-KR" altLang="en-US" sz="16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A38FF0-1AA7-4245-976B-96CBAC43B400}"/>
              </a:ext>
            </a:extLst>
          </p:cNvPr>
          <p:cNvSpPr txBox="1"/>
          <p:nvPr/>
        </p:nvSpPr>
        <p:spPr>
          <a:xfrm>
            <a:off x="7908716" y="2321670"/>
            <a:ext cx="493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[5]</a:t>
            </a:r>
            <a:endParaRPr lang="ko-KR" altLang="en-US" sz="16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5C5C49-708A-47FA-BC34-B57A9B03F684}"/>
              </a:ext>
            </a:extLst>
          </p:cNvPr>
          <p:cNvSpPr txBox="1"/>
          <p:nvPr/>
        </p:nvSpPr>
        <p:spPr>
          <a:xfrm>
            <a:off x="4513663" y="2646083"/>
            <a:ext cx="493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[6]</a:t>
            </a:r>
            <a:endParaRPr lang="ko-KR" altLang="en-US" sz="16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D14476-C96C-4B1F-9422-AA4522F00A16}"/>
              </a:ext>
            </a:extLst>
          </p:cNvPr>
          <p:cNvSpPr txBox="1"/>
          <p:nvPr/>
        </p:nvSpPr>
        <p:spPr>
          <a:xfrm>
            <a:off x="7908716" y="2639320"/>
            <a:ext cx="493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[7]</a:t>
            </a:r>
            <a:endParaRPr lang="ko-KR" altLang="en-US" sz="16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4B39C5-7BEA-4717-8859-83A203F42A57}"/>
              </a:ext>
            </a:extLst>
          </p:cNvPr>
          <p:cNvSpPr txBox="1"/>
          <p:nvPr/>
        </p:nvSpPr>
        <p:spPr>
          <a:xfrm>
            <a:off x="4760571" y="2967822"/>
            <a:ext cx="493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[8]</a:t>
            </a:r>
            <a:endParaRPr lang="ko-KR" altLang="en-US" sz="16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42EB38-F907-4FE3-9331-AB5717A50B07}"/>
              </a:ext>
            </a:extLst>
          </p:cNvPr>
          <p:cNvSpPr txBox="1"/>
          <p:nvPr/>
        </p:nvSpPr>
        <p:spPr>
          <a:xfrm>
            <a:off x="8179687" y="2973231"/>
            <a:ext cx="493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[9]</a:t>
            </a:r>
            <a:endParaRPr lang="ko-KR" altLang="en-US" sz="16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707F275B-4B4F-4799-8B16-39830B59AFAE}"/>
              </a:ext>
            </a:extLst>
          </p:cNvPr>
          <p:cNvSpPr/>
          <p:nvPr/>
        </p:nvSpPr>
        <p:spPr>
          <a:xfrm rot="19368611">
            <a:off x="5416824" y="1026433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367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maplestory" panose="0200030000000000000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EAAC0D-9D28-4DC8-AF23-80CDB767893A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/>
              </a:rPr>
              <a:t>상세 설명 및 시연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/>
              </a:rPr>
              <a:t>–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/>
              </a:rPr>
              <a:t>제약사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/>
              </a:rPr>
              <a:t>: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/>
              </a:rPr>
              <a:t>계약 정보 검색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CCB531-C3D5-4F76-9972-93CB0495CF01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E20D0-08C4-4566-9434-7FF15E4B9B53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507FFC2C-E1F2-4B5B-83A9-1427F2EB8E23}"/>
              </a:ext>
            </a:extLst>
          </p:cNvPr>
          <p:cNvSpPr txBox="1">
            <a:spLocks/>
          </p:cNvSpPr>
          <p:nvPr/>
        </p:nvSpPr>
        <p:spPr>
          <a:xfrm>
            <a:off x="744494" y="1105216"/>
            <a:ext cx="10703012" cy="3074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ko-KR" altLang="en-US" sz="1500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CEA18-BE5C-46E4-9C67-985AA396F88E}"/>
              </a:ext>
            </a:extLst>
          </p:cNvPr>
          <p:cNvSpPr txBox="1"/>
          <p:nvPr/>
        </p:nvSpPr>
        <p:spPr>
          <a:xfrm>
            <a:off x="1052285" y="5303979"/>
            <a:ext cx="100874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칸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 순서대로 시작날짜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종료날짜 등의 정보를 받아오는 배열을 생성</a:t>
            </a:r>
            <a:endParaRPr lang="en-US" altLang="ko-KR" sz="2000" b="1">
              <a:latin typeface="maplestory" panose="02000300000000000000" pitchFamily="2" charset="-127"/>
              <a:ea typeface="maplestory" panose="02000300000000000000" pitchFamily="2" charset="-127"/>
            </a:endParaRPr>
          </a:p>
          <a:p>
            <a:pPr algn="ctr"/>
            <a:r>
              <a:rPr lang="en-US" altLang="ko-KR" sz="20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S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elect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문에서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between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사이의 범위를 만족하는 값을 검색</a:t>
            </a:r>
            <a:endParaRPr lang="en-US" altLang="ko-KR" sz="2000" b="1">
              <a:latin typeface="maplestory" panose="02000300000000000000" pitchFamily="2" charset="-127"/>
              <a:ea typeface="maplestory" panose="02000300000000000000" pitchFamily="2" charset="-127"/>
            </a:endParaRPr>
          </a:p>
          <a:p>
            <a:pPr algn="ctr"/>
            <a:r>
              <a:rPr lang="ko-KR" altLang="en-US" sz="20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배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열의 값이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‘empty’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면 최소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최대 범위로 모든 데이터가 검색되게 구현</a:t>
            </a:r>
            <a:endParaRPr lang="en-US" altLang="ko-KR" sz="2000" b="1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B9A170E1-6B9C-45AA-A1D3-EEF249BAC2AF}"/>
              </a:ext>
            </a:extLst>
          </p:cNvPr>
          <p:cNvSpPr/>
          <p:nvPr/>
        </p:nvSpPr>
        <p:spPr>
          <a:xfrm rot="19368611">
            <a:off x="5416824" y="1026433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DEC7F3E-9BF5-4CD2-8C26-DFFF4EA26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70157"/>
              </p:ext>
            </p:extLst>
          </p:nvPr>
        </p:nvGraphicFramePr>
        <p:xfrm>
          <a:off x="836603" y="1402065"/>
          <a:ext cx="10532791" cy="3505200"/>
        </p:xfrm>
        <a:graphic>
          <a:graphicData uri="http://schemas.openxmlformats.org/drawingml/2006/table">
            <a:tbl>
              <a:tblPr firstRow="1" bandRow="1"/>
              <a:tblGrid>
                <a:gridCol w="10532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076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$search_array = array($_POST["s_contract_num"],$_POST["f_contract_num"],$_POST["s_date"],$_POST["f_date"],             $_POST["s_quantity"],$_POST["f_quantity"],$_POST["s_uprice"],$_POST["f_uprice"],$_POST["s_duedate"],$_POST["f_duedate"]);</a:t>
                      </a:r>
                    </a:p>
                    <a:p>
                      <a:pPr algn="l"/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…</a:t>
                      </a:r>
                    </a:p>
                    <a:p>
                      <a:pPr algn="l"/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if(empty($search_array[$i]))</a:t>
                      </a:r>
                    </a:p>
                    <a:p>
                      <a:pPr algn="l"/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  {</a:t>
                      </a:r>
                    </a:p>
                    <a:p>
                      <a:pPr algn="l"/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      if($i == 0 || $i == 4 || $i == 6) {$search_array[$i] = 0;}</a:t>
                      </a:r>
                    </a:p>
                    <a:p>
                      <a:pPr algn="l"/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      else if($i == 1 || $i == 5 || $i == 7) {$search_array[$i] = INTMAX;}</a:t>
                      </a:r>
                    </a:p>
                    <a:p>
                      <a:pPr algn="l"/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      else if($i == 2 || $i == 8) {$search_array[$i] = "0000-01-01";}</a:t>
                      </a:r>
                    </a:p>
                    <a:p>
                      <a:pPr algn="l"/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      else {$search_array[$i] = "9999-12-31";}</a:t>
                      </a:r>
                    </a:p>
                    <a:p>
                      <a:pPr algn="l"/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  } </a:t>
                      </a:r>
                    </a:p>
                    <a:p>
                      <a:pPr algn="l"/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…</a:t>
                      </a:r>
                    </a:p>
                    <a:p>
                      <a:pPr algn="l"/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SELECT * FROM `covid-19`.`contract` WHERE `contract num` BETWEEN $search_array[0] AND $search_array[1]  …</a:t>
                      </a:r>
                      <a:endParaRPr lang="ko-KR" altLang="en-US" sz="1600" dirty="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62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maplestory" panose="0200030000000000000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AEC27-5188-46DC-910F-04335EDAC282}"/>
              </a:ext>
            </a:extLst>
          </p:cNvPr>
          <p:cNvSpPr txBox="1"/>
          <p:nvPr/>
        </p:nvSpPr>
        <p:spPr>
          <a:xfrm>
            <a:off x="734970" y="1934353"/>
            <a:ext cx="56227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dirty="0">
                <a:latin typeface="maplestory" panose="02000300000000000000" pitchFamily="2" charset="-127"/>
                <a:ea typeface="maplestory" panose="02000300000000000000" pitchFamily="2" charset="-127"/>
              </a:rPr>
              <a:t>국민</a:t>
            </a:r>
            <a:r>
              <a:rPr lang="en-US" altLang="ko-KR" sz="2800" dirty="0">
                <a:latin typeface="maplestory" panose="02000300000000000000" pitchFamily="2" charset="-127"/>
                <a:ea typeface="maplestory" panose="02000300000000000000" pitchFamily="2" charset="-127"/>
              </a:rPr>
              <a:t>(citizen)</a:t>
            </a:r>
          </a:p>
          <a:p>
            <a:pPr marL="285750" indent="-285750">
              <a:buFontTx/>
              <a:buChar char="-"/>
            </a:pP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동선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(</a:t>
            </a:r>
            <a:r>
              <a:rPr lang="en-US" altLang="ko-KR" sz="2800" dirty="0">
                <a:latin typeface="maplestory" panose="02000300000000000000" pitchFamily="2" charset="-127"/>
                <a:ea typeface="maplestory" panose="02000300000000000000" pitchFamily="2" charset="-127"/>
              </a:rPr>
              <a:t>information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 </a:t>
            </a:r>
            <a:r>
              <a:rPr lang="en-US" altLang="ko-KR" sz="2800" dirty="0">
                <a:latin typeface="maplestory" panose="02000300000000000000" pitchFamily="2" charset="-127"/>
                <a:ea typeface="maplestory" panose="02000300000000000000" pitchFamily="2" charset="-127"/>
              </a:rPr>
              <a:t>of route)</a:t>
            </a:r>
          </a:p>
          <a:p>
            <a:pPr marL="285750" indent="-285750">
              <a:buFontTx/>
              <a:buChar char="-"/>
            </a:pP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접종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(</a:t>
            </a:r>
            <a:r>
              <a:rPr lang="en-US" altLang="ko-KR" sz="2800" dirty="0">
                <a:latin typeface="maplestory" panose="02000300000000000000" pitchFamily="2" charset="-127"/>
                <a:ea typeface="maplestory" panose="02000300000000000000" pitchFamily="2" charset="-127"/>
              </a:rPr>
              <a:t>vaccination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)</a:t>
            </a:r>
            <a:endParaRPr lang="en-US" altLang="ko-KR" sz="2800" dirty="0">
              <a:latin typeface="maplestory" panose="02000300000000000000" pitchFamily="2" charset="-127"/>
              <a:ea typeface="maplestory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검사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(</a:t>
            </a:r>
            <a:r>
              <a:rPr lang="en-US" altLang="ko-KR" sz="2800" dirty="0">
                <a:latin typeface="maplestory" panose="02000300000000000000" pitchFamily="2" charset="-127"/>
                <a:ea typeface="maplestory" panose="02000300000000000000" pitchFamily="2" charset="-127"/>
              </a:rPr>
              <a:t>testing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)</a:t>
            </a:r>
            <a:endParaRPr lang="en-US" altLang="ko-KR" sz="2800" dirty="0">
              <a:latin typeface="maplestory" panose="02000300000000000000" pitchFamily="2" charset="-127"/>
              <a:ea typeface="maplestory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백신재고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(</a:t>
            </a:r>
            <a:r>
              <a:rPr lang="en-US" altLang="ko-KR" sz="2800" dirty="0">
                <a:latin typeface="maplestory" panose="02000300000000000000" pitchFamily="2" charset="-127"/>
                <a:ea typeface="maplestory" panose="02000300000000000000" pitchFamily="2" charset="-127"/>
              </a:rPr>
              <a:t>vaccine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 </a:t>
            </a:r>
            <a:r>
              <a:rPr lang="en-US" altLang="ko-KR" sz="2800" dirty="0">
                <a:latin typeface="maplestory" panose="02000300000000000000" pitchFamily="2" charset="-127"/>
                <a:ea typeface="maplestory" panose="02000300000000000000" pitchFamily="2" charset="-127"/>
              </a:rPr>
              <a:t>inventory)</a:t>
            </a:r>
          </a:p>
          <a:p>
            <a:pPr marL="285750" indent="-285750">
              <a:buFontTx/>
              <a:buChar char="-"/>
            </a:pP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계약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(</a:t>
            </a:r>
            <a:r>
              <a:rPr lang="en-US" altLang="ko-KR" sz="2800" dirty="0">
                <a:latin typeface="maplestory" panose="02000300000000000000" pitchFamily="2" charset="-127"/>
                <a:ea typeface="maplestory" panose="02000300000000000000" pitchFamily="2" charset="-127"/>
              </a:rPr>
              <a:t>contract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)</a:t>
            </a:r>
            <a:endParaRPr lang="en-US" altLang="ko-KR" sz="2800" dirty="0">
              <a:latin typeface="maplestory" panose="02000300000000000000" pitchFamily="2" charset="-127"/>
              <a:ea typeface="maplestory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백신창고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(</a:t>
            </a:r>
            <a:r>
              <a:rPr lang="en-US" altLang="ko-KR" sz="2800" dirty="0">
                <a:latin typeface="maplestory" panose="02000300000000000000" pitchFamily="2" charset="-127"/>
                <a:ea typeface="maplestory" panose="02000300000000000000" pitchFamily="2" charset="-127"/>
              </a:rPr>
              <a:t>warehouse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)</a:t>
            </a:r>
            <a:endParaRPr lang="en-US" altLang="ko-KR" sz="2800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C5F424-BFF6-4E10-B80D-0153CC15BC39}"/>
              </a:ext>
            </a:extLst>
          </p:cNvPr>
          <p:cNvSpPr txBox="1"/>
          <p:nvPr/>
        </p:nvSpPr>
        <p:spPr>
          <a:xfrm>
            <a:off x="6189286" y="1934352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백신정보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(</a:t>
            </a:r>
            <a:r>
              <a:rPr lang="en-US" altLang="ko-KR" sz="2800" dirty="0">
                <a:latin typeface="maplestory" panose="02000300000000000000" pitchFamily="2" charset="-127"/>
                <a:ea typeface="maplestory" panose="02000300000000000000" pitchFamily="2" charset="-127"/>
              </a:rPr>
              <a:t>vaccine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 </a:t>
            </a:r>
            <a:r>
              <a:rPr lang="en-US" altLang="ko-KR" sz="2800" dirty="0">
                <a:latin typeface="maplestory" panose="02000300000000000000" pitchFamily="2" charset="-127"/>
                <a:ea typeface="maplestory" panose="02000300000000000000" pitchFamily="2" charset="-127"/>
              </a:rPr>
              <a:t>information</a:t>
            </a:r>
          </a:p>
          <a:p>
            <a:pPr marL="285750" indent="-285750">
              <a:buFontTx/>
              <a:buChar char="-"/>
            </a:pP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생산계획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(</a:t>
            </a:r>
            <a:r>
              <a:rPr lang="en-US" altLang="ko-KR" sz="2800" dirty="0">
                <a:latin typeface="maplestory" panose="02000300000000000000" pitchFamily="2" charset="-127"/>
                <a:ea typeface="maplestory" panose="02000300000000000000" pitchFamily="2" charset="-127"/>
              </a:rPr>
              <a:t>plan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)</a:t>
            </a:r>
            <a:endParaRPr lang="en-US" altLang="ko-KR" sz="2800" dirty="0">
              <a:latin typeface="maplestory" panose="02000300000000000000" pitchFamily="2" charset="-127"/>
              <a:ea typeface="maplestory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공장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(</a:t>
            </a:r>
            <a:r>
              <a:rPr lang="en-US" altLang="ko-KR" sz="2800" dirty="0">
                <a:latin typeface="maplestory" panose="02000300000000000000" pitchFamily="2" charset="-127"/>
                <a:ea typeface="maplestory" panose="02000300000000000000" pitchFamily="2" charset="-127"/>
              </a:rPr>
              <a:t>plant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)</a:t>
            </a:r>
            <a:endParaRPr lang="en-US" altLang="ko-KR" sz="2800" dirty="0">
              <a:latin typeface="maplestory" panose="02000300000000000000" pitchFamily="2" charset="-127"/>
              <a:ea typeface="maplestory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 err="1">
                <a:latin typeface="maplestory" panose="02000300000000000000" pitchFamily="2" charset="-127"/>
                <a:ea typeface="maplestory" panose="02000300000000000000" pitchFamily="2" charset="-127"/>
              </a:rPr>
              <a:t>확진자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(</a:t>
            </a:r>
            <a:r>
              <a:rPr lang="en-US" altLang="ko-KR" sz="2800" dirty="0">
                <a:latin typeface="maplestory" panose="02000300000000000000" pitchFamily="2" charset="-127"/>
                <a:ea typeface="maplestory" panose="02000300000000000000" pitchFamily="2" charset="-127"/>
              </a:rPr>
              <a:t>confirmed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 </a:t>
            </a:r>
            <a:r>
              <a:rPr lang="en-US" altLang="ko-KR" sz="2800" dirty="0">
                <a:latin typeface="maplestory" panose="02000300000000000000" pitchFamily="2" charset="-127"/>
                <a:ea typeface="maplestory" panose="02000300000000000000" pitchFamily="2" charset="-127"/>
              </a:rPr>
              <a:t>case)</a:t>
            </a:r>
          </a:p>
          <a:p>
            <a:pPr marL="285750" indent="-285750">
              <a:buFontTx/>
              <a:buChar char="-"/>
            </a:pP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병원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(</a:t>
            </a:r>
            <a:r>
              <a:rPr lang="en-US" altLang="ko-KR" sz="2800" dirty="0">
                <a:latin typeface="maplestory" panose="02000300000000000000" pitchFamily="2" charset="-127"/>
                <a:ea typeface="maplestory" panose="02000300000000000000" pitchFamily="2" charset="-127"/>
              </a:rPr>
              <a:t>hospital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)</a:t>
            </a:r>
            <a:endParaRPr lang="en-US" altLang="ko-KR" sz="2800" dirty="0">
              <a:latin typeface="maplestory" panose="02000300000000000000" pitchFamily="2" charset="-127"/>
              <a:ea typeface="maplestory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병실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(</a:t>
            </a:r>
            <a:r>
              <a:rPr lang="en-US" altLang="ko-KR" sz="2800" dirty="0">
                <a:latin typeface="maplestory" panose="02000300000000000000" pitchFamily="2" charset="-127"/>
                <a:ea typeface="maplestory" panose="02000300000000000000" pitchFamily="2" charset="-127"/>
              </a:rPr>
              <a:t>hospital</a:t>
            </a: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 </a:t>
            </a:r>
            <a:r>
              <a:rPr lang="en-US" altLang="ko-KR" sz="2800" dirty="0">
                <a:latin typeface="maplestory" panose="02000300000000000000" pitchFamily="2" charset="-127"/>
                <a:ea typeface="maplestory" panose="02000300000000000000" pitchFamily="2" charset="-127"/>
              </a:rPr>
              <a:t>room)</a:t>
            </a:r>
          </a:p>
          <a:p>
            <a:pPr marL="285750" indent="-285750">
              <a:buFontTx/>
              <a:buChar char="-"/>
            </a:pPr>
            <a:r>
              <a:rPr lang="ko-KR" altLang="en-US" sz="2800">
                <a:latin typeface="maplestory" panose="02000300000000000000" pitchFamily="2" charset="-127"/>
                <a:ea typeface="maplestory" panose="02000300000000000000" pitchFamily="2" charset="-127"/>
              </a:rPr>
              <a:t>병원재고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(</a:t>
            </a:r>
            <a:r>
              <a:rPr lang="en-US" altLang="ko-KR" sz="2800" dirty="0">
                <a:latin typeface="maplestory" panose="02000300000000000000" pitchFamily="2" charset="-127"/>
                <a:ea typeface="maplestory" panose="02000300000000000000" pitchFamily="2" charset="-127"/>
              </a:rPr>
              <a:t>hospital</a:t>
            </a:r>
            <a:r>
              <a:rPr lang="en-US" altLang="ko-KR" sz="2800">
                <a:latin typeface="maplestory" panose="02000300000000000000" pitchFamily="2" charset="-127"/>
                <a:ea typeface="maplestory" panose="02000300000000000000" pitchFamily="2" charset="-127"/>
              </a:rPr>
              <a:t> </a:t>
            </a:r>
            <a:r>
              <a:rPr lang="en-US" altLang="ko-KR" sz="2800" dirty="0">
                <a:latin typeface="maplestory" panose="02000300000000000000" pitchFamily="2" charset="-127"/>
                <a:ea typeface="maplestory" panose="02000300000000000000" pitchFamily="2" charset="-127"/>
              </a:rPr>
              <a:t>inventory)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82B01-6C21-4917-AF61-99648149240F}"/>
              </a:ext>
            </a:extLst>
          </p:cNvPr>
          <p:cNvSpPr txBox="1"/>
          <p:nvPr/>
        </p:nvSpPr>
        <p:spPr>
          <a:xfrm>
            <a:off x="744494" y="756676"/>
            <a:ext cx="16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1.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테이블 소개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2" name="화살표: 위쪽 11">
            <a:extLst>
              <a:ext uri="{FF2B5EF4-FFF2-40B4-BE49-F238E27FC236}">
                <a16:creationId xmlns:a16="http://schemas.microsoft.com/office/drawing/2014/main" id="{49274029-F76D-459D-9512-C794FDF3F080}"/>
              </a:ext>
            </a:extLst>
          </p:cNvPr>
          <p:cNvSpPr/>
          <p:nvPr/>
        </p:nvSpPr>
        <p:spPr>
          <a:xfrm rot="19368611">
            <a:off x="2374080" y="1037161"/>
            <a:ext cx="155348" cy="239250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746B5D3-CD4C-47E7-89FD-A0B3518109DE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158483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4081832-90AF-4651-BD1C-7952877A70A3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158483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665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maplestory" panose="0200030000000000000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EAAC0D-9D28-4DC8-AF23-80CDB767893A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/>
              </a:rPr>
              <a:t>상세 설명 및 시연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/>
              </a:rPr>
              <a:t>–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/>
              </a:rPr>
              <a:t>제약사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/>
              </a:rPr>
              <a:t>: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/>
              </a:rPr>
              <a:t>계약 정보 검색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CCB531-C3D5-4F76-9972-93CB0495CF01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E20D0-08C4-4566-9434-7FF15E4B9B53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5FB49B7-467F-4785-9162-3FC9BFE01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41" y="1232148"/>
            <a:ext cx="10558116" cy="26550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347579-71F5-4226-843E-AC14F1044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41" y="3938727"/>
            <a:ext cx="10558116" cy="24829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D174E8-95B7-4F4A-885F-AB1FAFD67417}"/>
              </a:ext>
            </a:extLst>
          </p:cNvPr>
          <p:cNvSpPr txBox="1"/>
          <p:nvPr/>
        </p:nvSpPr>
        <p:spPr>
          <a:xfrm>
            <a:off x="744494" y="1215599"/>
            <a:ext cx="122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/>
              </a:rPr>
              <a:t>범위 입력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100B73-28B2-4434-8770-3B91D6A7A95A}"/>
              </a:ext>
            </a:extLst>
          </p:cNvPr>
          <p:cNvSpPr txBox="1"/>
          <p:nvPr/>
        </p:nvSpPr>
        <p:spPr>
          <a:xfrm>
            <a:off x="744494" y="3674533"/>
            <a:ext cx="122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maplestory" panose="02000300000000000000" pitchFamily="2" charset="-127"/>
                <a:ea typeface="maplestory" panose="02000300000000000000"/>
              </a:rPr>
              <a:t>결과 출력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614DE9-BD67-4CAC-8A11-9BDD87CD0E52}"/>
              </a:ext>
            </a:extLst>
          </p:cNvPr>
          <p:cNvSpPr txBox="1"/>
          <p:nvPr/>
        </p:nvSpPr>
        <p:spPr>
          <a:xfrm>
            <a:off x="4872630" y="2729345"/>
            <a:ext cx="5858870" cy="317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C7003-337A-4837-B087-06F4D019B947}"/>
              </a:ext>
            </a:extLst>
          </p:cNvPr>
          <p:cNvSpPr txBox="1"/>
          <p:nvPr/>
        </p:nvSpPr>
        <p:spPr>
          <a:xfrm>
            <a:off x="4584700" y="3962517"/>
            <a:ext cx="723900" cy="2509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31222A95-D39C-4707-877B-40862CAD41AC}"/>
              </a:ext>
            </a:extLst>
          </p:cNvPr>
          <p:cNvSpPr/>
          <p:nvPr/>
        </p:nvSpPr>
        <p:spPr>
          <a:xfrm rot="19368611">
            <a:off x="5416824" y="1026433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171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maplestory" panose="0200030000000000000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EAAC0D-9D28-4DC8-AF23-80CDB767893A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/>
              </a:rPr>
              <a:t>상세 설명 및 시연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/>
              </a:rPr>
              <a:t>–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/>
              </a:rPr>
              <a:t>제약사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/>
              </a:rPr>
              <a:t>생산 계획 조회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CCB531-C3D5-4F76-9972-93CB0495CF01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E20D0-08C4-4566-9434-7FF15E4B9B53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A1DDD2C2-6FEA-4028-AD43-AA0F319D2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242"/>
          <a:stretch/>
        </p:blipFill>
        <p:spPr>
          <a:xfrm>
            <a:off x="836603" y="1267152"/>
            <a:ext cx="10627317" cy="24932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5740B9-B100-4400-A245-FD0F293D9929}"/>
              </a:ext>
            </a:extLst>
          </p:cNvPr>
          <p:cNvSpPr txBox="1"/>
          <p:nvPr/>
        </p:nvSpPr>
        <p:spPr>
          <a:xfrm>
            <a:off x="2641539" y="5654878"/>
            <a:ext cx="7017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=&gt; </a:t>
            </a:r>
            <a:r>
              <a:rPr lang="en-US" altLang="ko-KR" sz="24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Finish date</a:t>
            </a:r>
            <a:r>
              <a:rPr lang="ko-KR" altLang="en-US" sz="2400" b="1">
                <a:latin typeface="maplestory" panose="02000300000000000000" pitchFamily="2" charset="-127"/>
                <a:ea typeface="maplestory" panose="02000300000000000000" pitchFamily="2" charset="-127"/>
              </a:rPr>
              <a:t>가 </a:t>
            </a:r>
            <a:r>
              <a:rPr lang="en-US" altLang="ko-KR" sz="24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empty</a:t>
            </a:r>
            <a:r>
              <a:rPr lang="ko-KR" altLang="en-US" sz="24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가 아닐 경우 생산완료 됨 표시</a:t>
            </a:r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CB875831-5B4C-473B-B646-92932706CBA5}"/>
              </a:ext>
            </a:extLst>
          </p:cNvPr>
          <p:cNvSpPr/>
          <p:nvPr/>
        </p:nvSpPr>
        <p:spPr>
          <a:xfrm rot="19368611">
            <a:off x="5416824" y="1026433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0EA8A59-223B-484A-832E-2ED1D8B2D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36976"/>
              </p:ext>
            </p:extLst>
          </p:nvPr>
        </p:nvGraphicFramePr>
        <p:xfrm>
          <a:off x="2964725" y="4015422"/>
          <a:ext cx="6262550" cy="1798320"/>
        </p:xfrm>
        <a:graphic>
          <a:graphicData uri="http://schemas.openxmlformats.org/drawingml/2006/table">
            <a:tbl>
              <a:tblPr firstRow="1" bandRow="1"/>
              <a:tblGrid>
                <a:gridCol w="626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4453">
                <a:tc>
                  <a:txBody>
                    <a:bodyPr/>
                    <a:lstStyle/>
                    <a:p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if(!empty($row['finish date']))</a:t>
                      </a:r>
                    </a:p>
                    <a:p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{</a:t>
                      </a:r>
                    </a:p>
                    <a:p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echo "</a:t>
                      </a:r>
                      <a:r>
                        <a:rPr lang="ko-KR" altLang="en-US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이미 생산 완료 됨</a:t>
                      </a:r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!!!!","&lt;br&gt;";</a:t>
                      </a:r>
                    </a:p>
                    <a:p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echo "&lt;br&gt;&lt;a href=‘moderna_main.php'&gt;&lt;--</a:t>
                      </a:r>
                      <a:r>
                        <a:rPr lang="ko-KR" altLang="en-US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초기화면</a:t>
                      </a:r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&lt;/a&gt;";</a:t>
                      </a:r>
                    </a:p>
                    <a:p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exit();</a:t>
                      </a:r>
                    </a:p>
                    <a:p>
                      <a:r>
                        <a:rPr lang="en-US" altLang="ko-KR" sz="16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}</a:t>
                      </a:r>
                      <a:endParaRPr lang="ko-KR" altLang="en-US" sz="1600" dirty="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260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maplestory" panose="0200030000000000000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EAAC0D-9D28-4DC8-AF23-80CDB767893A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/>
              </a:rPr>
              <a:t>상세 설명 및 시연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/>
              </a:rPr>
              <a:t>–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/>
              </a:rPr>
              <a:t>제약사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/>
              </a:rPr>
              <a:t>생산 계획 조회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CCB531-C3D5-4F76-9972-93CB0495CF01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E20D0-08C4-4566-9434-7FF15E4B9B53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811CCBD-8A59-4D27-A646-D0C12B1BE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43" y="1683864"/>
            <a:ext cx="10695513" cy="269239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8FB31F3-A750-4EF4-8917-4E97E3E2F095}"/>
              </a:ext>
            </a:extLst>
          </p:cNvPr>
          <p:cNvCxnSpPr>
            <a:cxnSpLocks/>
          </p:cNvCxnSpPr>
          <p:nvPr/>
        </p:nvCxnSpPr>
        <p:spPr>
          <a:xfrm>
            <a:off x="2710814" y="1949136"/>
            <a:ext cx="62880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527D21E-9E2C-4D3D-A5B7-0878631B1F74}"/>
              </a:ext>
            </a:extLst>
          </p:cNvPr>
          <p:cNvCxnSpPr>
            <a:cxnSpLocks/>
          </p:cNvCxnSpPr>
          <p:nvPr/>
        </p:nvCxnSpPr>
        <p:spPr>
          <a:xfrm>
            <a:off x="2600234" y="3284450"/>
            <a:ext cx="58180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E21E0B-0F08-4A7E-8C46-BA698AEEF7CC}"/>
              </a:ext>
            </a:extLst>
          </p:cNvPr>
          <p:cNvSpPr txBox="1"/>
          <p:nvPr/>
        </p:nvSpPr>
        <p:spPr>
          <a:xfrm>
            <a:off x="1052284" y="4903337"/>
            <a:ext cx="100874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계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약번호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공장코드를 링크로 구현해서 해당 계약번호와 공장코드의 정보를 바로 확인할 수 있도록 구현</a:t>
            </a:r>
            <a:endParaRPr lang="en-US" altLang="ko-KR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C96770AF-4597-4F49-9376-EB7D86F1428C}"/>
              </a:ext>
            </a:extLst>
          </p:cNvPr>
          <p:cNvSpPr/>
          <p:nvPr/>
        </p:nvSpPr>
        <p:spPr>
          <a:xfrm rot="19368611">
            <a:off x="5416824" y="1026433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555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maplestory" panose="0200030000000000000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EAAC0D-9D28-4DC8-AF23-80CDB767893A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/>
              </a:rPr>
              <a:t>상세 설명 및 시연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/>
              </a:rPr>
              <a:t>–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/>
              </a:rPr>
              <a:t>제약사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/>
              </a:rPr>
              <a:t>생산 계획 조회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CCB531-C3D5-4F76-9972-93CB0495CF01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E20D0-08C4-4566-9434-7FF15E4B9B53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711DE7D8-2DA7-4A5E-A14B-EAD490891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1" y="1518795"/>
            <a:ext cx="10726057" cy="12968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8C5B3E-A8C5-416D-A574-EA336FB46E6B}"/>
              </a:ext>
            </a:extLst>
          </p:cNvPr>
          <p:cNvSpPr txBox="1"/>
          <p:nvPr/>
        </p:nvSpPr>
        <p:spPr>
          <a:xfrm>
            <a:off x="661278" y="1236141"/>
            <a:ext cx="2262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/>
              </a:rPr>
              <a:t>생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/>
              </a:rPr>
              <a:t>산현황 조회 결과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75DB872-A5B8-4B87-8120-57C4EC305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94" y="2887254"/>
            <a:ext cx="4285887" cy="21045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874A023-36B8-42C0-94D4-946D90187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275" y="4267642"/>
            <a:ext cx="6408840" cy="2143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FA9A71-8F9F-40B0-B286-0253BE782100}"/>
              </a:ext>
            </a:extLst>
          </p:cNvPr>
          <p:cNvSpPr txBox="1"/>
          <p:nvPr/>
        </p:nvSpPr>
        <p:spPr>
          <a:xfrm>
            <a:off x="9338150" y="4055637"/>
            <a:ext cx="2262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/>
              </a:rPr>
              <a:t>가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/>
              </a:rPr>
              <a:t>동중인 공장 확인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3C7F7B-84B1-4074-B012-35357BB662B5}"/>
              </a:ext>
            </a:extLst>
          </p:cNvPr>
          <p:cNvSpPr txBox="1"/>
          <p:nvPr/>
        </p:nvSpPr>
        <p:spPr>
          <a:xfrm>
            <a:off x="5030381" y="3397609"/>
            <a:ext cx="28230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V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iew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Table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을 이용</a:t>
            </a:r>
            <a:endParaRPr lang="en-US" altLang="ko-KR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B3717F03-FEA9-4BEB-9142-08119CBDEE13}"/>
              </a:ext>
            </a:extLst>
          </p:cNvPr>
          <p:cNvSpPr/>
          <p:nvPr/>
        </p:nvSpPr>
        <p:spPr>
          <a:xfrm rot="19368611">
            <a:off x="5416824" y="1026433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620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3F20CB7-87AE-4880-B78A-5F978BD82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7" y="2016754"/>
            <a:ext cx="7010400" cy="254722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8A51D1F-FE43-42B4-BEC3-2049A6076FF1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41" name="화살표: 위쪽 40">
            <a:extLst>
              <a:ext uri="{FF2B5EF4-FFF2-40B4-BE49-F238E27FC236}">
                <a16:creationId xmlns:a16="http://schemas.microsoft.com/office/drawing/2014/main" id="{63BEE447-7C1B-4846-982A-E5B4C53B8829}"/>
              </a:ext>
            </a:extLst>
          </p:cNvPr>
          <p:cNvSpPr/>
          <p:nvPr/>
        </p:nvSpPr>
        <p:spPr>
          <a:xfrm rot="19368611">
            <a:off x="5456376" y="1004640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CBBD20-3EAD-4D5F-A55D-187D1667A973}"/>
              </a:ext>
            </a:extLst>
          </p:cNvPr>
          <p:cNvSpPr txBox="1"/>
          <p:nvPr/>
        </p:nvSpPr>
        <p:spPr>
          <a:xfrm>
            <a:off x="7356107" y="3148320"/>
            <a:ext cx="522980" cy="220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0EB27F-377E-48A7-AEDD-2BDCE421BBB5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상세 설명 및 시연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병원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전체 환자 관리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45E87E-5DCB-4080-A734-5C810DEC8D38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5D7FCB0-51DA-4DEE-9045-AE2CA6D5975C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FD4F62-53DF-4D9D-872C-4B6D6B0CB1BC}"/>
              </a:ext>
            </a:extLst>
          </p:cNvPr>
          <p:cNvSpPr txBox="1"/>
          <p:nvPr/>
        </p:nvSpPr>
        <p:spPr>
          <a:xfrm>
            <a:off x="6586086" y="4239183"/>
            <a:ext cx="522980" cy="220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1694473-5C6F-4970-830D-6A6813DE6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971" y="1154296"/>
            <a:ext cx="2843685" cy="21360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0FD0A5-E41F-4AFF-848E-B9FD8FF7B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690" y="3739384"/>
            <a:ext cx="2299241" cy="228411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1D584AA-154E-4CEE-994A-A75A5818FB12}"/>
              </a:ext>
            </a:extLst>
          </p:cNvPr>
          <p:cNvCxnSpPr>
            <a:stCxn id="49" idx="3"/>
          </p:cNvCxnSpPr>
          <p:nvPr/>
        </p:nvCxnSpPr>
        <p:spPr>
          <a:xfrm flipV="1">
            <a:off x="7879087" y="2815389"/>
            <a:ext cx="518955" cy="443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FE538B1-17C8-4C0F-B5D3-48970652E200}"/>
              </a:ext>
            </a:extLst>
          </p:cNvPr>
          <p:cNvCxnSpPr>
            <a:cxnSpLocks/>
          </p:cNvCxnSpPr>
          <p:nvPr/>
        </p:nvCxnSpPr>
        <p:spPr>
          <a:xfrm>
            <a:off x="7109066" y="4459705"/>
            <a:ext cx="1288976" cy="312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B7FD7D-9FE6-4B74-B254-279457A01C34}"/>
              </a:ext>
            </a:extLst>
          </p:cNvPr>
          <p:cNvSpPr txBox="1"/>
          <p:nvPr/>
        </p:nvSpPr>
        <p:spPr>
          <a:xfrm>
            <a:off x="3377641" y="5116170"/>
            <a:ext cx="402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환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자정보 전체 확인 및 추가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수정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삭제</a:t>
            </a:r>
            <a:endParaRPr lang="ko-KR" altLang="en-US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488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181A-AD56-4ADB-A77B-B8FE752BB159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4C41C0-0821-4BCB-9789-B24E771E7513}"/>
              </a:ext>
            </a:extLst>
          </p:cNvPr>
          <p:cNvSpPr txBox="1"/>
          <p:nvPr/>
        </p:nvSpPr>
        <p:spPr>
          <a:xfrm>
            <a:off x="7333097" y="3949238"/>
            <a:ext cx="402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수</a:t>
            </a:r>
            <a:r>
              <a:rPr lang="ko-KR" altLang="en-US" sz="14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정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또는 삭제를 </a:t>
            </a:r>
            <a:r>
              <a:rPr lang="ko-KR" altLang="en-US" sz="14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누르면 해당 기능을 수행하는 페이지로 즉시 이동하도록 구현</a:t>
            </a:r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D31867A1-59EE-4521-936E-0A079D225C2A}"/>
              </a:ext>
            </a:extLst>
          </p:cNvPr>
          <p:cNvSpPr/>
          <p:nvPr/>
        </p:nvSpPr>
        <p:spPr>
          <a:xfrm rot="19368611">
            <a:off x="5456376" y="1004640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F18E03-653B-4A14-820E-DDB60614B8D9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상세 설명 및 시연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병원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전체 환자 관리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2575D95-B9B7-47A2-AD51-CDB2A7BE67D2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174129E-7ADA-4453-A368-30C25516EE63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90F8B85-D1F8-4A5A-A262-318FF960A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86538"/>
              </p:ext>
            </p:extLst>
          </p:nvPr>
        </p:nvGraphicFramePr>
        <p:xfrm>
          <a:off x="836603" y="1339722"/>
          <a:ext cx="6262550" cy="4846320"/>
        </p:xfrm>
        <a:graphic>
          <a:graphicData uri="http://schemas.openxmlformats.org/drawingml/2006/table">
            <a:tbl>
              <a:tblPr firstRow="1" bandRow="1"/>
              <a:tblGrid>
                <a:gridCol w="626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8317">
                <a:tc>
                  <a:txBody>
                    <a:bodyPr/>
                    <a:lstStyle/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while($row = mysqli_fetch_array($ret1)) {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if($row['severity'] == 1)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{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      $severity = "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무증상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";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if($row['severity'] == 2)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{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      $severity = "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일반환자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";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    if($row['severity'] == 3)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{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      $severity = "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중환자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";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echo "&lt;TR&gt;";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echo "&lt;TD&gt;&lt;center&gt;", $row['confirmed num'], "&lt;/TD&gt;";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echo "&lt;TD&gt;&lt;center&gt;", $row['name'], "&lt;/TD&gt;";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echo "&lt;TD&gt;&lt;center&gt;", $row['RRN_confirmed'], "&lt;/TD&gt;";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echo "&lt;TD&gt;&lt;center&gt;", $row['room num'], "&lt;/TD&gt;";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echo "&lt;TD&gt;&lt;center&gt;", $row['hospitalization date'], "&lt;/TD&gt;";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echo "&lt;TD&gt;&lt;center&gt;", $row['discharge date'], "&lt;/TD&gt;";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echo "&lt;TD&gt;&lt;center&gt;", $row['death date'], "&lt;/TD&gt;";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echo "&lt;TD&gt;&lt;center&gt;", $severity, "&lt;/TD&gt;";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echo "&lt;TD&gt;&lt;center&gt;", "&lt;a href='Yupdateconfirmed.php?RRN_confirmed=", $row['RRN_confirmed'], "'&gt;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수정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&lt;/a&gt;&lt;/TD&gt;";</a:t>
                      </a:r>
                    </a:p>
                    <a:p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echo "&lt;TD&gt;&lt;center&gt;", "&lt;a href='Ydeleteconfirmed.php?RRN_confirmed=", $row['RRN_confirmed'], "'&gt;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삭제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&lt;/a&gt;&lt;/TD&gt;";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EA9C065-88C5-42DE-835B-D2481C59887A}"/>
              </a:ext>
            </a:extLst>
          </p:cNvPr>
          <p:cNvSpPr txBox="1"/>
          <p:nvPr/>
        </p:nvSpPr>
        <p:spPr>
          <a:xfrm>
            <a:off x="7333097" y="2754100"/>
            <a:ext cx="402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S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everity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값에 따라 무증상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일반환자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중환자 구분</a:t>
            </a:r>
            <a:endParaRPr lang="ko-KR" altLang="en-US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13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556820-784D-4CF8-8AC7-7FD17D87004F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4BCEC-4541-4CC2-A726-572C767E6630}"/>
              </a:ext>
            </a:extLst>
          </p:cNvPr>
          <p:cNvSpPr txBox="1"/>
          <p:nvPr/>
        </p:nvSpPr>
        <p:spPr>
          <a:xfrm>
            <a:off x="2402267" y="5737424"/>
            <a:ext cx="880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환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자 </a:t>
            </a:r>
            <a:r>
              <a:rPr lang="ko-KR" altLang="en-US" sz="14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정보를 수정 할 때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제약 조건으로</a:t>
            </a:r>
            <a:r>
              <a:rPr lang="en-US" altLang="ko-KR" sz="14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 </a:t>
            </a:r>
          </a:p>
          <a:p>
            <a:r>
              <a:rPr lang="en-US" altLang="ko-KR" sz="14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(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입원일 </a:t>
            </a:r>
            <a:r>
              <a:rPr lang="en-US" altLang="ko-KR" sz="14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&lt;=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퇴원일 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&lt;=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사망일</a:t>
            </a:r>
            <a:r>
              <a:rPr lang="en-US" altLang="ko-KR" sz="14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)</a:t>
            </a:r>
            <a:r>
              <a:rPr lang="ko-KR" altLang="en-US" sz="14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이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되도록 구현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,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 </a:t>
            </a:r>
            <a:r>
              <a:rPr lang="ko-KR" altLang="en-US" sz="14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퇴원일이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입원일보다 빠르거나 </a:t>
            </a:r>
            <a:r>
              <a:rPr lang="ko-KR" altLang="en-US" sz="14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사망일이 입원일보다 빠른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오류를 방지</a:t>
            </a:r>
            <a:endParaRPr lang="ko-KR" altLang="en-US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60715021-5C01-46EF-8479-4DF27F6190F5}"/>
              </a:ext>
            </a:extLst>
          </p:cNvPr>
          <p:cNvSpPr/>
          <p:nvPr/>
        </p:nvSpPr>
        <p:spPr>
          <a:xfrm rot="19368611">
            <a:off x="5456376" y="1004640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0ED2F-05E8-4EA0-B1C5-52FC4D87082C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상세 설명 및 시연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병원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전체 환자 관리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48019B-16B2-4506-86AA-0B7F301BA452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4B26D1E-805B-4D98-8185-845A853235EE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E941BEF-62EB-4531-82E9-5F8286199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58" y="2474571"/>
            <a:ext cx="2299241" cy="228411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35790D4-FBF1-446A-A144-DFAD9ABDB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128967"/>
              </p:ext>
            </p:extLst>
          </p:nvPr>
        </p:nvGraphicFramePr>
        <p:xfrm>
          <a:off x="836603" y="1380272"/>
          <a:ext cx="6262550" cy="3931920"/>
        </p:xfrm>
        <a:graphic>
          <a:graphicData uri="http://schemas.openxmlformats.org/drawingml/2006/table">
            <a:tbl>
              <a:tblPr firstRow="1" bandRow="1"/>
              <a:tblGrid>
                <a:gridCol w="626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9769">
                <a:tc>
                  <a:txBody>
                    <a:bodyPr/>
                    <a:lstStyle/>
                    <a:p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if($hospitalization_date &gt; $discharge_date &amp;&amp; $discharge_date != NULL)</a:t>
                      </a:r>
                    </a:p>
                    <a:p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{</a:t>
                      </a:r>
                    </a:p>
                    <a:p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     echo "날짜가 잘못됐습니다!!!"."&lt;br&gt;";</a:t>
                      </a:r>
                    </a:p>
                    <a:p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     echo "&lt;br&gt;&lt;a href='yuh.php'&gt;&lt;--초기 화면&lt;/a&gt;";</a:t>
                      </a:r>
                    </a:p>
                    <a:p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     exit();</a:t>
                      </a:r>
                    </a:p>
                    <a:p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else if($hospitalization_date &gt; $death_date &amp;&amp; $death_date != NULL)</a:t>
                      </a:r>
                    </a:p>
                    <a:p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{</a:t>
                      </a:r>
                    </a:p>
                    <a:p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     echo "날짜가 잘못됐습니다!!!"."&lt;br&gt;";</a:t>
                      </a:r>
                    </a:p>
                    <a:p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     echo "&lt;br&gt;&lt;a href='yuh.php'&gt;&lt;--초기 화면&lt;/a&gt;";</a:t>
                      </a:r>
                    </a:p>
                    <a:p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     exit();</a:t>
                      </a:r>
                    </a:p>
                    <a:p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}</a:t>
                      </a:r>
                    </a:p>
                    <a:p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else if($discharge_date &gt; $death_date &amp;&amp; $death_date != NULL)</a:t>
                      </a:r>
                    </a:p>
                    <a:p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{</a:t>
                      </a:r>
                    </a:p>
                    <a:p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     echo "날짜가 잘못됐습니다!!!"."&lt;br&gt;";</a:t>
                      </a:r>
                    </a:p>
                    <a:p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     echo "&lt;br&gt;&lt;a href='yuh.php'&gt;&lt;--초기 화면&lt;/a&gt;";</a:t>
                      </a:r>
                    </a:p>
                    <a:p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         exit();</a:t>
                      </a:r>
                    </a:p>
                    <a:p>
                      <a:r>
                        <a:rPr lang="ko-KR" altLang="en-US" sz="1400" kern="120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}</a:t>
                      </a: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083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A62FE5C-697A-4937-8498-E07D87018FC2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1D9E7AB-1484-4FC5-97AD-BCF58697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581" y="1777793"/>
            <a:ext cx="4344471" cy="39458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A22245C-2202-48DC-B8B9-D54039498820}"/>
              </a:ext>
            </a:extLst>
          </p:cNvPr>
          <p:cNvSpPr txBox="1"/>
          <p:nvPr/>
        </p:nvSpPr>
        <p:spPr>
          <a:xfrm>
            <a:off x="7103035" y="3242027"/>
            <a:ext cx="43444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  <a:p>
            <a:r>
              <a:rPr lang="ko-KR" altLang="en-US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일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반환자는 </a:t>
            </a:r>
            <a:r>
              <a:rPr lang="ko-KR" altLang="en-US" sz="14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일반병실 중환자는 중환자 병실만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사용 가능 입원한 </a:t>
            </a:r>
            <a:r>
              <a:rPr lang="ko-KR" altLang="en-US" sz="14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환자의 수를 병실 총 수용량을 넘지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못하게 함</a:t>
            </a:r>
            <a:endParaRPr lang="en-US" altLang="ko-KR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94F41761-5445-4A88-8544-3F9F8B82726C}"/>
              </a:ext>
            </a:extLst>
          </p:cNvPr>
          <p:cNvSpPr/>
          <p:nvPr/>
        </p:nvSpPr>
        <p:spPr>
          <a:xfrm rot="19368611">
            <a:off x="5456376" y="1004640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8DB8A5-F1D9-4BD0-BEE1-2D12553C8992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상세 설명 및 시연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병원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전체 환자 관리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ECA93EE-34C9-4974-A35D-ABAF99299D25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9A0229B-FF5B-4EB4-9B1E-A92176D4C447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40774A5-4A68-4E1D-86B3-8041D3A4B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983151"/>
              </p:ext>
            </p:extLst>
          </p:nvPr>
        </p:nvGraphicFramePr>
        <p:xfrm>
          <a:off x="744494" y="1289609"/>
          <a:ext cx="6262550" cy="5013960"/>
        </p:xfrm>
        <a:graphic>
          <a:graphicData uri="http://schemas.openxmlformats.org/drawingml/2006/table">
            <a:tbl>
              <a:tblPr firstRow="1" bandRow="1"/>
              <a:tblGrid>
                <a:gridCol w="626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34884">
                <a:tc>
                  <a:txBody>
                    <a:bodyPr/>
                    <a:lstStyle/>
                    <a:p>
                      <a:r>
                        <a:rPr lang="ko-KR" altLang="en-US" sz="950"/>
                        <a:t>if(empty($discharge_date))</a:t>
                      </a:r>
                    </a:p>
                    <a:p>
                      <a:r>
                        <a:rPr lang="ko-KR" altLang="en-US" sz="950"/>
                        <a:t>{</a:t>
                      </a:r>
                    </a:p>
                    <a:p>
                      <a:r>
                        <a:rPr lang="ko-KR" altLang="en-US" sz="950"/>
                        <a:t>   if(empty($death_date))</a:t>
                      </a:r>
                    </a:p>
                    <a:p>
                      <a:r>
                        <a:rPr lang="ko-KR" altLang="en-US" sz="950"/>
                        <a:t>   {</a:t>
                      </a:r>
                    </a:p>
                    <a:p>
                      <a:r>
                        <a:rPr lang="ko-KR" altLang="en-US" sz="950"/>
                        <a:t>      $b = 0;</a:t>
                      </a:r>
                    </a:p>
                    <a:p>
                      <a:r>
                        <a:rPr lang="ko-KR" altLang="en-US" sz="950"/>
                        <a:t>   }</a:t>
                      </a:r>
                    </a:p>
                    <a:p>
                      <a:r>
                        <a:rPr lang="ko-KR" altLang="en-US" sz="950"/>
                        <a:t>   else</a:t>
                      </a:r>
                    </a:p>
                    <a:p>
                      <a:r>
                        <a:rPr lang="ko-KR" altLang="en-US" sz="950"/>
                        <a:t>      $b = 1;</a:t>
                      </a:r>
                    </a:p>
                    <a:p>
                      <a:r>
                        <a:rPr lang="ko-KR" altLang="en-US" sz="950"/>
                        <a:t>}</a:t>
                      </a:r>
                    </a:p>
                    <a:p>
                      <a:r>
                        <a:rPr lang="ko-KR" altLang="en-US" sz="950"/>
                        <a:t>else if(empty($death_date))</a:t>
                      </a:r>
                    </a:p>
                    <a:p>
                      <a:r>
                        <a:rPr lang="ko-KR" altLang="en-US" sz="950"/>
                        <a:t>{</a:t>
                      </a:r>
                    </a:p>
                    <a:p>
                      <a:r>
                        <a:rPr lang="ko-KR" altLang="en-US" sz="950"/>
                        <a:t>   $b = 2;</a:t>
                      </a:r>
                    </a:p>
                    <a:p>
                      <a:r>
                        <a:rPr lang="ko-KR" altLang="en-US" sz="950"/>
                        <a:t>}</a:t>
                      </a:r>
                    </a:p>
                    <a:p>
                      <a:r>
                        <a:rPr lang="ko-KR" altLang="en-US" sz="950"/>
                        <a:t>else</a:t>
                      </a:r>
                    </a:p>
                    <a:p>
                      <a:r>
                        <a:rPr lang="ko-KR" altLang="en-US" sz="950"/>
                        <a:t>   $b = 3;</a:t>
                      </a:r>
                    </a:p>
                    <a:p>
                      <a:endParaRPr lang="ko-KR" altLang="en-US" sz="950"/>
                    </a:p>
                    <a:p>
                      <a:r>
                        <a:rPr lang="ko-KR" altLang="en-US" sz="950"/>
                        <a:t>if($ret)</a:t>
                      </a:r>
                    </a:p>
                    <a:p>
                      <a:r>
                        <a:rPr lang="ko-KR" altLang="en-US" sz="950"/>
                        <a:t>{</a:t>
                      </a:r>
                    </a:p>
                    <a:p>
                      <a:r>
                        <a:rPr lang="ko-KR" altLang="en-US" sz="950"/>
                        <a:t>  switch($b)</a:t>
                      </a:r>
                    </a:p>
                    <a:p>
                      <a:r>
                        <a:rPr lang="ko-KR" altLang="en-US" sz="950"/>
                        <a:t>  {</a:t>
                      </a:r>
                    </a:p>
                    <a:p>
                      <a:r>
                        <a:rPr lang="ko-KR" altLang="en-US" sz="950"/>
                        <a:t>      case 0:</a:t>
                      </a:r>
                    </a:p>
                    <a:p>
                      <a:r>
                        <a:rPr lang="ko-KR" altLang="en-US" sz="950"/>
                        <a:t>	      $sql ="select * from `confirmed case`, `hospital room` where '".$_POST["room_num"]."' = `hospital room`.`room num` AND `hospital room`.hospital_code='ynuh'";</a:t>
                      </a:r>
                    </a:p>
                    <a:p>
                      <a:r>
                        <a:rPr lang="ko-KR" altLang="en-US" sz="950"/>
                        <a:t>      	$ret = mysqli_query($con,$sql);</a:t>
                      </a:r>
                    </a:p>
                    <a:p>
                      <a:r>
                        <a:rPr lang="ko-KR" altLang="en-US" sz="950"/>
                        <a:t>	      $row = mysqli_fetch_array($ret);</a:t>
                      </a:r>
                    </a:p>
                    <a:p>
                      <a:r>
                        <a:rPr lang="ko-KR" altLang="en-US" sz="950"/>
                        <a:t>	      $Current_num = $row['current number'];</a:t>
                      </a:r>
                    </a:p>
                    <a:p>
                      <a:r>
                        <a:rPr lang="ko-KR" altLang="en-US" sz="950"/>
                        <a:t>	      $Capacity = $row['capacity'];</a:t>
                      </a:r>
                    </a:p>
                    <a:p>
                      <a:r>
                        <a:rPr lang="ko-KR" altLang="en-US" sz="950"/>
                        <a:t>      	$Current_num = $Current_num + 1;</a:t>
                      </a:r>
                    </a:p>
                    <a:p>
                      <a:r>
                        <a:rPr lang="ko-KR" altLang="en-US" sz="950"/>
                        <a:t>	      if($Current_num &gt; $Capacity)</a:t>
                      </a:r>
                    </a:p>
                    <a:p>
                      <a:r>
                        <a:rPr lang="ko-KR" altLang="en-US" sz="950"/>
                        <a:t>         {</a:t>
                      </a:r>
                    </a:p>
                    <a:p>
                      <a:r>
                        <a:rPr lang="ko-KR" altLang="en-US" sz="950"/>
                        <a:t>         	echo "병실의 수용량을 초과합니다!!!"."&lt;br&gt;";</a:t>
                      </a:r>
                    </a:p>
                    <a:p>
                      <a:r>
                        <a:rPr lang="ko-KR" altLang="en-US" sz="950"/>
                        <a:t>    		   echo "&lt;br&gt;&lt;a href='yuh.php'&gt;&lt;--초기 화면&lt;/a&gt;";</a:t>
                      </a:r>
                    </a:p>
                    <a:p>
                      <a:r>
                        <a:rPr lang="ko-KR" altLang="en-US" sz="950"/>
                        <a:t>     		   exit();</a:t>
                      </a:r>
                    </a:p>
                    <a:p>
                      <a:r>
                        <a:rPr lang="ko-KR" altLang="en-US" sz="950"/>
                        <a:t>      	}</a:t>
                      </a: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190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9A403BF-414D-458E-9B13-C63681768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7" y="2057245"/>
            <a:ext cx="7200000" cy="246624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3D8A29-ED2A-47F2-A6F0-0EE03E5C0EA3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1624BF7B-C181-467C-9E95-8748F759EC94}"/>
              </a:ext>
            </a:extLst>
          </p:cNvPr>
          <p:cNvSpPr/>
          <p:nvPr/>
        </p:nvSpPr>
        <p:spPr>
          <a:xfrm rot="19368611">
            <a:off x="5456376" y="1004640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87A88-297A-424B-B992-4FBD7D022A4C}"/>
              </a:ext>
            </a:extLst>
          </p:cNvPr>
          <p:cNvSpPr txBox="1"/>
          <p:nvPr/>
        </p:nvSpPr>
        <p:spPr>
          <a:xfrm>
            <a:off x="7356107" y="3148320"/>
            <a:ext cx="522980" cy="220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76331C-135B-4B91-90D2-D57977FE8A0C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상세 설명 및 시연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병원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검사 결과 관리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F361E38-548D-40A7-9B72-BF2AD7612A26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F460428-D9AC-49AB-9DDD-F6AFF80553A5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69D41B-82FD-4912-AA7E-1C68828D07F4}"/>
              </a:ext>
            </a:extLst>
          </p:cNvPr>
          <p:cNvSpPr txBox="1"/>
          <p:nvPr/>
        </p:nvSpPr>
        <p:spPr>
          <a:xfrm>
            <a:off x="6313370" y="4166993"/>
            <a:ext cx="522980" cy="220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6DE6071-1DF3-456E-B8AD-C9DBE92D1AA6}"/>
              </a:ext>
            </a:extLst>
          </p:cNvPr>
          <p:cNvCxnSpPr>
            <a:stCxn id="19" idx="3"/>
          </p:cNvCxnSpPr>
          <p:nvPr/>
        </p:nvCxnSpPr>
        <p:spPr>
          <a:xfrm flipV="1">
            <a:off x="7879087" y="2815389"/>
            <a:ext cx="518955" cy="443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0A8AFFC-029D-48C8-92BF-67FD964CB953}"/>
              </a:ext>
            </a:extLst>
          </p:cNvPr>
          <p:cNvCxnSpPr>
            <a:cxnSpLocks/>
          </p:cNvCxnSpPr>
          <p:nvPr/>
        </p:nvCxnSpPr>
        <p:spPr>
          <a:xfrm>
            <a:off x="6836350" y="4387515"/>
            <a:ext cx="1561692" cy="38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23153A1-7142-4B9B-9698-570BB2573E53}"/>
              </a:ext>
            </a:extLst>
          </p:cNvPr>
          <p:cNvSpPr txBox="1"/>
          <p:nvPr/>
        </p:nvSpPr>
        <p:spPr>
          <a:xfrm>
            <a:off x="3377641" y="5116170"/>
            <a:ext cx="402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검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사 결과 전체 확인 및 추가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수정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삭제</a:t>
            </a:r>
            <a:endParaRPr lang="ko-KR" altLang="en-US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76B03E8-CDF2-4AE0-B8A2-2D07A8DA1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03" y="4024310"/>
            <a:ext cx="2566083" cy="218372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8FF607C-2D0E-49DD-BBEB-E66CBC52F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67" y="1405956"/>
            <a:ext cx="2907289" cy="202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16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D1C2955-C3D0-4632-947E-7E284BD8D8F7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98CF79-E7CA-43FF-BA0C-9894989038DF}"/>
              </a:ext>
            </a:extLst>
          </p:cNvPr>
          <p:cNvSpPr txBox="1"/>
          <p:nvPr/>
        </p:nvSpPr>
        <p:spPr>
          <a:xfrm>
            <a:off x="7875993" y="2618395"/>
            <a:ext cx="3534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T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esting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 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Table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에서 사망자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입원자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확진자 수 정보를 가져와 출력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일일 갱신</a:t>
            </a:r>
            <a:endParaRPr lang="en-US" altLang="ko-KR" sz="1400" b="1">
              <a:latin typeface="maplestory" panose="02000300000000000000" pitchFamily="2" charset="-127"/>
              <a:ea typeface="maplestory" panose="02000300000000000000" pitchFamily="2" charset="-127"/>
            </a:endParaRPr>
          </a:p>
          <a:p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해당 병원에서 검사받은 인원에 한정</a:t>
            </a:r>
            <a:endParaRPr lang="en-US" altLang="ko-KR" sz="1400" b="1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4C1F8982-F84E-466B-BD87-F5540F251ED4}"/>
              </a:ext>
            </a:extLst>
          </p:cNvPr>
          <p:cNvSpPr/>
          <p:nvPr/>
        </p:nvSpPr>
        <p:spPr>
          <a:xfrm rot="19368611">
            <a:off x="5456376" y="1004640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D7DDD-0DC9-4B87-92DF-4656E2A41369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5.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상세 설명 및 시연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–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병원 </a:t>
            </a:r>
            <a:r>
              <a:rPr lang="en-US" altLang="ko-KR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통계 현황 출력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C397ED9-E2B9-4AB8-B8FE-60F25E19A34C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AF937B0-DFDE-46CA-9615-E90DFE4615ED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635869-70D3-4446-BD62-9337EE0777FA}"/>
              </a:ext>
            </a:extLst>
          </p:cNvPr>
          <p:cNvSpPr txBox="1"/>
          <p:nvPr/>
        </p:nvSpPr>
        <p:spPr>
          <a:xfrm>
            <a:off x="7933583" y="4768812"/>
            <a:ext cx="32509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H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ospital room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보유병상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가용가능병상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가동률 현황 표시</a:t>
            </a:r>
            <a:endParaRPr lang="en-US" altLang="ko-KR" sz="1400" b="1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F5DE010-9A96-4880-9BE2-A89481692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03" y="1718428"/>
            <a:ext cx="6903713" cy="39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9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maplestory" panose="02000300000000000000"/>
            </a:endParaRPr>
          </a:p>
        </p:txBody>
      </p:sp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E935082E-A146-4C0C-A09A-D789D92AC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212859"/>
              </p:ext>
            </p:extLst>
          </p:nvPr>
        </p:nvGraphicFramePr>
        <p:xfrm>
          <a:off x="720713" y="1494533"/>
          <a:ext cx="3245112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78">
                  <a:extLst>
                    <a:ext uri="{9D8B030D-6E8A-4147-A177-3AD203B41FA5}">
                      <a16:colId xmlns:a16="http://schemas.microsoft.com/office/drawing/2014/main" val="2214429868"/>
                    </a:ext>
                  </a:extLst>
                </a:gridCol>
                <a:gridCol w="811278">
                  <a:extLst>
                    <a:ext uri="{9D8B030D-6E8A-4147-A177-3AD203B41FA5}">
                      <a16:colId xmlns:a16="http://schemas.microsoft.com/office/drawing/2014/main" val="2516914876"/>
                    </a:ext>
                  </a:extLst>
                </a:gridCol>
                <a:gridCol w="811278">
                  <a:extLst>
                    <a:ext uri="{9D8B030D-6E8A-4147-A177-3AD203B41FA5}">
                      <a16:colId xmlns:a16="http://schemas.microsoft.com/office/drawing/2014/main" val="1596366350"/>
                    </a:ext>
                  </a:extLst>
                </a:gridCol>
                <a:gridCol w="811278">
                  <a:extLst>
                    <a:ext uri="{9D8B030D-6E8A-4147-A177-3AD203B41FA5}">
                      <a16:colId xmlns:a16="http://schemas.microsoft.com/office/drawing/2014/main" val="2857810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RRN</a:t>
                      </a:r>
                      <a:endParaRPr lang="ko-KR" altLang="en-US" sz="1050" u="sng" kern="1200" dirty="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연락처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68179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431B715-BCD9-46D8-AD1A-9E63A9FDE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56926"/>
              </p:ext>
            </p:extLst>
          </p:nvPr>
        </p:nvGraphicFramePr>
        <p:xfrm>
          <a:off x="724918" y="2138535"/>
          <a:ext cx="3901604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401">
                  <a:extLst>
                    <a:ext uri="{9D8B030D-6E8A-4147-A177-3AD203B41FA5}">
                      <a16:colId xmlns:a16="http://schemas.microsoft.com/office/drawing/2014/main" val="2214429868"/>
                    </a:ext>
                  </a:extLst>
                </a:gridCol>
                <a:gridCol w="975401">
                  <a:extLst>
                    <a:ext uri="{9D8B030D-6E8A-4147-A177-3AD203B41FA5}">
                      <a16:colId xmlns:a16="http://schemas.microsoft.com/office/drawing/2014/main" val="2516914876"/>
                    </a:ext>
                  </a:extLst>
                </a:gridCol>
                <a:gridCol w="975401">
                  <a:extLst>
                    <a:ext uri="{9D8B030D-6E8A-4147-A177-3AD203B41FA5}">
                      <a16:colId xmlns:a16="http://schemas.microsoft.com/office/drawing/2014/main" val="1596366350"/>
                    </a:ext>
                  </a:extLst>
                </a:gridCol>
                <a:gridCol w="975401">
                  <a:extLst>
                    <a:ext uri="{9D8B030D-6E8A-4147-A177-3AD203B41FA5}">
                      <a16:colId xmlns:a16="http://schemas.microsoft.com/office/drawing/2014/main" val="2857810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동선번호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dirty="0" err="1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확진자번호</a:t>
                      </a:r>
                      <a:endParaRPr lang="ko-KR" altLang="en-US" sz="1050" u="none" dirty="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장소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6817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93676A6F-862F-4438-9400-1E45E59C6C80}"/>
              </a:ext>
            </a:extLst>
          </p:cNvPr>
          <p:cNvSpPr txBox="1"/>
          <p:nvPr/>
        </p:nvSpPr>
        <p:spPr>
          <a:xfrm>
            <a:off x="713388" y="1228998"/>
            <a:ext cx="345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  <a:ea typeface="maplestory" panose="02000300000000000000"/>
              </a:rPr>
              <a:t>국</a:t>
            </a:r>
            <a:r>
              <a:rPr lang="ko-KR" altLang="en-US" sz="1200" dirty="0">
                <a:ea typeface="maplestory" panose="02000300000000000000"/>
              </a:rPr>
              <a:t>민</a:t>
            </a:r>
            <a:r>
              <a:rPr lang="en-US" altLang="ko-KR" sz="1200" dirty="0">
                <a:ea typeface="maplestory" panose="02000300000000000000"/>
              </a:rPr>
              <a:t>(</a:t>
            </a:r>
            <a:r>
              <a:rPr lang="ko-KR" altLang="en-US" sz="1200" dirty="0">
                <a:ea typeface="maplestory" panose="02000300000000000000"/>
              </a:rPr>
              <a:t>국민정보에 대한 테이블</a:t>
            </a:r>
            <a:r>
              <a:rPr lang="en-US" altLang="ko-KR" sz="1200" dirty="0">
                <a:ea typeface="maplestory" panose="02000300000000000000"/>
              </a:rPr>
              <a:t>)</a:t>
            </a:r>
            <a:endParaRPr lang="ko-KR" altLang="en-US" sz="1200" dirty="0">
              <a:ea typeface="maplestory" panose="0200030000000000000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A6BF90-5BDF-444C-AFAC-599FFA715F3D}"/>
              </a:ext>
            </a:extLst>
          </p:cNvPr>
          <p:cNvSpPr txBox="1"/>
          <p:nvPr/>
        </p:nvSpPr>
        <p:spPr>
          <a:xfrm>
            <a:off x="713388" y="1851943"/>
            <a:ext cx="4286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  <a:ea typeface="maplestory" panose="02000300000000000000"/>
              </a:rPr>
              <a:t>동</a:t>
            </a:r>
            <a:r>
              <a:rPr lang="ko-KR" altLang="en-US" sz="1200" dirty="0">
                <a:ea typeface="maplestory" panose="02000300000000000000"/>
              </a:rPr>
              <a:t>선</a:t>
            </a:r>
            <a:r>
              <a:rPr lang="en-US" altLang="ko-KR" sz="1200" dirty="0">
                <a:ea typeface="maplestory" panose="02000300000000000000"/>
              </a:rPr>
              <a:t>(</a:t>
            </a:r>
            <a:r>
              <a:rPr lang="ko-KR" altLang="en-US" sz="1200" dirty="0" err="1">
                <a:ea typeface="maplestory" panose="02000300000000000000"/>
              </a:rPr>
              <a:t>확진자의</a:t>
            </a:r>
            <a:r>
              <a:rPr lang="ko-KR" altLang="en-US" sz="1200" dirty="0">
                <a:ea typeface="maplestory" panose="02000300000000000000"/>
              </a:rPr>
              <a:t> 동선을 파악</a:t>
            </a:r>
            <a:r>
              <a:rPr lang="en-US" altLang="ko-KR" sz="1200" dirty="0">
                <a:ea typeface="maplestory" panose="02000300000000000000"/>
              </a:rPr>
              <a:t>)</a:t>
            </a:r>
            <a:endParaRPr lang="ko-KR" altLang="en-US" sz="1200" dirty="0">
              <a:ea typeface="maplestory" panose="02000300000000000000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A170F9E-17D2-49E1-8671-6AF004F83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124840"/>
              </p:ext>
            </p:extLst>
          </p:nvPr>
        </p:nvGraphicFramePr>
        <p:xfrm>
          <a:off x="720713" y="3462626"/>
          <a:ext cx="5139923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654">
                  <a:extLst>
                    <a:ext uri="{9D8B030D-6E8A-4147-A177-3AD203B41FA5}">
                      <a16:colId xmlns:a16="http://schemas.microsoft.com/office/drawing/2014/main" val="2214429868"/>
                    </a:ext>
                  </a:extLst>
                </a:gridCol>
                <a:gridCol w="856654">
                  <a:extLst>
                    <a:ext uri="{9D8B030D-6E8A-4147-A177-3AD203B41FA5}">
                      <a16:colId xmlns:a16="http://schemas.microsoft.com/office/drawing/2014/main" val="2516914876"/>
                    </a:ext>
                  </a:extLst>
                </a:gridCol>
                <a:gridCol w="856654">
                  <a:extLst>
                    <a:ext uri="{9D8B030D-6E8A-4147-A177-3AD203B41FA5}">
                      <a16:colId xmlns:a16="http://schemas.microsoft.com/office/drawing/2014/main" val="1596366350"/>
                    </a:ext>
                  </a:extLst>
                </a:gridCol>
                <a:gridCol w="808406">
                  <a:extLst>
                    <a:ext uri="{9D8B030D-6E8A-4147-A177-3AD203B41FA5}">
                      <a16:colId xmlns:a16="http://schemas.microsoft.com/office/drawing/2014/main" val="2857810487"/>
                    </a:ext>
                  </a:extLst>
                </a:gridCol>
                <a:gridCol w="904901">
                  <a:extLst>
                    <a:ext uri="{9D8B030D-6E8A-4147-A177-3AD203B41FA5}">
                      <a16:colId xmlns:a16="http://schemas.microsoft.com/office/drawing/2014/main" val="3804719488"/>
                    </a:ext>
                  </a:extLst>
                </a:gridCol>
                <a:gridCol w="856654">
                  <a:extLst>
                    <a:ext uri="{9D8B030D-6E8A-4147-A177-3AD203B41FA5}">
                      <a16:colId xmlns:a16="http://schemas.microsoft.com/office/drawing/2014/main" val="30267684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검사번호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RRN</a:t>
                      </a:r>
                      <a:endParaRPr lang="ko-KR" altLang="en-US" sz="1050" u="none" kern="1200" dirty="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 err="1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확진여부</a:t>
                      </a:r>
                      <a:endParaRPr lang="ko-KR" altLang="en-US" sz="1050" u="none" kern="1200" dirty="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해외입국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검사기관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6817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71B98C4-2895-4722-B1A8-5DF823EEB5D2}"/>
              </a:ext>
            </a:extLst>
          </p:cNvPr>
          <p:cNvSpPr txBox="1"/>
          <p:nvPr/>
        </p:nvSpPr>
        <p:spPr>
          <a:xfrm>
            <a:off x="663323" y="3203218"/>
            <a:ext cx="3205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  <a:ea typeface="maplestory" panose="02000300000000000000"/>
              </a:rPr>
              <a:t>검</a:t>
            </a:r>
            <a:r>
              <a:rPr lang="ko-KR" altLang="en-US" sz="1200" dirty="0">
                <a:ea typeface="maplestory" panose="02000300000000000000"/>
              </a:rPr>
              <a:t>사 </a:t>
            </a:r>
            <a:r>
              <a:rPr lang="en-US" altLang="ko-KR" sz="1200" dirty="0">
                <a:ea typeface="maplestory" panose="02000300000000000000"/>
              </a:rPr>
              <a:t>(</a:t>
            </a:r>
            <a:r>
              <a:rPr lang="ko-KR" altLang="en-US" sz="1200" dirty="0">
                <a:ea typeface="maplestory" panose="02000300000000000000"/>
              </a:rPr>
              <a:t>코로나 확진 여부 검사</a:t>
            </a:r>
            <a:r>
              <a:rPr lang="en-US" altLang="ko-KR" sz="1200" dirty="0">
                <a:ea typeface="maplestory" panose="02000300000000000000"/>
              </a:rPr>
              <a:t>)</a:t>
            </a:r>
            <a:endParaRPr lang="ko-KR" altLang="en-US" sz="1200" dirty="0">
              <a:ea typeface="maplestory" panose="02000300000000000000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4B3A1AA-EC4D-4DD9-8693-FEE30764F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86842"/>
              </p:ext>
            </p:extLst>
          </p:nvPr>
        </p:nvGraphicFramePr>
        <p:xfrm>
          <a:off x="701821" y="2802443"/>
          <a:ext cx="5536111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873">
                  <a:extLst>
                    <a:ext uri="{9D8B030D-6E8A-4147-A177-3AD203B41FA5}">
                      <a16:colId xmlns:a16="http://schemas.microsoft.com/office/drawing/2014/main" val="2214429868"/>
                    </a:ext>
                  </a:extLst>
                </a:gridCol>
                <a:gridCol w="790873">
                  <a:extLst>
                    <a:ext uri="{9D8B030D-6E8A-4147-A177-3AD203B41FA5}">
                      <a16:colId xmlns:a16="http://schemas.microsoft.com/office/drawing/2014/main" val="2516914876"/>
                    </a:ext>
                  </a:extLst>
                </a:gridCol>
                <a:gridCol w="790873">
                  <a:extLst>
                    <a:ext uri="{9D8B030D-6E8A-4147-A177-3AD203B41FA5}">
                      <a16:colId xmlns:a16="http://schemas.microsoft.com/office/drawing/2014/main" val="2857810487"/>
                    </a:ext>
                  </a:extLst>
                </a:gridCol>
                <a:gridCol w="790873">
                  <a:extLst>
                    <a:ext uri="{9D8B030D-6E8A-4147-A177-3AD203B41FA5}">
                      <a16:colId xmlns:a16="http://schemas.microsoft.com/office/drawing/2014/main" val="2938035014"/>
                    </a:ext>
                  </a:extLst>
                </a:gridCol>
                <a:gridCol w="790873">
                  <a:extLst>
                    <a:ext uri="{9D8B030D-6E8A-4147-A177-3AD203B41FA5}">
                      <a16:colId xmlns:a16="http://schemas.microsoft.com/office/drawing/2014/main" val="3606561585"/>
                    </a:ext>
                  </a:extLst>
                </a:gridCol>
                <a:gridCol w="790873">
                  <a:extLst>
                    <a:ext uri="{9D8B030D-6E8A-4147-A177-3AD203B41FA5}">
                      <a16:colId xmlns:a16="http://schemas.microsoft.com/office/drawing/2014/main" val="446888930"/>
                    </a:ext>
                  </a:extLst>
                </a:gridCol>
                <a:gridCol w="790873">
                  <a:extLst>
                    <a:ext uri="{9D8B030D-6E8A-4147-A177-3AD203B41FA5}">
                      <a16:colId xmlns:a16="http://schemas.microsoft.com/office/drawing/2014/main" val="17659501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접종번호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RRN</a:t>
                      </a:r>
                      <a:endParaRPr lang="ko-KR" altLang="en-US" sz="1050" u="none" kern="1200" dirty="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 err="1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로트번호</a:t>
                      </a:r>
                      <a:endParaRPr lang="ko-KR" altLang="en-US" sz="1050" u="none" kern="1200" dirty="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 err="1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접종차수</a:t>
                      </a:r>
                      <a:endParaRPr lang="ko-KR" altLang="en-US" sz="1050" u="none" kern="1200" dirty="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접종일자</a:t>
                      </a:r>
                      <a:endParaRPr lang="en-US" altLang="ko-KR" sz="1050" u="none" kern="1200" dirty="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접종병원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백신회사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68179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A2E2E42B-5DB9-4864-AAE2-3D912E611023}"/>
              </a:ext>
            </a:extLst>
          </p:cNvPr>
          <p:cNvSpPr txBox="1"/>
          <p:nvPr/>
        </p:nvSpPr>
        <p:spPr>
          <a:xfrm>
            <a:off x="701821" y="2530120"/>
            <a:ext cx="3792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  <a:ea typeface="maplestory" panose="02000300000000000000"/>
              </a:rPr>
              <a:t>접</a:t>
            </a:r>
            <a:r>
              <a:rPr lang="ko-KR" altLang="en-US" sz="1200" dirty="0">
                <a:ea typeface="maplestory" panose="02000300000000000000"/>
              </a:rPr>
              <a:t>종 </a:t>
            </a:r>
            <a:r>
              <a:rPr lang="en-US" altLang="ko-KR" sz="1200" dirty="0">
                <a:ea typeface="maplestory" panose="02000300000000000000"/>
              </a:rPr>
              <a:t>(</a:t>
            </a:r>
            <a:r>
              <a:rPr lang="ko-KR" altLang="en-US" sz="1200" dirty="0">
                <a:ea typeface="maplestory" panose="02000300000000000000"/>
              </a:rPr>
              <a:t>접종정보에 대한 테이블</a:t>
            </a:r>
            <a:r>
              <a:rPr lang="en-US" altLang="ko-KR" sz="1200" dirty="0">
                <a:ea typeface="maplestory" panose="02000300000000000000"/>
              </a:rPr>
              <a:t>)</a:t>
            </a:r>
            <a:endParaRPr lang="ko-KR" altLang="en-US" sz="1200" dirty="0">
              <a:ea typeface="maplestory" panose="02000300000000000000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1452BEA2-78AE-489F-8B14-94AB0E810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976375"/>
              </p:ext>
            </p:extLst>
          </p:nvPr>
        </p:nvGraphicFramePr>
        <p:xfrm>
          <a:off x="5664482" y="4222770"/>
          <a:ext cx="2932839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613">
                  <a:extLst>
                    <a:ext uri="{9D8B030D-6E8A-4147-A177-3AD203B41FA5}">
                      <a16:colId xmlns:a16="http://schemas.microsoft.com/office/drawing/2014/main" val="2214429868"/>
                    </a:ext>
                  </a:extLst>
                </a:gridCol>
                <a:gridCol w="977613">
                  <a:extLst>
                    <a:ext uri="{9D8B030D-6E8A-4147-A177-3AD203B41FA5}">
                      <a16:colId xmlns:a16="http://schemas.microsoft.com/office/drawing/2014/main" val="2516914876"/>
                    </a:ext>
                  </a:extLst>
                </a:gridCol>
                <a:gridCol w="977613">
                  <a:extLst>
                    <a:ext uri="{9D8B030D-6E8A-4147-A177-3AD203B41FA5}">
                      <a16:colId xmlns:a16="http://schemas.microsoft.com/office/drawing/2014/main" val="1596366350"/>
                    </a:ext>
                  </a:extLst>
                </a:gridCol>
              </a:tblGrid>
              <a:tr h="245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병원코드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연락처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68179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95DC0AA8-E500-42B3-968B-CAB8365E0E70}"/>
              </a:ext>
            </a:extLst>
          </p:cNvPr>
          <p:cNvSpPr txBox="1"/>
          <p:nvPr/>
        </p:nvSpPr>
        <p:spPr>
          <a:xfrm>
            <a:off x="5555666" y="3943125"/>
            <a:ext cx="3400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  <a:ea typeface="maplestory" panose="02000300000000000000"/>
              </a:rPr>
              <a:t>병</a:t>
            </a:r>
            <a:r>
              <a:rPr lang="ko-KR" altLang="en-US" sz="1200" dirty="0">
                <a:ea typeface="maplestory" panose="02000300000000000000"/>
              </a:rPr>
              <a:t>원 </a:t>
            </a:r>
            <a:r>
              <a:rPr lang="en-US" altLang="ko-KR" sz="1200" dirty="0">
                <a:ea typeface="maplestory" panose="02000300000000000000"/>
              </a:rPr>
              <a:t>(</a:t>
            </a:r>
            <a:r>
              <a:rPr lang="ko-KR" altLang="en-US" sz="1200" dirty="0">
                <a:ea typeface="maplestory" panose="02000300000000000000"/>
              </a:rPr>
              <a:t>병원정보에 대한 테이블</a:t>
            </a:r>
            <a:r>
              <a:rPr lang="en-US" altLang="ko-KR" sz="1200" dirty="0">
                <a:ea typeface="maplestory" panose="02000300000000000000"/>
              </a:rPr>
              <a:t>)</a:t>
            </a:r>
            <a:endParaRPr lang="ko-KR" altLang="en-US" sz="1200" dirty="0">
              <a:ea typeface="maplestory" panose="02000300000000000000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3C1DF795-0AA3-4E45-980F-1648642BA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68036"/>
              </p:ext>
            </p:extLst>
          </p:nvPr>
        </p:nvGraphicFramePr>
        <p:xfrm>
          <a:off x="720713" y="4137241"/>
          <a:ext cx="3177886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906">
                  <a:extLst>
                    <a:ext uri="{9D8B030D-6E8A-4147-A177-3AD203B41FA5}">
                      <a16:colId xmlns:a16="http://schemas.microsoft.com/office/drawing/2014/main" val="2214429868"/>
                    </a:ext>
                  </a:extLst>
                </a:gridCol>
                <a:gridCol w="813660">
                  <a:extLst>
                    <a:ext uri="{9D8B030D-6E8A-4147-A177-3AD203B41FA5}">
                      <a16:colId xmlns:a16="http://schemas.microsoft.com/office/drawing/2014/main" val="2516914876"/>
                    </a:ext>
                  </a:extLst>
                </a:gridCol>
                <a:gridCol w="813660">
                  <a:extLst>
                    <a:ext uri="{9D8B030D-6E8A-4147-A177-3AD203B41FA5}">
                      <a16:colId xmlns:a16="http://schemas.microsoft.com/office/drawing/2014/main" val="2857810487"/>
                    </a:ext>
                  </a:extLst>
                </a:gridCol>
                <a:gridCol w="813660">
                  <a:extLst>
                    <a:ext uri="{9D8B030D-6E8A-4147-A177-3AD203B41FA5}">
                      <a16:colId xmlns:a16="http://schemas.microsoft.com/office/drawing/2014/main" val="3804719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재고번호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 err="1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로트번호</a:t>
                      </a:r>
                      <a:endParaRPr lang="ko-KR" altLang="en-US" sz="1050" u="none" kern="1200" dirty="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창고코드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68179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B54D295C-B885-407E-B1D7-86F533682942}"/>
              </a:ext>
            </a:extLst>
          </p:cNvPr>
          <p:cNvSpPr txBox="1"/>
          <p:nvPr/>
        </p:nvSpPr>
        <p:spPr>
          <a:xfrm>
            <a:off x="713388" y="3881915"/>
            <a:ext cx="414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  <a:ea typeface="maplestory" panose="02000300000000000000"/>
              </a:rPr>
              <a:t>백</a:t>
            </a:r>
            <a:r>
              <a:rPr lang="ko-KR" altLang="en-US" sz="1200" dirty="0">
                <a:ea typeface="maplestory" panose="02000300000000000000"/>
              </a:rPr>
              <a:t>신재고 </a:t>
            </a:r>
            <a:r>
              <a:rPr lang="en-US" altLang="ko-KR" sz="1200" dirty="0">
                <a:ea typeface="maplestory" panose="02000300000000000000"/>
              </a:rPr>
              <a:t>(</a:t>
            </a:r>
            <a:r>
              <a:rPr lang="ko-KR" altLang="en-US" sz="1200" dirty="0">
                <a:ea typeface="maplestory" panose="02000300000000000000"/>
              </a:rPr>
              <a:t>백신 재고에 대한 정보</a:t>
            </a:r>
            <a:r>
              <a:rPr lang="en-US" altLang="ko-KR" sz="1200" dirty="0">
                <a:ea typeface="maplestory" panose="02000300000000000000"/>
              </a:rPr>
              <a:t>)</a:t>
            </a:r>
            <a:endParaRPr lang="ko-KR" altLang="en-US" sz="1200" dirty="0">
              <a:ea typeface="maplestory" panose="02000300000000000000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59BA4DCA-C34D-4EB0-A3B0-0487447DE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42753"/>
              </p:ext>
            </p:extLst>
          </p:nvPr>
        </p:nvGraphicFramePr>
        <p:xfrm>
          <a:off x="720713" y="4820806"/>
          <a:ext cx="4553232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8872">
                  <a:extLst>
                    <a:ext uri="{9D8B030D-6E8A-4147-A177-3AD203B41FA5}">
                      <a16:colId xmlns:a16="http://schemas.microsoft.com/office/drawing/2014/main" val="2214429868"/>
                    </a:ext>
                  </a:extLst>
                </a:gridCol>
                <a:gridCol w="758872">
                  <a:extLst>
                    <a:ext uri="{9D8B030D-6E8A-4147-A177-3AD203B41FA5}">
                      <a16:colId xmlns:a16="http://schemas.microsoft.com/office/drawing/2014/main" val="2516914876"/>
                    </a:ext>
                  </a:extLst>
                </a:gridCol>
                <a:gridCol w="758872">
                  <a:extLst>
                    <a:ext uri="{9D8B030D-6E8A-4147-A177-3AD203B41FA5}">
                      <a16:colId xmlns:a16="http://schemas.microsoft.com/office/drawing/2014/main" val="1596366350"/>
                    </a:ext>
                  </a:extLst>
                </a:gridCol>
                <a:gridCol w="758872">
                  <a:extLst>
                    <a:ext uri="{9D8B030D-6E8A-4147-A177-3AD203B41FA5}">
                      <a16:colId xmlns:a16="http://schemas.microsoft.com/office/drawing/2014/main" val="2857810487"/>
                    </a:ext>
                  </a:extLst>
                </a:gridCol>
                <a:gridCol w="758872">
                  <a:extLst>
                    <a:ext uri="{9D8B030D-6E8A-4147-A177-3AD203B41FA5}">
                      <a16:colId xmlns:a16="http://schemas.microsoft.com/office/drawing/2014/main" val="3804719488"/>
                    </a:ext>
                  </a:extLst>
                </a:gridCol>
                <a:gridCol w="758872">
                  <a:extLst>
                    <a:ext uri="{9D8B030D-6E8A-4147-A177-3AD203B41FA5}">
                      <a16:colId xmlns:a16="http://schemas.microsoft.com/office/drawing/2014/main" val="2718158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계약번호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계약일자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주문량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백신종류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납기기한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68179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C020D073-EBCB-4002-93E8-E950537D5874}"/>
              </a:ext>
            </a:extLst>
          </p:cNvPr>
          <p:cNvSpPr txBox="1"/>
          <p:nvPr/>
        </p:nvSpPr>
        <p:spPr>
          <a:xfrm>
            <a:off x="665133" y="4571815"/>
            <a:ext cx="4363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  <a:ea typeface="maplestory" panose="02000300000000000000"/>
              </a:rPr>
              <a:t>계</a:t>
            </a:r>
            <a:r>
              <a:rPr lang="ko-KR" altLang="en-US" sz="1200" dirty="0">
                <a:ea typeface="maplestory" panose="02000300000000000000"/>
              </a:rPr>
              <a:t>약 </a:t>
            </a:r>
            <a:r>
              <a:rPr lang="en-US" altLang="ko-KR" sz="1200" dirty="0">
                <a:ea typeface="maplestory" panose="02000300000000000000"/>
              </a:rPr>
              <a:t>(</a:t>
            </a:r>
            <a:r>
              <a:rPr lang="ko-KR" altLang="en-US" sz="1200" dirty="0">
                <a:ea typeface="maplestory" panose="02000300000000000000"/>
              </a:rPr>
              <a:t>백신 계약에 대한 정보를 제공</a:t>
            </a:r>
            <a:r>
              <a:rPr lang="en-US" altLang="ko-KR" sz="1200" dirty="0">
                <a:ea typeface="maplestory" panose="02000300000000000000"/>
              </a:rPr>
              <a:t>)</a:t>
            </a:r>
            <a:endParaRPr lang="ko-KR" altLang="en-US" sz="1200" dirty="0">
              <a:ea typeface="maplestory" panose="02000300000000000000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A41A67AD-8970-4B85-8F98-CF4EE8AA3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71679"/>
              </p:ext>
            </p:extLst>
          </p:nvPr>
        </p:nvGraphicFramePr>
        <p:xfrm>
          <a:off x="785903" y="5484930"/>
          <a:ext cx="3014968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742">
                  <a:extLst>
                    <a:ext uri="{9D8B030D-6E8A-4147-A177-3AD203B41FA5}">
                      <a16:colId xmlns:a16="http://schemas.microsoft.com/office/drawing/2014/main" val="2214429868"/>
                    </a:ext>
                  </a:extLst>
                </a:gridCol>
                <a:gridCol w="753742">
                  <a:extLst>
                    <a:ext uri="{9D8B030D-6E8A-4147-A177-3AD203B41FA5}">
                      <a16:colId xmlns:a16="http://schemas.microsoft.com/office/drawing/2014/main" val="2516914876"/>
                    </a:ext>
                  </a:extLst>
                </a:gridCol>
                <a:gridCol w="753742">
                  <a:extLst>
                    <a:ext uri="{9D8B030D-6E8A-4147-A177-3AD203B41FA5}">
                      <a16:colId xmlns:a16="http://schemas.microsoft.com/office/drawing/2014/main" val="1596366350"/>
                    </a:ext>
                  </a:extLst>
                </a:gridCol>
                <a:gridCol w="753742">
                  <a:extLst>
                    <a:ext uri="{9D8B030D-6E8A-4147-A177-3AD203B41FA5}">
                      <a16:colId xmlns:a16="http://schemas.microsoft.com/office/drawing/2014/main" val="1799580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창고코드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용량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68179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8B4E93AB-483F-49CC-8FEC-1D1088F70AFE}"/>
              </a:ext>
            </a:extLst>
          </p:cNvPr>
          <p:cNvSpPr txBox="1"/>
          <p:nvPr/>
        </p:nvSpPr>
        <p:spPr>
          <a:xfrm>
            <a:off x="734970" y="5210756"/>
            <a:ext cx="4250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  <a:ea typeface="maplestory" panose="02000300000000000000"/>
              </a:rPr>
              <a:t>백</a:t>
            </a:r>
            <a:r>
              <a:rPr lang="ko-KR" altLang="en-US" sz="1200" dirty="0">
                <a:ea typeface="maplestory" panose="02000300000000000000"/>
              </a:rPr>
              <a:t>신창고 </a:t>
            </a:r>
            <a:r>
              <a:rPr lang="en-US" altLang="ko-KR" sz="1200" dirty="0">
                <a:ea typeface="maplestory" panose="02000300000000000000"/>
              </a:rPr>
              <a:t>(</a:t>
            </a:r>
            <a:r>
              <a:rPr lang="ko-KR" altLang="en-US" sz="1200" dirty="0">
                <a:ea typeface="maplestory" panose="02000300000000000000"/>
              </a:rPr>
              <a:t>백신 저장 창고에 대한 정보</a:t>
            </a:r>
            <a:r>
              <a:rPr lang="en-US" altLang="ko-KR" sz="1200" dirty="0">
                <a:ea typeface="maplestory" panose="02000300000000000000"/>
              </a:rPr>
              <a:t>)</a:t>
            </a:r>
            <a:endParaRPr lang="ko-KR" altLang="en-US" sz="1200" dirty="0">
              <a:ea typeface="maplestory" panose="02000300000000000000"/>
            </a:endParaRPr>
          </a:p>
        </p:txBody>
      </p:sp>
      <p:graphicFrame>
        <p:nvGraphicFramePr>
          <p:cNvPr id="58" name="표 4">
            <a:extLst>
              <a:ext uri="{FF2B5EF4-FFF2-40B4-BE49-F238E27FC236}">
                <a16:creationId xmlns:a16="http://schemas.microsoft.com/office/drawing/2014/main" id="{8DF922EE-9F88-4CDF-8525-0E23DD15A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23963"/>
              </p:ext>
            </p:extLst>
          </p:nvPr>
        </p:nvGraphicFramePr>
        <p:xfrm>
          <a:off x="6307182" y="3506568"/>
          <a:ext cx="5139924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39">
                  <a:extLst>
                    <a:ext uri="{9D8B030D-6E8A-4147-A177-3AD203B41FA5}">
                      <a16:colId xmlns:a16="http://schemas.microsoft.com/office/drawing/2014/main" val="2214429868"/>
                    </a:ext>
                  </a:extLst>
                </a:gridCol>
                <a:gridCol w="556190">
                  <a:extLst>
                    <a:ext uri="{9D8B030D-6E8A-4147-A177-3AD203B41FA5}">
                      <a16:colId xmlns:a16="http://schemas.microsoft.com/office/drawing/2014/main" val="2516914876"/>
                    </a:ext>
                  </a:extLst>
                </a:gridCol>
                <a:gridCol w="744019">
                  <a:extLst>
                    <a:ext uri="{9D8B030D-6E8A-4147-A177-3AD203B41FA5}">
                      <a16:colId xmlns:a16="http://schemas.microsoft.com/office/drawing/2014/main" val="1596366350"/>
                    </a:ext>
                  </a:extLst>
                </a:gridCol>
                <a:gridCol w="744019">
                  <a:extLst>
                    <a:ext uri="{9D8B030D-6E8A-4147-A177-3AD203B41FA5}">
                      <a16:colId xmlns:a16="http://schemas.microsoft.com/office/drawing/2014/main" val="2857810487"/>
                    </a:ext>
                  </a:extLst>
                </a:gridCol>
                <a:gridCol w="744019">
                  <a:extLst>
                    <a:ext uri="{9D8B030D-6E8A-4147-A177-3AD203B41FA5}">
                      <a16:colId xmlns:a16="http://schemas.microsoft.com/office/drawing/2014/main" val="193776563"/>
                    </a:ext>
                  </a:extLst>
                </a:gridCol>
                <a:gridCol w="744019">
                  <a:extLst>
                    <a:ext uri="{9D8B030D-6E8A-4147-A177-3AD203B41FA5}">
                      <a16:colId xmlns:a16="http://schemas.microsoft.com/office/drawing/2014/main" val="96921471"/>
                    </a:ext>
                  </a:extLst>
                </a:gridCol>
                <a:gridCol w="744019">
                  <a:extLst>
                    <a:ext uri="{9D8B030D-6E8A-4147-A177-3AD203B41FA5}">
                      <a16:colId xmlns:a16="http://schemas.microsoft.com/office/drawing/2014/main" val="3696739291"/>
                    </a:ext>
                  </a:extLst>
                </a:gridCol>
              </a:tblGrid>
              <a:tr h="167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kern="1200" dirty="0" err="1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확진자번호</a:t>
                      </a:r>
                      <a:endParaRPr lang="ko-KR" altLang="en-US" sz="1050" u="sng" kern="1200" dirty="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RRN</a:t>
                      </a:r>
                      <a:endParaRPr lang="ko-KR" altLang="en-US" sz="1050" u="none" kern="1200" dirty="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병실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입원일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퇴원일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사망일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증상</a:t>
                      </a:r>
                      <a:r>
                        <a:rPr lang="en-US" altLang="ko-KR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정도</a:t>
                      </a:r>
                      <a:r>
                        <a:rPr lang="en-US" altLang="ko-KR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)</a:t>
                      </a:r>
                      <a:endParaRPr lang="ko-KR" altLang="en-US" sz="1050" u="none" kern="1200" dirty="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68179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00714063-633B-4ECD-946D-3CCFAD2157DA}"/>
              </a:ext>
            </a:extLst>
          </p:cNvPr>
          <p:cNvSpPr txBox="1"/>
          <p:nvPr/>
        </p:nvSpPr>
        <p:spPr>
          <a:xfrm>
            <a:off x="6241214" y="3230170"/>
            <a:ext cx="374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rgbClr val="FFC000"/>
                </a:solidFill>
                <a:ea typeface="maplestory" panose="02000300000000000000"/>
              </a:rPr>
              <a:t>확</a:t>
            </a:r>
            <a:r>
              <a:rPr lang="ko-KR" altLang="en-US" sz="1200" dirty="0" err="1">
                <a:ea typeface="maplestory" panose="02000300000000000000"/>
              </a:rPr>
              <a:t>진자</a:t>
            </a:r>
            <a:r>
              <a:rPr lang="ko-KR" altLang="en-US" sz="1200" dirty="0">
                <a:ea typeface="maplestory" panose="02000300000000000000"/>
              </a:rPr>
              <a:t> </a:t>
            </a:r>
            <a:r>
              <a:rPr lang="en-US" altLang="ko-KR" sz="1200" dirty="0">
                <a:ea typeface="maplestory" panose="02000300000000000000"/>
              </a:rPr>
              <a:t>(</a:t>
            </a:r>
            <a:r>
              <a:rPr lang="ko-KR" altLang="en-US" sz="1200" dirty="0">
                <a:ea typeface="maplestory" panose="02000300000000000000"/>
              </a:rPr>
              <a:t>환자에 대한 정보</a:t>
            </a:r>
            <a:r>
              <a:rPr lang="en-US" altLang="ko-KR" sz="1200" dirty="0">
                <a:ea typeface="maplestory" panose="02000300000000000000"/>
              </a:rPr>
              <a:t>)</a:t>
            </a:r>
            <a:endParaRPr lang="ko-KR" altLang="en-US" sz="1200" dirty="0">
              <a:ea typeface="maplestory" panose="02000300000000000000"/>
            </a:endParaRPr>
          </a:p>
        </p:txBody>
      </p:sp>
      <p:graphicFrame>
        <p:nvGraphicFramePr>
          <p:cNvPr id="60" name="표 4">
            <a:extLst>
              <a:ext uri="{FF2B5EF4-FFF2-40B4-BE49-F238E27FC236}">
                <a16:creationId xmlns:a16="http://schemas.microsoft.com/office/drawing/2014/main" id="{DB270D25-637F-4DCD-8638-FBFB9897B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82016"/>
              </p:ext>
            </p:extLst>
          </p:nvPr>
        </p:nvGraphicFramePr>
        <p:xfrm>
          <a:off x="5642041" y="4917017"/>
          <a:ext cx="3931177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6896">
                  <a:extLst>
                    <a:ext uri="{9D8B030D-6E8A-4147-A177-3AD203B41FA5}">
                      <a16:colId xmlns:a16="http://schemas.microsoft.com/office/drawing/2014/main" val="2214429868"/>
                    </a:ext>
                  </a:extLst>
                </a:gridCol>
                <a:gridCol w="801881">
                  <a:extLst>
                    <a:ext uri="{9D8B030D-6E8A-4147-A177-3AD203B41FA5}">
                      <a16:colId xmlns:a16="http://schemas.microsoft.com/office/drawing/2014/main" val="3215865005"/>
                    </a:ext>
                  </a:extLst>
                </a:gridCol>
                <a:gridCol w="801881">
                  <a:extLst>
                    <a:ext uri="{9D8B030D-6E8A-4147-A177-3AD203B41FA5}">
                      <a16:colId xmlns:a16="http://schemas.microsoft.com/office/drawing/2014/main" val="1554681924"/>
                    </a:ext>
                  </a:extLst>
                </a:gridCol>
                <a:gridCol w="801881">
                  <a:extLst>
                    <a:ext uri="{9D8B030D-6E8A-4147-A177-3AD203B41FA5}">
                      <a16:colId xmlns:a16="http://schemas.microsoft.com/office/drawing/2014/main" val="2516914876"/>
                    </a:ext>
                  </a:extLst>
                </a:gridCol>
                <a:gridCol w="798638">
                  <a:extLst>
                    <a:ext uri="{9D8B030D-6E8A-4147-A177-3AD203B41FA5}">
                      <a16:colId xmlns:a16="http://schemas.microsoft.com/office/drawing/2014/main" val="15963663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병실번호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병원코드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수용인원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현재인원</a:t>
                      </a:r>
                      <a:endParaRPr lang="en-US" altLang="ko-KR" sz="1050" u="none" kern="1200" dirty="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6817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625F57D8-33D6-4058-B7F5-69A39068072E}"/>
              </a:ext>
            </a:extLst>
          </p:cNvPr>
          <p:cNvSpPr txBox="1"/>
          <p:nvPr/>
        </p:nvSpPr>
        <p:spPr>
          <a:xfrm>
            <a:off x="5571697" y="4640051"/>
            <a:ext cx="3249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  <a:ea typeface="maplestory" panose="02000300000000000000"/>
              </a:rPr>
              <a:t>병</a:t>
            </a:r>
            <a:r>
              <a:rPr lang="ko-KR" altLang="en-US" sz="1200" dirty="0">
                <a:ea typeface="maplestory" panose="02000300000000000000"/>
              </a:rPr>
              <a:t>실</a:t>
            </a:r>
            <a:r>
              <a:rPr lang="en-US" altLang="ko-KR" sz="1200" dirty="0">
                <a:ea typeface="maplestory" panose="02000300000000000000"/>
              </a:rPr>
              <a:t>(</a:t>
            </a:r>
            <a:r>
              <a:rPr lang="ko-KR" altLang="en-US" sz="1200" dirty="0">
                <a:ea typeface="maplestory" panose="02000300000000000000"/>
              </a:rPr>
              <a:t>병원의 병상정보를 제공</a:t>
            </a:r>
            <a:r>
              <a:rPr lang="en-US" altLang="ko-KR" sz="1200" dirty="0">
                <a:ea typeface="maplestory" panose="02000300000000000000"/>
              </a:rPr>
              <a:t>)</a:t>
            </a:r>
            <a:endParaRPr lang="ko-KR" altLang="en-US" sz="1200" dirty="0">
              <a:ea typeface="maplestory" panose="02000300000000000000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2508228B-D200-48CE-9DE7-B18727D68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55355"/>
              </p:ext>
            </p:extLst>
          </p:nvPr>
        </p:nvGraphicFramePr>
        <p:xfrm>
          <a:off x="5325633" y="1969654"/>
          <a:ext cx="5733522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327">
                  <a:extLst>
                    <a:ext uri="{9D8B030D-6E8A-4147-A177-3AD203B41FA5}">
                      <a16:colId xmlns:a16="http://schemas.microsoft.com/office/drawing/2014/main" val="2214429868"/>
                    </a:ext>
                  </a:extLst>
                </a:gridCol>
                <a:gridCol w="897847">
                  <a:extLst>
                    <a:ext uri="{9D8B030D-6E8A-4147-A177-3AD203B41FA5}">
                      <a16:colId xmlns:a16="http://schemas.microsoft.com/office/drawing/2014/main" val="2516914876"/>
                    </a:ext>
                  </a:extLst>
                </a:gridCol>
                <a:gridCol w="1035227">
                  <a:extLst>
                    <a:ext uri="{9D8B030D-6E8A-4147-A177-3AD203B41FA5}">
                      <a16:colId xmlns:a16="http://schemas.microsoft.com/office/drawing/2014/main" val="1596366350"/>
                    </a:ext>
                  </a:extLst>
                </a:gridCol>
                <a:gridCol w="1002632">
                  <a:extLst>
                    <a:ext uri="{9D8B030D-6E8A-4147-A177-3AD203B41FA5}">
                      <a16:colId xmlns:a16="http://schemas.microsoft.com/office/drawing/2014/main" val="2857810487"/>
                    </a:ext>
                  </a:extLst>
                </a:gridCol>
                <a:gridCol w="828902">
                  <a:extLst>
                    <a:ext uri="{9D8B030D-6E8A-4147-A177-3AD203B41FA5}">
                      <a16:colId xmlns:a16="http://schemas.microsoft.com/office/drawing/2014/main" val="3804719488"/>
                    </a:ext>
                  </a:extLst>
                </a:gridCol>
                <a:gridCol w="955587">
                  <a:extLst>
                    <a:ext uri="{9D8B030D-6E8A-4147-A177-3AD203B41FA5}">
                      <a16:colId xmlns:a16="http://schemas.microsoft.com/office/drawing/2014/main" val="30267684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생산계획번호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계약번호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생산시작일자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생산완료일자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공장코드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68179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5040148A-2C0D-49BE-8D8E-C0C8D3DF3D27}"/>
              </a:ext>
            </a:extLst>
          </p:cNvPr>
          <p:cNvSpPr txBox="1"/>
          <p:nvPr/>
        </p:nvSpPr>
        <p:spPr>
          <a:xfrm>
            <a:off x="5283147" y="1725966"/>
            <a:ext cx="4286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  <a:ea typeface="maplestory" panose="02000300000000000000"/>
              </a:rPr>
              <a:t>생</a:t>
            </a:r>
            <a:r>
              <a:rPr lang="ko-KR" altLang="en-US" sz="1200" dirty="0">
                <a:ea typeface="maplestory" panose="02000300000000000000"/>
              </a:rPr>
              <a:t>산 계획 </a:t>
            </a:r>
            <a:r>
              <a:rPr lang="en-US" altLang="ko-KR" sz="1200" dirty="0">
                <a:ea typeface="maplestory" panose="02000300000000000000"/>
              </a:rPr>
              <a:t>(</a:t>
            </a:r>
            <a:r>
              <a:rPr lang="ko-KR" altLang="en-US" sz="1200" dirty="0">
                <a:ea typeface="maplestory" panose="02000300000000000000"/>
              </a:rPr>
              <a:t>백신 생산 계획에 대한 정보</a:t>
            </a:r>
            <a:r>
              <a:rPr lang="en-US" altLang="ko-KR" sz="1200" dirty="0">
                <a:ea typeface="maplestory" panose="02000300000000000000"/>
              </a:rPr>
              <a:t>) </a:t>
            </a:r>
            <a:endParaRPr lang="ko-KR" altLang="en-US" sz="1200" dirty="0">
              <a:ea typeface="maplestory" panose="0200030000000000000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439EAC-C6B8-4080-9DA4-034085412DE2}"/>
              </a:ext>
            </a:extLst>
          </p:cNvPr>
          <p:cNvSpPr txBox="1"/>
          <p:nvPr/>
        </p:nvSpPr>
        <p:spPr>
          <a:xfrm>
            <a:off x="3953786" y="1356761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u="sng" dirty="0">
                <a:ea typeface="maplestory" panose="02000300000000000000"/>
              </a:rPr>
              <a:t>RRN: </a:t>
            </a:r>
            <a:r>
              <a:rPr lang="ko-KR" altLang="en-US" sz="1200" u="sng" dirty="0">
                <a:ea typeface="maplestory" panose="02000300000000000000"/>
              </a:rPr>
              <a:t>주민등록번호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B63975-6028-4D5D-83F6-E53BDC6752BF}"/>
              </a:ext>
            </a:extLst>
          </p:cNvPr>
          <p:cNvSpPr txBox="1"/>
          <p:nvPr/>
        </p:nvSpPr>
        <p:spPr>
          <a:xfrm>
            <a:off x="6668978" y="2546143"/>
            <a:ext cx="374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  <a:ea typeface="maplestory" panose="02000300000000000000"/>
              </a:rPr>
              <a:t>공</a:t>
            </a:r>
            <a:r>
              <a:rPr lang="ko-KR" altLang="en-US" sz="1200" dirty="0">
                <a:ea typeface="maplestory" panose="02000300000000000000"/>
              </a:rPr>
              <a:t>장 </a:t>
            </a:r>
            <a:r>
              <a:rPr lang="en-US" altLang="ko-KR" sz="1200" dirty="0">
                <a:ea typeface="maplestory" panose="02000300000000000000"/>
              </a:rPr>
              <a:t>(</a:t>
            </a:r>
            <a:r>
              <a:rPr lang="ko-KR" altLang="en-US" sz="1200" dirty="0">
                <a:ea typeface="maplestory" panose="02000300000000000000"/>
              </a:rPr>
              <a:t>백신 생산 공장에 대한 정보</a:t>
            </a:r>
            <a:r>
              <a:rPr lang="en-US" altLang="ko-KR" sz="1200" dirty="0">
                <a:ea typeface="maplestory" panose="02000300000000000000"/>
              </a:rPr>
              <a:t>)</a:t>
            </a:r>
            <a:endParaRPr lang="ko-KR" altLang="en-US" sz="1200" dirty="0">
              <a:ea typeface="maplestory" panose="02000300000000000000"/>
            </a:endParaRPr>
          </a:p>
        </p:txBody>
      </p:sp>
      <p:graphicFrame>
        <p:nvGraphicFramePr>
          <p:cNvPr id="66" name="표 4">
            <a:extLst>
              <a:ext uri="{FF2B5EF4-FFF2-40B4-BE49-F238E27FC236}">
                <a16:creationId xmlns:a16="http://schemas.microsoft.com/office/drawing/2014/main" id="{89E2FC0D-B9C5-4DE6-8582-B16D5EEBF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337248"/>
              </p:ext>
            </p:extLst>
          </p:nvPr>
        </p:nvGraphicFramePr>
        <p:xfrm>
          <a:off x="6668978" y="2803298"/>
          <a:ext cx="4253458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138">
                  <a:extLst>
                    <a:ext uri="{9D8B030D-6E8A-4147-A177-3AD203B41FA5}">
                      <a16:colId xmlns:a16="http://schemas.microsoft.com/office/drawing/2014/main" val="2214429868"/>
                    </a:ext>
                  </a:extLst>
                </a:gridCol>
                <a:gridCol w="866580">
                  <a:extLst>
                    <a:ext uri="{9D8B030D-6E8A-4147-A177-3AD203B41FA5}">
                      <a16:colId xmlns:a16="http://schemas.microsoft.com/office/drawing/2014/main" val="2516914876"/>
                    </a:ext>
                  </a:extLst>
                </a:gridCol>
                <a:gridCol w="866580">
                  <a:extLst>
                    <a:ext uri="{9D8B030D-6E8A-4147-A177-3AD203B41FA5}">
                      <a16:colId xmlns:a16="http://schemas.microsoft.com/office/drawing/2014/main" val="1596366350"/>
                    </a:ext>
                  </a:extLst>
                </a:gridCol>
                <a:gridCol w="866580">
                  <a:extLst>
                    <a:ext uri="{9D8B030D-6E8A-4147-A177-3AD203B41FA5}">
                      <a16:colId xmlns:a16="http://schemas.microsoft.com/office/drawing/2014/main" val="2857810487"/>
                    </a:ext>
                  </a:extLst>
                </a:gridCol>
                <a:gridCol w="866580">
                  <a:extLst>
                    <a:ext uri="{9D8B030D-6E8A-4147-A177-3AD203B41FA5}">
                      <a16:colId xmlns:a16="http://schemas.microsoft.com/office/drawing/2014/main" val="3566372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공장코드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일일생산량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소유회사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68179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60003DF0-B4D3-4882-80BC-82C892643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30566"/>
              </p:ext>
            </p:extLst>
          </p:nvPr>
        </p:nvGraphicFramePr>
        <p:xfrm>
          <a:off x="5544971" y="5516509"/>
          <a:ext cx="4573745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410">
                  <a:extLst>
                    <a:ext uri="{9D8B030D-6E8A-4147-A177-3AD203B41FA5}">
                      <a16:colId xmlns:a16="http://schemas.microsoft.com/office/drawing/2014/main" val="2214429868"/>
                    </a:ext>
                  </a:extLst>
                </a:gridCol>
                <a:gridCol w="774467">
                  <a:extLst>
                    <a:ext uri="{9D8B030D-6E8A-4147-A177-3AD203B41FA5}">
                      <a16:colId xmlns:a16="http://schemas.microsoft.com/office/drawing/2014/main" val="2516914876"/>
                    </a:ext>
                  </a:extLst>
                </a:gridCol>
                <a:gridCol w="774467">
                  <a:extLst>
                    <a:ext uri="{9D8B030D-6E8A-4147-A177-3AD203B41FA5}">
                      <a16:colId xmlns:a16="http://schemas.microsoft.com/office/drawing/2014/main" val="1596366350"/>
                    </a:ext>
                  </a:extLst>
                </a:gridCol>
                <a:gridCol w="774467">
                  <a:extLst>
                    <a:ext uri="{9D8B030D-6E8A-4147-A177-3AD203B41FA5}">
                      <a16:colId xmlns:a16="http://schemas.microsoft.com/office/drawing/2014/main" val="1721170565"/>
                    </a:ext>
                  </a:extLst>
                </a:gridCol>
                <a:gridCol w="774467">
                  <a:extLst>
                    <a:ext uri="{9D8B030D-6E8A-4147-A177-3AD203B41FA5}">
                      <a16:colId xmlns:a16="http://schemas.microsoft.com/office/drawing/2014/main" val="2857810487"/>
                    </a:ext>
                  </a:extLst>
                </a:gridCol>
                <a:gridCol w="774467">
                  <a:extLst>
                    <a:ext uri="{9D8B030D-6E8A-4147-A177-3AD203B41FA5}">
                      <a16:colId xmlns:a16="http://schemas.microsoft.com/office/drawing/2014/main" val="2820521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재고번호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 err="1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로트번호</a:t>
                      </a:r>
                      <a:endParaRPr lang="ko-KR" altLang="en-US" sz="1050" u="none" kern="1200" dirty="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병원코드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 err="1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입고처</a:t>
                      </a:r>
                      <a:endParaRPr lang="ko-KR" altLang="en-US" sz="1050" u="none" kern="1200" dirty="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입고일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68179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15870F1B-4DB9-47FA-847F-49A1BA66A9D5}"/>
              </a:ext>
            </a:extLst>
          </p:cNvPr>
          <p:cNvSpPr txBox="1"/>
          <p:nvPr/>
        </p:nvSpPr>
        <p:spPr>
          <a:xfrm>
            <a:off x="5420697" y="5278130"/>
            <a:ext cx="414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  <a:ea typeface="maplestory" panose="02000300000000000000"/>
              </a:rPr>
              <a:t>병</a:t>
            </a:r>
            <a:r>
              <a:rPr lang="ko-KR" altLang="en-US" sz="1200" dirty="0">
                <a:ea typeface="maplestory" panose="02000300000000000000"/>
              </a:rPr>
              <a:t>원재고 </a:t>
            </a:r>
            <a:r>
              <a:rPr lang="en-US" altLang="ko-KR" sz="1200" dirty="0">
                <a:ea typeface="maplestory" panose="02000300000000000000"/>
              </a:rPr>
              <a:t>(</a:t>
            </a:r>
            <a:r>
              <a:rPr lang="ko-KR" altLang="en-US" sz="1200" dirty="0">
                <a:ea typeface="maplestory" panose="02000300000000000000"/>
              </a:rPr>
              <a:t>병원이 소유한 백신</a:t>
            </a:r>
            <a:r>
              <a:rPr lang="en-US" altLang="ko-KR" sz="1200" dirty="0">
                <a:ea typeface="maplestory" panose="02000300000000000000"/>
              </a:rPr>
              <a:t>)</a:t>
            </a:r>
            <a:endParaRPr lang="ko-KR" altLang="en-US" sz="1200" dirty="0">
              <a:ea typeface="maplestory" panose="02000300000000000000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12A33D66-01F0-4C0A-9D67-97878A2F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99198"/>
              </p:ext>
            </p:extLst>
          </p:nvPr>
        </p:nvGraphicFramePr>
        <p:xfrm>
          <a:off x="988531" y="6069193"/>
          <a:ext cx="4831670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006">
                  <a:extLst>
                    <a:ext uri="{9D8B030D-6E8A-4147-A177-3AD203B41FA5}">
                      <a16:colId xmlns:a16="http://schemas.microsoft.com/office/drawing/2014/main" val="2214429868"/>
                    </a:ext>
                  </a:extLst>
                </a:gridCol>
                <a:gridCol w="984916">
                  <a:extLst>
                    <a:ext uri="{9D8B030D-6E8A-4147-A177-3AD203B41FA5}">
                      <a16:colId xmlns:a16="http://schemas.microsoft.com/office/drawing/2014/main" val="1596366350"/>
                    </a:ext>
                  </a:extLst>
                </a:gridCol>
                <a:gridCol w="984916">
                  <a:extLst>
                    <a:ext uri="{9D8B030D-6E8A-4147-A177-3AD203B41FA5}">
                      <a16:colId xmlns:a16="http://schemas.microsoft.com/office/drawing/2014/main" val="2857810487"/>
                    </a:ext>
                  </a:extLst>
                </a:gridCol>
                <a:gridCol w="984916">
                  <a:extLst>
                    <a:ext uri="{9D8B030D-6E8A-4147-A177-3AD203B41FA5}">
                      <a16:colId xmlns:a16="http://schemas.microsoft.com/office/drawing/2014/main" val="3026768400"/>
                    </a:ext>
                  </a:extLst>
                </a:gridCol>
                <a:gridCol w="984916">
                  <a:extLst>
                    <a:ext uri="{9D8B030D-6E8A-4147-A177-3AD203B41FA5}">
                      <a16:colId xmlns:a16="http://schemas.microsoft.com/office/drawing/2014/main" val="418925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kern="1200" dirty="0" err="1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로트번호</a:t>
                      </a:r>
                      <a:endParaRPr lang="ko-KR" altLang="en-US" sz="1050" u="sng" kern="1200" dirty="0">
                        <a:solidFill>
                          <a:schemeClr val="tx1"/>
                        </a:solidFill>
                        <a:latin typeface="maplestory" panose="02000300000000000000" pitchFamily="2" charset="-127"/>
                        <a:ea typeface="maplestory" panose="02000300000000000000" pitchFamily="2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유효기간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생산계획번호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생산공장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none" kern="1200" dirty="0">
                          <a:solidFill>
                            <a:schemeClr val="tx1"/>
                          </a:solidFill>
                          <a:latin typeface="maplestory" panose="02000300000000000000" pitchFamily="2" charset="-127"/>
                          <a:ea typeface="maplestory" panose="02000300000000000000" pitchFamily="2" charset="-127"/>
                          <a:cs typeface="+mn-cs"/>
                        </a:rPr>
                        <a:t>백신회사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68179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D4FDC23F-76C2-4622-B308-F2F4CDF2EC5C}"/>
              </a:ext>
            </a:extLst>
          </p:cNvPr>
          <p:cNvSpPr txBox="1"/>
          <p:nvPr/>
        </p:nvSpPr>
        <p:spPr>
          <a:xfrm>
            <a:off x="863279" y="5824325"/>
            <a:ext cx="414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C000"/>
                </a:solidFill>
                <a:ea typeface="maplestory" panose="02000300000000000000"/>
              </a:rPr>
              <a:t>백</a:t>
            </a:r>
            <a:r>
              <a:rPr lang="ko-KR" altLang="en-US" sz="1200" dirty="0">
                <a:ea typeface="maplestory" panose="02000300000000000000"/>
              </a:rPr>
              <a:t>신정보 </a:t>
            </a:r>
            <a:r>
              <a:rPr lang="en-US" altLang="ko-KR" sz="1200" dirty="0">
                <a:ea typeface="maplestory" panose="02000300000000000000"/>
              </a:rPr>
              <a:t>(</a:t>
            </a:r>
            <a:r>
              <a:rPr lang="ko-KR" altLang="en-US" sz="1200" dirty="0">
                <a:ea typeface="maplestory" panose="02000300000000000000"/>
              </a:rPr>
              <a:t>백신 정보에 대한 테이블</a:t>
            </a:r>
            <a:r>
              <a:rPr lang="en-US" altLang="ko-KR" sz="1200" dirty="0">
                <a:ea typeface="maplestory" panose="02000300000000000000"/>
              </a:rPr>
              <a:t>)</a:t>
            </a:r>
            <a:endParaRPr lang="ko-KR" altLang="en-US" sz="1200" dirty="0">
              <a:ea typeface="maplestory" panose="0200030000000000000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3B084C-8D5D-44AA-900B-D4605894AF9C}"/>
              </a:ext>
            </a:extLst>
          </p:cNvPr>
          <p:cNvSpPr txBox="1"/>
          <p:nvPr/>
        </p:nvSpPr>
        <p:spPr>
          <a:xfrm>
            <a:off x="744494" y="756676"/>
            <a:ext cx="16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1</a:t>
            </a:r>
            <a:r>
              <a:rPr lang="en-US" altLang="ko-KR" sz="2000" b="1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.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테이블 소개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39" name="화살표: 위쪽 38">
            <a:extLst>
              <a:ext uri="{FF2B5EF4-FFF2-40B4-BE49-F238E27FC236}">
                <a16:creationId xmlns:a16="http://schemas.microsoft.com/office/drawing/2014/main" id="{6617F201-2F44-4FDA-B4A8-893568F8AA04}"/>
              </a:ext>
            </a:extLst>
          </p:cNvPr>
          <p:cNvSpPr/>
          <p:nvPr/>
        </p:nvSpPr>
        <p:spPr>
          <a:xfrm rot="19368611">
            <a:off x="2374080" y="1037161"/>
            <a:ext cx="155348" cy="239250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5DA32D-4C3A-45A6-AB4A-7E5962E9C238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158483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7404F32-F279-47EE-BDB0-0650FDDB10E5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158483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69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D1C2955-C3D0-4632-947E-7E284BD8D8F7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7" name="화살표: 위쪽 16">
            <a:extLst>
              <a:ext uri="{FF2B5EF4-FFF2-40B4-BE49-F238E27FC236}">
                <a16:creationId xmlns:a16="http://schemas.microsoft.com/office/drawing/2014/main" id="{4C1F8982-F84E-466B-BD87-F5540F251ED4}"/>
              </a:ext>
            </a:extLst>
          </p:cNvPr>
          <p:cNvSpPr/>
          <p:nvPr/>
        </p:nvSpPr>
        <p:spPr>
          <a:xfrm rot="19368611">
            <a:off x="5456376" y="1004640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D7DDD-0DC9-4B87-92DF-4656E2A41369}"/>
              </a:ext>
            </a:extLst>
          </p:cNvPr>
          <p:cNvSpPr txBox="1"/>
          <p:nvPr/>
        </p:nvSpPr>
        <p:spPr>
          <a:xfrm>
            <a:off x="744494" y="756676"/>
            <a:ext cx="4858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6. </a:t>
            </a:r>
            <a:r>
              <a:rPr lang="ko-KR" altLang="en-US" sz="20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공헌도 표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C397ED9-E2B9-4AB8-B8FE-60F25E19A34C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AF937B0-DFDE-46CA-9615-E90DFE4615ED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649797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C5DDC3B5-E068-4CB8-B526-85E427EB7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141074"/>
              </p:ext>
            </p:extLst>
          </p:nvPr>
        </p:nvGraphicFramePr>
        <p:xfrm>
          <a:off x="836603" y="1535492"/>
          <a:ext cx="10515593" cy="4057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26639532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39607625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07559016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93058210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12480908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13437096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78571660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30377086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37318234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424038160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513250995"/>
                    </a:ext>
                  </a:extLst>
                </a:gridCol>
              </a:tblGrid>
              <a:tr h="568030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업무리스트</a:t>
                      </a:r>
                      <a:endParaRPr lang="ko-KR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중요도</a:t>
                      </a:r>
                      <a:endParaRPr lang="ko-KR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조경호</a:t>
                      </a:r>
                      <a:endParaRPr lang="ko-KR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김민석</a:t>
                      </a:r>
                      <a:endParaRPr lang="ko-KR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조민경</a:t>
                      </a:r>
                      <a:endParaRPr lang="ko-KR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박준목</a:t>
                      </a:r>
                      <a:endParaRPr lang="ko-KR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김태현</a:t>
                      </a:r>
                      <a:endParaRPr lang="ko-KR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하수민</a:t>
                      </a:r>
                      <a:endParaRPr lang="ko-KR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한승민</a:t>
                      </a:r>
                      <a:endParaRPr lang="ko-KR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문명진</a:t>
                      </a:r>
                      <a:endParaRPr lang="ko-KR" alt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점수합계</a:t>
                      </a:r>
                      <a:endParaRPr lang="ko-KR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954913"/>
                  </a:ext>
                </a:extLst>
              </a:tr>
              <a:tr h="568030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정부 구현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23.75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7.92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7.92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7.92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23.75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921564"/>
                  </a:ext>
                </a:extLst>
              </a:tr>
              <a:tr h="568030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제약사 구현</a:t>
                      </a:r>
                      <a:endParaRPr lang="ko-KR" altLang="en-US" sz="1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23.75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7.92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7.92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7.92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23.75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982449"/>
                  </a:ext>
                </a:extLst>
              </a:tr>
              <a:tr h="568030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병원 구현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23.75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4.04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4.04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7.84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7.84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23.75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820163"/>
                  </a:ext>
                </a:extLst>
              </a:tr>
              <a:tr h="568030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23.75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2.97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2.97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2.97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2.97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2.97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2.97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2.97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2.97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23.75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335007"/>
                  </a:ext>
                </a:extLst>
              </a:tr>
              <a:tr h="649636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ppt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 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발표</a:t>
                      </a:r>
                      <a:endParaRPr lang="ko-KR" altLang="en-US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5.00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sz="110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5.00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909791"/>
                  </a:ext>
                </a:extLst>
              </a:tr>
              <a:tr h="568030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14.92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19.92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10.89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10.89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10.89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10.89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10.81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10.81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100.00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1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230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F20040-96BA-4282-9C4A-8FFE75FCDB3C}"/>
              </a:ext>
            </a:extLst>
          </p:cNvPr>
          <p:cNvCxnSpPr/>
          <p:nvPr/>
        </p:nvCxnSpPr>
        <p:spPr>
          <a:xfrm>
            <a:off x="3948952" y="2907832"/>
            <a:ext cx="4168588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CEFB5A1-F749-4186-9E9E-EEDF723337E5}"/>
              </a:ext>
            </a:extLst>
          </p:cNvPr>
          <p:cNvCxnSpPr/>
          <p:nvPr/>
        </p:nvCxnSpPr>
        <p:spPr>
          <a:xfrm>
            <a:off x="3948952" y="3651905"/>
            <a:ext cx="4168588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7A643F-1EE4-41FD-9A57-3B9684E97FF3}"/>
              </a:ext>
            </a:extLst>
          </p:cNvPr>
          <p:cNvSpPr txBox="1"/>
          <p:nvPr/>
        </p:nvSpPr>
        <p:spPr>
          <a:xfrm>
            <a:off x="5176518" y="3037401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감</a:t>
            </a:r>
            <a:r>
              <a:rPr lang="ko-KR" altLang="en-US" sz="28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사합니다</a:t>
            </a:r>
            <a:r>
              <a:rPr lang="en-US" altLang="ko-KR" sz="2800" b="1" dirty="0">
                <a:latin typeface="maplestory" panose="02000300000000000000" pitchFamily="2" charset="-127"/>
                <a:ea typeface="maplestory" panose="02000300000000000000" pitchFamily="2" charset="-127"/>
              </a:rPr>
              <a:t>.</a:t>
            </a:r>
            <a:endParaRPr lang="ko-KR" altLang="en-US" sz="28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FB10EA10-1D81-454F-8516-5BFC9CEA6282}"/>
              </a:ext>
            </a:extLst>
          </p:cNvPr>
          <p:cNvSpPr/>
          <p:nvPr/>
        </p:nvSpPr>
        <p:spPr>
          <a:xfrm rot="19368611">
            <a:off x="8009963" y="3506433"/>
            <a:ext cx="215152" cy="290944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8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maplestory" panose="0200030000000000000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FBB2DD-2787-432A-B61E-AFD435360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70" y="1299035"/>
            <a:ext cx="10722060" cy="5101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A091BE-8F68-46F3-A367-1C5DA8B8601A}"/>
              </a:ext>
            </a:extLst>
          </p:cNvPr>
          <p:cNvSpPr txBox="1"/>
          <p:nvPr/>
        </p:nvSpPr>
        <p:spPr>
          <a:xfrm>
            <a:off x="744493" y="756675"/>
            <a:ext cx="1877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2.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ER Diagram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245F9258-6C82-4EE3-B21D-D77F1EC9535D}"/>
              </a:ext>
            </a:extLst>
          </p:cNvPr>
          <p:cNvSpPr/>
          <p:nvPr/>
        </p:nvSpPr>
        <p:spPr>
          <a:xfrm rot="19368611">
            <a:off x="2590465" y="1026433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59E9C8-945A-4B10-A20B-66719E0A69AD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1797186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65CBF10-4DFB-4A5E-96D9-64A7DE2DBD30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1797186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9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maplestory" panose="0200030000000000000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091BE-8F68-46F3-A367-1C5DA8B8601A}"/>
              </a:ext>
            </a:extLst>
          </p:cNvPr>
          <p:cNvSpPr txBox="1"/>
          <p:nvPr/>
        </p:nvSpPr>
        <p:spPr>
          <a:xfrm>
            <a:off x="696366" y="756675"/>
            <a:ext cx="452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3.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주요 페이지 구현 기술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페이징 및 검색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245F9258-6C82-4EE3-B21D-D77F1EC9535D}"/>
              </a:ext>
            </a:extLst>
          </p:cNvPr>
          <p:cNvSpPr/>
          <p:nvPr/>
        </p:nvSpPr>
        <p:spPr>
          <a:xfrm rot="19368611">
            <a:off x="4965182" y="1026434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59E9C8-945A-4B10-A20B-66719E0A69AD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21666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65CBF10-4DFB-4A5E-96D9-64A7DE2DBD30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21666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618EDC-ABBC-422F-92B8-2A692BC18DA9}"/>
              </a:ext>
            </a:extLst>
          </p:cNvPr>
          <p:cNvSpPr txBox="1"/>
          <p:nvPr/>
        </p:nvSpPr>
        <p:spPr>
          <a:xfrm>
            <a:off x="5758893" y="828216"/>
            <a:ext cx="345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C000"/>
                </a:solidFill>
                <a:ea typeface="maplestory" panose="02000300000000000000"/>
              </a:rPr>
              <a:t>국</a:t>
            </a:r>
            <a:r>
              <a:rPr lang="ko-KR" altLang="en-US" sz="1200">
                <a:ea typeface="maplestory" panose="02000300000000000000"/>
              </a:rPr>
              <a:t>민 정보 확인 페이지를 예시로 사용</a:t>
            </a:r>
            <a:endParaRPr lang="ko-KR" altLang="en-US" sz="1200" dirty="0">
              <a:ea typeface="maplestory" panose="0200030000000000000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F1BC0-76E4-457A-AA01-E598815762F5}"/>
              </a:ext>
            </a:extLst>
          </p:cNvPr>
          <p:cNvSpPr txBox="1"/>
          <p:nvPr/>
        </p:nvSpPr>
        <p:spPr>
          <a:xfrm>
            <a:off x="3601171" y="1702446"/>
            <a:ext cx="83784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지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난 페이지 정보를 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GET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함수를 통해 가져옴</a:t>
            </a:r>
            <a:endParaRPr lang="en-US" altLang="ko-KR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E6AB4-F212-4E65-B5BE-E21B956F136F}"/>
              </a:ext>
            </a:extLst>
          </p:cNvPr>
          <p:cNvSpPr txBox="1"/>
          <p:nvPr/>
        </p:nvSpPr>
        <p:spPr>
          <a:xfrm>
            <a:off x="8781199" y="4771783"/>
            <a:ext cx="2759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S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earch_box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를 통한 카테고리 구성 및 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text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박스 구현</a:t>
            </a:r>
            <a:endParaRPr lang="en-US" altLang="ko-KR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79885-B325-4D99-80AA-B470A3C21674}"/>
              </a:ext>
            </a:extLst>
          </p:cNvPr>
          <p:cNvSpPr txBox="1"/>
          <p:nvPr/>
        </p:nvSpPr>
        <p:spPr>
          <a:xfrm>
            <a:off x="3601171" y="2879906"/>
            <a:ext cx="83784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지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난 검색 정보를 유지하기 위해 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GET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함수를 통해 가져옴</a:t>
            </a:r>
            <a:endParaRPr lang="en-US" altLang="ko-KR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490AD8C-69B6-4612-BA0D-737F71D47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46644"/>
              </p:ext>
            </p:extLst>
          </p:nvPr>
        </p:nvGraphicFramePr>
        <p:xfrm>
          <a:off x="1191549" y="1265361"/>
          <a:ext cx="2232568" cy="2606040"/>
        </p:xfrm>
        <a:graphic>
          <a:graphicData uri="http://schemas.openxmlformats.org/drawingml/2006/table">
            <a:tbl>
              <a:tblPr firstRow="1" bandRow="1"/>
              <a:tblGrid>
                <a:gridCol w="223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3787">
                <a:tc>
                  <a:txBody>
                    <a:bodyPr/>
                    <a:lstStyle/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// 페이지 정보 불러오기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if (isset($_GET["page"]))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$page = $_GET["page"];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else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$page = 1;</a:t>
                      </a:r>
                    </a:p>
                    <a:p>
                      <a:endParaRPr lang="ko-KR" altLang="en-US" sz="110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// 검색정보 불러오기</a:t>
                      </a:r>
                      <a:endParaRPr lang="en-US" altLang="ko-KR" sz="110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if (isset($_GET["catgo"]))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$catgo = $_GET["catgo"];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else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$catgo = "name";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if (isset($_GET["search"]))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$search = $_GET["search"];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else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$search = "";</a:t>
                      </a:r>
                      <a:endParaRPr lang="en-US" altLang="ko-KR" sz="110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57DAE61-EE68-4364-B49C-6CA7A9676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70308"/>
              </p:ext>
            </p:extLst>
          </p:nvPr>
        </p:nvGraphicFramePr>
        <p:xfrm>
          <a:off x="1191550" y="4013500"/>
          <a:ext cx="7186474" cy="2270760"/>
        </p:xfrm>
        <a:graphic>
          <a:graphicData uri="http://schemas.openxmlformats.org/drawingml/2006/table">
            <a:tbl>
              <a:tblPr firstRow="1" bandRow="1"/>
              <a:tblGrid>
                <a:gridCol w="7186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3787">
                <a:tc>
                  <a:txBody>
                    <a:bodyPr/>
                    <a:lstStyle/>
                    <a:p>
                      <a:endParaRPr lang="en-US" altLang="ko-KR" sz="110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// </a:t>
                      </a:r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검색 카테고리 지정</a:t>
                      </a:r>
                      <a:endParaRPr lang="en-US" altLang="ko-KR" sz="110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&lt;div id = "search_box" style = "text-align: right"&gt;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&lt;form style = "display: inline" action = "citizeninfo.php" method="get" value = &lt;?php echo $search ?&gt;&gt;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&lt;select name = "catgo"&gt;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&lt;option value = "name" &lt;?php if($catgo=="name"){echo "selected";}?&gt;&gt;</a:t>
                      </a:r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이름</a:t>
                      </a:r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&lt;/option&gt;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&lt;option value = "RRN" &lt;?php if($catgo=="RRN"){echo "selected";}?&gt;&gt;</a:t>
                      </a:r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주민등록번호</a:t>
                      </a:r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&lt;/option&gt;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&lt;option value = "address" &lt;?php if($catgo=="address"){echo "selected";}?&gt;&gt;</a:t>
                      </a:r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주소</a:t>
                      </a:r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&lt;/option&gt;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&lt;option value = "phone" &lt;?php if($catgo=="phone"){echo "selected";}?&gt;&gt;</a:t>
                      </a:r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휴대폰</a:t>
                      </a:r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&lt;/option&gt;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&lt;/select&gt;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&lt;input type = "text" name = "search" size = "20" value = &lt;?php echo $search ?&gt;&gt; &lt;button style="font-size:14px;width:4%;height:50%":10px"&gt;</a:t>
                      </a:r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검색</a:t>
                      </a:r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&lt;/button&gt;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&lt;/form&gt;</a:t>
                      </a: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68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maplestory" panose="0200030000000000000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091BE-8F68-46F3-A367-1C5DA8B8601A}"/>
              </a:ext>
            </a:extLst>
          </p:cNvPr>
          <p:cNvSpPr txBox="1"/>
          <p:nvPr/>
        </p:nvSpPr>
        <p:spPr>
          <a:xfrm>
            <a:off x="696366" y="756675"/>
            <a:ext cx="452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3.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주요 페이지 구현 기술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페이징 및 검색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245F9258-6C82-4EE3-B21D-D77F1EC9535D}"/>
              </a:ext>
            </a:extLst>
          </p:cNvPr>
          <p:cNvSpPr/>
          <p:nvPr/>
        </p:nvSpPr>
        <p:spPr>
          <a:xfrm rot="19368611">
            <a:off x="4965182" y="1026434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59E9C8-945A-4B10-A20B-66719E0A69AD}"/>
              </a:ext>
            </a:extLst>
          </p:cNvPr>
          <p:cNvCxnSpPr>
            <a:cxnSpLocks/>
          </p:cNvCxnSpPr>
          <p:nvPr/>
        </p:nvCxnSpPr>
        <p:spPr>
          <a:xfrm>
            <a:off x="833660" y="1105215"/>
            <a:ext cx="421666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65CBF10-4DFB-4A5E-96D9-64A7DE2DBD30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21666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618EDC-ABBC-422F-92B8-2A692BC18DA9}"/>
              </a:ext>
            </a:extLst>
          </p:cNvPr>
          <p:cNvSpPr txBox="1"/>
          <p:nvPr/>
        </p:nvSpPr>
        <p:spPr>
          <a:xfrm>
            <a:off x="5758893" y="828216"/>
            <a:ext cx="345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C000"/>
                </a:solidFill>
                <a:ea typeface="maplestory" panose="02000300000000000000"/>
              </a:rPr>
              <a:t>국</a:t>
            </a:r>
            <a:r>
              <a:rPr lang="ko-KR" altLang="en-US" sz="1200">
                <a:ea typeface="maplestory" panose="02000300000000000000"/>
              </a:rPr>
              <a:t>민 정보 확인 페이지를 예시로 사용</a:t>
            </a:r>
            <a:endParaRPr lang="ko-KR" altLang="en-US" sz="1200" dirty="0">
              <a:ea typeface="maplestory" panose="0200030000000000000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F1BC0-76E4-457A-AA01-E598815762F5}"/>
              </a:ext>
            </a:extLst>
          </p:cNvPr>
          <p:cNvSpPr txBox="1"/>
          <p:nvPr/>
        </p:nvSpPr>
        <p:spPr>
          <a:xfrm>
            <a:off x="7176053" y="1998031"/>
            <a:ext cx="43704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전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체 페이지 수를 파악하기 위해 튜플 개수 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count</a:t>
            </a:r>
            <a:endParaRPr lang="en-US" altLang="ko-KR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E6AB4-F212-4E65-B5BE-E21B956F136F}"/>
              </a:ext>
            </a:extLst>
          </p:cNvPr>
          <p:cNvSpPr txBox="1"/>
          <p:nvPr/>
        </p:nvSpPr>
        <p:spPr>
          <a:xfrm>
            <a:off x="7176053" y="5604653"/>
            <a:ext cx="2909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검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색어에 조건에 맞는 튜플 서칭</a:t>
            </a:r>
            <a:endParaRPr lang="en-US" altLang="ko-KR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79885-B325-4D99-80AA-B470A3C21674}"/>
              </a:ext>
            </a:extLst>
          </p:cNvPr>
          <p:cNvSpPr txBox="1"/>
          <p:nvPr/>
        </p:nvSpPr>
        <p:spPr>
          <a:xfrm>
            <a:off x="7179986" y="4290583"/>
            <a:ext cx="31211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한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 페이지에 나타낼 튜플 개수</a:t>
            </a:r>
            <a:r>
              <a:rPr lang="en-US" altLang="ko-KR" sz="1400" b="1">
                <a:latin typeface="maplestory" panose="02000300000000000000" pitchFamily="2" charset="-127"/>
                <a:ea typeface="maplestory" panose="02000300000000000000" pitchFamily="2" charset="-127"/>
              </a:rPr>
              <a:t>, 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한 블록에 나타낼 페이지 개수 등의 페이징 변수 설정</a:t>
            </a:r>
            <a:endParaRPr lang="en-US" altLang="ko-KR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60E7CD-B63B-45C3-AC1D-F4175F74F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412213"/>
              </p:ext>
            </p:extLst>
          </p:nvPr>
        </p:nvGraphicFramePr>
        <p:xfrm>
          <a:off x="1415882" y="1350496"/>
          <a:ext cx="5355948" cy="4785360"/>
        </p:xfrm>
        <a:graphic>
          <a:graphicData uri="http://schemas.openxmlformats.org/drawingml/2006/table">
            <a:tbl>
              <a:tblPr firstRow="1" bandRow="1"/>
              <a:tblGrid>
                <a:gridCol w="5355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3787">
                <a:tc>
                  <a:txBody>
                    <a:bodyPr/>
                    <a:lstStyle/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</a:t>
                      </a:r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// </a:t>
                      </a:r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검색어에 따라 다른 튜플 개수 셈</a:t>
                      </a:r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(</a:t>
                      </a:r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페이징 처리를 위해 필요</a:t>
                      </a:r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)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if(empty($search)) {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$sql = "SELECT COUNT(*) FROM citizen";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$total = $con-&gt;query($sql)-&gt;fetch_row()[0];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}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else {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$sql = "SELECT COUNT(*) FROM citizen WHERE $catgo like '%$search%'";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$total = $con-&gt;query($sql)-&gt;fetch_row()[0];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}</a:t>
                      </a:r>
                    </a:p>
                    <a:p>
                      <a:endParaRPr lang="en-US" altLang="ko-KR" sz="110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// </a:t>
                      </a:r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페이징 변수 설정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</a:t>
                      </a:r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$list = 20; // </a:t>
                      </a:r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한 페이지에 나타낼 튜플 개수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</a:t>
                      </a:r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$block_cnt = 10; // </a:t>
                      </a:r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한 블록에 나타낼 페이지 개수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</a:t>
                      </a:r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$block_num = ceil($page / $block_cnt);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$block_start = (($block_num - 1) * $block_cnt) + 1;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$block_end = $block_start + $block_cnt - 1;</a:t>
                      </a:r>
                    </a:p>
                    <a:p>
                      <a:endParaRPr lang="en-US" altLang="ko-KR" sz="110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$total_page = ceil($total / $list);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if($block_end &gt; $total_page) {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$block_end = $total_page;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}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$total_block = ceil($total_page / $block_cnt);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$page_start = ($page - 1) * $list;</a:t>
                      </a:r>
                    </a:p>
                    <a:p>
                      <a:endParaRPr lang="en-US" altLang="ko-KR" sz="110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// </a:t>
                      </a:r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검색어에 따라 조건에 맞는 튜플 서칭</a:t>
                      </a:r>
                    </a:p>
                    <a:p>
                      <a:r>
                        <a:rPr lang="ko-KR" altLang="en-US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</a:t>
                      </a:r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$sql1 = "SELECT * FROM citizen WHERE $catgo like '%$search%' ORDER BY name LIMIT $page_start, $list";</a:t>
                      </a:r>
                    </a:p>
                    <a:p>
                      <a:r>
                        <a:rPr lang="en-US" altLang="ko-KR" sz="11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$ret1 = mysqli_query($con, $sql1);</a:t>
                      </a: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23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maplestory" panose="0200030000000000000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091BE-8F68-46F3-A367-1C5DA8B8601A}"/>
              </a:ext>
            </a:extLst>
          </p:cNvPr>
          <p:cNvSpPr txBox="1"/>
          <p:nvPr/>
        </p:nvSpPr>
        <p:spPr>
          <a:xfrm>
            <a:off x="696366" y="756675"/>
            <a:ext cx="452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3.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주요 페이지 구현 기술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페이징 및 검색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245F9258-6C82-4EE3-B21D-D77F1EC9535D}"/>
              </a:ext>
            </a:extLst>
          </p:cNvPr>
          <p:cNvSpPr/>
          <p:nvPr/>
        </p:nvSpPr>
        <p:spPr>
          <a:xfrm rot="19368611">
            <a:off x="4965182" y="1026434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59E9C8-945A-4B10-A20B-66719E0A69AD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21666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65CBF10-4DFB-4A5E-96D9-64A7DE2DBD30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21666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618EDC-ABBC-422F-92B8-2A692BC18DA9}"/>
              </a:ext>
            </a:extLst>
          </p:cNvPr>
          <p:cNvSpPr txBox="1"/>
          <p:nvPr/>
        </p:nvSpPr>
        <p:spPr>
          <a:xfrm>
            <a:off x="5758893" y="828216"/>
            <a:ext cx="345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C000"/>
                </a:solidFill>
                <a:ea typeface="maplestory" panose="02000300000000000000"/>
              </a:rPr>
              <a:t>국</a:t>
            </a:r>
            <a:r>
              <a:rPr lang="ko-KR" altLang="en-US" sz="1200">
                <a:ea typeface="maplestory" panose="02000300000000000000"/>
              </a:rPr>
              <a:t>민 정보 확인 페이지를 예시로 사용</a:t>
            </a:r>
            <a:endParaRPr lang="ko-KR" altLang="en-US" sz="1200" dirty="0">
              <a:ea typeface="maplestory" panose="0200030000000000000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F1BC0-76E4-457A-AA01-E598815762F5}"/>
              </a:ext>
            </a:extLst>
          </p:cNvPr>
          <p:cNvSpPr txBox="1"/>
          <p:nvPr/>
        </p:nvSpPr>
        <p:spPr>
          <a:xfrm>
            <a:off x="9027125" y="2834077"/>
            <a:ext cx="1417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rgbClr val="FFC000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페</a:t>
            </a:r>
            <a:r>
              <a:rPr lang="ko-KR" altLang="en-US" sz="1400" b="1">
                <a:latin typeface="maplestory" panose="02000300000000000000" pitchFamily="2" charset="-127"/>
                <a:ea typeface="maplestory" panose="02000300000000000000" pitchFamily="2" charset="-127"/>
              </a:rPr>
              <a:t>이징 버튼 구현</a:t>
            </a:r>
            <a:endParaRPr lang="en-US" altLang="ko-KR" sz="14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43D90A5-E506-4456-BE3B-663E892A6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0888"/>
              </p:ext>
            </p:extLst>
          </p:nvPr>
        </p:nvGraphicFramePr>
        <p:xfrm>
          <a:off x="814828" y="1300051"/>
          <a:ext cx="7110497" cy="5029200"/>
        </p:xfrm>
        <a:graphic>
          <a:graphicData uri="http://schemas.openxmlformats.org/drawingml/2006/table">
            <a:tbl>
              <a:tblPr firstRow="1" bandRow="1"/>
              <a:tblGrid>
                <a:gridCol w="7110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3787">
                <a:tc>
                  <a:txBody>
                    <a:bodyPr/>
                    <a:lstStyle/>
                    <a:p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//////////////////////////////////////////////////////////////////////////////////////////////////////</a:t>
                      </a:r>
                    </a:p>
                    <a:p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(</a:t>
                      </a:r>
                      <a:r>
                        <a:rPr lang="ko-KR" altLang="en-US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표 생성</a:t>
                      </a:r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</a:t>
                      </a:r>
                      <a:r>
                        <a:rPr lang="ko-KR" altLang="en-US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후</a:t>
                      </a:r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)</a:t>
                      </a:r>
                      <a:r>
                        <a:rPr lang="ko-KR" altLang="en-US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</a:t>
                      </a:r>
                      <a:endParaRPr lang="en-US" altLang="ko-KR" sz="120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//////////////////////////////////////////////////////////////////////////////////////////////////////</a:t>
                      </a:r>
                    </a:p>
                    <a:p>
                      <a:endParaRPr lang="en-US" altLang="ko-KR" sz="120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// </a:t>
                      </a:r>
                      <a:r>
                        <a:rPr lang="ko-KR" altLang="en-US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페이징 버튼 만들기</a:t>
                      </a:r>
                    </a:p>
                    <a:p>
                      <a:r>
                        <a:rPr lang="ko-KR" altLang="en-US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</a:t>
                      </a:r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for($i = 0; $i &lt; 2*($list - $brcount); $i++) {</a:t>
                      </a:r>
                    </a:p>
                    <a:p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echo "&lt;br&gt;";</a:t>
                      </a:r>
                    </a:p>
                    <a:p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}</a:t>
                      </a:r>
                    </a:p>
                    <a:p>
                      <a:endParaRPr lang="en-US" altLang="ko-KR" sz="120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if ($page &gt; 1) {$pre = $page - 1;}</a:t>
                      </a:r>
                    </a:p>
                    <a:p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else {$pre = $page;}</a:t>
                      </a:r>
                    </a:p>
                    <a:p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if ($page &lt; $total_page) {$next = $page + 1;}</a:t>
                      </a:r>
                    </a:p>
                    <a:p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else {$next = $page;}</a:t>
                      </a:r>
                    </a:p>
                    <a:p>
                      <a:endParaRPr lang="en-US" altLang="ko-KR" sz="1200">
                        <a:latin typeface="maplestory" panose="02000300000000000000" pitchFamily="2" charset="-127"/>
                        <a:ea typeface="maplestory" panose="02000300000000000000" pitchFamily="2" charset="-127"/>
                      </a:endParaRPr>
                    </a:p>
                    <a:p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echo "&lt;a href='citizeninfo.php?page=1&amp;catgo=$catgo&amp;search=$search'&gt; </a:t>
                      </a:r>
                      <a:r>
                        <a:rPr lang="ko-KR" altLang="en-US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처음 </a:t>
                      </a:r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&lt;/a&gt;";</a:t>
                      </a:r>
                    </a:p>
                    <a:p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echo "&lt;a href='citizeninfo.php?page=$pre&amp;catgo=$catgo&amp;search=$search'&gt; </a:t>
                      </a:r>
                      <a:r>
                        <a:rPr lang="ko-KR" altLang="en-US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이전 </a:t>
                      </a:r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&lt;/a&gt;";</a:t>
                      </a:r>
                    </a:p>
                    <a:p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for ($i = $block_start; $i &lt;= $block_end; $i++) {</a:t>
                      </a:r>
                    </a:p>
                    <a:p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if($page == $i) {</a:t>
                      </a:r>
                    </a:p>
                    <a:p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echo "&lt;/b&gt; $i &lt;/b&gt;";</a:t>
                      </a:r>
                    </a:p>
                    <a:p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} </a:t>
                      </a:r>
                    </a:p>
                    <a:p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else {</a:t>
                      </a:r>
                    </a:p>
                    <a:p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  echo "&lt;a href = 'citizeninfo.php?page=$i&amp;catgo=$catgo&amp;search=$search'&gt; $i &lt;/a&gt;";</a:t>
                      </a:r>
                    </a:p>
                    <a:p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  }</a:t>
                      </a:r>
                    </a:p>
                    <a:p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}</a:t>
                      </a:r>
                    </a:p>
                    <a:p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echo "&lt;a href='citizeninfo.php?page=$next&amp;catgo=$catgo&amp;search=$search'&gt; </a:t>
                      </a:r>
                      <a:r>
                        <a:rPr lang="ko-KR" altLang="en-US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다음 </a:t>
                      </a:r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&lt;/a&gt;";</a:t>
                      </a:r>
                    </a:p>
                    <a:p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    echo "&lt;a href='citizeninfo.php?page=$total_page&amp;catgo=$catgo&amp;search=$search'&gt; </a:t>
                      </a:r>
                      <a:r>
                        <a:rPr lang="ko-KR" altLang="en-US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마지막 </a:t>
                      </a:r>
                      <a:r>
                        <a:rPr lang="en-US" altLang="ko-KR" sz="1200">
                          <a:latin typeface="maplestory" panose="02000300000000000000" pitchFamily="2" charset="-127"/>
                          <a:ea typeface="maplestory" panose="02000300000000000000" pitchFamily="2" charset="-127"/>
                        </a:rPr>
                        <a:t>&lt;/a&gt;";</a:t>
                      </a:r>
                    </a:p>
                  </a:txBody>
                  <a:tcPr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CBFD4F6-7AB7-4967-8D4F-570C20B11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950" y="3296654"/>
            <a:ext cx="3207222" cy="41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5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47375E4-8C89-430D-B3B5-6527B95A0660}"/>
              </a:ext>
            </a:extLst>
          </p:cNvPr>
          <p:cNvSpPr/>
          <p:nvPr/>
        </p:nvSpPr>
        <p:spPr>
          <a:xfrm>
            <a:off x="645459" y="573740"/>
            <a:ext cx="10901082" cy="5898777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maplestory" panose="0200030000000000000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091BE-8F68-46F3-A367-1C5DA8B8601A}"/>
              </a:ext>
            </a:extLst>
          </p:cNvPr>
          <p:cNvSpPr txBox="1"/>
          <p:nvPr/>
        </p:nvSpPr>
        <p:spPr>
          <a:xfrm>
            <a:off x="696366" y="756675"/>
            <a:ext cx="452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accent4"/>
                </a:solidFill>
                <a:latin typeface="maplestory" panose="02000300000000000000" pitchFamily="2" charset="-127"/>
                <a:ea typeface="maplestory" panose="02000300000000000000" pitchFamily="2" charset="-127"/>
              </a:rPr>
              <a:t>3.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주요 페이지 구현 기술 </a:t>
            </a:r>
            <a:r>
              <a:rPr lang="en-US" altLang="ko-KR" sz="2000" b="1">
                <a:latin typeface="maplestory" panose="02000300000000000000" pitchFamily="2" charset="-127"/>
                <a:ea typeface="maplestory" panose="02000300000000000000" pitchFamily="2" charset="-127"/>
              </a:rPr>
              <a:t>: </a:t>
            </a:r>
            <a:r>
              <a:rPr lang="ko-KR" altLang="en-US" sz="2000" b="1">
                <a:latin typeface="maplestory" panose="02000300000000000000" pitchFamily="2" charset="-127"/>
                <a:ea typeface="maplestory" panose="02000300000000000000" pitchFamily="2" charset="-127"/>
              </a:rPr>
              <a:t>페이징 및 검색</a:t>
            </a:r>
            <a:endParaRPr lang="ko-KR" altLang="en-US" sz="2000" b="1" dirty="0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245F9258-6C82-4EE3-B21D-D77F1EC9535D}"/>
              </a:ext>
            </a:extLst>
          </p:cNvPr>
          <p:cNvSpPr/>
          <p:nvPr/>
        </p:nvSpPr>
        <p:spPr>
          <a:xfrm rot="19368611">
            <a:off x="4965182" y="1026434"/>
            <a:ext cx="176163" cy="282888"/>
          </a:xfrm>
          <a:prstGeom prst="upArrow">
            <a:avLst>
              <a:gd name="adj1" fmla="val 23437"/>
              <a:gd name="adj2" fmla="val 108213"/>
            </a:avLst>
          </a:prstGeom>
          <a:solidFill>
            <a:srgbClr val="FBFBFB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aplestory" panose="02000300000000000000" pitchFamily="2" charset="-127"/>
              <a:ea typeface="maplestory" panose="020003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59E9C8-945A-4B10-A20B-66719E0A69AD}"/>
              </a:ext>
            </a:extLst>
          </p:cNvPr>
          <p:cNvCxnSpPr>
            <a:cxnSpLocks/>
          </p:cNvCxnSpPr>
          <p:nvPr/>
        </p:nvCxnSpPr>
        <p:spPr>
          <a:xfrm>
            <a:off x="836603" y="1105215"/>
            <a:ext cx="421666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65CBF10-4DFB-4A5E-96D9-64A7DE2DBD30}"/>
              </a:ext>
            </a:extLst>
          </p:cNvPr>
          <p:cNvCxnSpPr>
            <a:cxnSpLocks/>
          </p:cNvCxnSpPr>
          <p:nvPr/>
        </p:nvCxnSpPr>
        <p:spPr>
          <a:xfrm>
            <a:off x="836603" y="794776"/>
            <a:ext cx="421666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618EDC-ABBC-422F-92B8-2A692BC18DA9}"/>
              </a:ext>
            </a:extLst>
          </p:cNvPr>
          <p:cNvSpPr txBox="1"/>
          <p:nvPr/>
        </p:nvSpPr>
        <p:spPr>
          <a:xfrm>
            <a:off x="5758893" y="828216"/>
            <a:ext cx="3452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C000"/>
                </a:solidFill>
                <a:ea typeface="maplestory" panose="02000300000000000000"/>
              </a:rPr>
              <a:t>국</a:t>
            </a:r>
            <a:r>
              <a:rPr lang="ko-KR" altLang="en-US" sz="1200">
                <a:ea typeface="maplestory" panose="02000300000000000000"/>
              </a:rPr>
              <a:t>민 정보 확인 페이지를 예시로 사용</a:t>
            </a:r>
            <a:endParaRPr lang="ko-KR" altLang="en-US" sz="1200" dirty="0">
              <a:ea typeface="maplestory" panose="0200030000000000000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57199DD-9387-4248-93AC-E7144C5A9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22" y="1194886"/>
            <a:ext cx="3962953" cy="132416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26704D4-FC73-4A24-9698-A0C5A539FE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2" b="24291"/>
          <a:stretch/>
        </p:blipFill>
        <p:spPr>
          <a:xfrm>
            <a:off x="1270695" y="2560289"/>
            <a:ext cx="9650609" cy="372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2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5863</Words>
  <Application>Microsoft Office PowerPoint</Application>
  <PresentationFormat>와이드스크린</PresentationFormat>
  <Paragraphs>681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maplestory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윤서</dc:creator>
  <cp:lastModifiedBy>조경호</cp:lastModifiedBy>
  <cp:revision>372</cp:revision>
  <dcterms:created xsi:type="dcterms:W3CDTF">2020-05-26T13:54:54Z</dcterms:created>
  <dcterms:modified xsi:type="dcterms:W3CDTF">2021-12-01T09:42:29Z</dcterms:modified>
  <cp:version/>
</cp:coreProperties>
</file>