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omments/comment1.xml" ContentType="application/vnd.openxmlformats-officedocument.presentationml.comment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comments/comment2.xml" ContentType="application/vnd.openxmlformats-officedocument.presentationml.comment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3" r:id="rId4"/>
    <p:sldId id="258" r:id="rId5"/>
    <p:sldId id="268" r:id="rId6"/>
    <p:sldId id="269" r:id="rId7"/>
    <p:sldId id="270" r:id="rId8"/>
    <p:sldId id="275" r:id="rId9"/>
    <p:sldId id="276" r:id="rId10"/>
    <p:sldId id="272" r:id="rId11"/>
    <p:sldId id="259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thicha Phuangfueang" initials="CP" lastIdx="4" clrIdx="0">
    <p:extLst>
      <p:ext uri="{19B8F6BF-5375-455C-9EA6-DF929625EA0E}">
        <p15:presenceInfo xmlns:p15="http://schemas.microsoft.com/office/powerpoint/2012/main" userId="055aefd292e5f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3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09:03.958" idx="3">
    <p:pos x="5282" y="2200"/>
    <p:text>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11:42.043" idx="4">
    <p:pos x="6078" y="1373"/>
    <p:text>y 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89.png"/><Relationship Id="rId18" Type="http://schemas.openxmlformats.org/officeDocument/2006/relationships/image" Target="../media/image29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tags" Target="../tags/tag131.xml"/><Relationship Id="rId16" Type="http://schemas.openxmlformats.org/officeDocument/2006/relationships/image" Target="../media/image92.png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87.png"/><Relationship Id="rId5" Type="http://schemas.openxmlformats.org/officeDocument/2006/relationships/tags" Target="../tags/tag134.xml"/><Relationship Id="rId15" Type="http://schemas.openxmlformats.org/officeDocument/2006/relationships/image" Target="../media/image9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94.png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51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tags" Target="../tags/tag141.xml"/><Relationship Id="rId21" Type="http://schemas.openxmlformats.org/officeDocument/2006/relationships/image" Target="../media/image21.png"/><Relationship Id="rId34" Type="http://schemas.openxmlformats.org/officeDocument/2006/relationships/image" Target="../media/image104.png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5" Type="http://schemas.openxmlformats.org/officeDocument/2006/relationships/image" Target="../media/image97.png"/><Relationship Id="rId33" Type="http://schemas.openxmlformats.org/officeDocument/2006/relationships/image" Target="../media/image103.png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image" Target="../media/image36.png"/><Relationship Id="rId29" Type="http://schemas.openxmlformats.org/officeDocument/2006/relationships/image" Target="../media/image100.png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24" Type="http://schemas.openxmlformats.org/officeDocument/2006/relationships/image" Target="../media/image96.png"/><Relationship Id="rId32" Type="http://schemas.openxmlformats.org/officeDocument/2006/relationships/image" Target="../media/image102.png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23" Type="http://schemas.openxmlformats.org/officeDocument/2006/relationships/image" Target="../media/image29.png"/><Relationship Id="rId28" Type="http://schemas.openxmlformats.org/officeDocument/2006/relationships/image" Target="../media/image99.png"/><Relationship Id="rId10" Type="http://schemas.openxmlformats.org/officeDocument/2006/relationships/tags" Target="../tags/tag148.xml"/><Relationship Id="rId19" Type="http://schemas.openxmlformats.org/officeDocument/2006/relationships/image" Target="../media/image44.png"/><Relationship Id="rId31" Type="http://schemas.openxmlformats.org/officeDocument/2006/relationships/image" Target="../media/image101.png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Relationship Id="rId22" Type="http://schemas.openxmlformats.org/officeDocument/2006/relationships/image" Target="../media/image95.png"/><Relationship Id="rId27" Type="http://schemas.openxmlformats.org/officeDocument/2006/relationships/image" Target="../media/image98.png"/><Relationship Id="rId30" Type="http://schemas.openxmlformats.org/officeDocument/2006/relationships/image" Target="../media/image2.png"/><Relationship Id="rId35" Type="http://schemas.openxmlformats.org/officeDocument/2006/relationships/comments" Target="../comments/comment2.xml"/><Relationship Id="rId8" Type="http://schemas.openxmlformats.org/officeDocument/2006/relationships/tags" Target="../tags/tag14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58.xml"/><Relationship Id="rId7" Type="http://schemas.openxmlformats.org/officeDocument/2006/relationships/image" Target="../media/image1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tags" Target="../tags/tag160.xml"/><Relationship Id="rId10" Type="http://schemas.openxmlformats.org/officeDocument/2006/relationships/image" Target="../media/image34.png"/><Relationship Id="rId4" Type="http://schemas.openxmlformats.org/officeDocument/2006/relationships/tags" Target="../tags/tag159.xm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image" Target="../media/image8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1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0.png"/><Relationship Id="rId10" Type="http://schemas.openxmlformats.org/officeDocument/2006/relationships/tags" Target="../tags/tag1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20.png"/><Relationship Id="rId3" Type="http://schemas.openxmlformats.org/officeDocument/2006/relationships/tags" Target="../tags/tag27.xml"/><Relationship Id="rId21" Type="http://schemas.openxmlformats.org/officeDocument/2006/relationships/image" Target="../media/image15.png"/><Relationship Id="rId34" Type="http://schemas.openxmlformats.org/officeDocument/2006/relationships/image" Target="../media/image27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image" Target="../media/image19.png"/><Relationship Id="rId33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18.png"/><Relationship Id="rId32" Type="http://schemas.openxmlformats.org/officeDocument/2006/relationships/image" Target="../media/image25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tags" Target="../tags/tag34.xml"/><Relationship Id="rId19" Type="http://schemas.openxmlformats.org/officeDocument/2006/relationships/image" Target="../media/image13.png"/><Relationship Id="rId31" Type="http://schemas.openxmlformats.org/officeDocument/2006/relationships/image" Target="../media/image24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1.png"/><Relationship Id="rId8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8.png"/><Relationship Id="rId26" Type="http://schemas.openxmlformats.org/officeDocument/2006/relationships/image" Target="../media/image35.png"/><Relationship Id="rId3" Type="http://schemas.openxmlformats.org/officeDocument/2006/relationships/tags" Target="../tags/tag44.xml"/><Relationship Id="rId21" Type="http://schemas.openxmlformats.org/officeDocument/2006/relationships/image" Target="../media/image31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3.png"/><Relationship Id="rId25" Type="http://schemas.openxmlformats.org/officeDocument/2006/relationships/image" Target="../media/image34.png"/><Relationship Id="rId2" Type="http://schemas.openxmlformats.org/officeDocument/2006/relationships/tags" Target="../tags/tag43.xml"/><Relationship Id="rId16" Type="http://schemas.openxmlformats.org/officeDocument/2006/relationships/image" Target="../media/image2.png"/><Relationship Id="rId20" Type="http://schemas.openxmlformats.org/officeDocument/2006/relationships/image" Target="../media/image30.png"/><Relationship Id="rId29" Type="http://schemas.openxmlformats.org/officeDocument/2006/relationships/image" Target="../media/image3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330.png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3.png"/><Relationship Id="rId28" Type="http://schemas.openxmlformats.org/officeDocument/2006/relationships/image" Target="../media/image37.png"/><Relationship Id="rId10" Type="http://schemas.openxmlformats.org/officeDocument/2006/relationships/tags" Target="../tags/tag51.xml"/><Relationship Id="rId19" Type="http://schemas.openxmlformats.org/officeDocument/2006/relationships/image" Target="../media/image29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image" Target="../media/image32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image" Target="../media/image42.png"/><Relationship Id="rId39" Type="http://schemas.openxmlformats.org/officeDocument/2006/relationships/image" Target="../media/image51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48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image" Target="../media/image41.png"/><Relationship Id="rId33" Type="http://schemas.openxmlformats.org/officeDocument/2006/relationships/image" Target="../media/image47.png"/><Relationship Id="rId38" Type="http://schemas.openxmlformats.org/officeDocument/2006/relationships/image" Target="../media/image50.png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image" Target="../media/image44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image" Target="../media/image40.png"/><Relationship Id="rId32" Type="http://schemas.openxmlformats.org/officeDocument/2006/relationships/image" Target="../media/image46.png"/><Relationship Id="rId37" Type="http://schemas.openxmlformats.org/officeDocument/2006/relationships/image" Target="../media/image28.png"/><Relationship Id="rId40" Type="http://schemas.openxmlformats.org/officeDocument/2006/relationships/image" Target="../media/image52.png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image" Target="../media/image39.png"/><Relationship Id="rId28" Type="http://schemas.openxmlformats.org/officeDocument/2006/relationships/image" Target="../media/image43.png"/><Relationship Id="rId36" Type="http://schemas.openxmlformats.org/officeDocument/2006/relationships/image" Target="../media/image29.png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image" Target="../media/image19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20.png"/><Relationship Id="rId27" Type="http://schemas.openxmlformats.org/officeDocument/2006/relationships/image" Target="../media/image3.png"/><Relationship Id="rId30" Type="http://schemas.openxmlformats.org/officeDocument/2006/relationships/image" Target="../media/image45.png"/><Relationship Id="rId35" Type="http://schemas.openxmlformats.org/officeDocument/2006/relationships/image" Target="../media/image49.png"/><Relationship Id="rId8" Type="http://schemas.openxmlformats.org/officeDocument/2006/relationships/tags" Target="../tags/tag63.xml"/><Relationship Id="rId3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9" Type="http://schemas.openxmlformats.org/officeDocument/2006/relationships/image" Target="../media/image60.png"/><Relationship Id="rId21" Type="http://schemas.openxmlformats.org/officeDocument/2006/relationships/tags" Target="../tags/tag96.xml"/><Relationship Id="rId34" Type="http://schemas.openxmlformats.org/officeDocument/2006/relationships/image" Target="../media/image56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50" Type="http://schemas.openxmlformats.org/officeDocument/2006/relationships/image" Target="../media/image71.png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image" Target="../media/image58.png"/><Relationship Id="rId49" Type="http://schemas.openxmlformats.org/officeDocument/2006/relationships/image" Target="../media/image70.png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image" Target="../media/image53.png"/><Relationship Id="rId44" Type="http://schemas.openxmlformats.org/officeDocument/2006/relationships/image" Target="../media/image65.png"/><Relationship Id="rId52" Type="http://schemas.openxmlformats.org/officeDocument/2006/relationships/comments" Target="../comments/comment1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image" Target="../media/image460.png"/><Relationship Id="rId35" Type="http://schemas.openxmlformats.org/officeDocument/2006/relationships/image" Target="../media/image57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8" Type="http://schemas.openxmlformats.org/officeDocument/2006/relationships/tags" Target="../tags/tag83.xml"/><Relationship Id="rId51" Type="http://schemas.openxmlformats.org/officeDocument/2006/relationships/image" Target="../media/image72.png"/><Relationship Id="rId3" Type="http://schemas.openxmlformats.org/officeDocument/2006/relationships/tags" Target="../tags/tag78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image" Target="../media/image55.png"/><Relationship Id="rId38" Type="http://schemas.openxmlformats.org/officeDocument/2006/relationships/image" Target="../media/image21.png"/><Relationship Id="rId46" Type="http://schemas.openxmlformats.org/officeDocument/2006/relationships/image" Target="../media/image67.png"/><Relationship Id="rId20" Type="http://schemas.openxmlformats.org/officeDocument/2006/relationships/tags" Target="../tags/tag95.xml"/><Relationship Id="rId41" Type="http://schemas.openxmlformats.org/officeDocument/2006/relationships/image" Target="../media/image62.png"/><Relationship Id="rId1" Type="http://schemas.openxmlformats.org/officeDocument/2006/relationships/tags" Target="../tags/tag76.xml"/><Relationship Id="rId6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image" Target="../media/image75.png"/><Relationship Id="rId3" Type="http://schemas.openxmlformats.org/officeDocument/2006/relationships/tags" Target="../tags/tag106.xml"/><Relationship Id="rId21" Type="http://schemas.openxmlformats.org/officeDocument/2006/relationships/image" Target="../media/image78.png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image" Target="../media/image74.png"/><Relationship Id="rId25" Type="http://schemas.openxmlformats.org/officeDocument/2006/relationships/image" Target="../media/image80.png"/><Relationship Id="rId2" Type="http://schemas.openxmlformats.org/officeDocument/2006/relationships/tags" Target="../tags/tag105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image" Target="../media/image79.png"/><Relationship Id="rId5" Type="http://schemas.openxmlformats.org/officeDocument/2006/relationships/tags" Target="../tags/tag108.xml"/><Relationship Id="rId15" Type="http://schemas.openxmlformats.org/officeDocument/2006/relationships/image" Target="../media/image44.png"/><Relationship Id="rId23" Type="http://schemas.openxmlformats.org/officeDocument/2006/relationships/image" Target="../media/image67.png"/><Relationship Id="rId10" Type="http://schemas.openxmlformats.org/officeDocument/2006/relationships/tags" Target="../tags/tag113.xml"/><Relationship Id="rId19" Type="http://schemas.openxmlformats.org/officeDocument/2006/relationships/image" Target="../media/image76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image" Target="../media/image82.png"/><Relationship Id="rId26" Type="http://schemas.openxmlformats.org/officeDocument/2006/relationships/image" Target="../media/image86.png"/><Relationship Id="rId3" Type="http://schemas.openxmlformats.org/officeDocument/2006/relationships/tags" Target="../tags/tag119.xml"/><Relationship Id="rId21" Type="http://schemas.openxmlformats.org/officeDocument/2006/relationships/image" Target="../media/image17.png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2" Type="http://schemas.openxmlformats.org/officeDocument/2006/relationships/tags" Target="../tags/tag118.xml"/><Relationship Id="rId16" Type="http://schemas.openxmlformats.org/officeDocument/2006/relationships/image" Target="../media/image67.png"/><Relationship Id="rId20" Type="http://schemas.openxmlformats.org/officeDocument/2006/relationships/image" Target="../media/image84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image" Target="../media/image53.png"/><Relationship Id="rId5" Type="http://schemas.openxmlformats.org/officeDocument/2006/relationships/tags" Target="../tags/tag121.xml"/><Relationship Id="rId15" Type="http://schemas.openxmlformats.org/officeDocument/2006/relationships/image" Target="../media/image78.png"/><Relationship Id="rId23" Type="http://schemas.openxmlformats.org/officeDocument/2006/relationships/image" Target="../media/image54.png"/><Relationship Id="rId10" Type="http://schemas.openxmlformats.org/officeDocument/2006/relationships/tags" Target="../tags/tag126.xml"/><Relationship Id="rId19" Type="http://schemas.openxmlformats.org/officeDocument/2006/relationships/image" Target="../media/image83.png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952901"/>
            <a:ext cx="10346308" cy="1927459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  <a:p>
            <a:pPr algn="r"/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สุธน ตาดี</a:t>
            </a:r>
            <a:endParaRPr lang="en-US" sz="36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150410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160035"/>
            <a:ext cx="904206" cy="36689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E766DC07-4F70-A9EA-3CC1-9A4344DE8A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160035"/>
            <a:ext cx="2458194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3794760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</a:p>
          <a:p>
            <a:pPr algn="ctr"/>
            <a:r>
              <a:rPr lang="th-TH" sz="3200" i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ผศ. ดร.</a:t>
            </a:r>
            <a:r>
              <a:rPr lang="th-TH" sz="320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ทรงพล ศรีวงค์ษา</a:t>
            </a:r>
            <a:endParaRPr lang="en-US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A0A03-4EA2-4F99-8B14-06F35D876DE4}"/>
              </a:ext>
            </a:extLst>
          </p:cNvPr>
          <p:cNvSpPr txBox="1"/>
          <p:nvPr/>
        </p:nvSpPr>
        <p:spPr>
          <a:xfrm>
            <a:off x="1777746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	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เพราะฉะนั้น              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เป็นผลเฉลยของ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 $&#10;\end{document}" title="IguanaTex Bitmap Display">
            <a:extLst>
              <a:ext uri="{FF2B5EF4-FFF2-40B4-BE49-F238E27FC236}">
                <a16:creationId xmlns:a16="http://schemas.microsoft.com/office/drawing/2014/main" id="{D73C138C-9103-82B5-1BFF-31F1B51D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708202"/>
            <a:ext cx="1784088" cy="3306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 1+p=2^{x-2} $&#10;\end{document}" title="IguanaTex Bitmap Display">
            <a:extLst>
              <a:ext uri="{FF2B5EF4-FFF2-40B4-BE49-F238E27FC236}">
                <a16:creationId xmlns:a16="http://schemas.microsoft.com/office/drawing/2014/main" id="{1493B3ED-327C-35D1-B6CA-DFC825A8E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0" y="1375833"/>
            <a:ext cx="1685164" cy="317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2^{2}\cdot \left ( 1+p \right )=2^{x} $&#10;\end{document}" title="IguanaTex Bitmap Display">
            <a:extLst>
              <a:ext uri="{FF2B5EF4-FFF2-40B4-BE49-F238E27FC236}">
                <a16:creationId xmlns:a16="http://schemas.microsoft.com/office/drawing/2014/main" id="{CB39F02F-A187-AE14-7948-5C586BDF00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23" y="2043464"/>
            <a:ext cx="2139295" cy="33590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 \log _{2}2^{2}\cdot \left ( 1+p \right )=\log _{2}2^{x} $&#10;\end{document}" title="IguanaTex Bitmap Display">
            <a:extLst>
              <a:ext uri="{FF2B5EF4-FFF2-40B4-BE49-F238E27FC236}">
                <a16:creationId xmlns:a16="http://schemas.microsoft.com/office/drawing/2014/main" id="{EAA36821-9597-E807-5F54-4248C2DDA9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2645006"/>
            <a:ext cx="3332797" cy="33590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 2+\log _{2} \left ( 1+p \right )=x $&#10;\end{document}" title="IguanaTex Bitmap Display">
            <a:extLst>
              <a:ext uri="{FF2B5EF4-FFF2-40B4-BE49-F238E27FC236}">
                <a16:creationId xmlns:a16="http://schemas.microsoft.com/office/drawing/2014/main" id="{D8F62028-A894-0CDD-010A-CAA24F1A43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3331403"/>
            <a:ext cx="2630958" cy="31338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x= 2+\log _{2} \left ( 1+p \right ) $&#10;\end{document}" title="IguanaTex Bitmap Display">
            <a:extLst>
              <a:ext uri="{FF2B5EF4-FFF2-40B4-BE49-F238E27FC236}">
                <a16:creationId xmlns:a16="http://schemas.microsoft.com/office/drawing/2014/main" id="{41ED811B-3CC8-368E-74AA-A2FEE5AEFA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28" y="3845532"/>
            <a:ext cx="2621574" cy="31338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fonts}&#10;\pagestyle{empty}&#10;\usepackage{xcolor}&#10;\usepackage{empheq}&#10;\begin{document}&#10;$\log _{2} \left ( 1+p \right ) \in \mathbb{Z}$&#10;\end{document}" title="IguanaTex Bitmap Display">
            <a:extLst>
              <a:ext uri="{FF2B5EF4-FFF2-40B4-BE49-F238E27FC236}">
                <a16:creationId xmlns:a16="http://schemas.microsoft.com/office/drawing/2014/main" id="{6667D7BC-98DF-9EF3-B544-5258F7A99D2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57" y="3868379"/>
            <a:ext cx="2099887" cy="31338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BAEF8153-68F8-7BDE-25FD-AB0115B7B2C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5315282"/>
            <a:ext cx="359752" cy="33377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\left ( x,p,y,z \right )=\left (2+\log _{2} \left ( 1+p \right ),p,2,p+2  \right ) $&#10;\end{document}" title="IguanaTex Bitmap Display">
            <a:extLst>
              <a:ext uri="{FF2B5EF4-FFF2-40B4-BE49-F238E27FC236}">
                <a16:creationId xmlns:a16="http://schemas.microsoft.com/office/drawing/2014/main" id="{47C6E0DC-891D-2811-04C8-986C90D898D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57" y="4818074"/>
            <a:ext cx="5451448" cy="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CC0DF-102E-A644-EA5A-4FA2448EBCF6}"/>
              </a:ext>
            </a:extLst>
          </p:cNvPr>
          <p:cNvSpPr txBox="1"/>
          <p:nvPr/>
        </p:nvSpPr>
        <p:spPr>
          <a:xfrm>
            <a:off x="2576944" y="451262"/>
            <a:ext cx="88233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เป็นจำนวนคี่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และ             โดย      จะได้ว่า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เป็นจำนวนคี่ เพราะฉะนั้น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					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          และ             เป็นจำนวนคี่ จะได้ว่า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    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เพราะว่า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</a:t>
            </a:r>
          </a:p>
        </p:txBody>
      </p:sp>
      <p:pic>
        <p:nvPicPr>
          <p:cNvPr id="8" name="Picture 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2B596C2D-B432-3D7D-1123-844D8C9C53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595943"/>
            <a:ext cx="642341" cy="24666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868E123B-3DA5-7B43-D80D-8BE4CB027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041940"/>
            <a:ext cx="761825" cy="3035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symb}&#10;\pagestyle{empty}&#10;\usepackage{xcolor}&#10;\usepackage{empheq}&#10;\begin{document}&#10;$ p\neq 2$&#10;\end{document}" title="IguanaTex Bitmap Display">
            <a:extLst>
              <a:ext uri="{FF2B5EF4-FFF2-40B4-BE49-F238E27FC236}">
                <a16:creationId xmlns:a16="http://schemas.microsoft.com/office/drawing/2014/main" id="{A84E9882-187A-3A93-CD17-693CE5C3D8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2" y="1034785"/>
            <a:ext cx="712372" cy="2860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z$&#10;\end{document}" title="IguanaTex Bitmap Display">
            <a:extLst>
              <a:ext uri="{FF2B5EF4-FFF2-40B4-BE49-F238E27FC236}">
                <a16:creationId xmlns:a16="http://schemas.microsoft.com/office/drawing/2014/main" id="{36F3046A-F5E7-B60D-4E63-831400983F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24" y="1100844"/>
            <a:ext cx="145728" cy="1539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090B840C-CFAD-3F5B-1B7C-EEC9D1DEEB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40" y="1034572"/>
            <a:ext cx="359752" cy="33377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2\nmid z^{2}$&#10;\end{document}" title="IguanaTex Bitmap Display">
            <a:extLst>
              <a:ext uri="{FF2B5EF4-FFF2-40B4-BE49-F238E27FC236}">
                <a16:creationId xmlns:a16="http://schemas.microsoft.com/office/drawing/2014/main" id="{36CEE66D-4F53-D106-9A22-0603621C55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1" y="1018190"/>
            <a:ext cx="658852" cy="33035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0A9882DA-C439-94CE-5B2F-C54F414F53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32" y="1473413"/>
            <a:ext cx="2314501" cy="35592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2DE69E7C-823C-2CE2-2132-69B2F72010D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968682"/>
            <a:ext cx="2178723" cy="330469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p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F3C5D0E-2588-6604-E9C3-4F217A5AFE7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2" y="1931851"/>
            <a:ext cx="2435974" cy="3304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p^{y}\equiv \left(-1\right)^{y}\left ( \mod4 \right )$&#10;\end{document}" title="IguanaTex Bitmap Display">
            <a:extLst>
              <a:ext uri="{FF2B5EF4-FFF2-40B4-BE49-F238E27FC236}">
                <a16:creationId xmlns:a16="http://schemas.microsoft.com/office/drawing/2014/main" id="{04BDC4C3-462C-C49F-10B1-99F3BD96516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86" y="2489493"/>
            <a:ext cx="3005886" cy="3502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usepackage{empheq}&#10;\begin{document}&#10;$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1478A7FE-EB38-1C8E-3322-388D2D1CF7B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31" y="3009492"/>
            <a:ext cx="2592304" cy="33046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8B62F205-8081-4EE4-0B24-92DA7F321B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85" y="3418103"/>
            <a:ext cx="765784" cy="31072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2^{x}\equiv 0\left ( \mod4 \right )$&#10;\end{document}" title="IguanaTex Bitmap Display">
            <a:extLst>
              <a:ext uri="{FF2B5EF4-FFF2-40B4-BE49-F238E27FC236}">
                <a16:creationId xmlns:a16="http://schemas.microsoft.com/office/drawing/2014/main" id="{875B9F01-C44C-5104-4C1C-87D1CECF1B4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68" y="3418103"/>
            <a:ext cx="2314501" cy="330360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x\geq 3 $&#10;\end{document}" title="IguanaTex Bitmap Display">
            <a:extLst>
              <a:ext uri="{FF2B5EF4-FFF2-40B4-BE49-F238E27FC236}">
                <a16:creationId xmlns:a16="http://schemas.microsoft.com/office/drawing/2014/main" id="{9BEE3D18-7247-D1FD-2928-D67C6CA22A1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65" y="3406228"/>
            <a:ext cx="875382" cy="300068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 2^{x}+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979794C-DC41-E7AD-54E9-1583E04DB45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37" y="3876043"/>
            <a:ext cx="3296777" cy="33046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 z^{2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BBBB8B20-28CE-E4D0-BEB9-56B510A952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97" y="3842799"/>
            <a:ext cx="2558663" cy="35421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A4C1B98E-4E17-864F-9356-1DC54BA1D31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82" y="4322643"/>
            <a:ext cx="2314501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FB15B-1111-8918-8019-5F40A75F381C}"/>
              </a:ext>
            </a:extLst>
          </p:cNvPr>
          <p:cNvSpPr txBox="1"/>
          <p:nvPr/>
        </p:nvSpPr>
        <p:spPr>
          <a:xfrm>
            <a:off x="480977" y="1246911"/>
            <a:ext cx="106937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สรุปผลการศึกษา</a:t>
            </a: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ผลเฉลยที่เป็นจำนวนเต็มและไม่เป็นลบของสมการไดโอแฟนไทน์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กรณีที่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เป็นจำนวนเฉพาะ โดยที่    </a:t>
            </a:r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</a:t>
            </a:r>
            <a:r>
              <a:rPr lang="th-TH" sz="3100" dirty="0"/>
              <a:t>อยู่ในรูปแบบต่อไปนี้เท่านั้น คือ </a:t>
            </a:r>
            <a:endParaRPr lang="en-US" sz="3100" dirty="0"/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16D6600B-356B-C0C1-C57A-3A18B43136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89" y="2364295"/>
            <a:ext cx="1639784" cy="31137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36B39C62-010E-F96C-D577-F8B63D2A1A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49" y="2853458"/>
            <a:ext cx="755100" cy="30638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210E6CF-18B0-F3E3-2B8D-2E1C46B5BC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42" y="2850461"/>
            <a:ext cx="2052834" cy="31137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p$&#10;\end{document}" title="IguanaTex Bitmap Display">
            <a:extLst>
              <a:ext uri="{FF2B5EF4-FFF2-40B4-BE49-F238E27FC236}">
                <a16:creationId xmlns:a16="http://schemas.microsoft.com/office/drawing/2014/main" id="{DC53D5D8-350C-4D4B-695B-17FE4D75AE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45" y="2938571"/>
            <a:ext cx="173950" cy="207554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FA5ECB1D-9EE7-4F2D-D373-D11F1242BA3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" y="4039303"/>
            <a:ext cx="10693704" cy="2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983B3-71B8-E86A-CB31-F0B26EEFE3C9}"/>
                  </a:ext>
                </a:extLst>
              </p:cNvPr>
              <p:cNvSpPr txBox="1"/>
              <p:nvPr/>
            </p:nvSpPr>
            <p:spPr>
              <a:xfrm>
                <a:off x="544285" y="463138"/>
                <a:ext cx="11103429" cy="535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h-TH" sz="3600" b="1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เอกสารอ้างอิง</a:t>
                </a:r>
              </a:p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[1] Khan, M., Rashid, A. and Uddin, M .S. (2016). Non-Negative Integer Solutions of Two Diophantine Equations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5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9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2. Journal of Applied Mathematics and Physics, 4, p. 762 –765.</a:t>
                </a:r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[2] </a:t>
                </a:r>
                <a:r>
                  <a:rPr lang="en-US" sz="2400" b="0" i="0" dirty="0" err="1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Sroysang</a:t>
                </a:r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 B.(2013). More on The Diophantine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. </a:t>
                </a:r>
                <a:r>
                  <a:rPr lang="en-US" sz="2400" b="0" i="0" dirty="0" err="1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InternationalJournal</a:t>
                </a:r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of Pure and Applied Mathematics, 84(2), p. 133 –137.</a:t>
                </a:r>
                <a:endParaRPr lang="th-TH" sz="2400" b="0" i="0" dirty="0">
                  <a:effectLst/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[3] </a:t>
                </a:r>
                <a:r>
                  <a:rPr lang="en-US" sz="2400" b="0" i="0" dirty="0" err="1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Tanakan</a:t>
                </a:r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 S. (2014).On The Diophantine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19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. International Journal of Contemporary Mathematical Sciences, 9(4), p. 159 –162.</a:t>
                </a:r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983B3-71B8-E86A-CB31-F0B26EEFE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" y="463138"/>
                <a:ext cx="11103429" cy="5355312"/>
              </a:xfrm>
              <a:prstGeom prst="rect">
                <a:avLst/>
              </a:prstGeom>
              <a:blipFill>
                <a:blip r:embed="rId2"/>
                <a:stretch>
                  <a:fillRect l="-1647" t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9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              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6x+8y}={46}$ , $x^{2}+y^{2}=z^{2}$ , $10x^{2}-7y=17$ , 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BC76488C-4E54-9BE7-58D0-F3D0B410B7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691470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{ax+by}=c$&#10;\end{document}" title="IguanaTex Bitmap Display">
            <a:extLst>
              <a:ext uri="{FF2B5EF4-FFF2-40B4-BE49-F238E27FC236}">
                <a16:creationId xmlns:a16="http://schemas.microsoft.com/office/drawing/2014/main" id="{34FDF91E-19AA-6614-E59A-E70C79B464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5"/>
            <a:ext cx="1429274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6C60122F-55C3-699E-29E2-C0B88F6E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28" y="960058"/>
            <a:ext cx="10243312" cy="378323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นิยามและคุณสมบัติของคอนกรูเอนซ์</a:t>
            </a:r>
            <a:b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</p:spPr>
            <p:txBody>
              <a:bodyPr vert="horz" lIns="91440" tIns="27432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 spc="-50" baseline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u="sng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นิยาม</a:t>
                </a:r>
                <a:endParaRPr lang="en-US" sz="3100" u="sng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ให้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เป็นจำนวนเต็มบวก สำหรับจำนวนเต็ม     และ      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จะกล่าวว่า     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 มอดุโล       เขียนแทนด้วย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ก็ต่อเมื่อ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ลงตัว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และถ้า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-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ไม่ลงตัว จะกล่าวว่า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มอดุโล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แทนด้วย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เรียก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ว่า  มอดุลัส (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modulus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)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  <a:blipFill>
                <a:blip r:embed="rId20"/>
                <a:stretch>
                  <a:fillRect l="-1488" t="-7414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7472FD2D-703F-D38A-8455-89BA0C8B99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1" y="1584412"/>
            <a:ext cx="207033" cy="170633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E0AB9BFC-8030-CD32-051A-7377C6724E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2" y="1593850"/>
            <a:ext cx="175182" cy="1706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B95CB545-F07B-5BBD-2D33-57BA0B1B97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34" y="1507776"/>
            <a:ext cx="136465" cy="257524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BFE95318-427D-B405-6F26-4CC81DEF90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7" y="2017360"/>
            <a:ext cx="175182" cy="17063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8C79265-5C46-A6BD-7F52-E1EFDE7EC4E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0" y="1945039"/>
            <a:ext cx="136465" cy="257524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5D26D3E0-E93C-6EFE-2FAE-50B7B69952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53" y="2017360"/>
            <a:ext cx="207033" cy="170633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3BCFF422-29DF-8880-D751-E20E40891BE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52" y="2446045"/>
            <a:ext cx="175182" cy="170633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5F89C72-0DAA-6B3F-0A35-10B00C8216D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32" y="2368731"/>
            <a:ext cx="136465" cy="257524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3A2D4CDD-3098-16A2-DA49-4E2B1AD808E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2" y="2446044"/>
            <a:ext cx="207033" cy="17063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a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0861DAF1-DD23-4174-5FBD-ED7EC697B75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51" y="1929688"/>
            <a:ext cx="2489687" cy="3783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8F4D4E44-F0D6-8C05-A239-AD10BEE0AE0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00" y="2857174"/>
            <a:ext cx="207033" cy="17063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9E23523B-B488-F6E9-F380-4537C01D917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2" y="2870306"/>
            <a:ext cx="175182" cy="170633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A8CDCD1-4F43-DE6D-DEA4-F4CD739C4EF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32" y="2792992"/>
            <a:ext cx="136465" cy="257524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CC34D395-F4BB-0ECB-8D2B-18F508424A6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39" y="2866972"/>
            <a:ext cx="175182" cy="17063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A06F569-2103-524E-5E81-BB06EC5B1E93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63" y="2792992"/>
            <a:ext cx="136465" cy="257524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13F27801-F900-4A27-4705-C9AC8E19F1B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53" y="2855487"/>
            <a:ext cx="207033" cy="17063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a\not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BE6A2D3B-19D7-C8EF-A1B4-8BAE3D13BE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88" y="3162858"/>
            <a:ext cx="2489687" cy="37832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C59C65A4-9C6A-880D-2215-0338EB70511E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3279929"/>
            <a:ext cx="207033" cy="1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28922"/>
            <a:ext cx="10493240" cy="6202078"/>
          </a:xfrm>
        </p:spPr>
        <p:txBody>
          <a:bodyPr>
            <a:normAutofit fontScale="90000"/>
          </a:bodyPr>
          <a:lstStyle/>
          <a:p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และ    เป็นจำนวนเต็ม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         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		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มีผลเฉลยเพียงผลเฉลยเดียว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2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[3]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มีผลเฉลยที่เป็นจำนวนเต็มที่ไม่เป็นลบเพียงผลเฉลยเดียว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3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[1]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         มีผลเฉลยที่เป็นจำนวนเต็มที่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4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เป็นจำนวนคู่ และ             แล้วสมการไดโอแฟนไทน์            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เป็นจำนวนเต็มที่ไม่เป็นลบ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5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[2]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		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เพียงสามผลเฉลย คือ      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\documentclass{article}&#10;\usepackage{amsmath}&#10;\pagestyle{empty}&#10;\usepackage{xcolor}&#10;\usepackage{empheq}&#10;\begin{document}&#10;${a^{x}-b^{y}}={1}$&#10;\end{document}" title="IguanaTex Bitmap Display">
            <a:extLst>
              <a:ext uri="{FF2B5EF4-FFF2-40B4-BE49-F238E27FC236}">
                <a16:creationId xmlns:a16="http://schemas.microsoft.com/office/drawing/2014/main" id="{4F04EB86-B2AF-B1DB-FFC5-39800FF2B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5" y="2081430"/>
            <a:ext cx="1206990" cy="17412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min \left \{ a,b,x,y \right \}&gt;1$&#10;\end{document}" title="IguanaTex Bitmap Display">
            <a:extLst>
              <a:ext uri="{FF2B5EF4-FFF2-40B4-BE49-F238E27FC236}">
                <a16:creationId xmlns:a16="http://schemas.microsoft.com/office/drawing/2014/main" id="{3F579485-CBC0-D42C-4935-062D690454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21" y="2039161"/>
            <a:ext cx="2099263" cy="2604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y$&#10;\end{document}" title="IguanaTex Bitmap Display">
            <a:extLst>
              <a:ext uri="{FF2B5EF4-FFF2-40B4-BE49-F238E27FC236}">
                <a16:creationId xmlns:a16="http://schemas.microsoft.com/office/drawing/2014/main" id="{BCFBDD1F-A816-DCC1-6509-B9ECA07EEA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0" y="1785883"/>
            <a:ext cx="121651" cy="16688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,b,x$&#10;\end{document}" title="IguanaTex Bitmap Display">
            <a:extLst>
              <a:ext uri="{FF2B5EF4-FFF2-40B4-BE49-F238E27FC236}">
                <a16:creationId xmlns:a16="http://schemas.microsoft.com/office/drawing/2014/main" id="{0BCAAB7E-3D2D-7B88-BDC9-7A671D75F6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723503"/>
            <a:ext cx="606696" cy="22926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8BB58E6F-26D5-583E-362E-E5944B700C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489534"/>
            <a:ext cx="2437699" cy="26045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2^{x}+1}={z^{2}}$&#10;\end{document}" title="IguanaTex Bitmap Display">
            <a:extLst>
              <a:ext uri="{FF2B5EF4-FFF2-40B4-BE49-F238E27FC236}">
                <a16:creationId xmlns:a16="http://schemas.microsoft.com/office/drawing/2014/main" id="{75DEB2E7-C0B6-17AE-F078-D54E914763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01" y="2811468"/>
            <a:ext cx="1344364" cy="25092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F1127548-1494-1034-7C26-6A64C2E95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3251534"/>
            <a:ext cx="1466050" cy="26045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C25B2FE6-6B27-1FF5-B613-0893BEDE40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8" y="4494774"/>
            <a:ext cx="131009" cy="11697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B372E3FE-733D-C220-746C-2BA805A5122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83" y="3620491"/>
            <a:ext cx="648625" cy="260459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usepackage{empheq}&#10;\begin{document}&#10;${1+p^{y}}={z^{2}}$&#10;\end{document}" title="IguanaTex Bitmap Display">
            <a:extLst>
              <a:ext uri="{FF2B5EF4-FFF2-40B4-BE49-F238E27FC236}">
                <a16:creationId xmlns:a16="http://schemas.microsoft.com/office/drawing/2014/main" id="{5C97143E-EB73-2AE1-74EC-F3859F782D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78" y="3603338"/>
            <a:ext cx="1317534" cy="278329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usepackage{empheq}&#10;\begin{document}&#10;$ \left (p,y,z  \right )=\left ( 3,1,2 \right )$&#10;\end{document}" title="IguanaTex Bitmap Display">
            <a:extLst>
              <a:ext uri="{FF2B5EF4-FFF2-40B4-BE49-F238E27FC236}">
                <a16:creationId xmlns:a16="http://schemas.microsoft.com/office/drawing/2014/main" id="{CC0F0926-5A6A-3E6B-1DA9-C567D70B45E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2" y="4021969"/>
            <a:ext cx="1944856" cy="260459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16BEA707-3C99-DBDA-BF18-9FFB37B09D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90" y="4425726"/>
            <a:ext cx="648625" cy="205651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8EFEA4EE-011C-A5F7-A7BF-6171F17B71B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09" y="4405805"/>
            <a:ext cx="1376551" cy="26139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r$&#10;\end{document}" title="IguanaTex Bitmap Display">
            <a:extLst>
              <a:ext uri="{FF2B5EF4-FFF2-40B4-BE49-F238E27FC236}">
                <a16:creationId xmlns:a16="http://schemas.microsoft.com/office/drawing/2014/main" id="{0976264D-30EB-8A7C-376B-A7D07E27D55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5624914"/>
            <a:ext cx="107614" cy="11697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{2^{x}+3^{y}}={z^{2}}$&#10;\end{document}" title="IguanaTex Bitmap Display">
            <a:extLst>
              <a:ext uri="{FF2B5EF4-FFF2-40B4-BE49-F238E27FC236}">
                <a16:creationId xmlns:a16="http://schemas.microsoft.com/office/drawing/2014/main" id="{615E2F78-327B-8682-2DAE-807349356D7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24" y="5928319"/>
            <a:ext cx="1375004" cy="23355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usepackage{xcolor}&#10;\usepackage{empheq}&#10;\begin{document}&#10;$\left ( x,p,y,z \right )\in\left \{\left ( 4,3,2,5 \right ) ,\left ( 2r,2 ^{r+1}+1,1,2^{r}+1\right )\right \}$&#10;\end{document}" title="IguanaTex Bitmap Display">
            <a:extLst>
              <a:ext uri="{FF2B5EF4-FFF2-40B4-BE49-F238E27FC236}">
                <a16:creationId xmlns:a16="http://schemas.microsoft.com/office/drawing/2014/main" id="{B29EFF8D-AFD3-1A7F-596E-C034DB5D0CD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" y="5153009"/>
            <a:ext cx="5162977" cy="292802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DB4CF640-BF25-651B-AF34-7C02CBA04F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04" y="6343373"/>
            <a:ext cx="4154836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F9523-00CB-B6CA-E507-CD04E00F7729}"/>
              </a:ext>
            </a:extLst>
          </p:cNvPr>
          <p:cNvSpPr txBox="1"/>
          <p:nvPr/>
        </p:nvSpPr>
        <p:spPr>
          <a:xfrm>
            <a:off x="804334" y="319314"/>
            <a:ext cx="1108286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บทพิสูจ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น์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   และ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เป็นจำนวนเฉพาะ โดยที่					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		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		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									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เหลือพิสูจน์เพียง กรณีที่		  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(Contrapositive)</a:t>
            </a: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   กรณีที่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ไม่สามารถหาผลเฉลยได้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</a:p>
          <a:p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/>
          </a:p>
        </p:txBody>
      </p:sp>
      <p:pic>
        <p:nvPicPr>
          <p:cNvPr id="6" name="Picture 5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97D892A-13E7-1D1F-7ECD-4E616FA6B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1" y="905589"/>
            <a:ext cx="740560" cy="30048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EC702B1C-05BC-B6D6-6EC5-131E3C31E3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888656"/>
            <a:ext cx="2092708" cy="31742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3E01B6EA-4A93-4D0E-DF2F-4927CE97B1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1362789"/>
            <a:ext cx="1785332" cy="33901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E36A2AB1-4557-20EB-970B-A2D232E16C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6" y="1362790"/>
            <a:ext cx="365401" cy="3390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C841ABC4-C373-C375-6C76-45A3B5F796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2" y="2483735"/>
            <a:ext cx="10693704" cy="286057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4DC60A27-E0CD-C18D-42D0-F223426E85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1" y="3263728"/>
            <a:ext cx="765784" cy="310724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CADBE70A-EF6C-8B17-BAB3-D9C93EDCAA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82" y="3246710"/>
            <a:ext cx="2048552" cy="310724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symb}&#10;\pagestyle{empty}&#10;\usepackage{xcolor}&#10;\usepackage{empheq}&#10;\begin{document}&#10;$\therefore p\neq 2$&#10;\end{document}" title="IguanaTex Bitmap Display">
            <a:extLst>
              <a:ext uri="{FF2B5EF4-FFF2-40B4-BE49-F238E27FC236}">
                <a16:creationId xmlns:a16="http://schemas.microsoft.com/office/drawing/2014/main" id="{0A7A74D7-FF0C-CC47-F947-20F04A4553F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97" y="3712356"/>
            <a:ext cx="983664" cy="28605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p=3$&#10;\end{document}" title="IguanaTex Bitmap Display">
            <a:extLst>
              <a:ext uri="{FF2B5EF4-FFF2-40B4-BE49-F238E27FC236}">
                <a16:creationId xmlns:a16="http://schemas.microsoft.com/office/drawing/2014/main" id="{E0B18390-8C82-3873-863E-894CD6FF24A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79" y="4261949"/>
            <a:ext cx="709845" cy="2604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763941"/>
                  </p:ext>
                </p:extLst>
              </p:nvPr>
            </p:nvGraphicFramePr>
            <p:xfrm>
              <a:off x="11336240" y="3765590"/>
              <a:ext cx="827815" cy="465646"/>
            </p:xfrm>
            <a:graphic>
              <a:graphicData uri="http://schemas.microsoft.com/office/powerpoint/2016/slidezoom">
                <pslz:sldZm>
                  <pslz:sldZmObj sldId="258" cId="2058313795">
                    <pslz:zmPr id="{68D4210B-B5F3-43BF-86B7-E7B0309BA31A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815" cy="465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36240" y="3765590"/>
                <a:ext cx="827815" cy="4656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4" name="Picture 13" descr="\documentclass{article}&#10;\usepackage{amsmath}&#10;\pagestyle{empty}&#10;\usepackage{xcolor}&#10;\usepackage{empheq}&#10;\begin{document}&#10;$p$ &#10;\end{document}" title="IguanaTex Bitmap Display">
            <a:extLst>
              <a:ext uri="{FF2B5EF4-FFF2-40B4-BE49-F238E27FC236}">
                <a16:creationId xmlns:a16="http://schemas.microsoft.com/office/drawing/2014/main" id="{19D1E562-75A1-5FE5-8B18-97B8A56375E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64" y="3345944"/>
            <a:ext cx="187600" cy="22384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p\neq 3$&#10;\end{document}" title="IguanaTex Bitmap Display">
            <a:extLst>
              <a:ext uri="{FF2B5EF4-FFF2-40B4-BE49-F238E27FC236}">
                <a16:creationId xmlns:a16="http://schemas.microsoft.com/office/drawing/2014/main" id="{4A54B6B4-0011-9231-3B5E-87CDC15DC55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9" y="4706915"/>
            <a:ext cx="709845" cy="28430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F7DAC025-C0EB-C494-9A7F-5D64AD2EC78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09" y="4687665"/>
            <a:ext cx="761825" cy="30355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x=0$&#10;\end{document}" title="IguanaTex Bitmap Display">
            <a:extLst>
              <a:ext uri="{FF2B5EF4-FFF2-40B4-BE49-F238E27FC236}">
                <a16:creationId xmlns:a16="http://schemas.microsoft.com/office/drawing/2014/main" id="{3CAA290F-4E40-D745-9485-1BC942BBC0E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56" y="5184290"/>
            <a:ext cx="761825" cy="22326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usepackage{empheq}&#10;\begin{document}&#10;$\left ( x,y,z \right )\in\left \{\left (3,3,0,3 \right ) ,\left ( 0,3,1,2 \right ),\left ( 4,3,2,5 \right )\right \}$&#10;\end{document}" title="IguanaTex Bitmap Display">
            <a:extLst>
              <a:ext uri="{FF2B5EF4-FFF2-40B4-BE49-F238E27FC236}">
                <a16:creationId xmlns:a16="http://schemas.microsoft.com/office/drawing/2014/main" id="{06A70EAC-6F11-9036-4561-B63699AF16A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95" y="4240083"/>
            <a:ext cx="4889419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0F2CD74-14AC-9FA8-A25D-127622AEF3FC}"/>
              </a:ext>
            </a:extLst>
          </p:cNvPr>
          <p:cNvSpPr txBox="1"/>
          <p:nvPr/>
        </p:nvSpPr>
        <p:spPr>
          <a:xfrm>
            <a:off x="939801" y="469900"/>
            <a:ext cx="10486350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เป็นจำนวนคู่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(Even) 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</a:p>
          <a:p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เป็นจำนวนคี่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(Odd) :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: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เป็นจำนวนคู่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              ใน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จะได้ว่า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61F48FC8-F3A6-1606-C39A-86926F8D3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665695"/>
            <a:ext cx="168392" cy="15035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x=2n$&#10;\end{document}" title="IguanaTex Bitmap Display">
            <a:extLst>
              <a:ext uri="{FF2B5EF4-FFF2-40B4-BE49-F238E27FC236}">
                <a16:creationId xmlns:a16="http://schemas.microsoft.com/office/drawing/2014/main" id="{842B7202-43AD-DE69-7A2E-3C9022D71F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9" y="611778"/>
            <a:ext cx="959626" cy="219343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fonts}&#10;\pagestyle{empty}&#10;\usepackage{xcolor}&#10;\usepackage{empheq}&#10;\begin{document}&#10;$n\in \mathbb{Z}$&#10;\end{document}" title="IguanaTex Bitmap Display">
            <a:extLst>
              <a:ext uri="{FF2B5EF4-FFF2-40B4-BE49-F238E27FC236}">
                <a16:creationId xmlns:a16="http://schemas.microsoft.com/office/drawing/2014/main" id="{AA3BA1C1-9AF1-E137-5843-26E31666FD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6" y="608706"/>
            <a:ext cx="793161" cy="236969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symb}&#10;\pagestyle{empty}&#10;\usepackage{xcolor}&#10;\usepackage{empheq}&#10;\begin{document}&#10;$ p\neq 2,3$&#10;\end{document}" title="IguanaTex Bitmap Display">
            <a:extLst>
              <a:ext uri="{FF2B5EF4-FFF2-40B4-BE49-F238E27FC236}">
                <a16:creationId xmlns:a16="http://schemas.microsoft.com/office/drawing/2014/main" id="{ADD35BE8-5FDC-4BD1-AD32-20EB8D67A3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67" y="1075341"/>
            <a:ext cx="1003965" cy="28605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\pagestyle{empty}&#10;\usepackage{xcolor}&#10;\usepackage{empheq}&#10;\begin{document}&#10;$p=2^{n+1}+1$&#10;\end{document}" title="IguanaTex Bitmap Display">
            <a:extLst>
              <a:ext uri="{FF2B5EF4-FFF2-40B4-BE49-F238E27FC236}">
                <a16:creationId xmlns:a16="http://schemas.microsoft.com/office/drawing/2014/main" id="{7278E25E-8649-6AB4-3F43-85BA541FEA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90" y="1011842"/>
            <a:ext cx="1811540" cy="330973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EE3D56F-A69A-1822-98DC-E66E8450B6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6" y="1541410"/>
            <a:ext cx="1885913" cy="2860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symb}&#10;\pagestyle{empty}&#10;\usepackage{xcolor}&#10;\usepackage{empheq}&#10;\begin{document}&#10;$\therefore  p\equiv 1\left ( \mod4 \right )$&#10;\end{document}" title="IguanaTex Bitmap Display">
            <a:extLst>
              <a:ext uri="{FF2B5EF4-FFF2-40B4-BE49-F238E27FC236}">
                <a16:creationId xmlns:a16="http://schemas.microsoft.com/office/drawing/2014/main" id="{374890C2-8243-AE7E-3DB6-FEE0BA5987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45" y="1520729"/>
            <a:ext cx="2303208" cy="308204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0BA1A654-65EE-A44E-DCFC-E59EDF3278C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2557995"/>
            <a:ext cx="168392" cy="150350"/>
          </a:xfrm>
          <a:prstGeom prst="rect">
            <a:avLst/>
          </a:prstGeom>
        </p:spPr>
      </p:pic>
      <p:pic>
        <p:nvPicPr>
          <p:cNvPr id="46" name="Picture 45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D86977DA-F3B1-B037-32D8-7D45477B061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3932901"/>
            <a:ext cx="642341" cy="246660"/>
          </a:xfrm>
          <a:prstGeom prst="rect">
            <a:avLst/>
          </a:prstGeom>
        </p:spPr>
      </p:pic>
      <p:pic>
        <p:nvPicPr>
          <p:cNvPr id="49" name="Picture 48" descr="&#10;&#10;\documentclass{article}&#10;\usepackage{amsmath}&#10;\usepackage{amsfonts}&#10;\usepackage{amssymb}&#10;\pagestyle{empty}&#10;\usepackage{xcolor}&#10;\usepackage{empheq}&#10;\begin{document}&#10;$y=0$&#10;\end{document}" title="IguanaTex Bitmap Display">
            <a:extLst>
              <a:ext uri="{FF2B5EF4-FFF2-40B4-BE49-F238E27FC236}">
                <a16:creationId xmlns:a16="http://schemas.microsoft.com/office/drawing/2014/main" id="{7F159240-E4EE-327E-88B6-6E07238282A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2994734"/>
            <a:ext cx="685321" cy="258342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B0A4D94B-015D-2C1C-7398-515C1FB8A59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65" y="2941817"/>
            <a:ext cx="1669945" cy="29668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usepackage{xcolor}&#10;\usepackage{empheq}&#10;\begin{document}&#10;$ \left (x,p,y,z  \right )=\left ( 3,p,0,3 \right )$&#10;\end{document}" title="IguanaTex Bitmap Display">
            <a:extLst>
              <a:ext uri="{FF2B5EF4-FFF2-40B4-BE49-F238E27FC236}">
                <a16:creationId xmlns:a16="http://schemas.microsoft.com/office/drawing/2014/main" id="{B5919120-1ACB-819F-6B5C-3E402F61EEF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49" y="3431061"/>
            <a:ext cx="2851534" cy="302739"/>
          </a:xfrm>
          <a:prstGeom prst="rect">
            <a:avLst/>
          </a:prstGeom>
        </p:spPr>
      </p:pic>
      <p:pic>
        <p:nvPicPr>
          <p:cNvPr id="56" name="Picture 55" descr="\documentclass{article}&#10;\usepackage{amsmath}&#10;\usepackage{amssymb}&#10;\pagestyle{empty}&#10;\usepackage{xcolor}&#10;\usepackage{empheq}&#10;\begin{document}&#10;$\therefore $&#10;\end{document}" title="IguanaTex Bitmap Display">
            <a:extLst>
              <a:ext uri="{FF2B5EF4-FFF2-40B4-BE49-F238E27FC236}">
                <a16:creationId xmlns:a16="http://schemas.microsoft.com/office/drawing/2014/main" id="{BAB367E1-197B-5335-A088-0F3B544E613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8" y="3491001"/>
            <a:ext cx="188243" cy="16609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CD2C7F7B-36D8-C65D-7B23-C488DEE0B51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3909059"/>
            <a:ext cx="926333" cy="291804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amsfonts}&#10;\pagestyle{empty}&#10;\usepackage{xcolor}&#10;\usepackage{empheq}&#10;\begin{document}&#10;$k\in \mathbb{Z}$&#10;\end{document}" title="IguanaTex Bitmap Display">
            <a:extLst>
              <a:ext uri="{FF2B5EF4-FFF2-40B4-BE49-F238E27FC236}">
                <a16:creationId xmlns:a16="http://schemas.microsoft.com/office/drawing/2014/main" id="{0CBDEE26-6FC4-B6EB-940A-97E2F4DBD6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22" y="3922797"/>
            <a:ext cx="767701" cy="23892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7B2B2CF0-071D-F4EA-4DD2-0D7E3CCFFA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82" y="4353200"/>
            <a:ext cx="359752" cy="333770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687AB9C8-3DCB-F03D-F86C-CC2DF78A401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37" y="4347958"/>
            <a:ext cx="1785332" cy="339012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usepackage{empheq}&#10;\begin{document}&#10;${2^{x}+p^{2k}=z^{2}}$&#10;\end{document}" title="IguanaTex Bitmap Display">
            <a:extLst>
              <a:ext uri="{FF2B5EF4-FFF2-40B4-BE49-F238E27FC236}">
                <a16:creationId xmlns:a16="http://schemas.microsoft.com/office/drawing/2014/main" id="{9FE50167-6697-0651-CE53-9903E0D985D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9" y="4804988"/>
            <a:ext cx="1879233" cy="339360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2^{x}=z^{2}-p^{2k}}$&#10;\end{document}" title="IguanaTex Bitmap Display">
            <a:extLst>
              <a:ext uri="{FF2B5EF4-FFF2-40B4-BE49-F238E27FC236}">
                <a16:creationId xmlns:a16="http://schemas.microsoft.com/office/drawing/2014/main" id="{0E83803C-24B4-C01C-82B7-2B58C8D63CA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6" y="5369386"/>
            <a:ext cx="1913859" cy="345613"/>
          </a:xfrm>
          <a:prstGeom prst="rect">
            <a:avLst/>
          </a:prstGeom>
        </p:spPr>
      </p:pic>
      <p:pic>
        <p:nvPicPr>
          <p:cNvPr id="88" name="Picture 87" descr="\documentclass{article}&#10;\usepackage{amsmath}&#10;\pagestyle{empty}&#10;\usepackage{xcolor}&#10;\usepackage{empheq}&#10;\begin{document}&#10;$2^{x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D048439D-21C1-8A7F-F2A4-5EFE173E36C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4" y="5777200"/>
            <a:ext cx="3180441" cy="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/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ดังนั้น จะมีจำนวนเต็มที่ไม่เป็นลบ    ซึ่งทำให้</a:t>
                </a:r>
              </a:p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endParaRPr lang="en-US" sz="31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และ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	   และ      จะได้ว่า </a:t>
                </a:r>
              </a:p>
              <a:p>
                <a:r>
                  <a:rPr lang="th-TH" sz="3100" dirty="0"/>
                  <a:t>			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100" dirty="0"/>
                  <a:t>	  : </a:t>
                </a:r>
              </a:p>
              <a:p>
                <a:endParaRPr lang="en-US" sz="3100" dirty="0"/>
              </a:p>
              <a:p>
                <a:r>
                  <a:rPr lang="en-US" sz="3100" dirty="0"/>
                  <a:t>             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     เนื่องจาก        </a:t>
                </a:r>
                <a:r>
                  <a:rPr lang="en-US" sz="3100" dirty="0"/>
                  <a:t>     </a:t>
                </a:r>
                <a:r>
                  <a:rPr lang="th-TH" sz="3100" dirty="0"/>
                  <a:t>จะได้ว่า </a:t>
                </a:r>
                <a:r>
                  <a:rPr lang="en-US" sz="3100" dirty="0"/>
                  <a:t>  					  </a:t>
                </a:r>
                <a:r>
                  <a:rPr lang="th-TH" sz="3100" dirty="0"/>
                  <a:t>และ </a:t>
                </a:r>
                <a:endParaRPr lang="en-US" sz="3100" dirty="0"/>
              </a:p>
              <a:p>
                <a:r>
                  <a:rPr lang="en-US" sz="3100" dirty="0"/>
                  <a:t>  				</a:t>
                </a:r>
                <a:r>
                  <a:rPr lang="th-TH" sz="3100" dirty="0"/>
                  <a:t>เนื่องจาก 		 ดังนั้น   </a:t>
                </a:r>
                <a:r>
                  <a:rPr lang="en-US" sz="3100" dirty="0"/>
                  <a:t>       </a:t>
                </a:r>
                <a:r>
                  <a:rPr lang="th-TH" sz="3100" dirty="0"/>
                  <a:t>จะได้ว่า</a:t>
                </a:r>
                <a:r>
                  <a:rPr lang="en-US" sz="3100" dirty="0"/>
                  <a:t>          </a:t>
                </a:r>
                <a:r>
                  <a:rPr lang="th-TH" sz="3100" dirty="0"/>
                  <a:t>แล้ว</a:t>
                </a:r>
                <a:endParaRPr lang="en-US" sz="3100" dirty="0"/>
              </a:p>
              <a:p>
                <a:r>
                  <a:rPr lang="th-TH" sz="3100" dirty="0"/>
                  <a:t>				</a:t>
                </a:r>
                <a:r>
                  <a:rPr lang="en-US" sz="3100" dirty="0"/>
                  <a:t>      		  </a:t>
                </a:r>
                <a:r>
                  <a:rPr lang="th-TH" sz="3100" dirty="0"/>
                  <a:t>นั่นคือ 			 </a:t>
                </a:r>
                <a:r>
                  <a:rPr lang="en-US" sz="3100" dirty="0"/>
                  <a:t>, 			</a:t>
                </a:r>
                <a:r>
                  <a:rPr lang="th-TH" sz="3100" dirty="0"/>
                  <a:t> ดังนั้น</a:t>
                </a:r>
              </a:p>
              <a:p>
                <a:r>
                  <a:rPr lang="th-TH" sz="3100" dirty="0"/>
                  <a:t>				แทน 		ใน 		จะได้ </a:t>
                </a:r>
              </a:p>
              <a:p>
                <a:endParaRPr lang="en-US" sz="3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blipFill>
                <a:blip r:embed="rId30"/>
                <a:stretch>
                  <a:fillRect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 1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7CB2F55B-A436-7020-4992-24608D8A3CF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083516"/>
            <a:ext cx="365402" cy="3390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886E0C78-F65B-5E0D-BE71-CF1BCBABF5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1083516"/>
            <a:ext cx="1891883" cy="39755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\left ( z+p^{k} \right )=2^{x-v}$&#10;\end{document}" title="IguanaTex Bitmap Display">
            <a:extLst>
              <a:ext uri="{FF2B5EF4-FFF2-40B4-BE49-F238E27FC236}">
                <a16:creationId xmlns:a16="http://schemas.microsoft.com/office/drawing/2014/main" id="{22A0055B-D18B-F5FF-1BA1-BF56136913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20" y="1602156"/>
            <a:ext cx="2249483" cy="397555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64C0C4-95FB-3F8C-8875-A6E3D454A9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660700"/>
            <a:ext cx="365401" cy="339011"/>
          </a:xfrm>
          <a:prstGeom prst="rect">
            <a:avLst/>
          </a:prstGeom>
        </p:spPr>
      </p:pic>
      <p:pic>
        <p:nvPicPr>
          <p:cNvPr id="26" name="Content Placeholder 3 2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4B99A5E5-F46F-0770-E3C0-96A5AE224D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58" y="2102208"/>
            <a:ext cx="365402" cy="33901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E70B55-9E52-B94A-69E5-5287EE4D2E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92" y="2606090"/>
            <a:ext cx="365401" cy="339011"/>
          </a:xfrm>
          <a:prstGeom prst="rect">
            <a:avLst/>
          </a:prstGeom>
        </p:spPr>
      </p:pic>
      <p:pic>
        <p:nvPicPr>
          <p:cNvPr id="28" name="Content Placeholder 3 3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110821E7-C00F-4BF5-C90E-0E737AC3F61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86" y="2607528"/>
            <a:ext cx="365402" cy="33901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96BE4245-1E0C-7F60-B6B8-4AF99A8977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64" y="2135880"/>
            <a:ext cx="365401" cy="33901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2p^{k}  =2^{x-v}-2^{v}$&#10;\end{document}" title="IguanaTex Bitmap Display">
            <a:extLst>
              <a:ext uri="{FF2B5EF4-FFF2-40B4-BE49-F238E27FC236}">
                <a16:creationId xmlns:a16="http://schemas.microsoft.com/office/drawing/2014/main" id="{B40B0092-057A-C65C-41FF-2D3F85D3682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0" y="2611641"/>
            <a:ext cx="2249483" cy="3381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2p^{k}  =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69055C-B2FE-5A15-8A2A-756F68704E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19" y="3057320"/>
            <a:ext cx="2811037" cy="38028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E908C723-0864-CEDA-E9F4-CAD5448C829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6" y="3057321"/>
            <a:ext cx="365401" cy="339011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amssymb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756B6503-4659-78A0-2391-814503BDFFE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4502479"/>
            <a:ext cx="712372" cy="286057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symb}&#10;\pagestyle{empty}&#10;\usepackage{xcolor}&#10;\usepackage{empheq}&#10;\begin{document}&#10;$2\nmid p^{k}$&#10;\end{document}" title="IguanaTex Bitmap Display">
            <a:extLst>
              <a:ext uri="{FF2B5EF4-FFF2-40B4-BE49-F238E27FC236}">
                <a16:creationId xmlns:a16="http://schemas.microsoft.com/office/drawing/2014/main" id="{D8121C05-92FD-3BB1-4908-91CF63C68ED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3" y="4476641"/>
            <a:ext cx="671771" cy="337732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symb}&#10;\pagestyle{empty}&#10;\usepackage{xcolor}&#10;\usepackage{empheq}&#10;\begin{document}&#10;$4\nmid 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05955F-39CD-0369-F552-9FCCCBE87DE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50" y="4473278"/>
            <a:ext cx="2264458" cy="367261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amssymb}&#10;\pagestyle{empty}&#10;\usepackage{xcolor}&#10;\usepackage{empheq}&#10;\begin{document}&#10;$2\vert \left (2^{v}\left (2^{x-2v}-1  \right ) \right )$&#10;\end{document}" title="IguanaTex Bitmap Display">
            <a:extLst>
              <a:ext uri="{FF2B5EF4-FFF2-40B4-BE49-F238E27FC236}">
                <a16:creationId xmlns:a16="http://schemas.microsoft.com/office/drawing/2014/main" id="{693BC2AB-A222-A1C1-9587-22DF74211B1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2" y="4033652"/>
            <a:ext cx="2175968" cy="33029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usepackage{xcolor}&#10;\usepackage{empheq}&#10;\begin{document}&#10;$2\vert \left (2p^{k} \right) $&#10;\end{document}" title="IguanaTex Bitmap Display">
            <a:extLst>
              <a:ext uri="{FF2B5EF4-FFF2-40B4-BE49-F238E27FC236}">
                <a16:creationId xmlns:a16="http://schemas.microsoft.com/office/drawing/2014/main" id="{75F4DFAA-8C44-1380-1E56-656879CC70C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45" y="4045525"/>
            <a:ext cx="892666" cy="33901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amssymb}&#10;\pagestyle{empty}&#10;\usepackage{xcolor}&#10;\usepackage{empheq}&#10;\begin{document}&#10;$2\vert 2^{v}$&#10;\end{document}" title="IguanaTex Bitmap Display">
            <a:extLst>
              <a:ext uri="{FF2B5EF4-FFF2-40B4-BE49-F238E27FC236}">
                <a16:creationId xmlns:a16="http://schemas.microsoft.com/office/drawing/2014/main" id="{3DDA159B-E701-705F-071B-DE44D0CD69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3" y="5004781"/>
            <a:ext cx="454851" cy="28449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D187D620-DA8A-106F-6B5A-6A991B6D6960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68" y="5020390"/>
            <a:ext cx="637132" cy="190801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A911BB40-645F-8512-3FE1-BA2369D9F76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56" y="3996388"/>
            <a:ext cx="365401" cy="339011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A925E126-06AE-36AB-FBAD-DE2F5268B8B5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27" y="5453112"/>
            <a:ext cx="637132" cy="19080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F468FE04-13BA-FEA5-8B24-A3E4357EC7A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03" y="5402756"/>
            <a:ext cx="365401" cy="339011"/>
          </a:xfrm>
          <a:prstGeom prst="rect">
            <a:avLst/>
          </a:prstGeom>
        </p:spPr>
      </p:pic>
      <p:pic>
        <p:nvPicPr>
          <p:cNvPr id="86" name="Picture 85" descr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 title="IguanaTex Bitmap Display">
            <a:extLst>
              <a:ext uri="{FF2B5EF4-FFF2-40B4-BE49-F238E27FC236}">
                <a16:creationId xmlns:a16="http://schemas.microsoft.com/office/drawing/2014/main" id="{BCF7F687-28ED-9BFF-CF28-E7E3DA5E9117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25" y="5981344"/>
            <a:ext cx="7712714" cy="382821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5C34BF57-47FA-9E79-2282-4C83FB3967C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68" y="5982253"/>
            <a:ext cx="365401" cy="33901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v$&#10;\end{document}" title="IguanaTex Bitmap Display">
            <a:extLst>
              <a:ext uri="{FF2B5EF4-FFF2-40B4-BE49-F238E27FC236}">
                <a16:creationId xmlns:a16="http://schemas.microsoft.com/office/drawing/2014/main" id="{E10ED3E5-E199-50D3-D6A1-775A80F2059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33" y="776415"/>
            <a:ext cx="148345" cy="15035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pagestyle{empty}&#10;\usepackage{xcolor}&#10;\usepackage{empheq}&#10;\begin{document}&#10;$2\vert \left (2^{v} \right) $&#10;\end{document}" title="IguanaTex Bitmap Display">
            <a:extLst>
              <a:ext uri="{FF2B5EF4-FFF2-40B4-BE49-F238E27FC236}">
                <a16:creationId xmlns:a16="http://schemas.microsoft.com/office/drawing/2014/main" id="{4E8267D9-1EB9-64B9-C25B-AC9B40A09AE6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438" y="4060564"/>
            <a:ext cx="720606" cy="28449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4\nmid 2p^{k}$&#10;\end{document}" title="IguanaTex Bitmap Display">
            <a:extLst>
              <a:ext uri="{FF2B5EF4-FFF2-40B4-BE49-F238E27FC236}">
                <a16:creationId xmlns:a16="http://schemas.microsoft.com/office/drawing/2014/main" id="{6B6C6812-6D0C-A89B-7918-2F2FF953D469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33" y="4474554"/>
            <a:ext cx="832332" cy="337732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amssymb}&#10;\pagestyle{empty}&#10;\usepackage{xcolor}&#10;\usepackage{empheq}&#10;\begin{document}&#10;$4\nmid 2^{v}$&#10;\end{document}" title="IguanaTex Bitmap Display">
            <a:extLst>
              <a:ext uri="{FF2B5EF4-FFF2-40B4-BE49-F238E27FC236}">
                <a16:creationId xmlns:a16="http://schemas.microsoft.com/office/drawing/2014/main" id="{9466DCCD-FE98-4063-FD61-45125A7DC488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78" y="4959998"/>
            <a:ext cx="671772" cy="308204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v\geq 1 $&#10;\end{document}" title="IguanaTex Bitmap Display">
            <a:extLst>
              <a:ext uri="{FF2B5EF4-FFF2-40B4-BE49-F238E27FC236}">
                <a16:creationId xmlns:a16="http://schemas.microsoft.com/office/drawing/2014/main" id="{B13A233F-32ED-46D4-0E4B-6359AE1B62A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8" y="5015946"/>
            <a:ext cx="640628" cy="2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662827-1860-6465-0885-74F56898C98F}"/>
              </a:ext>
            </a:extLst>
          </p:cNvPr>
          <p:cNvSpPr txBox="1"/>
          <p:nvPr/>
        </p:nvSpPr>
        <p:spPr>
          <a:xfrm>
            <a:off x="972765" y="-233717"/>
            <a:ext cx="9805481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ดังนั้น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     เนื่องจาก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จะได้ว่า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</p:txBody>
      </p:sp>
      <p:pic>
        <p:nvPicPr>
          <p:cNvPr id="18" name="Picture 1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28D1C51-AC24-B9A1-561D-EF15467C75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5449"/>
            <a:ext cx="710569" cy="272860"/>
          </a:xfrm>
          <a:prstGeom prst="rect">
            <a:avLst/>
          </a:prstGeom>
        </p:spPr>
      </p:pic>
      <p:pic>
        <p:nvPicPr>
          <p:cNvPr id="22" name="Picture 21" descr="&#10;&#10;\documentclass{article}&#10;\usepackage{amsmath}&#10;\usepackage{amsfonts}&#10;\usepackage{amssymb}&#10;\pagestyle{empty}&#10;\usepackage{xcolor}&#10;\usepackage{empheq}&#10;\begin{document}&#10;$k&gt; 0$&#10;\end{document}" title="IguanaTex Bitmap Display">
            <a:extLst>
              <a:ext uri="{FF2B5EF4-FFF2-40B4-BE49-F238E27FC236}">
                <a16:creationId xmlns:a16="http://schemas.microsoft.com/office/drawing/2014/main" id="{C47D15D4-B1BB-14FF-69B8-85F9B7D10D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66" y="1793866"/>
            <a:ext cx="721938" cy="231173"/>
          </a:xfrm>
          <a:prstGeom prst="rect">
            <a:avLst/>
          </a:prstGeom>
        </p:spPr>
      </p:pic>
      <p:pic>
        <p:nvPicPr>
          <p:cNvPr id="25" name="Picture 24" descr="&#10;&#10;\documentclass{article}&#10;\usepackage{amsmath}&#10;\usepackage{amsfonts}&#10;\usepackage{amssymb}&#10;\pagestyle{empty}&#10;\usepackage{xcolor}&#10;\usepackage{empheq}&#10;\begin{document}&#10;$p^{k}&gt; p^{0}=1 $&#10;\end{document}" title="IguanaTex Bitmap Display">
            <a:extLst>
              <a:ext uri="{FF2B5EF4-FFF2-40B4-BE49-F238E27FC236}">
                <a16:creationId xmlns:a16="http://schemas.microsoft.com/office/drawing/2014/main" id="{EDC3C320-8F9F-C249-AB5B-31B4F21A5F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40" y="1721796"/>
            <a:ext cx="1595464" cy="327811"/>
          </a:xfrm>
          <a:prstGeom prst="rect">
            <a:avLst/>
          </a:prstGeom>
        </p:spPr>
      </p:pic>
      <p:pic>
        <p:nvPicPr>
          <p:cNvPr id="30" name="Picture 29" descr="&#10;&#10;\documentclass{article}&#10;\usepackage{amsmath}&#10;\usepackage{amsfonts}&#10;\usepackage{amssymb}&#10;\pagestyle{empty}&#10;\usepackage{xcolor}&#10;\usepackage{empheq}&#10;\begin{document}&#10;$p^{k}+1&gt;1+1$&#10;\end{document}" title="IguanaTex Bitmap Display">
            <a:extLst>
              <a:ext uri="{FF2B5EF4-FFF2-40B4-BE49-F238E27FC236}">
                <a16:creationId xmlns:a16="http://schemas.microsoft.com/office/drawing/2014/main" id="{58DCD0F5-014A-1994-DB11-36ED35DAF9D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51" y="2198092"/>
            <a:ext cx="1959276" cy="327811"/>
          </a:xfrm>
          <a:prstGeom prst="rect">
            <a:avLst/>
          </a:prstGeom>
        </p:spPr>
      </p:pic>
      <p:pic>
        <p:nvPicPr>
          <p:cNvPr id="33" name="Picture 32" descr="&#10;&#10;\documentclass{article}&#10;\usepackage{amsmath}&#10;\usepackage{amsfonts}&#10;\usepackage{amssymb}&#10;\pagestyle{empty}&#10;\usepackage{xcolor}&#10;\usepackage{empheq}&#10;\begin{document}&#10;$1+p^{k}&gt;2$&#10;\end{document}" title="IguanaTex Bitmap Display">
            <a:extLst>
              <a:ext uri="{FF2B5EF4-FFF2-40B4-BE49-F238E27FC236}">
                <a16:creationId xmlns:a16="http://schemas.microsoft.com/office/drawing/2014/main" id="{53291378-CD78-0EBE-AF5A-FF098F8DE7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3" y="2717622"/>
            <a:ext cx="1390821" cy="3278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{\color{red}2^{x-2}=}1+p^{k}&gt;2$&#10;\end{document}" title="IguanaTex Bitmap Display">
            <a:extLst>
              <a:ext uri="{FF2B5EF4-FFF2-40B4-BE49-F238E27FC236}">
                <a16:creationId xmlns:a16="http://schemas.microsoft.com/office/drawing/2014/main" id="{C5C20330-AC10-813F-141A-F4D3E2D5E55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69" y="3617165"/>
            <a:ext cx="2370459" cy="327811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72924F54-0427-3BCC-81EF-7E04E71FE86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66" y="3621440"/>
            <a:ext cx="1839042" cy="324647"/>
          </a:xfrm>
          <a:prstGeom prst="rect">
            <a:avLst/>
          </a:prstGeom>
        </p:spPr>
      </p:pic>
      <p:pic>
        <p:nvPicPr>
          <p:cNvPr id="3" name="Picture 2" descr="&#10;&#10;\documentclass{article}&#10;\usepackage{amsmath}&#10;\usepackage{amsfonts}&#10;\usepackage{amssymb}&#10;\pagestyle{empty}&#10;\usepackage{xcolor}&#10;\usepackage{empheq}&#10;\begin{document}&#10;$k&gt; 0$&#10;\end{document}" title="IguanaTex Bitmap Display">
            <a:extLst>
              <a:ext uri="{FF2B5EF4-FFF2-40B4-BE49-F238E27FC236}">
                <a16:creationId xmlns:a16="http://schemas.microsoft.com/office/drawing/2014/main" id="{91424841-5836-1ACD-A13F-4F33A2AE4B2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72" y="1291925"/>
            <a:ext cx="721938" cy="231173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AA55F396-72AB-479A-2E08-E9BCADA0E98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38" y="1285133"/>
            <a:ext cx="926333" cy="29180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B1113F30-2B82-00F9-700D-C444203309E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785650"/>
            <a:ext cx="365401" cy="33901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8A6CC53A-5EB6-9C9B-3CDB-E716A61B2C8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10" y="795275"/>
            <a:ext cx="1839042" cy="324647"/>
          </a:xfrm>
          <a:prstGeom prst="rect">
            <a:avLst/>
          </a:prstGeom>
        </p:spPr>
      </p:pic>
      <p:pic>
        <p:nvPicPr>
          <p:cNvPr id="37" name="Picture 36" descr="&#10;&#10;\documentclass{article}&#10;\usepackage{amsmath}&#10;\usepackage{amsfonts}&#10;\usepackage{amssymb}&#10;\pagestyle{empty}&#10;\usepackage{xcolor}&#10;\usepackage{empheq}&#10;\begin{document}&#10;${\log _{2}2^{x-2}&gt;\log _{2}2}$&#10;\end{document}" title="IguanaTex Bitmap Display">
            <a:extLst>
              <a:ext uri="{FF2B5EF4-FFF2-40B4-BE49-F238E27FC236}">
                <a16:creationId xmlns:a16="http://schemas.microsoft.com/office/drawing/2014/main" id="{693405A8-B8EF-85EC-7488-02364A2E418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22" y="4251275"/>
            <a:ext cx="2389407" cy="335390"/>
          </a:xfrm>
          <a:prstGeom prst="rect">
            <a:avLst/>
          </a:prstGeom>
        </p:spPr>
      </p:pic>
      <p:pic>
        <p:nvPicPr>
          <p:cNvPr id="44" name="Picture 43" descr="&#10;&#10;\documentclass{article}&#10;\usepackage{amsmath}&#10;\usepackage{amsfonts}&#10;\usepackage{amssymb}&#10;\pagestyle{empty}&#10;\usepackage{xcolor}&#10;\usepackage{empheq}&#10;\begin{document}&#10;$x-2&gt; 1$&#10;\end{document}" title="IguanaTex Bitmap Display">
            <a:extLst>
              <a:ext uri="{FF2B5EF4-FFF2-40B4-BE49-F238E27FC236}">
                <a16:creationId xmlns:a16="http://schemas.microsoft.com/office/drawing/2014/main" id="{0B45B9AD-A56A-3082-140A-EB6C010D2F3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67" y="4822913"/>
            <a:ext cx="1265761" cy="2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974145-67E9-053A-444E-7AC265BA0E6E}"/>
              </a:ext>
            </a:extLst>
          </p:cNvPr>
          <p:cNvSpPr txBox="1"/>
          <p:nvPr/>
        </p:nvSpPr>
        <p:spPr>
          <a:xfrm>
            <a:off x="1453423" y="818148"/>
            <a:ext cx="1044565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 </a:t>
            </a:r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จะได้ว่า 			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(ข้อความคาดการณ์กาตาลัน) </a:t>
            </a: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				มีผลเฉลยเพียงผลเฉลยเดียว 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ดังนั้น จะได้ว่า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724D7F89-C199-DDB4-26A4-D812E21B81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41" y="929789"/>
            <a:ext cx="1839042" cy="32464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BCADD12-AB0D-CDF2-7579-676CA25509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50" y="917914"/>
            <a:ext cx="365401" cy="339011"/>
          </a:xfrm>
          <a:prstGeom prst="rect">
            <a:avLst/>
          </a:prstGeom>
        </p:spPr>
      </p:pic>
      <p:pic>
        <p:nvPicPr>
          <p:cNvPr id="11" name="Picture 10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942C474E-4A5C-E697-EAFE-C72CED3EE2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73" y="1447819"/>
            <a:ext cx="735202" cy="221699"/>
          </a:xfrm>
          <a:prstGeom prst="rect">
            <a:avLst/>
          </a:prstGeom>
        </p:spPr>
      </p:pic>
      <p:pic>
        <p:nvPicPr>
          <p:cNvPr id="20" name="Picture 19" descr="&#10;&#10;\documentclass{article}&#10;\usepackage{amsmath}&#10;\usepackage{amsfonts}&#10;\usepackage{amssymb}&#10;\pagestyle{empty}&#10;\usepackage{xcolor}&#10;\usepackage{empheq}&#10;\begin{document}&#10;$2&gt; 1$&#10;\end{document}" title="IguanaTex Bitmap Display">
            <a:extLst>
              <a:ext uri="{FF2B5EF4-FFF2-40B4-BE49-F238E27FC236}">
                <a16:creationId xmlns:a16="http://schemas.microsoft.com/office/drawing/2014/main" id="{C6192313-9DC7-9A07-4AAC-54C3D3D0720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47" y="1444642"/>
            <a:ext cx="695410" cy="221699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p&gt; 1$&#10;\end{document}" title="IguanaTex Bitmap Display">
            <a:extLst>
              <a:ext uri="{FF2B5EF4-FFF2-40B4-BE49-F238E27FC236}">
                <a16:creationId xmlns:a16="http://schemas.microsoft.com/office/drawing/2014/main" id="{A7A198E1-CD35-EDF7-D6FF-ECF8F54544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43" y="1428856"/>
            <a:ext cx="721938" cy="26907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k= 1$&#10;\end{document}" title="IguanaTex Bitmap Display">
            <a:extLst>
              <a:ext uri="{FF2B5EF4-FFF2-40B4-BE49-F238E27FC236}">
                <a16:creationId xmlns:a16="http://schemas.microsoft.com/office/drawing/2014/main" id="{2F978374-43E4-F1DF-66EB-794BC2354F4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45" y="2863403"/>
            <a:ext cx="718273" cy="22470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365832A7-3E22-A26C-3313-D699E98D402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53" y="2375064"/>
            <a:ext cx="2619867" cy="279923"/>
          </a:xfrm>
          <a:prstGeom prst="rect">
            <a:avLst/>
          </a:prstGeom>
        </p:spPr>
      </p:pic>
      <p:pic>
        <p:nvPicPr>
          <p:cNvPr id="6" name="Picture 5" descr="&#10;&#10;\documentclass{article}&#10;\usepackage{amsmath}&#10;\usepackage{amsfonts}&#10;\usepackage{amssymb}&#10;\pagestyle{empty}&#10;\usepackage{xcolor}&#10;\usepackage{empheq}&#10;\begin{document}&#10;$x-2&gt;1$&#10;\end{document}" title="IguanaTex Bitmap Display">
            <a:extLst>
              <a:ext uri="{FF2B5EF4-FFF2-40B4-BE49-F238E27FC236}">
                <a16:creationId xmlns:a16="http://schemas.microsoft.com/office/drawing/2014/main" id="{AAD8CC5C-0FBA-BFCF-4495-D8D013ADA30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40" y="1444642"/>
            <a:ext cx="1265761" cy="221699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E48CA814-CAF7-E92A-4C63-E25B27AF64D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9" y="4690786"/>
            <a:ext cx="1891883" cy="397555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28F40255-8DA2-1D41-6407-649CC3F5529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36" y="4717610"/>
            <a:ext cx="365401" cy="33901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1288A215-6F9E-361E-036C-658286547B7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10" y="4632770"/>
            <a:ext cx="3749803" cy="39755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57AF7E-0685-B3DA-849E-81A1F0B54B8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55" y="5185583"/>
            <a:ext cx="365401" cy="33901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B996F65D-DAC9-25CC-333E-3A960F55C1B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81" y="5193844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1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2103"/>
  <p:tag name="LATEXADDIN" val="\documentclass{article}&#10;\usepackage{amsmath}&#10;\usepackage{amssymb}&#10;\pagestyle{empty}&#10;\usepackage{xcolor}&#10;\usepackage{empheq}&#10;\begin{document}&#10;$2\vert \left (2^{v} \right) $&#10;\end{document}"/>
  <p:tag name="IGUANATEXSIZE" val="18"/>
  <p:tag name="IGUANATEXCURSOR" val="15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38.2077"/>
  <p:tag name="LATEXADDIN" val="\documentclass{article}&#10;\usepackage{amsmath}&#10;\usepackage{amssymb}&#10;\pagestyle{empty}&#10;\usepackage{xcolor}&#10;\usepackage{empheq}&#10;\begin{document}&#10;$4\nmid 2p^{k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2.9659"/>
  <p:tag name="LATEXADDIN" val="\documentclass{article}&#10;\usepackage{amsmath}&#10;\usepackage{amssymb}&#10;\pagestyle{empty}&#10;\usepackage{xcolor}&#10;\usepackage{empheq}&#10;\begin{document}&#10;$4\nmid 2^{v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v\geq 1 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k&gt; 0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31.4211"/>
  <p:tag name="LATEXADDIN" val="&#10;&#10;\documentclass{article}&#10;\usepackage{amsmath}&#10;\usepackage{amsfonts}&#10;\usepackage{amssymb}&#10;\pagestyle{empty}&#10;\usepackage{xcolor}&#10;\usepackage{empheq}&#10;\begin{document}&#10;$p^{k}&gt; p^{0}=1 $&#10;\end{document}"/>
  <p:tag name="IGUANATEXSIZE" val="18"/>
  <p:tag name="IGUANATEXCURSOR" val="18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75.4031"/>
  <p:tag name="LATEXADDIN" val="&#10;&#10;\documentclass{article}&#10;\usepackage{amsmath}&#10;\usepackage{amsfonts}&#10;\usepackage{amssymb}&#10;\pagestyle{empty}&#10;\usepackage{xcolor}&#10;\usepackage{empheq}&#10;\begin{document}&#10;$p^{k}+1&gt;1+1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550.4312"/>
  <p:tag name="LATEXADDIN" val="&#10;&#10;\documentclass{article}&#10;\usepackage{amsmath}&#10;\usepackage{amsfonts}&#10;\usepackage{amssymb}&#10;\pagestyle{empty}&#10;\usepackage{xcolor}&#10;\usepackage{empheq}&#10;\begin{document}&#10;$1+p^{k}&gt;2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38.1328"/>
  <p:tag name="LATEXADDIN" val="&#10;&#10;\documentclass{article}&#10;\usepackage{amsmath}&#10;\usepackage{amsfonts}&#10;\usepackage{amssymb}&#10;\pagestyle{empty}&#10;\usepackage{xcolor}&#10;\usepackage{empheq}&#10;\begin{document}&#10;${\color{red}2^{x-2}=}1+p^{k}&gt;2$&#10;\end{document}"/>
  <p:tag name="IGUANATEXSIZE" val="18"/>
  <p:tag name="IGUANATEXCURSOR" val="18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k&gt; 0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945.6318"/>
  <p:tag name="LATEXADDIN" val="&#10;&#10;\documentclass{article}&#10;\usepackage{amsmath}&#10;\usepackage{amsfonts}&#10;\usepackage{amssymb}&#10;\pagestyle{empty}&#10;\usepackage{xcolor}&#10;\usepackage{empheq}&#10;\begin{document}&#10;${\log _{2}2^{x-2}&gt;\log _{2}2}$&#10;\end{document}"/>
  <p:tag name="IGUANATEXSIZE" val="18"/>
  <p:tag name="IGUANATEXCURSOR" val="19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0.9374"/>
  <p:tag name="LATEXADDIN" val="&#10;&#10;\documentclass{article}&#10;\usepackage{amsmath}&#10;\usepackage{amsfonts}&#10;\usepackage{amssymb}&#10;\pagestyle{empty}&#10;\usepackage{xcolor}&#10;\usepackage{empheq}&#10;\begin{document}&#10;$x-2&gt; 1$&#10;\end{document}"/>
  <p:tag name="IGUANATEXSIZE" val="18"/>
  <p:tag name="IGUANATEXCURSOR" val="17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5.2156"/>
  <p:tag name="LATEXADDIN" val="&#10;&#10;\documentclass{article}&#10;\usepackage{amsmath}&#10;\usepackage{amsfonts}&#10;\usepackage{amssymb}&#10;\pagestyle{empty}&#10;\usepackage{xcolor}&#10;\usepackage{empheq}&#10;\begin{document}&#10;$2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p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 1$&#10;\end{document}"/>
  <p:tag name="IGUANATEXSIZE" val="31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0.9374"/>
  <p:tag name="LATEXADDIN" val="&#10;&#10;\documentclass{article}&#10;\usepackage{amsmath}&#10;\usepackage{amsfonts}&#10;\usepackage{amssymb}&#10;\pagestyle{empty}&#10;\usepackage{xcolor}&#10;\usepackage{empheq}&#10;\begin{document}&#10;$x-2&gt;1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83.9145"/>
  <p:tag name="LATEXADDIN" val="\documentclass{article}&#10;\usepackage{amsmath}&#10;\pagestyle{empty}&#10;\usepackage{xcolor}&#10;\usepackage{empheq}&#10;\begin{document}&#10;$ 1  =2^{x-2}-p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73.4158"/>
  <p:tag name="LATEXADDIN" val="\documentclass{article}&#10;\usepackage{amsmath}&#10;\pagestyle{empty}&#10;\usepackage{xcolor}&#10;\usepackage{empheq}&#10;\begin{document}&#10;$ 1+p=2^{x-2} 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54.8931"/>
  <p:tag name="LATEXADDIN" val="\documentclass{article}&#10;\usepackage{amsmath}&#10;\pagestyle{empty}&#10;\usepackage{xcolor}&#10;\usepackage{empheq}&#10;\begin{document}&#10;$ 2^{2}\cdot \left ( 1+p \right )=2^{x} $&#10;\end{document}"/>
  <p:tag name="IGUANATEXSIZE" val="18"/>
  <p:tag name="IGUANATEXCURSOR" val="15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31.833"/>
  <p:tag name="LATEXADDIN" val="\documentclass{article}&#10;\usepackage{amsmath}&#10;\pagestyle{empty}&#10;\usepackage{xcolor}&#10;\usepackage{empheq}&#10;\begin{document}&#10;$ \log _{2}2^{2}\cdot \left ( 1+p \right )=\log _{2}2^{x} 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1.369"/>
  <p:tag name="LATEXADDIN" val="\documentclass{article}&#10;\usepackage{amsmath}&#10;\pagestyle{empty}&#10;\usepackage{xcolor}&#10;\usepackage{empheq}&#10;\begin{document}&#10;$ 2+\log _{2} \left ( 1+p \right )=x $&#10;\end{document}"/>
  <p:tag name="IGUANATEXSIZE" val="18"/>
  <p:tag name="IGUANATEXCURSOR" val="15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7.619"/>
  <p:tag name="LATEXADDIN" val="\documentclass{article}&#10;\usepackage{amsmath}&#10;\pagestyle{empty}&#10;\usepackage{xcolor}&#10;\usepackage{empheq}&#10;\begin{document}&#10;$x= 2+\log _{2} \left ( 1+p \right ) 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9.1451"/>
  <p:tag name="LATEXADDIN" val="\documentclass{article}&#10;\usepackage{amsmath}&#10;\usepackage{amsfonts}&#10;\pagestyle{empty}&#10;\usepackage{xcolor}&#10;\usepackage{empheq}&#10;\begin{document}&#10;$\log _{2} \left ( 1+p \right ) \in \mathbb{Z}$&#10;\end{document}"/>
  <p:tag name="IGUANATEXSIZE" val="18"/>
  <p:tag name="IGUANATEXCURSOR" val="18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8.478"/>
  <p:tag name="LATEXADDIN" val="\documentclass{article}&#10;\usepackage{amsmath}&#10;\pagestyle{empty}&#10;\usepackage{xcolor}&#10;\usepackage{empheq}&#10;\begin{document}&#10;$\left ( x,p,y,z \right )=\left (2+\log _{2} \left ( 1+p \right ),p,2,p+2  \right ) $&#10;\end{document}"/>
  <p:tag name="IGUANATEXSIZE" val="18"/>
  <p:tag name="IGUANATEXCURSOR" val="20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 p\neq 2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usepackage{xcolor}&#10;\usepackage{empheq}&#10;\begin{document}&#10;$z$&#10;\end{document}"/>
  <p:tag name="IGUANATEXSIZE" val="31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7.7165"/>
  <p:tag name="LATEXADDIN" val="\documentclass{article}&#10;\usepackage{amsmath}&#10;\usepackage{amssymb}&#10;\pagestyle{empty}&#10;\usepackage{xcolor}&#10;\usepackage{empheq}&#10;\begin{document}&#10;$2\nmid z^{2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3.1346"/>
  <p:tag name="LATEXADDIN" val="\documentclass{article}&#10;\usepackage{amsmath}&#10;\pagestyle{empty}&#10;\usepackage{xcolor}&#10;\usepackage{empheq}&#10;\begin{document}&#10;$p\equiv -1\left ( \mod4 \right )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139.108"/>
  <p:tag name="LATEXADDIN" val="\documentclass{article}&#10;\usepackage{amsmath}&#10;\pagestyle{empty}&#10;\usepackage{xcolor}&#10;\usepackage{empheq}&#10;\begin{document}&#10;$p^{y}\equiv \left(-1\right)^{y}\left ( \mod4 \right )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2.3771"/>
  <p:tag name="LATEXADDIN" val="\documentclass{article}&#10;\usepackage{amsmath}&#10;\pagestyle{empty}&#10;\usepackage{xcolor}&#10;\usepackage{empheq}&#10;\begin{document}&#10;$p^{y}\equiv -1\left ( \mod4 \right )$&#10;\end{document}"/>
  <p:tag name="IGUANATEXSIZE" val="18"/>
  <p:tag name="IGUANATEXCURSOR" val="13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usepackage{xcolor}&#10;\usepackage{empheq}&#10;\begin{document}&#10;$2^{x}\equiv 0\left ( \mod4 \right )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\geq 3 $&#10;\end{document}"/>
  <p:tag name="IGUANATEXSIZE" val="18"/>
  <p:tag name="IGUANATEXCURSOR" val="17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9.344"/>
  <p:tag name="LATEXADDIN" val="\documentclass{article}&#10;\usepackage{amsmath}&#10;\pagestyle{empty}&#10;\usepackage{xcolor}&#10;\usepackage{empheq}&#10;\begin{document}&#10;$  2^{x}+p^{y}\equiv -1\left ( \mod4 \right )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69.6288"/>
  <p:tag name="LATEXADDIN" val="\documentclass{article}&#10;\usepackage{amsmath}&#10;\pagestyle{empty}&#10;\usepackage{xcolor}&#10;\usepackage{empheq}&#10;\begin{document}&#10;$  z^{2}\equiv -1\left ( \mod4 \right )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equiv b\left ( \mod n \right )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not\equiv b\left ( \mod n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8.174"/>
  <p:tag name="LATEXADDIN" val="\documentclass{article}&#10;\usepackage{amsmath}&#10;\pagestyle{empty}&#10;\usepackage{xcolor}&#10;\usepackage{empheq}&#10;\begin{document}&#10;${a^{x}-b^{y}}={1}$&#10;\end{document}"/>
  <p:tag name="IGUANATEXSIZE" val="18"/>
  <p:tag name="IGUANATEXCURSOR" val="13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9.374"/>
  <p:tag name="LATEXADDIN" val="\documentclass{article}&#10;\usepackage{amsmath}&#10;\pagestyle{empty}&#10;\usepackage{xcolor}&#10;\usepackage{empheq}&#10;\begin{document}&#10;$min \left \{ a,b,x,y \right \}&gt;1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usepackage{xcolor}&#10;\usepackage{empheq}&#10;\begin{document}&#10;$y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91.7135"/>
  <p:tag name="LATEXADDIN" val="\documentclass{article}&#10;\usepackage{amsmath}&#10;\pagestyle{empty}&#10;\usepackage{xcolor}&#10;\usepackage{empheq}&#10;\begin{document}&#10;$a,b,x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6.6742"/>
  <p:tag name="LATEXADDIN" val="\documentclass{article}&#10;\usepackage{amsmath}&#10;\pagestyle{empty}&#10;\usepackage{xcolor}&#10;\usepackage{empheq}&#10;\begin{document}&#10;${2^{x}+1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9.925"/>
  <p:tag name="LATEXADDIN" val="\documentclass{article}&#10;\usepackage{amsmath}&#10;\pagestyle{empty}&#10;\usepackage{xcolor}&#10;\usepackage{empheq}&#10;\begin{document}&#10;${1+p^{y}}={z^{2}}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1331"/>
  <p:tag name="LATEXADDIN" val="\documentclass{article}&#10;\usepackage{amsmath}&#10;\pagestyle{empty}&#10;\usepackage{xcolor}&#10;\usepackage{empheq}&#10;\begin{document}&#10;$ \left (p,y,z  \right )=\left ( 3,1,2 \right )$&#10;\end{document}"/>
  <p:tag name="IGUANATEXSIZE" val="18"/>
  <p:tag name="IGUANATEXCURSOR" val="13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{xcolor}&#10;\usepackage{empheq}&#10;\begin{document}&#10;$r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6.6667"/>
  <p:tag name="LATEXADDIN" val="\documentclass{article}&#10;\usepackage{amsmath}&#10;\pagestyle{empty}&#10;\usepackage{xcolor}&#10;\usepackage{empheq}&#10;\begin{document}&#10;${2^{x}+3^{y}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498.313"/>
  <p:tag name="LATEXADDIN" val="\documentclass{article}&#10;\usepackage{amsmath}&#10;\pagestyle{empty}&#10;\usepackage{xcolor}&#10;\usepackage{empheq}&#10;\begin{document}&#10;${6x+8y}={46}$ , $x^{2}+y^{2}=z^{2}$ , $10x^{2}-7y=17$ , $x\left ( y+1 \right )^{2}=243y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31.421"/>
  <p:tag name="LATEXADDIN" val="\documentclass{article}&#10;\usepackage{amsmath}&#10;\pagestyle{empty}&#10;\usepackage{xcolor}&#10;\usepackage{empheq}&#10;\begin{document}&#10;$\left ( x,p,y,z \right )\in\left \{\left ( 4,3,2,5 \right ) ,\left ( 2r,2 ^{r+1}+1,1,2^{r}+1\right )\right \}$&#10;\end{document}"/>
  <p:tag name="IGUANATEXSIZE" val="18"/>
  <p:tag name="IGUANATEXCURSOR" val="14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9.7"/>
  <p:tag name="LATEXADDIN" val="\documentclass{article}&#10;\usepackage{amsmath}&#10;\usepackage{amssymb}&#10;\pagestyle{empty}&#10;\usepackage{xcolor}&#10;\usepackage{empheq}&#10;\begin{document}&#10;$\therefore p\neq 2$&#10;\end{document}"/>
  <p:tag name="IGUANATEXSIZE" val="18"/>
  <p:tag name="IGUANATEXCURSOR" val="6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90.2137"/>
  <p:tag name="LATEXADDIN" val="\documentclass{article}&#10;\usepackage{amsmath}&#10;\pagestyle{empty}&#10;\usepackage{xcolor}&#10;\usepackage{empheq}&#10;\begin{document}&#10;$p=3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 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.2137"/>
  <p:tag name="LATEXADDIN" val="\documentclass{article}&#10;\usepackage{amsmath}&#10;\pagestyle{empty}&#10;\usepackage{xcolor}&#10;\usepackage{empheq}&#10;\begin{document}&#10;$p\neq 3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pagestyle{empty}&#10;\usepackage{xcolor}&#10;\usepackage{empheq}&#10;\begin{document}&#10;$x=0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0.956"/>
  <p:tag name="LATEXADDIN" val="\documentclass{article}&#10;\usepackage{amsmath}&#10;\pagestyle{empty}&#10;\usepackage{xcolor}&#10;\usepackage{empheq}&#10;\begin{document}&#10;$\left ( x,y,z \right )\in\left \{\left (3,3,0,3 \right ) ,\left ( 0,3,1,2 \right ),\left ( 4,3,2,5 \right )\right \}$&#10;\end{document}"/>
  <p:tag name="IGUANATEXSIZE" val="18"/>
  <p:tag name="IGUANATEXCURSOR" val="2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7.4541"/>
  <p:tag name="LATEXADDIN" val="\documentclass{article}&#10;\usepackage{amsmath}&#10;\pagestyle{empty}&#10;\usepackage{xcolor}&#10;\usepackage{empheq}&#10;\begin{document}&#10;$x=2n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3.712"/>
  <p:tag name="LATEXADDIN" val="\documentclass{article}&#10;\usepackage{amsmath}&#10;\usepackage{amsfonts}&#10;\pagestyle{empty}&#10;\usepackage{xcolor}&#10;\usepackage{empheq}&#10;\begin{document}&#10;$n\in \mathbb{Z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7.949"/>
  <p:tag name="LATEXADDIN" val="\documentclass{article}&#10;\usepackage{amsmath}&#10;\usepackage{amssymb}&#10;\pagestyle{empty}&#10;\usepackage{xcolor}&#10;\usepackage{empheq}&#10;\begin{document}&#10;$ p\neq 2,3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3.922"/>
  <p:tag name="LATEXADDIN" val="\documentclass{article}&#10;\usepackage{amsmath}&#10;\pagestyle{empty}&#10;\usepackage{xcolor}&#10;\usepackage{empheq}&#10;\begin{document}&#10;${ax+by}=c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93.6633"/>
  <p:tag name="LATEXADDIN" val="\documentclass{article}&#10;\usepackage{amsmath}&#10;\usepackage{amsfonts}&#10;\pagestyle{empty}&#10;\usepackage{xcolor}&#10;\usepackage{empheq}&#10;\begin{document}&#10;$p=2^{n+1}+1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&#10;&#10;\documentclass{article}&#10;\usepackage{amsmath}&#10;\usepackage{amsfonts}&#10;\usepackage{amssymb}&#10;\pagestyle{empty}&#10;\usepackage{xcolor}&#10;\usepackage{empheq}&#10;\begin{document}&#10;$p\equiv 3\left ( \mod4 \right )$&#10;\end{document}"/>
  <p:tag name="IGUANATEXSIZE" val="18"/>
  <p:tag name="IGUANATEXCURSOR" val="17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883"/>
  <p:tag name="LATEXADDIN" val="\documentclass{article}&#10;\usepackage{amsmath}&#10;\usepackage{amssymb}&#10;\pagestyle{empty}&#10;\usepackage{xcolor}&#10;\usepackage{empheq}&#10;\begin{document}&#10;$\therefore  p\equiv 1\left ( \mod4 \right )$&#10;\end{document}"/>
  <p:tag name="IGUANATEXSIZE" val="18"/>
  <p:tag name="IGUANATEXCURSOR" val="18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&#10;&#10;\documentclass{article}&#10;\usepackage{amsmath}&#10;\usepackage{amsfonts}&#10;\usepackage{amssymb}&#10;\pagestyle{empty}&#10;\usepackage{xcolor}&#10;\usepackage{empheq}&#10;\begin{document}&#10;$y=0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9.603"/>
  <p:tag name="LATEXADDIN" val="\documentclass{article}&#10;\usepackage{amsmath}&#10;\pagestyle{empty}&#10;\usepackage{xcolor}&#10;\usepackage{empheq}&#10;\begin{document}&#10;$ \left (x,p,y,z  \right )=\left ( 3,p,0,3 \right )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.49158"/>
  <p:tag name="ORIGINALWIDTH" val="76.49047"/>
  <p:tag name="LATEXADDIN" val="\documentclass{article}&#10;\usepackage{amsmath}&#10;\usepackage{amssymb}&#10;\pagestyle{empty}&#10;\usepackage{xcolor}&#10;\usepackage{empheq}&#10;\begin{document}&#10;$\therefore 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93.9632"/>
  <p:tag name="LATEXADDIN" val="\documentclass{article}&#10;\usepackage{amsmath}&#10;\usepackage{amsfonts}&#10;\pagestyle{empty}&#10;\usepackage{xcolor}&#10;\usepackage{empheq}&#10;\begin{document}&#10;$k\in \mathbb{Z}$&#10;\end{document}"/>
  <p:tag name="IGUANATEXSIZE" val="18"/>
  <p:tag name="IGUANATEXCURSOR" val="15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+p^{2k}=z^{2}}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=z^{2}-p^{2k}}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93.851"/>
  <p:tag name="LATEXADDIN" val="\documentclass{article}&#10;\usepackage{amsmath}&#10;\pagestyle{empty}&#10;\usepackage{xcolor}&#10;\usepackage{empheq}&#10;\begin{document}&#10;$2^{x}=\left ( z-p^{k} \right ) \left ( z+p^{k}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44.3944"/>
  <p:tag name="LATEXADDIN" val="\documentclass{article}&#10;\usepackage{amsmath}&#10;\pagestyle{empty}&#10;\usepackage{xcolor}&#10;\usepackage{empheq}&#10;\begin{document}&#10;$\left ( z+p^{k} \right )=2^{x-v}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63.1422"/>
  <p:tag name="LATEXADDIN" val="\documentclass{article}&#10;\usepackage{amsmath}&#10;\pagestyle{empty}&#10;\usepackage{xcolor}&#10;\usepackage{empheq}&#10;\begin{document}&#10;$ 2p^{k}  =2^{x-v}-2^{v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03.112"/>
  <p:tag name="LATEXADDIN" val="\documentclass{article}&#10;\usepackage{amsmath}&#10;\pagestyle{empty}&#10;\usepackage{xcolor}&#10;\usepackage{empheq}&#10;\begin{document}&#10;$ 2p^{k}  =2^{v}\left (2^{x-2v}-1  \right )$&#10;\end{document}"/>
  <p:tag name="IGUANATEXSIZE" val="18"/>
  <p:tag name="IGUANATEXCURSOR" val="16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p\neq 2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72.9659"/>
  <p:tag name="LATEXADDIN" val="\documentclass{article}&#10;\usepackage{amsmath}&#10;\usepackage{amssymb}&#10;\pagestyle{empty}&#10;\usepackage{xcolor}&#10;\usepackage{empheq}&#10;\begin{document}&#10;$2\nmid p^{k}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20.1349"/>
  <p:tag name="LATEXADDIN" val="\documentclass{article}&#10;\usepackage{amsmath}&#10;\usepackage{amssymb}&#10;\pagestyle{empty}&#10;\usepackage{xcolor}&#10;\usepackage{empheq}&#10;\begin{document}&#10;$4\nmid 2^{v}\left (2^{x-2v}-1  \right )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83.1271"/>
  <p:tag name="LATEXADDIN" val="\documentclass{article}&#10;\usepackage{amsmath}&#10;\usepackage{amssymb}&#10;\pagestyle{empty}&#10;\usepackage{xcolor}&#10;\usepackage{empheq}&#10;\begin{document}&#10;$2\vert \left (2^{v}\left (2^{x-2v}-1  \right )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92.9509"/>
  <p:tag name="LATEXADDIN" val="\documentclass{article}&#10;\usepackage{amsmath}&#10;\usepackage{amssymb}&#10;\pagestyle{empty}&#10;\usepackage{xcolor}&#10;\usepackage{empheq}&#10;\begin{document}&#10;$2\vert \left (2p^{k} \right) 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.225"/>
  <p:tag name="LATEXADDIN" val="\documentclass{article}&#10;\usepackage{amsmath}&#10;\usepackage{amssymb}&#10;\pagestyle{empty}&#10;\usepackage{xcolor}&#10;\usepackage{empheq}&#10;\begin{document}&#10;$2\vert 2^{v}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082.115"/>
  <p:tag name="LATEXADDIN" val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/>
  <p:tag name="IGUANATEXSIZE" val="18"/>
  <p:tag name="IGUANATEXCURSOR" val="2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usepackage{xcolor}&#10;\usepackage{empheq}&#10;\begin{document}&#10;$v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10777</TotalTime>
  <Words>1170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นิยามและคุณสมบัติของคอนกรูเอนซ์ </vt:lpstr>
      <vt:lpstr>ทฤษฎีบท 1  (ข้อความคาดการณ์กาตาลัน)  ให้           และ    เป็นจำนวนเต็ม  โดยที่                       จะได้ว่า สมการไดโอแฟนไทน์                    มีผลเฉลยเพียงผลเฉลยเดียว  คือ  ทฤษฎีบท 2 [3] สมการไดโอแฟนไทน์                       มีผลเฉลยที่เป็นจำนวนเต็มที่ไม่เป็นลบเพียงผลเฉลยเดียว  คือ ทฤษฎีบท 3 [1]  ถ้า           แล้วสมการไดโอแฟนไทน์                     มีผลเฉลยที่เป็นจำนวนเต็มที่  ไม่เป็นลบเพียงผลเฉลยเดียว คือ  ทฤษฎีบท 4   ถ้า    เป็นจำนวนคู่ และ             แล้วสมการไดโอแฟนไทน์                          มีผลเฉลยที่เป็นจำนวนเต็มที่ไม่เป็นลบอยู่ในรูปแบบต่อไปนี้เท่านั้น คือ  เมื่อ    เป็นจำนวนเต็มที่ไม่เป็นลบ  ทฤษฎีบท 5 [2] สมการไดโอแฟนไทน์         มีผลเฉลยที่เป็นจำนวนเต็มที่ไม่เป็นลบ  เพียงสามผลเฉลย คือ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2</cp:revision>
  <dcterms:created xsi:type="dcterms:W3CDTF">2023-03-11T14:01:53Z</dcterms:created>
  <dcterms:modified xsi:type="dcterms:W3CDTF">2023-04-03T07:26:46Z</dcterms:modified>
</cp:coreProperties>
</file>