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70" r:id="rId14"/>
    <p:sldId id="271" r:id="rId15"/>
    <p:sldId id="273" r:id="rId16"/>
    <p:sldId id="275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85705-A7C4-4558-94E6-AD697E6B50A0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65E50-AE29-4ADB-AED5-7C45D4B2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4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E2DBBC-688B-4D20-A31F-2B490F404C91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0E7C1-628F-4CDA-B1A6-AD0F626A74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yanlhu@umac.mo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Slide00 </a:t>
            </a:r>
            <a:r>
              <a:rPr lang="en-US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HK" dirty="0"/>
              <a:t>CISC7201 INTRODUCTION TO DATA SCIENCE PROGRAMMING</a:t>
            </a:r>
            <a:endParaRPr lang="en-US" dirty="0"/>
          </a:p>
          <a:p>
            <a:r>
              <a:rPr lang="en-US" dirty="0"/>
              <a:t>Dr. Ryan Leong Hou U</a:t>
            </a:r>
          </a:p>
          <a:p>
            <a:r>
              <a:rPr lang="en-US" dirty="0"/>
              <a:t>Interim Head of Centre for Data Science (CDS)</a:t>
            </a:r>
          </a:p>
        </p:txBody>
      </p:sp>
    </p:spTree>
    <p:extLst>
      <p:ext uri="{BB962C8B-B14F-4D97-AF65-F5344CB8AC3E}">
        <p14:creationId xmlns:p14="http://schemas.microsoft.com/office/powerpoint/2010/main" val="3556988317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Lecture &amp; Tutorial classes</a:t>
            </a:r>
          </a:p>
          <a:p>
            <a:pPr lvl="1"/>
            <a:r>
              <a:rPr lang="en-US" dirty="0"/>
              <a:t>Monday (weekly)</a:t>
            </a:r>
          </a:p>
          <a:p>
            <a:pPr lvl="2"/>
            <a:r>
              <a:rPr lang="en-US" dirty="0"/>
              <a:t>19:00 - 22:00 @E12-G003(L)</a:t>
            </a:r>
          </a:p>
          <a:p>
            <a:endParaRPr lang="en-US" dirty="0"/>
          </a:p>
          <a:p>
            <a:r>
              <a:rPr lang="en-US" dirty="0"/>
              <a:t>You need to attend every class. Some </a:t>
            </a:r>
            <a:r>
              <a:rPr lang="en-US" dirty="0" err="1"/>
              <a:t>inclass</a:t>
            </a:r>
            <a:r>
              <a:rPr lang="en-US" dirty="0"/>
              <a:t> exercises / quizzes will be given without prior notice.</a:t>
            </a:r>
          </a:p>
        </p:txBody>
      </p:sp>
    </p:spTree>
    <p:extLst>
      <p:ext uri="{BB962C8B-B14F-4D97-AF65-F5344CB8AC3E}">
        <p14:creationId xmlns:p14="http://schemas.microsoft.com/office/powerpoint/2010/main" val="32559043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 (tentative)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Read &amp; Listen</a:t>
            </a:r>
          </a:p>
          <a:p>
            <a:pPr lvl="1"/>
            <a:r>
              <a:rPr lang="en-US" dirty="0"/>
              <a:t>Course slides</a:t>
            </a:r>
          </a:p>
          <a:p>
            <a:pPr lvl="1"/>
            <a:r>
              <a:rPr lang="en-US" dirty="0"/>
              <a:t>Textbooks</a:t>
            </a:r>
          </a:p>
          <a:p>
            <a:pPr lvl="1"/>
            <a:r>
              <a:rPr lang="en-US" dirty="0"/>
              <a:t>Tutorials</a:t>
            </a:r>
          </a:p>
          <a:p>
            <a:r>
              <a:rPr lang="en-US" u="sng" dirty="0"/>
              <a:t>Practices</a:t>
            </a:r>
          </a:p>
          <a:p>
            <a:pPr lvl="1"/>
            <a:r>
              <a:rPr lang="en-US"/>
              <a:t>5+++ </a:t>
            </a:r>
            <a:r>
              <a:rPr lang="en-US" dirty="0"/>
              <a:t>written &amp; programming Assignments (30%)</a:t>
            </a:r>
          </a:p>
          <a:p>
            <a:pPr lvl="1"/>
            <a:r>
              <a:rPr lang="en-US" dirty="0"/>
              <a:t>1-2 written projects (30%)</a:t>
            </a:r>
          </a:p>
          <a:p>
            <a:r>
              <a:rPr lang="en-US" u="sng" dirty="0"/>
              <a:t>Exams</a:t>
            </a:r>
          </a:p>
          <a:p>
            <a:pPr lvl="1"/>
            <a:r>
              <a:rPr lang="en-US" dirty="0"/>
              <a:t>1 final (40%)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6229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on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Assignments/projects/summaries:</a:t>
            </a:r>
          </a:p>
          <a:p>
            <a:pPr lvl="1"/>
            <a:r>
              <a:rPr lang="en-US" dirty="0"/>
              <a:t>Work on project independently:</a:t>
            </a:r>
          </a:p>
          <a:p>
            <a:pPr lvl="1"/>
            <a:r>
              <a:rPr lang="en-US" dirty="0"/>
              <a:t>No direct sharing of questions/codes</a:t>
            </a:r>
          </a:p>
          <a:p>
            <a:pPr lvl="1"/>
            <a:r>
              <a:rPr lang="en-US" dirty="0"/>
              <a:t>No line-by-line assistant</a:t>
            </a:r>
          </a:p>
          <a:p>
            <a:pPr lvl="1"/>
            <a:r>
              <a:rPr lang="en-US" dirty="0"/>
              <a:t>No exchange of answers/codes</a:t>
            </a:r>
          </a:p>
          <a:p>
            <a:pPr lvl="1"/>
            <a:r>
              <a:rPr lang="en-US" dirty="0"/>
              <a:t>You are encouraged to ask questions of one another, and to respond to other student's questions (and especially on the email list)</a:t>
            </a:r>
          </a:p>
          <a:p>
            <a:r>
              <a:rPr lang="en-US" u="sng" dirty="0"/>
              <a:t>Exams:</a:t>
            </a:r>
          </a:p>
          <a:p>
            <a:pPr lvl="1"/>
            <a:r>
              <a:rPr lang="en-US" b="1" dirty="0"/>
              <a:t>Closed-book</a:t>
            </a:r>
            <a:r>
              <a:rPr lang="en-US" dirty="0"/>
              <a:t> but 1~2 cheat sheets are allowed.</a:t>
            </a:r>
          </a:p>
          <a:p>
            <a:pPr lvl="1"/>
            <a:r>
              <a:rPr lang="en-US" b="1" dirty="0"/>
              <a:t>No make-up tests</a:t>
            </a:r>
            <a:r>
              <a:rPr lang="en-US" dirty="0"/>
              <a:t> unless absence is due to serious illness.</a:t>
            </a:r>
          </a:p>
          <a:p>
            <a:pPr lvl="1"/>
            <a:r>
              <a:rPr lang="en-US" b="1" dirty="0"/>
              <a:t>Doctor’s diagnostic note </a:t>
            </a:r>
            <a:r>
              <a:rPr lang="en-US" dirty="0"/>
              <a:t>is required. The final grade will be scaled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180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Submission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[Less than 24 hours]</a:t>
            </a:r>
          </a:p>
          <a:p>
            <a:pPr lvl="1"/>
            <a:r>
              <a:rPr lang="en-US" dirty="0"/>
              <a:t>Deduct 20% of the mark</a:t>
            </a:r>
          </a:p>
          <a:p>
            <a:r>
              <a:rPr lang="en-US" dirty="0"/>
              <a:t>Else If [Less than 48 hours]</a:t>
            </a:r>
          </a:p>
          <a:p>
            <a:pPr lvl="1"/>
            <a:r>
              <a:rPr lang="en-US" dirty="0"/>
              <a:t>Deduct 50% of the mark</a:t>
            </a:r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Deduct 100% of the mark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Please start your assignment as soon as possible. In case you meet any problems of the assignment, you are welcome to consult me and the </a:t>
            </a:r>
            <a:r>
              <a:rPr lang="en-US" b="1" dirty="0"/>
              <a:t>tutor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50692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Expectation of this course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43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At the end of this course, you should be able to understand the following topics.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Understanding of Data Science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 week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Crash course in Python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2-3 weeks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Basic libraries in Python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Visualization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Linear Algebra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Statistics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Probability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Gradient Descent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Getting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1279540474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355-0F8A-4DE6-AC4C-E376F20E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time is permitted, you will be able to have some ideas of the following topics.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46C-52AA-4768-9147-77A5EFB8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Distributed Data Processing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MapReduce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Hadoop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Spark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Machine Learning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Nearest neighbors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Linear Regression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Decision Trees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Neural Networks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Recommendation Systems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1340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Simply use some existing tools to complete some easy-to-solve data processing / analytical problems</a:t>
            </a:r>
          </a:p>
        </p:txBody>
      </p:sp>
    </p:spTree>
    <p:extLst>
      <p:ext uri="{BB962C8B-B14F-4D97-AF65-F5344CB8AC3E}">
        <p14:creationId xmlns:p14="http://schemas.microsoft.com/office/powerpoint/2010/main" val="229237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âalibaba cloudâçå¾çæç´¢ç»æ">
            <a:extLst>
              <a:ext uri="{FF2B5EF4-FFF2-40B4-BE49-F238E27FC236}">
                <a16:creationId xmlns:a16="http://schemas.microsoft.com/office/drawing/2014/main" id="{316CFD05-0106-4DA8-926E-3672D03A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37182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6219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Today go through our expectations and course plan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Briefly overview the data science background and applications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7187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40" y="1901485"/>
            <a:ext cx="2694461" cy="2502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u="sng" dirty="0"/>
              <a:t>Who am I?</a:t>
            </a:r>
          </a:p>
          <a:p>
            <a:pPr lvl="1"/>
            <a:r>
              <a:rPr lang="en-US" altLang="zh-TW" dirty="0"/>
              <a:t>Dr. Ryan L.H. U</a:t>
            </a:r>
          </a:p>
          <a:p>
            <a:pPr lvl="1"/>
            <a:r>
              <a:rPr lang="en-US" altLang="zh-TW" dirty="0"/>
              <a:t>A faculty member in CIS</a:t>
            </a:r>
          </a:p>
          <a:p>
            <a:pPr lvl="1"/>
            <a:r>
              <a:rPr lang="en-US" altLang="zh-TW" dirty="0"/>
              <a:t>Office: E11-4021</a:t>
            </a:r>
          </a:p>
          <a:p>
            <a:pPr lvl="1"/>
            <a:r>
              <a:rPr lang="en-US" altLang="zh-TW" dirty="0"/>
              <a:t>Phone: 8822-4493</a:t>
            </a:r>
          </a:p>
          <a:p>
            <a:pPr lvl="1"/>
            <a:r>
              <a:rPr lang="en-US" altLang="zh-TW" dirty="0">
                <a:hlinkClick r:id="rId3"/>
              </a:rPr>
              <a:t>ryanlhu@umac.mo</a:t>
            </a:r>
            <a:endParaRPr lang="en-US" altLang="zh-TW" dirty="0"/>
          </a:p>
          <a:p>
            <a:r>
              <a:rPr lang="en-US" altLang="zh-TW" u="sng" dirty="0"/>
              <a:t>Office Hours</a:t>
            </a:r>
          </a:p>
          <a:p>
            <a:pPr lvl="1"/>
            <a:r>
              <a:rPr lang="en-US" altLang="zh-TW" dirty="0"/>
              <a:t>Tuesday 11:00-12:00 a.m.</a:t>
            </a:r>
          </a:p>
          <a:p>
            <a:pPr lvl="1"/>
            <a:r>
              <a:rPr lang="en-US" altLang="zh-TW" dirty="0"/>
              <a:t>Thursday 11:00-12:00 a.m.</a:t>
            </a:r>
          </a:p>
          <a:p>
            <a:pPr lvl="1"/>
            <a:r>
              <a:rPr lang="en-US" altLang="zh-TW" dirty="0"/>
              <a:t>Or by email appointment</a:t>
            </a:r>
          </a:p>
          <a:p>
            <a:r>
              <a:rPr lang="en-US" altLang="zh-TW" u="sng" dirty="0"/>
              <a:t>TA</a:t>
            </a:r>
          </a:p>
          <a:p>
            <a:pPr lvl="1"/>
            <a:r>
              <a:rPr lang="en-US" dirty="0"/>
              <a:t>We will have a teaching assistant but I am not sure who will take this job… </a:t>
            </a:r>
          </a:p>
        </p:txBody>
      </p:sp>
    </p:spTree>
    <p:extLst>
      <p:ext uri="{BB962C8B-B14F-4D97-AF65-F5344CB8AC3E}">
        <p14:creationId xmlns:p14="http://schemas.microsoft.com/office/powerpoint/2010/main" val="27099985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/>
              <a:t>Via </a:t>
            </a:r>
            <a:r>
              <a:rPr lang="en-US" altLang="zh-TW" u="sng" dirty="0" err="1"/>
              <a:t>UMMoodle</a:t>
            </a:r>
            <a:endParaRPr lang="en-US" altLang="zh-TW" u="sng" dirty="0"/>
          </a:p>
          <a:p>
            <a:pPr lvl="1"/>
            <a:r>
              <a:rPr lang="en-US" altLang="zh-TW" dirty="0"/>
              <a:t>There is a forum for discussion</a:t>
            </a:r>
          </a:p>
          <a:p>
            <a:r>
              <a:rPr lang="en-US" altLang="zh-TW" u="sng" dirty="0"/>
              <a:t>By Email</a:t>
            </a:r>
          </a:p>
          <a:p>
            <a:pPr lvl="1"/>
            <a:r>
              <a:rPr lang="en-US" altLang="zh-TW" dirty="0"/>
              <a:t>In general, I will reply an email in </a:t>
            </a:r>
            <a:r>
              <a:rPr lang="en-US" altLang="zh-TW" b="1" dirty="0"/>
              <a:t>1~2 hours </a:t>
            </a:r>
            <a:r>
              <a:rPr lang="en-US" altLang="zh-TW" dirty="0"/>
              <a:t>(only if your emails are sent in working hours.)</a:t>
            </a:r>
          </a:p>
          <a:p>
            <a:pPr lvl="1"/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9929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3386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/>
              <a:t>Data</a:t>
            </a:r>
            <a:r>
              <a:rPr lang="zh-TW" altLang="en-US" sz="2100" dirty="0"/>
              <a:t> </a:t>
            </a:r>
            <a:r>
              <a:rPr lang="en-US" altLang="zh-TW" sz="2100" dirty="0"/>
              <a:t>Science</a:t>
            </a:r>
            <a:r>
              <a:rPr lang="zh-TW" altLang="en-US" sz="2100" dirty="0"/>
              <a:t> </a:t>
            </a:r>
            <a:r>
              <a:rPr lang="en-US" altLang="zh-TW" sz="2100" dirty="0"/>
              <a:t>from Scratch</a:t>
            </a:r>
            <a:endParaRPr lang="en-US" sz="21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Joel Grus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images-na.ssl-images-amazon.com/images/I/51dZW9t3GeL._SX379_BO1,204,203,200_.jpg">
            <a:extLst>
              <a:ext uri="{FF2B5EF4-FFF2-40B4-BE49-F238E27FC236}">
                <a16:creationId xmlns:a16="http://schemas.microsoft.com/office/drawing/2014/main" id="{94F23D3F-A539-459B-8CDF-EE920031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27" y="868680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924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Introducing Python: Modern Computing in Simple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HK" dirty="0"/>
              <a:t>Bill </a:t>
            </a:r>
            <a:r>
              <a:rPr lang="en-HK" dirty="0" err="1"/>
              <a:t>Lubanovic</a:t>
            </a:r>
            <a:r>
              <a:rPr lang="en-HK" dirty="0"/>
              <a:t> </a:t>
            </a:r>
            <a:endParaRPr lang="en-US" dirty="0"/>
          </a:p>
        </p:txBody>
      </p:sp>
      <p:pic>
        <p:nvPicPr>
          <p:cNvPr id="2050" name="Picture 2" descr="https://images-na.ssl-images-amazon.com/images/I/51RI0fguiLL._SX379_BO1,204,203,200_.jpg">
            <a:extLst>
              <a:ext uri="{FF2B5EF4-FFF2-40B4-BE49-F238E27FC236}">
                <a16:creationId xmlns:a16="http://schemas.microsoft.com/office/drawing/2014/main" id="{0D6F95DF-CC10-40E7-8E6E-6FEC7778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27" y="1052512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7893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2400" dirty="0"/>
              <a:t>Python for Data Analysis: Data Wrangling with Pandas, NumPy, and </a:t>
            </a:r>
            <a:r>
              <a:rPr lang="en-HK" sz="2400" dirty="0" err="1"/>
              <a:t>IPython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HK" dirty="0"/>
              <a:t>Wes McKinney</a:t>
            </a:r>
            <a:endParaRPr lang="en-US" dirty="0"/>
          </a:p>
        </p:txBody>
      </p:sp>
      <p:pic>
        <p:nvPicPr>
          <p:cNvPr id="3074" name="Picture 2" descr="https://images-na.ssl-images-amazon.com/images/I/51lod1FJujL._SX378_BO1,204,203,200_.jpg">
            <a:extLst>
              <a:ext uri="{FF2B5EF4-FFF2-40B4-BE49-F238E27FC236}">
                <a16:creationId xmlns:a16="http://schemas.microsoft.com/office/drawing/2014/main" id="{B7D9FE6A-9CEF-4074-906C-183CF74F7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90" y="1052512"/>
            <a:ext cx="36195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2263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520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465</TotalTime>
  <Words>484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Courier New</vt:lpstr>
      <vt:lpstr>Wingdings</vt:lpstr>
      <vt:lpstr>Retrospect</vt:lpstr>
      <vt:lpstr>Slide00 Course Overview</vt:lpstr>
      <vt:lpstr>Short Term Plan</vt:lpstr>
      <vt:lpstr>About me</vt:lpstr>
      <vt:lpstr>Communications</vt:lpstr>
      <vt:lpstr>Reference books</vt:lpstr>
      <vt:lpstr>Data Science from Scratch</vt:lpstr>
      <vt:lpstr>Introducing Python: Modern Computing in Simple Packages</vt:lpstr>
      <vt:lpstr>Python for Data Analysis: Data Wrangling with Pandas, NumPy, and IPython</vt:lpstr>
      <vt:lpstr>Course Work</vt:lpstr>
      <vt:lpstr>Regular meetings</vt:lpstr>
      <vt:lpstr>Assessments (tentative)</vt:lpstr>
      <vt:lpstr>Policy on Collaboration</vt:lpstr>
      <vt:lpstr>Late Submission Policy</vt:lpstr>
      <vt:lpstr>Expectation of this course</vt:lpstr>
      <vt:lpstr>At the end of this course, you should be able to understand the following topics.</vt:lpstr>
      <vt:lpstr>If time is permitted, you will be able to have some ideas of the following topics.</vt:lpstr>
      <vt:lpstr>Topics not covered in this Course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Slide01 Introduction</dc:title>
  <dc:creator>RyanLHU</dc:creator>
  <cp:lastModifiedBy>ryanlhu</cp:lastModifiedBy>
  <cp:revision>329</cp:revision>
  <dcterms:created xsi:type="dcterms:W3CDTF">2014-02-11T02:58:54Z</dcterms:created>
  <dcterms:modified xsi:type="dcterms:W3CDTF">2019-08-19T08:27:15Z</dcterms:modified>
</cp:coreProperties>
</file>