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55" r:id="rId3"/>
    <p:sldId id="354" r:id="rId4"/>
    <p:sldId id="351" r:id="rId5"/>
    <p:sldId id="356" r:id="rId6"/>
    <p:sldId id="344" r:id="rId7"/>
    <p:sldId id="359" r:id="rId8"/>
    <p:sldId id="352" r:id="rId9"/>
    <p:sldId id="353" r:id="rId10"/>
    <p:sldId id="357" r:id="rId11"/>
    <p:sldId id="358" r:id="rId12"/>
    <p:sldId id="3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AFFDA"/>
    <a:srgbClr val="CDCBAB"/>
    <a:srgbClr val="FFA6FF"/>
    <a:srgbClr val="898989"/>
    <a:srgbClr val="E6E6E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3" autoAdjust="0"/>
    <p:restoredTop sz="84552" autoAdjust="0"/>
  </p:normalViewPr>
  <p:slideViewPr>
    <p:cSldViewPr snapToGrid="0">
      <p:cViewPr varScale="1">
        <p:scale>
          <a:sx n="119" d="100"/>
          <a:sy n="119" d="100"/>
        </p:scale>
        <p:origin x="262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EB10E-3529-4F17-B22E-4F8796CBF00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1DFF-B9DA-4EA9-AF30-817CEB1FC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9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9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F666-5D9C-4B80-9DEB-C7B22E5B7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127" y="1938573"/>
            <a:ext cx="7547502" cy="401151"/>
          </a:xfrm>
        </p:spPr>
        <p:txBody>
          <a:bodyPr anchor="b">
            <a:normAutofit/>
          </a:bodyPr>
          <a:lstStyle>
            <a:lvl1pPr algn="ctr">
              <a:defRPr sz="1800" b="1"/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4BAAD7-1059-43F3-9AC8-789C12725B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44490" y="4306185"/>
            <a:ext cx="3003884" cy="554572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r"/>
            <a:r>
              <a:rPr lang="en-US" altLang="ko-KR" sz="1200" dirty="0"/>
              <a:t>Intelligent Information Processing Lab</a:t>
            </a:r>
          </a:p>
          <a:p>
            <a:pPr algn="r"/>
            <a:r>
              <a:rPr lang="en-US" altLang="ko-KR" sz="1200" dirty="0"/>
              <a:t>		Namgyu Jung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E2B03-7D44-4B93-9678-39439ED3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9520-5E6D-4E1F-8714-F0A2519A9291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530B1-DE5E-481E-9965-3A13BC77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587D9-C90D-47C9-B711-E81CBBD5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BCC442-C06A-45C1-8321-3927C2D99942}"/>
              </a:ext>
            </a:extLst>
          </p:cNvPr>
          <p:cNvSpPr/>
          <p:nvPr userDrawn="1"/>
        </p:nvSpPr>
        <p:spPr>
          <a:xfrm>
            <a:off x="2187371" y="1701783"/>
            <a:ext cx="7971829" cy="32248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4A10E0-4E1A-4D5A-BDD5-1C563E75E7A1}"/>
              </a:ext>
            </a:extLst>
          </p:cNvPr>
          <p:cNvCxnSpPr>
            <a:cxnSpLocks/>
          </p:cNvCxnSpPr>
          <p:nvPr userDrawn="1"/>
        </p:nvCxnSpPr>
        <p:spPr>
          <a:xfrm>
            <a:off x="2561829" y="2339725"/>
            <a:ext cx="7366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69A67-4090-4E80-990C-C43936A0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3A361-5AE8-47CD-8BB9-878877F3C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88279-4C6A-4FC4-84A4-A77B18F9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A34-841F-4CA9-BDB9-02016B1D5DBC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7EDA9-5068-41FD-B634-825F6833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43F0B-33AF-49F6-9FDC-038937CC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05092A-5D92-48AD-A7E5-AA34E28FB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D838FE-0DE8-4C60-9767-E5A1F0FA4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C66DA-7A2F-4B3C-A3BC-014663C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7C21-8554-4F3A-804B-E0DEB8460E20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FCB99-1D91-4A96-A4A2-AF203A8A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A7CAD-2C34-4CBB-8DD1-9103ACA4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8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A30D8-28AD-40DF-9705-D903A302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5667771" cy="326314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6877C-2AD4-4369-930A-0AFF4E14D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95445"/>
            <a:ext cx="11713640" cy="53609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BDAE0-4D19-4693-94CD-DD7FDE60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CA9-076E-4FD8-9C3C-7256DC4DDA4C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FCB49-36AF-4E10-9221-9D9B7EF0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FD42B-F24D-41F4-872D-12651211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16" y="6356350"/>
            <a:ext cx="2743200" cy="365125"/>
          </a:xfrm>
        </p:spPr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BA5FBF-6998-4CA5-8DD2-07764962267E}"/>
              </a:ext>
            </a:extLst>
          </p:cNvPr>
          <p:cNvCxnSpPr>
            <a:cxnSpLocks/>
          </p:cNvCxnSpPr>
          <p:nvPr userDrawn="1"/>
        </p:nvCxnSpPr>
        <p:spPr>
          <a:xfrm>
            <a:off x="293876" y="770749"/>
            <a:ext cx="3490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52F06-76CD-4A9C-B0CF-B4147CCF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2FAB4-F0C9-41E7-963E-34F13F96B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49A29-C01A-467C-9E67-86315BA4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B27-F744-45B7-B8A0-7A3C3EAF6287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B5C04-1053-4B60-AC0C-6449D3A2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FA20C-209A-4417-97B1-3A3B9618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D1D20-34FA-4FED-AA86-E514842B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CC5A5-ECE4-404E-A0D5-CC54C0E4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A5542E-57DC-4BB4-A03A-6788C0E06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5E4E3-897B-48C1-96FA-005ABBC9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8376-7BCA-4E7D-9352-D76C4F2DA601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7A7D1-BA81-43DB-8070-9B04E0A8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05AF6-2684-4843-81EA-405F0BD1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3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54B07-4CD2-4BA1-8F56-B32BA8E2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4DAF5-7A71-411F-8F7A-35F7BC0E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B7A82-A621-4DE1-9491-474FD3DDA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DFD03-A54A-4CF0-9910-113238BF6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92B27D-849C-4D80-A836-13D5C77CF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65BFB7-03E7-4AAA-8792-AE44CD70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1AAE-E5C3-4030-9DEF-3F3B401E6C33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EC2206-C192-400E-B107-6D3998F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947A0B-0931-4403-BCCC-371DA160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7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1329-D4FF-43BE-9FA2-708E6DF0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060CDD-3254-4823-B051-526476D5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890C-A3D3-4F5F-A7C8-08CCF9A2D960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7389A-5DBF-4958-89DE-531D83F2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765ADB-E0FB-439C-9461-F3C3E209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3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38C3F0-06C2-4FCF-B223-CAF672C3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577F-D7D5-486D-B91A-2BCA6D359B54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980FD5-F6A1-4192-BB06-757C134E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9F72F-8B49-499F-B8B5-3BF44823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3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A7E7C-E6B4-495D-B77E-49D5E7D5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4AC62-4214-49FB-8D86-F4F38F856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CCCA50-8CD2-45B3-BA4E-04DAA9147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EE56D4-A7EE-4D39-8209-DFABE32A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AF05-EBF3-45EC-A695-EDB45F9BE65B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045FC-9684-4A2E-A7C1-992B398F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69DCF6-93EB-44C9-8661-40322268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6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E27C-5A68-42CA-8D80-4C75973D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9DEEC4-1FBF-4A58-9823-A7572BE37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B82B5B-5006-4EEE-9748-BEB977BDA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C4F70-1375-4DC4-B4B9-543C2E46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F1F-D95A-4012-AE1F-B1F686698327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3D245-D95A-424F-8E24-A03324AE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F80F4-A332-45D1-B1F1-B033F6BD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8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EE094E-733A-42B3-84BD-A9887BBF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8DE79-92FE-4743-9D16-638C1785C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B8747-0FA5-44FE-8416-AE9C9B280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838F-3F47-4EE0-9A73-595DE32950B3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8CF0-C1DA-4825-88DC-ABB8A6E6C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163DC-5546-435C-87EC-5951ACD8C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3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4412D0F-5B6E-4D97-AA4E-2D5B586DC3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38AB6C-790F-47F8-9469-8B3DF07E5077}"/>
              </a:ext>
            </a:extLst>
          </p:cNvPr>
          <p:cNvSpPr/>
          <p:nvPr/>
        </p:nvSpPr>
        <p:spPr>
          <a:xfrm>
            <a:off x="2187371" y="1701783"/>
            <a:ext cx="7971829" cy="32248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F24E1-180F-4E7A-A5DD-149F20F8CDBE}"/>
              </a:ext>
            </a:extLst>
          </p:cNvPr>
          <p:cNvSpPr txBox="1"/>
          <p:nvPr/>
        </p:nvSpPr>
        <p:spPr>
          <a:xfrm>
            <a:off x="2457127" y="1970393"/>
            <a:ext cx="76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Fetal Arrhythmia Detection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B2EDB-DD31-49BC-9878-517F28FFB224}"/>
              </a:ext>
            </a:extLst>
          </p:cNvPr>
          <p:cNvSpPr txBox="1"/>
          <p:nvPr/>
        </p:nvSpPr>
        <p:spPr>
          <a:xfrm>
            <a:off x="5875830" y="4401848"/>
            <a:ext cx="42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202245229</a:t>
            </a:r>
          </a:p>
          <a:p>
            <a:pPr algn="r"/>
            <a:r>
              <a:rPr lang="en-US" altLang="ko-KR" sz="1200" dirty="0"/>
              <a:t>		</a:t>
            </a:r>
            <a:r>
              <a:rPr lang="en-US" altLang="ko-KR" sz="1200" dirty="0" err="1"/>
              <a:t>Woochan</a:t>
            </a:r>
            <a:r>
              <a:rPr lang="en-US" altLang="ko-KR" sz="1200" dirty="0"/>
              <a:t> Choo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F200D1-8BE5-40AB-BB83-156034F7FCC3}"/>
              </a:ext>
            </a:extLst>
          </p:cNvPr>
          <p:cNvCxnSpPr>
            <a:cxnSpLocks/>
          </p:cNvCxnSpPr>
          <p:nvPr/>
        </p:nvCxnSpPr>
        <p:spPr>
          <a:xfrm>
            <a:off x="2561829" y="2339725"/>
            <a:ext cx="7366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CF89DF9-8498-2A74-452D-D70FBD6CFB60}"/>
              </a:ext>
            </a:extLst>
          </p:cNvPr>
          <p:cNvSpPr txBox="1"/>
          <p:nvPr/>
        </p:nvSpPr>
        <p:spPr>
          <a:xfrm>
            <a:off x="5477701" y="2394787"/>
            <a:ext cx="16033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태아 부정맥 탐지 연구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97183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48891-EC3B-1220-6B8D-B83619A7D360}"/>
              </a:ext>
            </a:extLst>
          </p:cNvPr>
          <p:cNvSpPr txBox="1"/>
          <p:nvPr/>
        </p:nvSpPr>
        <p:spPr>
          <a:xfrm>
            <a:off x="293875" y="876927"/>
            <a:ext cx="11232378" cy="1492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오토인코더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기반 심전도 분할모델</a:t>
            </a:r>
            <a:endParaRPr lang="it-IT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F1-Score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QRS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피크를 기준으로 계산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기존의 알고리즘 분할 방법보다 높은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F1-Score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를 보임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6C92D06-9CB7-00DF-6563-51A8557BA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037628"/>
              </p:ext>
            </p:extLst>
          </p:nvPr>
        </p:nvGraphicFramePr>
        <p:xfrm>
          <a:off x="2032000" y="3038014"/>
          <a:ext cx="8128000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59683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02401301"/>
                    </a:ext>
                  </a:extLst>
                </a:gridCol>
              </a:tblGrid>
              <a:tr h="281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Method</a:t>
                      </a:r>
                      <a:endParaRPr lang="ko-KR" altLang="en-US" sz="1600" b="1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F1-Score</a:t>
                      </a:r>
                      <a:endParaRPr lang="ko-KR" altLang="en-US" sz="1600" b="1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925123"/>
                  </a:ext>
                </a:extLst>
              </a:tr>
              <a:tr h="281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TS and ES-RNN [1]</a:t>
                      </a:r>
                      <a:endParaRPr lang="ko-KR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97.2%</a:t>
                      </a:r>
                      <a:endParaRPr lang="ko-KR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2027801"/>
                  </a:ext>
                </a:extLst>
              </a:tr>
              <a:tr h="285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TS and PCA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95.4%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257071"/>
                  </a:ext>
                </a:extLst>
              </a:tr>
              <a:tr h="281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LMS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95.4%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149677"/>
                  </a:ext>
                </a:extLst>
              </a:tr>
              <a:tr h="281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RLS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7171"/>
                  </a:ext>
                </a:extLst>
              </a:tr>
              <a:tr h="2810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Mohammad et al. [2]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96.1%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384683"/>
                  </a:ext>
                </a:extLst>
              </a:tr>
              <a:tr h="281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Proposed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98.3%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786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92BF43A-D944-857F-7A4B-0044FCA0540D}"/>
              </a:ext>
            </a:extLst>
          </p:cNvPr>
          <p:cNvSpPr txBox="1"/>
          <p:nvPr/>
        </p:nvSpPr>
        <p:spPr>
          <a:xfrm>
            <a:off x="293875" y="6295308"/>
            <a:ext cx="1150503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[1] Behar, J., Johnson, A., Clifford, G. D., &amp; Oster, J. (2014). A comparison of single channel fetal ECG extraction methods. Annals of biomedical engineering, 42, 1340-1353.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[2] </a:t>
            </a:r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</a:rPr>
              <a:t>Mohebbian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, M. R., </a:t>
            </a:r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</a:rPr>
              <a:t>Alam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, M. W., Wahid, K. A., &amp; Dinh, A. (2020). Single channel high noise level ECG deconvolution using optimized blind adaptive filtering and fixed-point convolution kernel compensation. Biomedical Signal Processing and Control, 57, 101673.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8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AAD8F-E103-E274-749A-211D18C45914}"/>
              </a:ext>
            </a:extLst>
          </p:cNvPr>
          <p:cNvSpPr txBox="1"/>
          <p:nvPr/>
        </p:nvSpPr>
        <p:spPr>
          <a:xfrm>
            <a:off x="293875" y="876927"/>
            <a:ext cx="11232378" cy="19856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기반 태아 부정맥 탐지 모델</a:t>
            </a:r>
            <a:endParaRPr lang="it-IT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F1-Score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Fetal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Arrythma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T/F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로 계산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제안한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FECG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분할 모델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태아 부정맥 탐지 성능 향상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기존의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FECG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부정맥 탐지모델 대비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12.5%p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성능 향상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DB1736B-43E1-B1AA-E8EA-555911F35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539666"/>
              </p:ext>
            </p:extLst>
          </p:nvPr>
        </p:nvGraphicFramePr>
        <p:xfrm>
          <a:off x="802686" y="3783175"/>
          <a:ext cx="1058662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8876">
                  <a:extLst>
                    <a:ext uri="{9D8B030D-6E8A-4147-A177-3AD203B41FA5}">
                      <a16:colId xmlns:a16="http://schemas.microsoft.com/office/drawing/2014/main" val="4085977236"/>
                    </a:ext>
                  </a:extLst>
                </a:gridCol>
                <a:gridCol w="3528876">
                  <a:extLst>
                    <a:ext uri="{9D8B030D-6E8A-4147-A177-3AD203B41FA5}">
                      <a16:colId xmlns:a16="http://schemas.microsoft.com/office/drawing/2014/main" val="448314846"/>
                    </a:ext>
                  </a:extLst>
                </a:gridCol>
                <a:gridCol w="3528876">
                  <a:extLst>
                    <a:ext uri="{9D8B030D-6E8A-4147-A177-3AD203B41FA5}">
                      <a16:colId xmlns:a16="http://schemas.microsoft.com/office/drawing/2014/main" val="2640564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Model</a:t>
                      </a:r>
                      <a:endParaRPr lang="ko-KR" altLang="en-US" sz="1600" b="1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FECG Segmentation</a:t>
                      </a:r>
                      <a:endParaRPr lang="ko-KR" altLang="en-US" sz="1600" b="1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F1-Score</a:t>
                      </a:r>
                      <a:endParaRPr lang="ko-KR" altLang="en-US" sz="1600" b="1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90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Mohammad et al. [3]</a:t>
                      </a:r>
                      <a:endParaRPr lang="ko-KR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Mohammad et al. [2]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81.2%</a:t>
                      </a:r>
                      <a:endParaRPr lang="ko-KR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185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Mohammad et al. [3]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Proposed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83.1%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53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Proposed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Mohammad et al.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92.3%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12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Proposed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Proposed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93.7%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435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3FF9331-12FD-C9B3-0EFD-2FB732ADC7C0}"/>
              </a:ext>
            </a:extLst>
          </p:cNvPr>
          <p:cNvSpPr txBox="1"/>
          <p:nvPr/>
        </p:nvSpPr>
        <p:spPr>
          <a:xfrm>
            <a:off x="293875" y="6557951"/>
            <a:ext cx="1150503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[3] Semi-supervised active transfer learning for fetal ECG arrhythmia detection</a:t>
            </a:r>
          </a:p>
        </p:txBody>
      </p:sp>
    </p:spTree>
    <p:extLst>
      <p:ext uri="{BB962C8B-B14F-4D97-AF65-F5344CB8AC3E}">
        <p14:creationId xmlns:p14="http://schemas.microsoft.com/office/powerpoint/2010/main" val="164425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AAD8F-E103-E274-749A-211D18C45914}"/>
              </a:ext>
            </a:extLst>
          </p:cNvPr>
          <p:cNvSpPr txBox="1"/>
          <p:nvPr/>
        </p:nvSpPr>
        <p:spPr>
          <a:xfrm>
            <a:off x="293875" y="876927"/>
            <a:ext cx="11232378" cy="29701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오토인코더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기반의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태아심전도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분할 모델을 제안하였으며 기존의 알고리즘적 분할 기법에 비해 높은 분할 성능을 보임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제안한 태아 심전도 분할모델을 통해 태아 부정맥 탐지 모델의 성능향상을 보임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Attention Layer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기반의 태아 부정맥 탐지 모델을 제안하였으며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SOTA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를 달성함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제안한 태아 부정맥 탐지 모델은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Attention Layer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를 통해 산모의 심전도를 같이 이용하고 있어 산모의 심전도와 태아의 부정맥 사이의 관계성을 실험적으로 증명함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태아 부정맥 데이터 불균형과 정확도 향상을 위해 연합학습 기반의 태아 부정맥 모델 연구를 추가적으로 진행할 예정임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0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8286662-04A7-78ED-07F1-DCD68D85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745" y="214544"/>
            <a:ext cx="5667771" cy="65069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4874BB-E2F0-200F-EC3C-DE2877D14673}"/>
              </a:ext>
            </a:extLst>
          </p:cNvPr>
          <p:cNvSpPr txBox="1"/>
          <p:nvPr/>
        </p:nvSpPr>
        <p:spPr>
          <a:xfrm>
            <a:off x="293876" y="1634916"/>
            <a:ext cx="5667771" cy="42780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태아 심전도 </a:t>
            </a: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태아 두피 전극</a:t>
            </a: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도플러 방식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두피 전극 방식</a:t>
            </a:r>
            <a:r>
              <a:rPr lang="en-US" altLang="ko-K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(Scalp FHR)</a:t>
            </a:r>
            <a:r>
              <a:rPr lang="ko-KR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b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태아 막이 찢어진 후에만 측정이 가능하고 위험</a:t>
            </a:r>
            <a:b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태아의 심전도를 정확하게 측정 가능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도플러 방식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(Doppler FHR)</a:t>
            </a:r>
            <a:b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산모 배에 전극을 달아 태아와의 직접적인 접촉 없이도 측정가능</a:t>
            </a:r>
            <a:b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산모의 심전도가 같이 측정되어 간섭을 유발 및 양수 및 산모의 신체에 의한 노이즈가 발생</a:t>
            </a:r>
            <a:endParaRPr lang="en-US" altLang="ko-K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도플러 방식에서 노이즈를 제거하고 산모의 심전도를 분할 할 수 있는 모델</a:t>
            </a:r>
          </a:p>
        </p:txBody>
      </p:sp>
    </p:spTree>
    <p:extLst>
      <p:ext uri="{BB962C8B-B14F-4D97-AF65-F5344CB8AC3E}">
        <p14:creationId xmlns:p14="http://schemas.microsoft.com/office/powerpoint/2010/main" val="84920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Related</a:t>
            </a:r>
            <a:r>
              <a:rPr lang="ko-KR" altLang="en-US" dirty="0"/>
              <a:t> </a:t>
            </a:r>
            <a:r>
              <a:rPr lang="en-US" altLang="ko-KR" dirty="0"/>
              <a:t>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874BB-E2F0-200F-EC3C-DE2877D14673}"/>
              </a:ext>
            </a:extLst>
          </p:cNvPr>
          <p:cNvSpPr txBox="1"/>
          <p:nvPr/>
        </p:nvSpPr>
        <p:spPr>
          <a:xfrm>
            <a:off x="293876" y="876927"/>
            <a:ext cx="11232378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Title: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Semi-supervised active transfer learning for fetal ECG arrhythmia detection(2023)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2023.03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Citiation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Journal: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COMPUTER METHODS AND PROGRAMS IN BIOMEDICINE(IF 7.02)</a:t>
            </a:r>
            <a:endParaRPr lang="it-IT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56B74-F79C-E5F0-679C-714775450060}"/>
              </a:ext>
            </a:extLst>
          </p:cNvPr>
          <p:cNvSpPr txBox="1"/>
          <p:nvPr/>
        </p:nvSpPr>
        <p:spPr>
          <a:xfrm>
            <a:off x="293876" y="2170750"/>
            <a:ext cx="11232378" cy="1815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FECG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에서의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FHR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분할</a:t>
            </a:r>
            <a:b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Blind source separation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와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Adaptive filters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기반의 알고리즘 기법 사용</a:t>
            </a:r>
            <a:b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ko-K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알고리즘 기법 분할 성능은 </a:t>
            </a:r>
            <a:r>
              <a:rPr lang="en-US" altLang="ko-K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96.1%,</a:t>
            </a:r>
            <a:r>
              <a:rPr lang="ko-KR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같은 데이터셋에서의 성능 </a:t>
            </a:r>
            <a:r>
              <a:rPr lang="en-US" altLang="ko-K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태아 부정맥 검출 모델</a:t>
            </a:r>
            <a:b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성인 부정맥 데이터를 통해 전이학습을 진행하여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93.8%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정확도를 보임</a:t>
            </a:r>
            <a:b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산모의 </a:t>
            </a:r>
            <a:r>
              <a:rPr lang="en-US" altLang="ko-K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ECG</a:t>
            </a:r>
            <a:r>
              <a:rPr lang="ko-KR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의 연관성 </a:t>
            </a:r>
            <a:r>
              <a:rPr lang="en-US" altLang="ko-K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</a:t>
            </a:r>
            <a:endParaRPr lang="it-IT" altLang="ko-KR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874BB-E2F0-200F-EC3C-DE2877D14673}"/>
              </a:ext>
            </a:extLst>
          </p:cNvPr>
          <p:cNvSpPr txBox="1"/>
          <p:nvPr/>
        </p:nvSpPr>
        <p:spPr>
          <a:xfrm>
            <a:off x="293875" y="876927"/>
            <a:ext cx="11232378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비 침습적 데이터를 활용한 부정맥 분류 모델 개발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비지도 학습 기반 태아 심전도 분할 모델 제안</a:t>
            </a:r>
            <a:b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비 침습적 데이터만을 활용한 태아 부정맥 탐지 모델</a:t>
            </a:r>
            <a:b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ko-K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현행 연구의 알고리즘을 활용한 태아 심전도 분할의 한계를 딥러닝 모델을 통해 해결</a:t>
            </a:r>
            <a:endParaRPr lang="en-US" altLang="ko-KR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189BB-4C08-2B62-9887-4D3A01B6B001}"/>
              </a:ext>
            </a:extLst>
          </p:cNvPr>
          <p:cNvSpPr txBox="1"/>
          <p:nvPr/>
        </p:nvSpPr>
        <p:spPr>
          <a:xfrm>
            <a:off x="1096131" y="2306544"/>
            <a:ext cx="8349793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알고리즘 분리 기술은 정성적인 결과를 제공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의료진의 진단 필요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FHR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의 단일 도메인 특성만 사용하면 원래 신호의 특성 정보를 완전히 캡처 할 수 없음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대부분의 알고리즘은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의미있는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특성을 자체 학습 할 수 있는 기능이 없음 </a:t>
            </a:r>
            <a:endParaRPr lang="it-IT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02EAE-82C4-A7E8-4F7B-58553DE3DBCD}"/>
              </a:ext>
            </a:extLst>
          </p:cNvPr>
          <p:cNvSpPr txBox="1"/>
          <p:nvPr/>
        </p:nvSpPr>
        <p:spPr>
          <a:xfrm>
            <a:off x="293875" y="3823615"/>
            <a:ext cx="92296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어텐션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메커니즘 기반 태아 부정맥 분류 모델 제안</a:t>
            </a:r>
            <a:b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태아의 심전도와 산모의 심전도의 관계성을 고려한 부정맥 탐지 모델</a:t>
            </a:r>
            <a:b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ko-KR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태아의 부정맥 검출에서 산모의 심전도의 연관성을 실험적으로 검증 가능함</a:t>
            </a:r>
            <a:endParaRPr lang="en-US" altLang="ko-KR" sz="1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18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874BB-E2F0-200F-EC3C-DE2877D14673}"/>
              </a:ext>
            </a:extLst>
          </p:cNvPr>
          <p:cNvSpPr txBox="1"/>
          <p:nvPr/>
        </p:nvSpPr>
        <p:spPr>
          <a:xfrm>
            <a:off x="293875" y="876927"/>
            <a:ext cx="7696089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Non-Invasive Fetal ECG Arrhythmia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종류의 복부 비침습적 태아 심전도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1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종류의 흉부 산모 심전도를 포함</a:t>
            </a:r>
            <a:b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1~5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번까지의 복부 비 침습적 심전도 전극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C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에서 측정된 흉부 산모 심전도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개의 태아 부정맥 데이터와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14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개의 정상 데이터로 이루어짐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A346A1-F503-EC6E-BAB7-703B17A58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146" y="2931955"/>
            <a:ext cx="4249002" cy="304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 Processing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3674E-C3A0-F1E8-9450-08E8C83D7C41}"/>
              </a:ext>
            </a:extLst>
          </p:cNvPr>
          <p:cNvSpPr txBox="1"/>
          <p:nvPr/>
        </p:nvSpPr>
        <p:spPr>
          <a:xfrm>
            <a:off x="293875" y="876927"/>
            <a:ext cx="11232378" cy="5217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Down Sampling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Sampling Rate : 512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불필요한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연산량을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줄이고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ECG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신호의 특성을 유지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Mean removal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DC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노이즈 제거 및 기저선 진폭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으로 이동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Moving average filter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Moving average filter :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10point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근육 수축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부정확한 전극 연결과 같은 요인으로 인한 고주파 노이즈 제거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R Peaks Detect Algorithm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Pan Tompkins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2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 Processing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42680C-1601-2320-6AAB-8ED51FEA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06" y="1866653"/>
            <a:ext cx="6096000" cy="3196281"/>
          </a:xfrm>
          <a:prstGeom prst="rect">
            <a:avLst/>
          </a:prstGeom>
        </p:spPr>
      </p:pic>
      <p:sp>
        <p:nvSpPr>
          <p:cNvPr id="5" name="TextBox 17">
            <a:extLst>
              <a:ext uri="{FF2B5EF4-FFF2-40B4-BE49-F238E27FC236}">
                <a16:creationId xmlns:a16="http://schemas.microsoft.com/office/drawing/2014/main" id="{DC20F9F9-9DA9-4542-0769-1A4ECCFDEDC6}"/>
              </a:ext>
            </a:extLst>
          </p:cNvPr>
          <p:cNvSpPr txBox="1"/>
          <p:nvPr/>
        </p:nvSpPr>
        <p:spPr>
          <a:xfrm>
            <a:off x="2140374" y="5062934"/>
            <a:ext cx="2430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/>
              <a:t>Original Data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F69D70CC-133C-0228-3218-75916BCF4D15}"/>
              </a:ext>
            </a:extLst>
          </p:cNvPr>
          <p:cNvSpPr txBox="1"/>
          <p:nvPr/>
        </p:nvSpPr>
        <p:spPr>
          <a:xfrm>
            <a:off x="7799560" y="5062934"/>
            <a:ext cx="2430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/>
              <a:t>Processing 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460AFC-ED31-F09A-239B-158250D5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4" y="1842862"/>
            <a:ext cx="5966606" cy="319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9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F8A4525-5F3B-1CE2-2886-18223EDB8641}"/>
              </a:ext>
            </a:extLst>
          </p:cNvPr>
          <p:cNvGrpSpPr/>
          <p:nvPr/>
        </p:nvGrpSpPr>
        <p:grpSpPr>
          <a:xfrm>
            <a:off x="2130459" y="1625760"/>
            <a:ext cx="7931082" cy="4355313"/>
            <a:chOff x="2390063" y="1408021"/>
            <a:chExt cx="7931082" cy="4355313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FFFA7CEA-A52B-00DD-15C2-0353D153C44A}"/>
                </a:ext>
              </a:extLst>
            </p:cNvPr>
            <p:cNvGrpSpPr/>
            <p:nvPr/>
          </p:nvGrpSpPr>
          <p:grpSpPr>
            <a:xfrm flipH="1" flipV="1">
              <a:off x="3537475" y="4451168"/>
              <a:ext cx="5987871" cy="973613"/>
              <a:chOff x="1384880" y="1748788"/>
              <a:chExt cx="3468783" cy="973613"/>
            </a:xfrm>
          </p:grpSpPr>
          <p:cxnSp>
            <p:nvCxnSpPr>
              <p:cNvPr id="45" name="연결선: 꺾임 44">
                <a:extLst>
                  <a:ext uri="{FF2B5EF4-FFF2-40B4-BE49-F238E27FC236}">
                    <a16:creationId xmlns:a16="http://schemas.microsoft.com/office/drawing/2014/main" id="{DE9F6373-E130-469E-76B7-CA6F110EDA92}"/>
                  </a:ext>
                </a:extLst>
              </p:cNvPr>
              <p:cNvCxnSpPr/>
              <p:nvPr/>
            </p:nvCxnSpPr>
            <p:spPr>
              <a:xfrm rot="16200000" flipV="1">
                <a:off x="3444829" y="1070021"/>
                <a:ext cx="730066" cy="2087603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6C3A2F58-084B-D657-07D1-01C3D5C55E56}"/>
                  </a:ext>
                </a:extLst>
              </p:cNvPr>
              <p:cNvCxnSpPr/>
              <p:nvPr/>
            </p:nvCxnSpPr>
            <p:spPr>
              <a:xfrm rot="10800000" flipV="1">
                <a:off x="1384880" y="1748788"/>
                <a:ext cx="1381181" cy="973613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4131B36-7713-0D33-853E-6BD041522462}"/>
                </a:ext>
              </a:extLst>
            </p:cNvPr>
            <p:cNvGrpSpPr/>
            <p:nvPr/>
          </p:nvGrpSpPr>
          <p:grpSpPr>
            <a:xfrm>
              <a:off x="3528987" y="1748788"/>
              <a:ext cx="3468783" cy="973613"/>
              <a:chOff x="1384880" y="1748788"/>
              <a:chExt cx="3468783" cy="973613"/>
            </a:xfrm>
          </p:grpSpPr>
          <p:cxnSp>
            <p:nvCxnSpPr>
              <p:cNvPr id="13" name="연결선: 꺾임 12">
                <a:extLst>
                  <a:ext uri="{FF2B5EF4-FFF2-40B4-BE49-F238E27FC236}">
                    <a16:creationId xmlns:a16="http://schemas.microsoft.com/office/drawing/2014/main" id="{BCF12D9D-24DC-1AC6-4605-B10FFC465F41}"/>
                  </a:ext>
                </a:extLst>
              </p:cNvPr>
              <p:cNvCxnSpPr>
                <a:stCxn id="35" idx="0"/>
              </p:cNvCxnSpPr>
              <p:nvPr/>
            </p:nvCxnSpPr>
            <p:spPr>
              <a:xfrm rot="16200000" flipV="1">
                <a:off x="3444829" y="1070021"/>
                <a:ext cx="730066" cy="2087603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165F9F25-6B4F-D2F4-D16A-12CEF4F98449}"/>
                  </a:ext>
                </a:extLst>
              </p:cNvPr>
              <p:cNvCxnSpPr>
                <a:endCxn id="34" idx="0"/>
              </p:cNvCxnSpPr>
              <p:nvPr/>
            </p:nvCxnSpPr>
            <p:spPr>
              <a:xfrm rot="10800000" flipV="1">
                <a:off x="1384880" y="1748788"/>
                <a:ext cx="1381181" cy="973613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11EC83A-50AA-A0EA-0037-FB4EA7B1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0063" y="2722402"/>
              <a:ext cx="2277846" cy="1951644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B792098-3F63-12B9-B857-1473BF5BE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871" t="10810" r="15962" b="43362"/>
            <a:stretch/>
          </p:blipFill>
          <p:spPr>
            <a:xfrm>
              <a:off x="6231730" y="2478856"/>
              <a:ext cx="1532080" cy="717698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72C105-E7BF-FF9A-0F6A-CE9FCC46FDC3}"/>
                </a:ext>
              </a:extLst>
            </p:cNvPr>
            <p:cNvSpPr txBox="1"/>
            <p:nvPr/>
          </p:nvSpPr>
          <p:spPr>
            <a:xfrm>
              <a:off x="2595536" y="2309846"/>
              <a:ext cx="2072373" cy="342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rPr>
                <a:t>MHR(Maternal Heart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R</a:t>
              </a:r>
              <a:r>
                <a:rPr kumimoji="0" lang="en-US" altLang="ko-KR" sz="1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rPr>
                <a:t>ate)</a:t>
              </a:r>
              <a:endPara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59B2DC-190E-F09F-274A-CCF0B6AC2E57}"/>
                </a:ext>
              </a:extLst>
            </p:cNvPr>
            <p:cNvSpPr txBox="1"/>
            <p:nvPr/>
          </p:nvSpPr>
          <p:spPr>
            <a:xfrm>
              <a:off x="2619920" y="4743937"/>
              <a:ext cx="1950454" cy="342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F</a:t>
              </a:r>
              <a:r>
                <a:rPr kumimoji="0" lang="en-US" altLang="ko-KR" sz="1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rPr>
                <a:t>HR(Fetal Heart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R</a:t>
              </a:r>
              <a:r>
                <a:rPr kumimoji="0" lang="en-US" altLang="ko-KR" sz="1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rPr>
                <a:t>ate)</a:t>
              </a:r>
              <a:endPara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DB7F79E-4BD7-DD4C-F467-20320C5C5647}"/>
                </a:ext>
              </a:extLst>
            </p:cNvPr>
            <p:cNvSpPr txBox="1"/>
            <p:nvPr/>
          </p:nvSpPr>
          <p:spPr>
            <a:xfrm>
              <a:off x="4851381" y="1408021"/>
              <a:ext cx="744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Loss1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5" name="사각형: 잘린 위쪽 모서리 4">
              <a:extLst>
                <a:ext uri="{FF2B5EF4-FFF2-40B4-BE49-F238E27FC236}">
                  <a16:creationId xmlns:a16="http://schemas.microsoft.com/office/drawing/2014/main" id="{729E1C6B-6C81-90DE-0798-F8778BF71542}"/>
                </a:ext>
              </a:extLst>
            </p:cNvPr>
            <p:cNvSpPr/>
            <p:nvPr/>
          </p:nvSpPr>
          <p:spPr>
            <a:xfrm rot="16200000">
              <a:off x="4479502" y="3545926"/>
              <a:ext cx="1055717" cy="432262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잘린 위쪽 모서리 5">
              <a:extLst>
                <a:ext uri="{FF2B5EF4-FFF2-40B4-BE49-F238E27FC236}">
                  <a16:creationId xmlns:a16="http://schemas.microsoft.com/office/drawing/2014/main" id="{1EA68E29-D627-BEB6-D6E9-BE2317605EF1}"/>
                </a:ext>
              </a:extLst>
            </p:cNvPr>
            <p:cNvSpPr/>
            <p:nvPr/>
          </p:nvSpPr>
          <p:spPr>
            <a:xfrm rot="5400000">
              <a:off x="5218341" y="2621574"/>
              <a:ext cx="1055717" cy="432262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CDCBA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잘린 위쪽 모서리 6">
              <a:extLst>
                <a:ext uri="{FF2B5EF4-FFF2-40B4-BE49-F238E27FC236}">
                  <a16:creationId xmlns:a16="http://schemas.microsoft.com/office/drawing/2014/main" id="{48BA243A-8F6D-D4FD-549E-8CE7AA5F9459}"/>
                </a:ext>
              </a:extLst>
            </p:cNvPr>
            <p:cNvSpPr/>
            <p:nvPr/>
          </p:nvSpPr>
          <p:spPr>
            <a:xfrm rot="5400000">
              <a:off x="5218340" y="4359780"/>
              <a:ext cx="1055717" cy="432262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CDCBA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F461D530-4E03-BDB5-20E0-00D77EF309F9}"/>
                </a:ext>
              </a:extLst>
            </p:cNvPr>
            <p:cNvCxnSpPr>
              <a:stCxn id="5" idx="1"/>
              <a:endCxn id="6" idx="1"/>
            </p:cNvCxnSpPr>
            <p:nvPr/>
          </p:nvCxnSpPr>
          <p:spPr>
            <a:xfrm flipV="1">
              <a:off x="5223492" y="2837706"/>
              <a:ext cx="306577" cy="924351"/>
            </a:xfrm>
            <a:prstGeom prst="bentConnector5">
              <a:avLst>
                <a:gd name="adj1" fmla="val 45191"/>
                <a:gd name="adj2" fmla="val 35711"/>
                <a:gd name="adj3" fmla="val 4441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894BC04-2E2B-1543-F5AC-3F18A8D638D9}"/>
                </a:ext>
              </a:extLst>
            </p:cNvPr>
            <p:cNvCxnSpPr>
              <a:stCxn id="5" idx="1"/>
              <a:endCxn id="7" idx="1"/>
            </p:cNvCxnSpPr>
            <p:nvPr/>
          </p:nvCxnSpPr>
          <p:spPr>
            <a:xfrm>
              <a:off x="5223492" y="3762057"/>
              <a:ext cx="306576" cy="813855"/>
            </a:xfrm>
            <a:prstGeom prst="bentConnector5">
              <a:avLst>
                <a:gd name="adj1" fmla="val 44740"/>
                <a:gd name="adj2" fmla="val 50000"/>
                <a:gd name="adj3" fmla="val 4366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A9AC7D29-E658-8556-1F44-5A4ECD0AF870}"/>
                </a:ext>
              </a:extLst>
            </p:cNvPr>
            <p:cNvCxnSpPr>
              <a:stCxn id="35" idx="3"/>
            </p:cNvCxnSpPr>
            <p:nvPr/>
          </p:nvCxnSpPr>
          <p:spPr>
            <a:xfrm>
              <a:off x="7763810" y="2837705"/>
              <a:ext cx="476297" cy="92435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C2281EF7-189B-B832-8ED4-A9ACC3971839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7740950" y="3727040"/>
              <a:ext cx="499157" cy="848871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69170A0-D94A-AAAD-CF6C-AA4B0E115F28}"/>
                </a:ext>
              </a:extLst>
            </p:cNvPr>
            <p:cNvCxnSpPr/>
            <p:nvPr/>
          </p:nvCxnSpPr>
          <p:spPr>
            <a:xfrm>
              <a:off x="8240107" y="3718560"/>
              <a:ext cx="406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CEBFA13-4C8D-134C-F5D5-1956E2EA0BC6}"/>
                </a:ext>
              </a:extLst>
            </p:cNvPr>
            <p:cNvGrpSpPr/>
            <p:nvPr/>
          </p:nvGrpSpPr>
          <p:grpSpPr>
            <a:xfrm>
              <a:off x="6208869" y="4207931"/>
              <a:ext cx="1532081" cy="735960"/>
              <a:chOff x="4087622" y="4207931"/>
              <a:chExt cx="1532081" cy="73596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89D61A0C-9A93-52DC-542C-F23A2430B57E}"/>
                  </a:ext>
                </a:extLst>
              </p:cNvPr>
              <p:cNvGrpSpPr/>
              <p:nvPr/>
            </p:nvGrpSpPr>
            <p:grpSpPr>
              <a:xfrm>
                <a:off x="4087622" y="4207931"/>
                <a:ext cx="1532081" cy="735960"/>
                <a:chOff x="4537210" y="2516500"/>
                <a:chExt cx="1532081" cy="735960"/>
              </a:xfrm>
            </p:grpSpPr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2A8F97AB-23F8-97C2-940E-2780FB6DD5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76" t="53007" r="70309"/>
                <a:stretch/>
              </p:blipFill>
              <p:spPr>
                <a:xfrm>
                  <a:off x="4537210" y="2516500"/>
                  <a:ext cx="625340" cy="735960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257B547C-188E-CDF2-E8DF-7260937B24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0341" t="53007" r="-91"/>
                <a:stretch/>
              </p:blipFill>
              <p:spPr>
                <a:xfrm>
                  <a:off x="5162600" y="2516500"/>
                  <a:ext cx="906691" cy="735960"/>
                </a:xfrm>
                <a:prstGeom prst="rect">
                  <a:avLst/>
                </a:prstGeom>
              </p:spPr>
            </p:pic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1BD03A44-5C18-623E-5E3E-BC5D48206A0F}"/>
                  </a:ext>
                </a:extLst>
              </p:cNvPr>
              <p:cNvCxnSpPr/>
              <p:nvPr/>
            </p:nvCxnSpPr>
            <p:spPr>
              <a:xfrm>
                <a:off x="4701332" y="4207931"/>
                <a:ext cx="0" cy="735960"/>
              </a:xfrm>
              <a:prstGeom prst="line">
                <a:avLst/>
              </a:prstGeom>
              <a:ln w="19050">
                <a:solidFill>
                  <a:srgbClr val="DAFF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976ABDE-9D12-DCC5-04FD-E8E7568460E8}"/>
                </a:ext>
              </a:extLst>
            </p:cNvPr>
            <p:cNvGrpSpPr/>
            <p:nvPr/>
          </p:nvGrpSpPr>
          <p:grpSpPr>
            <a:xfrm>
              <a:off x="8717995" y="2991731"/>
              <a:ext cx="1603150" cy="1453658"/>
              <a:chOff x="6514690" y="2962374"/>
              <a:chExt cx="1603150" cy="1453658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0BDED079-4B09-D0F7-F70F-C04C64E350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6871" t="10810" r="15962" b="43362"/>
              <a:stretch/>
            </p:blipFill>
            <p:spPr>
              <a:xfrm>
                <a:off x="6533744" y="2962374"/>
                <a:ext cx="1532080" cy="717698"/>
              </a:xfrm>
              <a:prstGeom prst="rect">
                <a:avLst/>
              </a:prstGeom>
            </p:spPr>
          </p:pic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2453219F-50B8-0286-A4AE-ECC97458D5AC}"/>
                  </a:ext>
                </a:extLst>
              </p:cNvPr>
              <p:cNvGrpSpPr/>
              <p:nvPr/>
            </p:nvGrpSpPr>
            <p:grpSpPr>
              <a:xfrm>
                <a:off x="6514690" y="3680072"/>
                <a:ext cx="1603150" cy="735960"/>
                <a:chOff x="4087622" y="4207931"/>
                <a:chExt cx="1532081" cy="735960"/>
              </a:xfrm>
            </p:grpSpPr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7EF21D28-1A96-CCAF-8F43-2A91C9222CAE}"/>
                    </a:ext>
                  </a:extLst>
                </p:cNvPr>
                <p:cNvGrpSpPr/>
                <p:nvPr/>
              </p:nvGrpSpPr>
              <p:grpSpPr>
                <a:xfrm>
                  <a:off x="4087622" y="4207931"/>
                  <a:ext cx="1532081" cy="735960"/>
                  <a:chOff x="4537210" y="2516500"/>
                  <a:chExt cx="1532081" cy="735960"/>
                </a:xfrm>
              </p:grpSpPr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EA009B0D-0C54-2E29-6C9D-8A4FC84E17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276" t="53007" r="70309"/>
                  <a:stretch/>
                </p:blipFill>
                <p:spPr>
                  <a:xfrm>
                    <a:off x="4537210" y="2516500"/>
                    <a:ext cx="625340" cy="735960"/>
                  </a:xfrm>
                  <a:prstGeom prst="rect">
                    <a:avLst/>
                  </a:prstGeom>
                </p:spPr>
              </p:pic>
              <p:pic>
                <p:nvPicPr>
                  <p:cNvPr id="42" name="그림 41">
                    <a:extLst>
                      <a:ext uri="{FF2B5EF4-FFF2-40B4-BE49-F238E27FC236}">
                        <a16:creationId xmlns:a16="http://schemas.microsoft.com/office/drawing/2014/main" id="{BC0D4A7C-D208-8653-EFA6-8593A721E6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60341" t="53007" r="-91"/>
                  <a:stretch/>
                </p:blipFill>
                <p:spPr>
                  <a:xfrm>
                    <a:off x="5162600" y="2516500"/>
                    <a:ext cx="906691" cy="73596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56EBA435-22E5-4C48-EF90-D8186A1A47BC}"/>
                    </a:ext>
                  </a:extLst>
                </p:cNvPr>
                <p:cNvCxnSpPr/>
                <p:nvPr/>
              </p:nvCxnSpPr>
              <p:spPr>
                <a:xfrm>
                  <a:off x="4701332" y="4207931"/>
                  <a:ext cx="0" cy="735960"/>
                </a:xfrm>
                <a:prstGeom prst="line">
                  <a:avLst/>
                </a:prstGeom>
                <a:ln w="19050">
                  <a:solidFill>
                    <a:srgbClr val="DAFFD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451B395-69F6-1B8C-F46A-C87F88CE8BB2}"/>
                </a:ext>
              </a:extLst>
            </p:cNvPr>
            <p:cNvSpPr txBox="1"/>
            <p:nvPr/>
          </p:nvSpPr>
          <p:spPr>
            <a:xfrm>
              <a:off x="6294101" y="5424780"/>
              <a:ext cx="744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Loss2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2F94AB-427C-0701-11A8-DD2435C2C405}"/>
              </a:ext>
            </a:extLst>
          </p:cNvPr>
          <p:cNvSpPr txBox="1"/>
          <p:nvPr/>
        </p:nvSpPr>
        <p:spPr>
          <a:xfrm>
            <a:off x="293875" y="876927"/>
            <a:ext cx="7696089" cy="5079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Fetal Ecg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분할을 위한 오토 인코더 기반 모델</a:t>
            </a:r>
            <a:endParaRPr lang="it-IT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67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16" y="6289294"/>
            <a:ext cx="2743200" cy="365125"/>
          </a:xfrm>
        </p:spPr>
        <p:txBody>
          <a:bodyPr/>
          <a:lstStyle/>
          <a:p>
            <a:fld id="{870A778B-1F3A-42D7-BADF-0B35009BDD2F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7B0B7B17-4BAE-8DF2-07F0-F7B8E8DCADFD}"/>
              </a:ext>
            </a:extLst>
          </p:cNvPr>
          <p:cNvGrpSpPr/>
          <p:nvPr/>
        </p:nvGrpSpPr>
        <p:grpSpPr>
          <a:xfrm>
            <a:off x="302706" y="1379749"/>
            <a:ext cx="11586588" cy="4750695"/>
            <a:chOff x="166500" y="1379749"/>
            <a:chExt cx="11586588" cy="4750695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11EC83A-50AA-A0EA-0037-FB4EA7B1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500" y="2722402"/>
              <a:ext cx="2277846" cy="1951644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B792098-3F63-12B9-B857-1473BF5BE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871" t="10810" r="15962" b="43362"/>
            <a:stretch/>
          </p:blipFill>
          <p:spPr>
            <a:xfrm>
              <a:off x="3941111" y="2478856"/>
              <a:ext cx="1532080" cy="717698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72C105-E7BF-FF9A-0F6A-CE9FCC46FDC3}"/>
                </a:ext>
              </a:extLst>
            </p:cNvPr>
            <p:cNvSpPr txBox="1"/>
            <p:nvPr/>
          </p:nvSpPr>
          <p:spPr>
            <a:xfrm>
              <a:off x="371973" y="2309846"/>
              <a:ext cx="2072373" cy="342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rPr>
                <a:t>MHR(Maternal Heart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R</a:t>
              </a:r>
              <a:r>
                <a:rPr kumimoji="0" lang="en-US" altLang="ko-KR" sz="1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rPr>
                <a:t>ate)</a:t>
              </a:r>
              <a:endPara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59B2DC-190E-F09F-274A-CCF0B6AC2E57}"/>
                </a:ext>
              </a:extLst>
            </p:cNvPr>
            <p:cNvSpPr txBox="1"/>
            <p:nvPr/>
          </p:nvSpPr>
          <p:spPr>
            <a:xfrm>
              <a:off x="396357" y="4743937"/>
              <a:ext cx="1950454" cy="342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F</a:t>
              </a:r>
              <a:r>
                <a:rPr kumimoji="0" lang="en-US" altLang="ko-KR" sz="1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rPr>
                <a:t>HR(Fetal Heart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R</a:t>
              </a:r>
              <a:r>
                <a:rPr kumimoji="0" lang="en-US" altLang="ko-KR" sz="1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rPr>
                <a:t>ate)</a:t>
              </a:r>
              <a:endPara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endParaRPr>
            </a:p>
          </p:txBody>
        </p:sp>
        <p:sp>
          <p:nvSpPr>
            <p:cNvPr id="5" name="사각형: 잘린 위쪽 모서리 4">
              <a:extLst>
                <a:ext uri="{FF2B5EF4-FFF2-40B4-BE49-F238E27FC236}">
                  <a16:creationId xmlns:a16="http://schemas.microsoft.com/office/drawing/2014/main" id="{729E1C6B-6C81-90DE-0798-F8778BF71542}"/>
                </a:ext>
              </a:extLst>
            </p:cNvPr>
            <p:cNvSpPr/>
            <p:nvPr/>
          </p:nvSpPr>
          <p:spPr>
            <a:xfrm rot="16200000">
              <a:off x="2255939" y="3545926"/>
              <a:ext cx="1055717" cy="432262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잘린 위쪽 모서리 5">
              <a:extLst>
                <a:ext uri="{FF2B5EF4-FFF2-40B4-BE49-F238E27FC236}">
                  <a16:creationId xmlns:a16="http://schemas.microsoft.com/office/drawing/2014/main" id="{1EA68E29-D627-BEB6-D6E9-BE2317605EF1}"/>
                </a:ext>
              </a:extLst>
            </p:cNvPr>
            <p:cNvSpPr/>
            <p:nvPr/>
          </p:nvSpPr>
          <p:spPr>
            <a:xfrm rot="5400000">
              <a:off x="2994778" y="2621574"/>
              <a:ext cx="1055717" cy="432262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CDCBA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잘린 위쪽 모서리 6">
              <a:extLst>
                <a:ext uri="{FF2B5EF4-FFF2-40B4-BE49-F238E27FC236}">
                  <a16:creationId xmlns:a16="http://schemas.microsoft.com/office/drawing/2014/main" id="{48BA243A-8F6D-D4FD-549E-8CE7AA5F9459}"/>
                </a:ext>
              </a:extLst>
            </p:cNvPr>
            <p:cNvSpPr/>
            <p:nvPr/>
          </p:nvSpPr>
          <p:spPr>
            <a:xfrm rot="5400000">
              <a:off x="2994777" y="4359780"/>
              <a:ext cx="1055717" cy="432262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CDCBA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F461D530-4E03-BDB5-20E0-00D77EF309F9}"/>
                </a:ext>
              </a:extLst>
            </p:cNvPr>
            <p:cNvCxnSpPr>
              <a:stCxn id="5" idx="1"/>
              <a:endCxn id="6" idx="1"/>
            </p:cNvCxnSpPr>
            <p:nvPr/>
          </p:nvCxnSpPr>
          <p:spPr>
            <a:xfrm flipV="1">
              <a:off x="2999929" y="2837706"/>
              <a:ext cx="306577" cy="924351"/>
            </a:xfrm>
            <a:prstGeom prst="bentConnector5">
              <a:avLst>
                <a:gd name="adj1" fmla="val 45191"/>
                <a:gd name="adj2" fmla="val 35711"/>
                <a:gd name="adj3" fmla="val 4441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894BC04-2E2B-1543-F5AC-3F18A8D638D9}"/>
                </a:ext>
              </a:extLst>
            </p:cNvPr>
            <p:cNvCxnSpPr>
              <a:stCxn id="5" idx="1"/>
              <a:endCxn id="7" idx="1"/>
            </p:cNvCxnSpPr>
            <p:nvPr/>
          </p:nvCxnSpPr>
          <p:spPr>
            <a:xfrm>
              <a:off x="2999929" y="3762057"/>
              <a:ext cx="306576" cy="813855"/>
            </a:xfrm>
            <a:prstGeom prst="bentConnector5">
              <a:avLst>
                <a:gd name="adj1" fmla="val 44740"/>
                <a:gd name="adj2" fmla="val 50000"/>
                <a:gd name="adj3" fmla="val 4366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CEBFA13-4C8D-134C-F5D5-1956E2EA0BC6}"/>
                </a:ext>
              </a:extLst>
            </p:cNvPr>
            <p:cNvGrpSpPr/>
            <p:nvPr/>
          </p:nvGrpSpPr>
          <p:grpSpPr>
            <a:xfrm>
              <a:off x="3918250" y="4207931"/>
              <a:ext cx="1532081" cy="735960"/>
              <a:chOff x="4087622" y="4207931"/>
              <a:chExt cx="1532081" cy="73596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89D61A0C-9A93-52DC-542C-F23A2430B57E}"/>
                  </a:ext>
                </a:extLst>
              </p:cNvPr>
              <p:cNvGrpSpPr/>
              <p:nvPr/>
            </p:nvGrpSpPr>
            <p:grpSpPr>
              <a:xfrm>
                <a:off x="4087622" y="4207931"/>
                <a:ext cx="1532081" cy="735960"/>
                <a:chOff x="4537210" y="2516500"/>
                <a:chExt cx="1532081" cy="735960"/>
              </a:xfrm>
            </p:grpSpPr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2A8F97AB-23F8-97C2-940E-2780FB6DD5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76" t="53007" r="70309"/>
                <a:stretch/>
              </p:blipFill>
              <p:spPr>
                <a:xfrm>
                  <a:off x="4537210" y="2516500"/>
                  <a:ext cx="625340" cy="735960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257B547C-188E-CDF2-E8DF-7260937B24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0341" t="53007" r="-91"/>
                <a:stretch/>
              </p:blipFill>
              <p:spPr>
                <a:xfrm>
                  <a:off x="5162600" y="2516500"/>
                  <a:ext cx="906691" cy="735960"/>
                </a:xfrm>
                <a:prstGeom prst="rect">
                  <a:avLst/>
                </a:prstGeom>
              </p:spPr>
            </p:pic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1BD03A44-5C18-623E-5E3E-BC5D48206A0F}"/>
                  </a:ext>
                </a:extLst>
              </p:cNvPr>
              <p:cNvCxnSpPr/>
              <p:nvPr/>
            </p:nvCxnSpPr>
            <p:spPr>
              <a:xfrm>
                <a:off x="4701332" y="4207931"/>
                <a:ext cx="0" cy="735960"/>
              </a:xfrm>
              <a:prstGeom prst="line">
                <a:avLst/>
              </a:prstGeom>
              <a:ln w="19050">
                <a:solidFill>
                  <a:srgbClr val="DAFF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D4109D3-6E82-DA20-9C1B-39E5D095C7B4}"/>
                </a:ext>
              </a:extLst>
            </p:cNvPr>
            <p:cNvSpPr/>
            <p:nvPr/>
          </p:nvSpPr>
          <p:spPr>
            <a:xfrm>
              <a:off x="5686822" y="2491306"/>
              <a:ext cx="1685859" cy="69279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LSTM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E5B1511-CC1A-CA63-C09D-C644C492B233}"/>
                </a:ext>
              </a:extLst>
            </p:cNvPr>
            <p:cNvSpPr/>
            <p:nvPr/>
          </p:nvSpPr>
          <p:spPr>
            <a:xfrm>
              <a:off x="5686822" y="4230111"/>
              <a:ext cx="1685859" cy="69279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LSTM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CCE83E8F-C50D-6BBC-2B46-F634BAE488EF}"/>
                </a:ext>
              </a:extLst>
            </p:cNvPr>
            <p:cNvGrpSpPr/>
            <p:nvPr/>
          </p:nvGrpSpPr>
          <p:grpSpPr>
            <a:xfrm>
              <a:off x="8613560" y="1390872"/>
              <a:ext cx="1170593" cy="4739572"/>
              <a:chOff x="8253896" y="1390872"/>
              <a:chExt cx="1170593" cy="4739572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B50BB13D-ABFE-E696-B746-114238B958D2}"/>
                  </a:ext>
                </a:extLst>
              </p:cNvPr>
              <p:cNvSpPr/>
              <p:nvPr/>
            </p:nvSpPr>
            <p:spPr>
              <a:xfrm>
                <a:off x="8264585" y="1393669"/>
                <a:ext cx="360000" cy="4736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BB2F808-FEB7-27DB-2349-3F5BD41F3E38}"/>
                  </a:ext>
                </a:extLst>
              </p:cNvPr>
              <p:cNvSpPr/>
              <p:nvPr/>
            </p:nvSpPr>
            <p:spPr>
              <a:xfrm>
                <a:off x="9064489" y="1393669"/>
                <a:ext cx="360000" cy="4736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C88F877-2F1C-461D-AF2B-CE15F9A2E839}"/>
                  </a:ext>
                </a:extLst>
              </p:cNvPr>
              <p:cNvSpPr/>
              <p:nvPr/>
            </p:nvSpPr>
            <p:spPr>
              <a:xfrm>
                <a:off x="8262697" y="1390872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7055C9B-06B7-6CB1-D53F-8970FF0DC389}"/>
                  </a:ext>
                </a:extLst>
              </p:cNvPr>
              <p:cNvSpPr/>
              <p:nvPr/>
            </p:nvSpPr>
            <p:spPr>
              <a:xfrm>
                <a:off x="8262697" y="576087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58092D14-43B6-246F-9C50-D2589D571BFA}"/>
                  </a:ext>
                </a:extLst>
              </p:cNvPr>
              <p:cNvSpPr/>
              <p:nvPr/>
            </p:nvSpPr>
            <p:spPr>
              <a:xfrm>
                <a:off x="9100489" y="1422042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2C18444B-2103-3884-3494-ED7274DD6A40}"/>
                  </a:ext>
                </a:extLst>
              </p:cNvPr>
              <p:cNvSpPr/>
              <p:nvPr/>
            </p:nvSpPr>
            <p:spPr>
              <a:xfrm>
                <a:off x="9100489" y="1786872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479BC6EB-71B8-D65B-FB7C-CF578E612710}"/>
                  </a:ext>
                </a:extLst>
              </p:cNvPr>
              <p:cNvSpPr/>
              <p:nvPr/>
            </p:nvSpPr>
            <p:spPr>
              <a:xfrm>
                <a:off x="9100489" y="2146872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891504E9-A15C-3124-C008-5916109B33B9}"/>
                  </a:ext>
                </a:extLst>
              </p:cNvPr>
              <p:cNvSpPr/>
              <p:nvPr/>
            </p:nvSpPr>
            <p:spPr>
              <a:xfrm>
                <a:off x="9100489" y="2516778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E1B1E184-0E94-7633-25B9-10551A2498B3}"/>
                  </a:ext>
                </a:extLst>
              </p:cNvPr>
              <p:cNvSpPr/>
              <p:nvPr/>
            </p:nvSpPr>
            <p:spPr>
              <a:xfrm>
                <a:off x="9094466" y="2860103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8313BA5F-FA3B-26DC-36B0-2F9900BA8652}"/>
                  </a:ext>
                </a:extLst>
              </p:cNvPr>
              <p:cNvSpPr/>
              <p:nvPr/>
            </p:nvSpPr>
            <p:spPr>
              <a:xfrm>
                <a:off x="9100781" y="3220103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6C964A1-CAC7-0734-4C8A-828A8CDD1B65}"/>
                  </a:ext>
                </a:extLst>
              </p:cNvPr>
              <p:cNvSpPr/>
              <p:nvPr/>
            </p:nvSpPr>
            <p:spPr>
              <a:xfrm>
                <a:off x="9094466" y="4001916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B8EAF971-9B5C-8DE9-AE61-B7681FD5AB1D}"/>
                  </a:ext>
                </a:extLst>
              </p:cNvPr>
              <p:cNvSpPr/>
              <p:nvPr/>
            </p:nvSpPr>
            <p:spPr>
              <a:xfrm>
                <a:off x="9101284" y="4361916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ECB613F0-E6BE-FE49-C1E1-FE6AE649C2FD}"/>
                  </a:ext>
                </a:extLst>
              </p:cNvPr>
              <p:cNvSpPr/>
              <p:nvPr/>
            </p:nvSpPr>
            <p:spPr>
              <a:xfrm>
                <a:off x="9094758" y="4721916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47A2F827-8CBC-5FAE-7F5D-13D7BCB36AED}"/>
                  </a:ext>
                </a:extLst>
              </p:cNvPr>
              <p:cNvSpPr/>
              <p:nvPr/>
            </p:nvSpPr>
            <p:spPr>
              <a:xfrm>
                <a:off x="9094466" y="5062756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F768F264-6CDD-EEE4-3BB4-5A3DFE4A14D6}"/>
                  </a:ext>
                </a:extLst>
              </p:cNvPr>
              <p:cNvSpPr/>
              <p:nvPr/>
            </p:nvSpPr>
            <p:spPr>
              <a:xfrm>
                <a:off x="9101284" y="5435147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6390D5A3-2266-E313-487E-239B933DC736}"/>
                  </a:ext>
                </a:extLst>
              </p:cNvPr>
              <p:cNvSpPr/>
              <p:nvPr/>
            </p:nvSpPr>
            <p:spPr>
              <a:xfrm>
                <a:off x="9101284" y="5782756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3E3C9CA-2DD4-9138-4784-E9F33107084C}"/>
                  </a:ext>
                </a:extLst>
              </p:cNvPr>
              <p:cNvSpPr txBox="1"/>
              <p:nvPr/>
            </p:nvSpPr>
            <p:spPr>
              <a:xfrm rot="5400000">
                <a:off x="8964146" y="3577390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/>
                  <a:t>〮〮〮</a:t>
                </a:r>
              </a:p>
            </p:txBody>
          </p: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id="{DDF938EB-9414-E601-4988-08B53C7BDE1B}"/>
                  </a:ext>
                </a:extLst>
              </p:cNvPr>
              <p:cNvCxnSpPr>
                <a:cxnSpLocks/>
                <a:stCxn id="15" idx="3"/>
                <a:endCxn id="52" idx="2"/>
              </p:cNvCxnSpPr>
              <p:nvPr/>
            </p:nvCxnSpPr>
            <p:spPr>
              <a:xfrm flipV="1">
                <a:off x="8622697" y="1566042"/>
                <a:ext cx="477792" cy="483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31843BAC-0057-3A91-9A09-47FDE94A8604}"/>
                  </a:ext>
                </a:extLst>
              </p:cNvPr>
              <p:cNvCxnSpPr>
                <a:cxnSpLocks/>
                <a:stCxn id="15" idx="3"/>
                <a:endCxn id="53" idx="2"/>
              </p:cNvCxnSpPr>
              <p:nvPr/>
            </p:nvCxnSpPr>
            <p:spPr>
              <a:xfrm>
                <a:off x="8622697" y="1570872"/>
                <a:ext cx="477792" cy="36000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FD286639-3761-8346-917C-9F9176765DD8}"/>
                  </a:ext>
                </a:extLst>
              </p:cNvPr>
              <p:cNvCxnSpPr>
                <a:cxnSpLocks/>
                <a:stCxn id="15" idx="3"/>
                <a:endCxn id="54" idx="2"/>
              </p:cNvCxnSpPr>
              <p:nvPr/>
            </p:nvCxnSpPr>
            <p:spPr>
              <a:xfrm>
                <a:off x="8622697" y="1570872"/>
                <a:ext cx="477792" cy="72000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화살표 연결선 137">
                <a:extLst>
                  <a:ext uri="{FF2B5EF4-FFF2-40B4-BE49-F238E27FC236}">
                    <a16:creationId xmlns:a16="http://schemas.microsoft.com/office/drawing/2014/main" id="{CD55EF47-67A1-B083-C034-D172F463466A}"/>
                  </a:ext>
                </a:extLst>
              </p:cNvPr>
              <p:cNvCxnSpPr>
                <a:cxnSpLocks/>
                <a:stCxn id="15" idx="3"/>
                <a:endCxn id="55" idx="2"/>
              </p:cNvCxnSpPr>
              <p:nvPr/>
            </p:nvCxnSpPr>
            <p:spPr>
              <a:xfrm>
                <a:off x="8622697" y="1570872"/>
                <a:ext cx="477792" cy="108990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화살표 연결선 139">
                <a:extLst>
                  <a:ext uri="{FF2B5EF4-FFF2-40B4-BE49-F238E27FC236}">
                    <a16:creationId xmlns:a16="http://schemas.microsoft.com/office/drawing/2014/main" id="{9CCAC2C9-27EC-F821-AB11-BE5F8F90175A}"/>
                  </a:ext>
                </a:extLst>
              </p:cNvPr>
              <p:cNvCxnSpPr>
                <a:cxnSpLocks/>
                <a:stCxn id="15" idx="3"/>
                <a:endCxn id="56" idx="2"/>
              </p:cNvCxnSpPr>
              <p:nvPr/>
            </p:nvCxnSpPr>
            <p:spPr>
              <a:xfrm>
                <a:off x="8622697" y="1570872"/>
                <a:ext cx="471769" cy="1433231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id="{1130B0B6-47A4-683F-CEA9-B469B237F276}"/>
                  </a:ext>
                </a:extLst>
              </p:cNvPr>
              <p:cNvCxnSpPr>
                <a:cxnSpLocks/>
                <a:stCxn id="15" idx="3"/>
                <a:endCxn id="57" idx="2"/>
              </p:cNvCxnSpPr>
              <p:nvPr/>
            </p:nvCxnSpPr>
            <p:spPr>
              <a:xfrm>
                <a:off x="8622697" y="1570872"/>
                <a:ext cx="478084" cy="1793231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id="{BE82F378-B982-B9C8-CE46-3012857B6069}"/>
                  </a:ext>
                </a:extLst>
              </p:cNvPr>
              <p:cNvCxnSpPr>
                <a:cxnSpLocks/>
                <a:stCxn id="15" idx="3"/>
                <a:endCxn id="58" idx="2"/>
              </p:cNvCxnSpPr>
              <p:nvPr/>
            </p:nvCxnSpPr>
            <p:spPr>
              <a:xfrm>
                <a:off x="8622697" y="1570872"/>
                <a:ext cx="471769" cy="2575044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화살표 연결선 146">
                <a:extLst>
                  <a:ext uri="{FF2B5EF4-FFF2-40B4-BE49-F238E27FC236}">
                    <a16:creationId xmlns:a16="http://schemas.microsoft.com/office/drawing/2014/main" id="{BDA8392F-AD89-D2D4-58C3-859D34C7BE32}"/>
                  </a:ext>
                </a:extLst>
              </p:cNvPr>
              <p:cNvCxnSpPr>
                <a:cxnSpLocks/>
                <a:stCxn id="15" idx="3"/>
                <a:endCxn id="59" idx="2"/>
              </p:cNvCxnSpPr>
              <p:nvPr/>
            </p:nvCxnSpPr>
            <p:spPr>
              <a:xfrm>
                <a:off x="8622697" y="1570872"/>
                <a:ext cx="478587" cy="2935044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화살표 연결선 148">
                <a:extLst>
                  <a:ext uri="{FF2B5EF4-FFF2-40B4-BE49-F238E27FC236}">
                    <a16:creationId xmlns:a16="http://schemas.microsoft.com/office/drawing/2014/main" id="{65886223-55D3-5C95-97FE-542CE3370855}"/>
                  </a:ext>
                </a:extLst>
              </p:cNvPr>
              <p:cNvCxnSpPr>
                <a:cxnSpLocks/>
                <a:stCxn id="15" idx="3"/>
                <a:endCxn id="60" idx="2"/>
              </p:cNvCxnSpPr>
              <p:nvPr/>
            </p:nvCxnSpPr>
            <p:spPr>
              <a:xfrm>
                <a:off x="8622697" y="1570872"/>
                <a:ext cx="472061" cy="3295044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화살표 연결선 152">
                <a:extLst>
                  <a:ext uri="{FF2B5EF4-FFF2-40B4-BE49-F238E27FC236}">
                    <a16:creationId xmlns:a16="http://schemas.microsoft.com/office/drawing/2014/main" id="{BC7C0C92-89F0-352B-CDA2-905B7D7AEFBB}"/>
                  </a:ext>
                </a:extLst>
              </p:cNvPr>
              <p:cNvCxnSpPr>
                <a:cxnSpLocks/>
                <a:stCxn id="15" idx="3"/>
                <a:endCxn id="61" idx="2"/>
              </p:cNvCxnSpPr>
              <p:nvPr/>
            </p:nvCxnSpPr>
            <p:spPr>
              <a:xfrm>
                <a:off x="8622697" y="1570872"/>
                <a:ext cx="471769" cy="3635884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id="{86E82719-EDAA-1C21-D0AB-00B6D4759B9A}"/>
                  </a:ext>
                </a:extLst>
              </p:cNvPr>
              <p:cNvCxnSpPr>
                <a:cxnSpLocks/>
                <a:stCxn id="15" idx="3"/>
                <a:endCxn id="62" idx="2"/>
              </p:cNvCxnSpPr>
              <p:nvPr/>
            </p:nvCxnSpPr>
            <p:spPr>
              <a:xfrm>
                <a:off x="8622697" y="1570872"/>
                <a:ext cx="478587" cy="4008275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화살표 연결선 156">
                <a:extLst>
                  <a:ext uri="{FF2B5EF4-FFF2-40B4-BE49-F238E27FC236}">
                    <a16:creationId xmlns:a16="http://schemas.microsoft.com/office/drawing/2014/main" id="{DA26140B-C7D0-CC58-6E3C-45FA9A154AD7}"/>
                  </a:ext>
                </a:extLst>
              </p:cNvPr>
              <p:cNvCxnSpPr>
                <a:cxnSpLocks/>
                <a:stCxn id="15" idx="3"/>
                <a:endCxn id="63" idx="2"/>
              </p:cNvCxnSpPr>
              <p:nvPr/>
            </p:nvCxnSpPr>
            <p:spPr>
              <a:xfrm>
                <a:off x="8622697" y="1570872"/>
                <a:ext cx="478587" cy="4355884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화살표 연결선 158">
                <a:extLst>
                  <a:ext uri="{FF2B5EF4-FFF2-40B4-BE49-F238E27FC236}">
                    <a16:creationId xmlns:a16="http://schemas.microsoft.com/office/drawing/2014/main" id="{1A3E1B57-CCF6-D4C5-730E-5D2E1087BA74}"/>
                  </a:ext>
                </a:extLst>
              </p:cNvPr>
              <p:cNvCxnSpPr>
                <a:stCxn id="50" idx="3"/>
                <a:endCxn id="63" idx="2"/>
              </p:cNvCxnSpPr>
              <p:nvPr/>
            </p:nvCxnSpPr>
            <p:spPr>
              <a:xfrm flipV="1">
                <a:off x="8622697" y="5926756"/>
                <a:ext cx="478587" cy="1412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화살표 연결선 160">
                <a:extLst>
                  <a:ext uri="{FF2B5EF4-FFF2-40B4-BE49-F238E27FC236}">
                    <a16:creationId xmlns:a16="http://schemas.microsoft.com/office/drawing/2014/main" id="{2F0D7415-375E-C8AA-1367-2771914305AF}"/>
                  </a:ext>
                </a:extLst>
              </p:cNvPr>
              <p:cNvCxnSpPr>
                <a:stCxn id="50" idx="3"/>
                <a:endCxn id="62" idx="2"/>
              </p:cNvCxnSpPr>
              <p:nvPr/>
            </p:nvCxnSpPr>
            <p:spPr>
              <a:xfrm flipV="1">
                <a:off x="8622697" y="5579147"/>
                <a:ext cx="478587" cy="361731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화살표 연결선 162">
                <a:extLst>
                  <a:ext uri="{FF2B5EF4-FFF2-40B4-BE49-F238E27FC236}">
                    <a16:creationId xmlns:a16="http://schemas.microsoft.com/office/drawing/2014/main" id="{C30A47CE-16E4-83E0-5483-5FEED3AA66B0}"/>
                  </a:ext>
                </a:extLst>
              </p:cNvPr>
              <p:cNvCxnSpPr>
                <a:stCxn id="50" idx="3"/>
                <a:endCxn id="61" idx="2"/>
              </p:cNvCxnSpPr>
              <p:nvPr/>
            </p:nvCxnSpPr>
            <p:spPr>
              <a:xfrm flipV="1">
                <a:off x="8622697" y="5206756"/>
                <a:ext cx="471769" cy="73412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화살표 연결선 164">
                <a:extLst>
                  <a:ext uri="{FF2B5EF4-FFF2-40B4-BE49-F238E27FC236}">
                    <a16:creationId xmlns:a16="http://schemas.microsoft.com/office/drawing/2014/main" id="{6860CE79-6AC0-AD3C-884E-CCA8827B0376}"/>
                  </a:ext>
                </a:extLst>
              </p:cNvPr>
              <p:cNvCxnSpPr>
                <a:stCxn id="50" idx="3"/>
                <a:endCxn id="60" idx="2"/>
              </p:cNvCxnSpPr>
              <p:nvPr/>
            </p:nvCxnSpPr>
            <p:spPr>
              <a:xfrm flipV="1">
                <a:off x="8622697" y="4865916"/>
                <a:ext cx="472061" cy="107496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화살표 연결선 166">
                <a:extLst>
                  <a:ext uri="{FF2B5EF4-FFF2-40B4-BE49-F238E27FC236}">
                    <a16:creationId xmlns:a16="http://schemas.microsoft.com/office/drawing/2014/main" id="{9E687266-187A-C79D-ED06-47687835952B}"/>
                  </a:ext>
                </a:extLst>
              </p:cNvPr>
              <p:cNvCxnSpPr>
                <a:stCxn id="50" idx="3"/>
                <a:endCxn id="59" idx="2"/>
              </p:cNvCxnSpPr>
              <p:nvPr/>
            </p:nvCxnSpPr>
            <p:spPr>
              <a:xfrm flipV="1">
                <a:off x="8622697" y="4505916"/>
                <a:ext cx="478587" cy="143496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화살표 연결선 168">
                <a:extLst>
                  <a:ext uri="{FF2B5EF4-FFF2-40B4-BE49-F238E27FC236}">
                    <a16:creationId xmlns:a16="http://schemas.microsoft.com/office/drawing/2014/main" id="{B68D0A13-81E6-861F-392A-DD199D64563D}"/>
                  </a:ext>
                </a:extLst>
              </p:cNvPr>
              <p:cNvCxnSpPr>
                <a:stCxn id="50" idx="3"/>
                <a:endCxn id="58" idx="2"/>
              </p:cNvCxnSpPr>
              <p:nvPr/>
            </p:nvCxnSpPr>
            <p:spPr>
              <a:xfrm flipV="1">
                <a:off x="8622697" y="4145916"/>
                <a:ext cx="471769" cy="179496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화살표 연결선 170">
                <a:extLst>
                  <a:ext uri="{FF2B5EF4-FFF2-40B4-BE49-F238E27FC236}">
                    <a16:creationId xmlns:a16="http://schemas.microsoft.com/office/drawing/2014/main" id="{C0368896-0150-5BDA-15FD-68C6760D9F49}"/>
                  </a:ext>
                </a:extLst>
              </p:cNvPr>
              <p:cNvCxnSpPr>
                <a:stCxn id="50" idx="3"/>
                <a:endCxn id="57" idx="2"/>
              </p:cNvCxnSpPr>
              <p:nvPr/>
            </p:nvCxnSpPr>
            <p:spPr>
              <a:xfrm flipV="1">
                <a:off x="8622697" y="3364103"/>
                <a:ext cx="478084" cy="2576775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화살표 연결선 172">
                <a:extLst>
                  <a:ext uri="{FF2B5EF4-FFF2-40B4-BE49-F238E27FC236}">
                    <a16:creationId xmlns:a16="http://schemas.microsoft.com/office/drawing/2014/main" id="{3234EED4-5999-E665-4188-107ED05632AA}"/>
                  </a:ext>
                </a:extLst>
              </p:cNvPr>
              <p:cNvCxnSpPr>
                <a:stCxn id="50" idx="3"/>
                <a:endCxn id="56" idx="2"/>
              </p:cNvCxnSpPr>
              <p:nvPr/>
            </p:nvCxnSpPr>
            <p:spPr>
              <a:xfrm flipV="1">
                <a:off x="8622697" y="3004103"/>
                <a:ext cx="471769" cy="2936775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4611173B-9DDD-DFEB-B2DF-51E4DAC56917}"/>
                  </a:ext>
                </a:extLst>
              </p:cNvPr>
              <p:cNvCxnSpPr>
                <a:stCxn id="50" idx="3"/>
                <a:endCxn id="55" idx="2"/>
              </p:cNvCxnSpPr>
              <p:nvPr/>
            </p:nvCxnSpPr>
            <p:spPr>
              <a:xfrm flipV="1">
                <a:off x="8622697" y="2660778"/>
                <a:ext cx="477792" cy="328010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화살표 연결선 176">
                <a:extLst>
                  <a:ext uri="{FF2B5EF4-FFF2-40B4-BE49-F238E27FC236}">
                    <a16:creationId xmlns:a16="http://schemas.microsoft.com/office/drawing/2014/main" id="{C7CFFBB3-48C2-5047-C434-0F475A9C9BA3}"/>
                  </a:ext>
                </a:extLst>
              </p:cNvPr>
              <p:cNvCxnSpPr>
                <a:stCxn id="50" idx="3"/>
                <a:endCxn id="54" idx="2"/>
              </p:cNvCxnSpPr>
              <p:nvPr/>
            </p:nvCxnSpPr>
            <p:spPr>
              <a:xfrm flipV="1">
                <a:off x="8622697" y="2290872"/>
                <a:ext cx="477792" cy="365000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화살표 연결선 178">
                <a:extLst>
                  <a:ext uri="{FF2B5EF4-FFF2-40B4-BE49-F238E27FC236}">
                    <a16:creationId xmlns:a16="http://schemas.microsoft.com/office/drawing/2014/main" id="{4D458BB8-986F-10E6-95B6-5792852C64C1}"/>
                  </a:ext>
                </a:extLst>
              </p:cNvPr>
              <p:cNvCxnSpPr>
                <a:stCxn id="50" idx="3"/>
                <a:endCxn id="53" idx="2"/>
              </p:cNvCxnSpPr>
              <p:nvPr/>
            </p:nvCxnSpPr>
            <p:spPr>
              <a:xfrm flipV="1">
                <a:off x="8622697" y="1930872"/>
                <a:ext cx="477792" cy="401000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화살표 연결선 180">
                <a:extLst>
                  <a:ext uri="{FF2B5EF4-FFF2-40B4-BE49-F238E27FC236}">
                    <a16:creationId xmlns:a16="http://schemas.microsoft.com/office/drawing/2014/main" id="{1818FDC7-AFD9-F5F4-1AB7-C7C083043877}"/>
                  </a:ext>
                </a:extLst>
              </p:cNvPr>
              <p:cNvCxnSpPr>
                <a:stCxn id="50" idx="3"/>
                <a:endCxn id="52" idx="2"/>
              </p:cNvCxnSpPr>
              <p:nvPr/>
            </p:nvCxnSpPr>
            <p:spPr>
              <a:xfrm flipV="1">
                <a:off x="8622697" y="1566042"/>
                <a:ext cx="477792" cy="437483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1F2AB5C-F76D-477D-D81E-4DE730DB9051}"/>
                  </a:ext>
                </a:extLst>
              </p:cNvPr>
              <p:cNvSpPr txBox="1"/>
              <p:nvPr/>
            </p:nvSpPr>
            <p:spPr>
              <a:xfrm>
                <a:off x="8507544" y="3575009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/>
                  <a:t>〮〮〮</a:t>
                </a:r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5D505D02-B1D8-B5CD-4C38-C8C6EAA51311}"/>
                  </a:ext>
                </a:extLst>
              </p:cNvPr>
              <p:cNvSpPr/>
              <p:nvPr/>
            </p:nvSpPr>
            <p:spPr>
              <a:xfrm>
                <a:off x="8300585" y="1422042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C51F2A6B-D7EF-6F3C-4474-35E923091649}"/>
                  </a:ext>
                </a:extLst>
              </p:cNvPr>
              <p:cNvSpPr/>
              <p:nvPr/>
            </p:nvSpPr>
            <p:spPr>
              <a:xfrm>
                <a:off x="8300585" y="1786872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BBFF9988-0941-E008-3674-D9312E3FE104}"/>
                  </a:ext>
                </a:extLst>
              </p:cNvPr>
              <p:cNvSpPr/>
              <p:nvPr/>
            </p:nvSpPr>
            <p:spPr>
              <a:xfrm>
                <a:off x="8300585" y="2146872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C0E14906-6645-EB4A-FB62-F186611441AF}"/>
                  </a:ext>
                </a:extLst>
              </p:cNvPr>
              <p:cNvSpPr/>
              <p:nvPr/>
            </p:nvSpPr>
            <p:spPr>
              <a:xfrm>
                <a:off x="8300585" y="2516778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85D85411-607B-8448-7B7D-454059458735}"/>
                  </a:ext>
                </a:extLst>
              </p:cNvPr>
              <p:cNvSpPr/>
              <p:nvPr/>
            </p:nvSpPr>
            <p:spPr>
              <a:xfrm>
                <a:off x="8294562" y="2860103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B13716AF-0148-31DC-1508-72632A410606}"/>
                  </a:ext>
                </a:extLst>
              </p:cNvPr>
              <p:cNvSpPr/>
              <p:nvPr/>
            </p:nvSpPr>
            <p:spPr>
              <a:xfrm>
                <a:off x="8300877" y="3220103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6BB1F487-9C26-072C-7124-19B2FBDF939E}"/>
                  </a:ext>
                </a:extLst>
              </p:cNvPr>
              <p:cNvSpPr/>
              <p:nvPr/>
            </p:nvSpPr>
            <p:spPr>
              <a:xfrm>
                <a:off x="8294562" y="4001916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C27C4A1A-1648-5CBF-B650-4FAEC38BB11C}"/>
                  </a:ext>
                </a:extLst>
              </p:cNvPr>
              <p:cNvSpPr/>
              <p:nvPr/>
            </p:nvSpPr>
            <p:spPr>
              <a:xfrm>
                <a:off x="8301380" y="4361916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7CEF32E6-7600-1C34-F322-94A976E16B6B}"/>
                  </a:ext>
                </a:extLst>
              </p:cNvPr>
              <p:cNvSpPr/>
              <p:nvPr/>
            </p:nvSpPr>
            <p:spPr>
              <a:xfrm>
                <a:off x="8294854" y="4721916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D38CCA9D-392D-9E21-E218-81D7995CAC71}"/>
                  </a:ext>
                </a:extLst>
              </p:cNvPr>
              <p:cNvSpPr/>
              <p:nvPr/>
            </p:nvSpPr>
            <p:spPr>
              <a:xfrm>
                <a:off x="8294562" y="5062756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0BDC6A8F-C460-9858-E3CF-5BBB0ABCB249}"/>
                  </a:ext>
                </a:extLst>
              </p:cNvPr>
              <p:cNvSpPr/>
              <p:nvPr/>
            </p:nvSpPr>
            <p:spPr>
              <a:xfrm>
                <a:off x="8301380" y="5435147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1E1A693C-7A75-CC16-EB56-5DDC100ECE21}"/>
                  </a:ext>
                </a:extLst>
              </p:cNvPr>
              <p:cNvSpPr/>
              <p:nvPr/>
            </p:nvSpPr>
            <p:spPr>
              <a:xfrm>
                <a:off x="8301380" y="5782756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3997E43-0E8D-547D-7864-3F27746A80EC}"/>
                  </a:ext>
                </a:extLst>
              </p:cNvPr>
              <p:cNvSpPr txBox="1"/>
              <p:nvPr/>
            </p:nvSpPr>
            <p:spPr>
              <a:xfrm rot="5400000">
                <a:off x="8164242" y="3577390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/>
                  <a:t>〮〮〮</a:t>
                </a:r>
              </a:p>
            </p:txBody>
          </p:sp>
        </p:grp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849621E2-6C14-AB3E-07E1-D38C76509E4C}"/>
                </a:ext>
              </a:extLst>
            </p:cNvPr>
            <p:cNvSpPr/>
            <p:nvPr/>
          </p:nvSpPr>
          <p:spPr>
            <a:xfrm>
              <a:off x="7912580" y="1379749"/>
              <a:ext cx="360000" cy="4737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63F0B79B-2D4D-C1A2-78F9-A9D9CD78FB74}"/>
                </a:ext>
              </a:extLst>
            </p:cNvPr>
            <p:cNvSpPr txBox="1"/>
            <p:nvPr/>
          </p:nvSpPr>
          <p:spPr>
            <a:xfrm>
              <a:off x="7892587" y="1962912"/>
              <a:ext cx="461665" cy="36088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dirty="0"/>
                <a:t>Attention Layer</a:t>
              </a:r>
              <a:endParaRPr lang="ko-KR" altLang="en-US" dirty="0"/>
            </a:p>
          </p:txBody>
        </p:sp>
        <p:cxnSp>
          <p:nvCxnSpPr>
            <p:cNvPr id="225" name="연결선: 꺾임 224">
              <a:extLst>
                <a:ext uri="{FF2B5EF4-FFF2-40B4-BE49-F238E27FC236}">
                  <a16:creationId xmlns:a16="http://schemas.microsoft.com/office/drawing/2014/main" id="{4E0F7F1A-16C6-41A3-ADE0-16027A243815}"/>
                </a:ext>
              </a:extLst>
            </p:cNvPr>
            <p:cNvCxnSpPr>
              <a:stCxn id="9" idx="3"/>
              <a:endCxn id="223" idx="1"/>
            </p:cNvCxnSpPr>
            <p:nvPr/>
          </p:nvCxnSpPr>
          <p:spPr>
            <a:xfrm>
              <a:off x="7372681" y="2837705"/>
              <a:ext cx="519906" cy="929623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연결선: 꺾임 226">
              <a:extLst>
                <a:ext uri="{FF2B5EF4-FFF2-40B4-BE49-F238E27FC236}">
                  <a16:creationId xmlns:a16="http://schemas.microsoft.com/office/drawing/2014/main" id="{6F3BDE3A-98E5-0EC6-3C9E-260FDCE2A461}"/>
                </a:ext>
              </a:extLst>
            </p:cNvPr>
            <p:cNvCxnSpPr>
              <a:stCxn id="10" idx="3"/>
              <a:endCxn id="223" idx="1"/>
            </p:cNvCxnSpPr>
            <p:nvPr/>
          </p:nvCxnSpPr>
          <p:spPr>
            <a:xfrm flipV="1">
              <a:off x="7372681" y="3767328"/>
              <a:ext cx="519906" cy="80918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화살표 연결선 228">
              <a:extLst>
                <a:ext uri="{FF2B5EF4-FFF2-40B4-BE49-F238E27FC236}">
                  <a16:creationId xmlns:a16="http://schemas.microsoft.com/office/drawing/2014/main" id="{0D8E42D2-99B1-4A37-1A03-70534FD68545}"/>
                </a:ext>
              </a:extLst>
            </p:cNvPr>
            <p:cNvCxnSpPr>
              <a:cxnSpLocks/>
            </p:cNvCxnSpPr>
            <p:nvPr/>
          </p:nvCxnSpPr>
          <p:spPr>
            <a:xfrm>
              <a:off x="8297527" y="3767328"/>
              <a:ext cx="328313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DBE1C2D-0494-F45B-6D32-D0E1DF7FD815}"/>
                </a:ext>
              </a:extLst>
            </p:cNvPr>
            <p:cNvSpPr/>
            <p:nvPr/>
          </p:nvSpPr>
          <p:spPr>
            <a:xfrm>
              <a:off x="9929698" y="1379749"/>
              <a:ext cx="360000" cy="473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85238992-9477-C688-0EA2-AA43F0902765}"/>
                </a:ext>
              </a:extLst>
            </p:cNvPr>
            <p:cNvSpPr txBox="1"/>
            <p:nvPr/>
          </p:nvSpPr>
          <p:spPr>
            <a:xfrm>
              <a:off x="9909705" y="2029968"/>
              <a:ext cx="461665" cy="36088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dirty="0" err="1"/>
                <a:t>Softmax</a:t>
              </a:r>
              <a:endParaRPr lang="ko-KR" altLang="en-US" dirty="0"/>
            </a:p>
          </p:txBody>
        </p:sp>
        <p:cxnSp>
          <p:nvCxnSpPr>
            <p:cNvPr id="235" name="직선 화살표 연결선 234">
              <a:extLst>
                <a:ext uri="{FF2B5EF4-FFF2-40B4-BE49-F238E27FC236}">
                  <a16:creationId xmlns:a16="http://schemas.microsoft.com/office/drawing/2014/main" id="{E7731ADC-A0F0-6B70-3448-EE24F8E5CE62}"/>
                </a:ext>
              </a:extLst>
            </p:cNvPr>
            <p:cNvCxnSpPr>
              <a:cxnSpLocks/>
              <a:endCxn id="236" idx="1"/>
            </p:cNvCxnSpPr>
            <p:nvPr/>
          </p:nvCxnSpPr>
          <p:spPr>
            <a:xfrm flipV="1">
              <a:off x="10283602" y="3757005"/>
              <a:ext cx="327785" cy="4227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3F0B43CD-63B1-3917-6F11-A84C273C0A0D}"/>
                </a:ext>
              </a:extLst>
            </p:cNvPr>
            <p:cNvSpPr txBox="1"/>
            <p:nvPr/>
          </p:nvSpPr>
          <p:spPr>
            <a:xfrm>
              <a:off x="10611387" y="3526172"/>
              <a:ext cx="1141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Arrhythmia Classification</a:t>
              </a:r>
              <a:endParaRPr lang="ko-KR" altLang="en-US" sz="1200" b="1" dirty="0"/>
            </a:p>
          </p:txBody>
        </p:sp>
        <p:cxnSp>
          <p:nvCxnSpPr>
            <p:cNvPr id="238" name="직선 화살표 연결선 237">
              <a:extLst>
                <a:ext uri="{FF2B5EF4-FFF2-40B4-BE49-F238E27FC236}">
                  <a16:creationId xmlns:a16="http://schemas.microsoft.com/office/drawing/2014/main" id="{9386992A-30C2-DB6A-8BB9-A93D39987D0C}"/>
                </a:ext>
              </a:extLst>
            </p:cNvPr>
            <p:cNvCxnSpPr>
              <a:stCxn id="35" idx="3"/>
              <a:endCxn id="9" idx="1"/>
            </p:cNvCxnSpPr>
            <p:nvPr/>
          </p:nvCxnSpPr>
          <p:spPr>
            <a:xfrm>
              <a:off x="5473191" y="2837705"/>
              <a:ext cx="21363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화살표 연결선 239">
              <a:extLst>
                <a:ext uri="{FF2B5EF4-FFF2-40B4-BE49-F238E27FC236}">
                  <a16:creationId xmlns:a16="http://schemas.microsoft.com/office/drawing/2014/main" id="{1C8FE498-9CF6-5EC1-B4D7-C6BBE8760D4F}"/>
                </a:ext>
              </a:extLst>
            </p:cNvPr>
            <p:cNvCxnSpPr>
              <a:stCxn id="3" idx="3"/>
              <a:endCxn id="10" idx="1"/>
            </p:cNvCxnSpPr>
            <p:nvPr/>
          </p:nvCxnSpPr>
          <p:spPr>
            <a:xfrm>
              <a:off x="5450331" y="4575911"/>
              <a:ext cx="236491" cy="5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0E965F9-5EC6-C97A-75BD-E52AFEC1BCD9}"/>
              </a:ext>
            </a:extLst>
          </p:cNvPr>
          <p:cNvSpPr txBox="1"/>
          <p:nvPr/>
        </p:nvSpPr>
        <p:spPr>
          <a:xfrm>
            <a:off x="293875" y="876927"/>
            <a:ext cx="7696089" cy="5079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Fetal Arrhythmia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탐지를 위한 전체 모델</a:t>
            </a:r>
            <a:endParaRPr lang="it-IT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2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34668</TotalTime>
  <Words>782</Words>
  <Application>Microsoft Office PowerPoint</Application>
  <PresentationFormat>와이드스크린</PresentationFormat>
  <Paragraphs>127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Lato Regular</vt:lpstr>
      <vt:lpstr>맑은 고딕</vt:lpstr>
      <vt:lpstr>Arial</vt:lpstr>
      <vt:lpstr>Office 테마</vt:lpstr>
      <vt:lpstr>PowerPoint 프레젠테이션</vt:lpstr>
      <vt:lpstr>Introduction</vt:lpstr>
      <vt:lpstr>Related Work</vt:lpstr>
      <vt:lpstr>Objective</vt:lpstr>
      <vt:lpstr>Dataset</vt:lpstr>
      <vt:lpstr>Data Processing</vt:lpstr>
      <vt:lpstr>Data Processing</vt:lpstr>
      <vt:lpstr>Method</vt:lpstr>
      <vt:lpstr>Method</vt:lpstr>
      <vt:lpstr>Result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LeeKihoon</dc:creator>
  <cp:lastModifiedBy>추 우찬</cp:lastModifiedBy>
  <cp:revision>253</cp:revision>
  <dcterms:created xsi:type="dcterms:W3CDTF">2021-09-12T04:18:05Z</dcterms:created>
  <dcterms:modified xsi:type="dcterms:W3CDTF">2023-06-16T05:22:58Z</dcterms:modified>
</cp:coreProperties>
</file>