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7" r:id="rId4"/>
    <p:sldId id="276" r:id="rId5"/>
    <p:sldId id="278" r:id="rId6"/>
    <p:sldId id="275" r:id="rId7"/>
    <p:sldId id="26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1pPr>
    <a:lvl2pPr marL="0" marR="0" indent="457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2pPr>
    <a:lvl3pPr marL="0" marR="0" indent="914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06B"/>
    <a:srgbClr val="9AC8E0"/>
    <a:srgbClr val="4594C7"/>
    <a:srgbClr val="529DCC"/>
    <a:srgbClr val="8AB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700"/>
  </p:normalViewPr>
  <p:slideViewPr>
    <p:cSldViewPr snapToGrid="0">
      <p:cViewPr varScale="1">
        <p:scale>
          <a:sx n="35" d="100"/>
          <a:sy n="35" d="100"/>
        </p:scale>
        <p:origin x="84" y="3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1pPr>
    <a:lvl2pPr indent="2286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2pPr>
    <a:lvl3pPr indent="4572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3pPr>
    <a:lvl4pPr indent="6858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4pPr>
    <a:lvl5pPr indent="9144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5pPr>
    <a:lvl6pPr indent="11430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6pPr>
    <a:lvl7pPr indent="13716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7pPr>
    <a:lvl8pPr indent="16002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8pPr>
    <a:lvl9pPr indent="18288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87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Presentation Title</a:t>
            </a:r>
          </a:p>
        </p:txBody>
      </p:sp>
      <p:sp>
        <p:nvSpPr>
          <p:cNvPr id="12" name="Simple P."/>
          <p:cNvSpPr txBox="1">
            <a:spLocks noGrp="1"/>
          </p:cNvSpPr>
          <p:nvPr>
            <p:ph type="body" sz="quarter" idx="21"/>
          </p:nvPr>
        </p:nvSpPr>
        <p:spPr>
          <a:xfrm>
            <a:off x="1752600" y="2188477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900"/>
            </a:lvl1pPr>
          </a:lstStyle>
          <a:p>
            <a:r>
              <a:rPr dirty="0"/>
              <a:t>Simple P.</a:t>
            </a:r>
          </a:p>
        </p:txBody>
      </p:sp>
      <p:sp>
        <p:nvSpPr>
          <p:cNvPr id="13" name="Oct, 2022"/>
          <p:cNvSpPr txBox="1">
            <a:spLocks noGrp="1"/>
          </p:cNvSpPr>
          <p:nvPr>
            <p:ph type="body" sz="quarter" idx="22"/>
          </p:nvPr>
        </p:nvSpPr>
        <p:spPr>
          <a:xfrm>
            <a:off x="1752600" y="11314176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900"/>
            </a:lvl1pPr>
          </a:lstStyle>
          <a:p>
            <a:r>
              <a:rPr dirty="0"/>
              <a:t>Oct, 2022</a:t>
            </a:r>
          </a:p>
        </p:txBody>
      </p:sp>
      <p:sp>
        <p:nvSpPr>
          <p:cNvPr id="14" name="Simple Presentation"/>
          <p:cNvSpPr txBox="1">
            <a:spLocks noGrp="1"/>
          </p:cNvSpPr>
          <p:nvPr>
            <p:ph type="body" sz="quarter" idx="23"/>
          </p:nvPr>
        </p:nvSpPr>
        <p:spPr>
          <a:xfrm>
            <a:off x="19834353" y="2188477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900"/>
            </a:lvl1pPr>
          </a:lstStyle>
          <a:p>
            <a:r>
              <a:rPr dirty="0"/>
              <a:t>Simple Presentation</a:t>
            </a:r>
          </a:p>
        </p:txBody>
      </p:sp>
      <p:sp>
        <p:nvSpPr>
          <p:cNvPr id="15" name="Proposal Project"/>
          <p:cNvSpPr txBox="1">
            <a:spLocks noGrp="1"/>
          </p:cNvSpPr>
          <p:nvPr>
            <p:ph type="body" sz="quarter" idx="24"/>
          </p:nvPr>
        </p:nvSpPr>
        <p:spPr>
          <a:xfrm>
            <a:off x="19834353" y="11314176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900"/>
            </a:lvl1pPr>
          </a:lstStyle>
          <a:p>
            <a:r>
              <a:rPr dirty="0"/>
              <a:t>Proposal Project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Presentation Subtitle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626532" y="2574991"/>
            <a:ext cx="10922138" cy="1902088"/>
          </a:xfrm>
          <a:prstGeom prst="rect">
            <a:avLst/>
          </a:prstGeom>
        </p:spPr>
        <p:txBody>
          <a:bodyPr/>
          <a:lstStyle>
            <a:lvl1pPr>
              <a:defRPr sz="10000" spc="0">
                <a:solidFill>
                  <a:srgbClr val="262626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54344" y="9067503"/>
            <a:ext cx="10932445" cy="30934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38383"/>
                </a:solidFill>
              </a:defRPr>
            </a:lvl1pPr>
            <a:lvl2pPr>
              <a:defRPr>
                <a:solidFill>
                  <a:srgbClr val="838383"/>
                </a:solidFill>
              </a:defRPr>
            </a:lvl2pPr>
            <a:lvl3pPr>
              <a:defRPr>
                <a:solidFill>
                  <a:srgbClr val="838383"/>
                </a:solidFill>
              </a:defRPr>
            </a:lvl3pPr>
            <a:lvl4pPr>
              <a:defRPr>
                <a:solidFill>
                  <a:srgbClr val="838383"/>
                </a:solidFill>
              </a:defRPr>
            </a:lvl4pPr>
            <a:lvl5pPr>
              <a:defRPr>
                <a:solidFill>
                  <a:srgbClr val="838383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123809" y="2847709"/>
            <a:ext cx="18000000" cy="5040000"/>
          </a:xfrm>
          <a:prstGeom prst="rect">
            <a:avLst/>
          </a:prstGeom>
        </p:spPr>
        <p:txBody>
          <a:bodyPr/>
          <a:lstStyle>
            <a:lvl1pPr>
              <a:defRPr sz="30000" spc="0">
                <a:solidFill>
                  <a:schemeClr val="accent6"/>
                </a:solidFill>
              </a:defRPr>
            </a:lvl1pPr>
          </a:lstStyle>
          <a:p>
            <a:r>
              <a:rPr dirty="0"/>
              <a:t>Presentation Title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758753" y="5140550"/>
            <a:ext cx="21130936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752600" y="7223190"/>
            <a:ext cx="10932445" cy="2069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32049" y="12437698"/>
            <a:ext cx="458459" cy="4873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j-lt"/>
                <a:ea typeface="+mn-ea"/>
                <a:cs typeface="+mn-cs"/>
                <a:sym typeface="Libre Caslon Display Regular"/>
              </a:defRPr>
            </a:lvl1pPr>
          </a:lstStyle>
          <a:p>
            <a:fld id="{86CB4B4D-7CA3-9044-876B-883B54F8677D}" type="slidenum">
              <a:rPr lang="en-KR" smtClean="0"/>
              <a:pPr/>
              <a:t>‹#›</a:t>
            </a:fld>
            <a:endParaRPr lang="en-KR"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j-lt"/>
          <a:ea typeface="+mn-ea"/>
          <a:cs typeface="+mn-cs"/>
          <a:sym typeface="Libre Caslon Display Regular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9pPr>
    </p:titleStyle>
    <p:bodyStyle>
      <a:lvl1pPr marL="0" marR="0" indent="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1pPr>
      <a:lvl2pPr marL="0" marR="0" indent="457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2pPr>
      <a:lvl3pPr marL="0" marR="0" indent="914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3pPr>
      <a:lvl4pPr marL="0" marR="0" indent="1371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4pPr>
      <a:lvl5pPr marL="0" marR="0" indent="18288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5pPr>
      <a:lvl6pPr marL="0" marR="0" indent="22860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0" marR="0" indent="2743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0" marR="0" indent="3200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0" marR="0" indent="3657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market.com/Areumnara" TargetMode="External"/><Relationship Id="rId2" Type="http://schemas.openxmlformats.org/officeDocument/2006/relationships/hyperlink" Target="mailto:simplep.net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implep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"/>
          <p:cNvSpPr/>
          <p:nvPr/>
        </p:nvSpPr>
        <p:spPr>
          <a:xfrm flipV="1">
            <a:off x="1600809" y="18287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"/>
          <p:cNvSpPr/>
          <p:nvPr/>
        </p:nvSpPr>
        <p:spPr>
          <a:xfrm flipV="1">
            <a:off x="1600809" y="120649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DIAGRAM"/>
          <p:cNvSpPr txBox="1">
            <a:spLocks noGrp="1"/>
          </p:cNvSpPr>
          <p:nvPr>
            <p:ph type="ctrTitle"/>
          </p:nvPr>
        </p:nvSpPr>
        <p:spPr>
          <a:xfrm>
            <a:off x="1758753" y="5140550"/>
            <a:ext cx="21130936" cy="39909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Dental Caries Classification via Federated Learning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ct, 2022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11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</a:p>
        </p:txBody>
      </p:sp>
      <p:sp>
        <p:nvSpPr>
          <p:cNvPr id="50" name="Proposal Project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 Woo Chan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B214D-227F-6587-3FD6-1A0C140744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C2E96-78CA-4116-C2B7-8CAE60B87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8170127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565E35-808C-D7EF-CC51-BB772CF4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06" y="4063858"/>
            <a:ext cx="12384228" cy="8268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BC327F-F54C-25DA-EFDA-CB8F50C81696}"/>
              </a:ext>
            </a:extLst>
          </p:cNvPr>
          <p:cNvSpPr txBox="1"/>
          <p:nvPr/>
        </p:nvSpPr>
        <p:spPr>
          <a:xfrm>
            <a:off x="15031233" y="4063858"/>
            <a:ext cx="8229600" cy="879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 Learning: </a:t>
            </a:r>
            <a:r>
              <a:rPr lang="ko-KR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연합학습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160CF-B8E8-4744-E808-DFA568FC05D8}"/>
              </a:ext>
            </a:extLst>
          </p:cNvPr>
          <p:cNvSpPr txBox="1"/>
          <p:nvPr/>
        </p:nvSpPr>
        <p:spPr>
          <a:xfrm>
            <a:off x="15031233" y="5255918"/>
            <a:ext cx="8855901" cy="51471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연합학습의 장점</a:t>
            </a:r>
            <a:endParaRPr lang="en-US" altLang="ko-KR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프라이버시 향상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커뮤니케이션 효율성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응용</a:t>
            </a:r>
            <a:r>
              <a:rPr lang="en-US" altLang="ko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</a:t>
            </a:r>
            <a:r>
              <a:rPr lang="en-US" altLang="ko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분야</a:t>
            </a:r>
            <a:endParaRPr lang="en-US" altLang="ko-KR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Detection in Computer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983352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9810805" cy="15436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altLang="ko-KR" dirty="0">
                <a:latin typeface="times new roma"/>
              </a:rPr>
              <a:t> Research</a:t>
            </a:r>
            <a:endParaRPr dirty="0">
              <a:latin typeface="times new rom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5365D-1FDF-D2CA-6778-956E9EEABB75}"/>
              </a:ext>
            </a:extLst>
          </p:cNvPr>
          <p:cNvSpPr txBox="1"/>
          <p:nvPr/>
        </p:nvSpPr>
        <p:spPr>
          <a:xfrm>
            <a:off x="1600406" y="6064999"/>
            <a:ext cx="17314101" cy="4292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 err="1"/>
              <a:t>Rischke</a:t>
            </a:r>
            <a:r>
              <a:rPr lang="en-US" altLang="ko-KR" dirty="0"/>
              <a:t>, R., et al. "Federated learning in dentistry: chances and challenges." Journal of Dental Research (2022): 00220345221108953.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59AC7-3193-BFDC-8FC9-4172225EB719}"/>
              </a:ext>
            </a:extLst>
          </p:cNvPr>
          <p:cNvSpPr txBox="1"/>
          <p:nvPr/>
        </p:nvSpPr>
        <p:spPr>
          <a:xfrm>
            <a:off x="1600406" y="3968099"/>
            <a:ext cx="21183188" cy="19455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치과 데이터는 환자의 개인 정보를 보호하기 위해 데이터 공개가 크게 제한됨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비식별화 기술이 제안되었으나 개인 정보 보호를 위한 수단으로 부족함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연합학습을 통해 원본 데이터의 활용을 줄여 개인 정보 보호 문제를 해결 할 수 있음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9DAE5-7988-F38F-7939-1EA793864B32}"/>
              </a:ext>
            </a:extLst>
          </p:cNvPr>
          <p:cNvSpPr txBox="1"/>
          <p:nvPr/>
        </p:nvSpPr>
        <p:spPr>
          <a:xfrm>
            <a:off x="1600406" y="10213201"/>
            <a:ext cx="19581106" cy="4292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Lee, Jae-Hong, et al. "Detection and diagnosis of dental caries using a deep learning-based convolutional neural network algorithm." Journal of dentistry 77 (2018): 106-111.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9233EC-A610-C7D7-B250-6500B7475728}"/>
              </a:ext>
            </a:extLst>
          </p:cNvPr>
          <p:cNvSpPr txBox="1"/>
          <p:nvPr/>
        </p:nvSpPr>
        <p:spPr>
          <a:xfrm>
            <a:off x="1600406" y="8717551"/>
            <a:ext cx="21183188" cy="1305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치의학에서 </a:t>
            </a:r>
            <a:r>
              <a:rPr lang="ko-KR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구강악</a:t>
            </a: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안면 데이터를 </a:t>
            </a:r>
            <a:r>
              <a:rPr lang="ko-KR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딥러닝을</a:t>
            </a: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통해 다양한 연구를 진행중임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CNN</a:t>
            </a: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모델을 통해 각 </a:t>
            </a:r>
            <a:r>
              <a:rPr lang="ko-KR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치아별</a:t>
            </a: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치아우식증을</a:t>
            </a: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진단하는 정확도는 유의미한 결과를 보임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903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8170127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A9DAEC-6E9E-8FFB-0375-899E69850F01}"/>
                  </a:ext>
                </a:extLst>
              </p:cNvPr>
              <p:cNvSpPr txBox="1"/>
              <p:nvPr/>
            </p:nvSpPr>
            <p:spPr>
              <a:xfrm>
                <a:off x="15607431" y="6055875"/>
                <a:ext cx="8091814" cy="38660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조선대학교 치과대학에서 수집된 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4326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명의 </a:t>
                </a:r>
                <a:r>
                  <a:rPr lang="ko-KR" alt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구강악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안면 데이터</a:t>
                </a:r>
                <a:endParaRPr lang="en-US" altLang="ko-KR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치아우식증을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비롯한 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개의 </a:t>
                </a:r>
                <a:r>
                  <a:rPr lang="ko-KR" alt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라벨링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값을 포함</a:t>
                </a:r>
                <a:endParaRPr lang="en-US" altLang="ko-KR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최소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2000 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×1000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최대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3000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×1500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까지의 다양한 밝기의 이미지를 포함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A9DAEC-6E9E-8FFB-0375-899E6985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431" y="6055875"/>
                <a:ext cx="8091814" cy="3866058"/>
              </a:xfrm>
              <a:prstGeom prst="rect">
                <a:avLst/>
              </a:prstGeom>
              <a:blipFill>
                <a:blip r:embed="rId3"/>
                <a:stretch>
                  <a:fillRect l="-1732" t="-157" r="-1355" b="-393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 descr="흐림이(가) 표시된 사진&#10;&#10;자동 생성된 설명">
            <a:extLst>
              <a:ext uri="{FF2B5EF4-FFF2-40B4-BE49-F238E27FC236}">
                <a16:creationId xmlns:a16="http://schemas.microsoft.com/office/drawing/2014/main" id="{E0624841-7E8F-D844-1244-D27A21854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06" y="4815798"/>
            <a:ext cx="13350238" cy="662484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B53B8E6-400A-85E9-E72F-946FBF01940F}"/>
              </a:ext>
            </a:extLst>
          </p:cNvPr>
          <p:cNvSpPr/>
          <p:nvPr/>
        </p:nvSpPr>
        <p:spPr>
          <a:xfrm>
            <a:off x="5029200" y="8415867"/>
            <a:ext cx="1100667" cy="1100666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485046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흐림이(가) 표시된 사진&#10;&#10;자동 생성된 설명">
            <a:extLst>
              <a:ext uri="{FF2B5EF4-FFF2-40B4-BE49-F238E27FC236}">
                <a16:creationId xmlns:a16="http://schemas.microsoft.com/office/drawing/2014/main" id="{62C7473B-99D7-201F-389B-A6B58339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96" y="6129866"/>
            <a:ext cx="2934635" cy="1456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FAEF9C-03D3-316B-C206-D2A81FE8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27" y="4175495"/>
            <a:ext cx="8869972" cy="4934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B2F700-39DE-B814-1EDC-FA5E591E5A0B}"/>
              </a:ext>
            </a:extLst>
          </p:cNvPr>
          <p:cNvSpPr txBox="1"/>
          <p:nvPr/>
        </p:nvSpPr>
        <p:spPr>
          <a:xfrm>
            <a:off x="14464145" y="5133213"/>
            <a:ext cx="8869972" cy="3703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Client</a:t>
            </a:r>
            <a:r>
              <a:rPr lang="ko-KR" altLang="en-US" sz="3600" dirty="0">
                <a:solidFill>
                  <a:schemeClr val="tx1"/>
                </a:solidFill>
              </a:rPr>
              <a:t>는 </a:t>
            </a:r>
            <a:r>
              <a:rPr lang="ko-KR" altLang="en-US" sz="3600" dirty="0" err="1">
                <a:solidFill>
                  <a:schemeClr val="tx1"/>
                </a:solidFill>
              </a:rPr>
              <a:t>구강악</a:t>
            </a:r>
            <a:r>
              <a:rPr lang="ko-KR" altLang="en-US" sz="3600" dirty="0">
                <a:solidFill>
                  <a:schemeClr val="tx1"/>
                </a:solidFill>
              </a:rPr>
              <a:t> 안면데이터를 입력 후 </a:t>
            </a:r>
            <a:r>
              <a:rPr lang="en-US" altLang="ko-KR" sz="3600" dirty="0" err="1">
                <a:solidFill>
                  <a:schemeClr val="tx1"/>
                </a:solidFill>
              </a:rPr>
              <a:t>nnU</a:t>
            </a:r>
            <a:r>
              <a:rPr lang="en-US" altLang="ko-KR" sz="3600" dirty="0">
                <a:solidFill>
                  <a:schemeClr val="tx1"/>
                </a:solidFill>
              </a:rPr>
              <a:t>-net</a:t>
            </a:r>
            <a:r>
              <a:rPr lang="ko-KR" altLang="en-US" sz="3600" dirty="0">
                <a:solidFill>
                  <a:schemeClr val="tx1"/>
                </a:solidFill>
              </a:rPr>
              <a:t>을 통해 </a:t>
            </a:r>
            <a:r>
              <a:rPr lang="en-US" altLang="ko-KR" sz="3600" dirty="0">
                <a:solidFill>
                  <a:schemeClr val="tx1"/>
                </a:solidFill>
              </a:rPr>
              <a:t>Segmentation</a:t>
            </a:r>
            <a:r>
              <a:rPr lang="ko-KR" altLang="en-US" sz="3600" dirty="0">
                <a:solidFill>
                  <a:schemeClr val="tx1"/>
                </a:solidFill>
              </a:rPr>
              <a:t>진행</a:t>
            </a:r>
            <a:endParaRPr lang="en-US" altLang="ko-KR" sz="3600" dirty="0">
              <a:solidFill>
                <a:schemeClr val="tx1"/>
              </a:solidFill>
            </a:endParaRPr>
          </a:p>
          <a:p>
            <a:pPr marL="571500" marR="0" indent="-57150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3600" dirty="0">
              <a:solidFill>
                <a:schemeClr val="tx1"/>
              </a:solidFill>
            </a:endParaRPr>
          </a:p>
          <a:p>
            <a:pPr marL="571500" marR="0" indent="-57150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3600" dirty="0">
                <a:solidFill>
                  <a:schemeClr val="tx1"/>
                </a:solidFill>
              </a:rPr>
              <a:t>Segmentation </a:t>
            </a:r>
            <a:r>
              <a:rPr lang="ko-KR" altLang="en-US" sz="3600" dirty="0">
                <a:solidFill>
                  <a:schemeClr val="tx1"/>
                </a:solidFill>
              </a:rPr>
              <a:t>결과값을 통해 관심 영역을 </a:t>
            </a:r>
            <a:r>
              <a:rPr lang="en-US" altLang="ko-KR" sz="3600" dirty="0">
                <a:solidFill>
                  <a:schemeClr val="tx1"/>
                </a:solidFill>
              </a:rPr>
              <a:t>crop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05443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7EF8096-96C2-C965-496F-FEEAE75D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06" y="3836664"/>
            <a:ext cx="11210903" cy="25620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20EDA4-C3CD-0A21-585A-32FE59D3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688" y="7741948"/>
            <a:ext cx="10856337" cy="402011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53CAA8-B987-9EF8-A1E6-F82ADDA198FF}"/>
              </a:ext>
            </a:extLst>
          </p:cNvPr>
          <p:cNvCxnSpPr/>
          <p:nvPr/>
        </p:nvCxnSpPr>
        <p:spPr>
          <a:xfrm>
            <a:off x="6180667" y="6620933"/>
            <a:ext cx="0" cy="880533"/>
          </a:xfrm>
          <a:prstGeom prst="straightConnector1">
            <a:avLst/>
          </a:prstGeom>
          <a:noFill/>
          <a:ln w="76200" cap="flat">
            <a:solidFill>
              <a:srgbClr val="08306B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EDDE39-A1A7-D6DF-8550-B4FE2B8CFFD7}"/>
              </a:ext>
            </a:extLst>
          </p:cNvPr>
          <p:cNvCxnSpPr>
            <a:cxnSpLocks/>
          </p:cNvCxnSpPr>
          <p:nvPr/>
        </p:nvCxnSpPr>
        <p:spPr>
          <a:xfrm flipV="1">
            <a:off x="7603067" y="6620933"/>
            <a:ext cx="0" cy="880533"/>
          </a:xfrm>
          <a:prstGeom prst="straightConnector1">
            <a:avLst/>
          </a:prstGeom>
          <a:noFill/>
          <a:ln w="76200" cap="flat">
            <a:solidFill>
              <a:srgbClr val="08306B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D97BCE-94FA-BC7F-BE26-FC23C5A5ECD5}"/>
              </a:ext>
            </a:extLst>
          </p:cNvPr>
          <p:cNvSpPr txBox="1"/>
          <p:nvPr/>
        </p:nvSpPr>
        <p:spPr>
          <a:xfrm>
            <a:off x="14056423" y="6213510"/>
            <a:ext cx="9246915" cy="1542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Server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는 이미지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 Classification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을 통해 </a:t>
            </a: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치아우식증으로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 분류된 값을 전달함</a:t>
            </a:r>
            <a:endParaRPr kumimoji="0" lang="en-US" altLang="ko-KR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41913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Line"/>
          <p:cNvSpPr/>
          <p:nvPr/>
        </p:nvSpPr>
        <p:spPr>
          <a:xfrm flipV="1">
            <a:off x="2286611" y="6577707"/>
            <a:ext cx="19810779" cy="1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Thank you"/>
          <p:cNvSpPr txBox="1">
            <a:spLocks noGrp="1"/>
          </p:cNvSpPr>
          <p:nvPr>
            <p:ph type="title"/>
          </p:nvPr>
        </p:nvSpPr>
        <p:spPr>
          <a:xfrm>
            <a:off x="2123809" y="2847710"/>
            <a:ext cx="18000000" cy="5040000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29700"/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86" name="simplep.net@gmail.com">
            <a:hlinkClick r:id="rId2"/>
          </p:cNvPr>
          <p:cNvSpPr txBox="1"/>
          <p:nvPr/>
        </p:nvSpPr>
        <p:spPr>
          <a:xfrm>
            <a:off x="4611155" y="9617457"/>
            <a:ext cx="332856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woochan7@gachon.ac.kr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Contact"/>
          <p:cNvSpPr txBox="1"/>
          <p:nvPr/>
        </p:nvSpPr>
        <p:spPr>
          <a:xfrm>
            <a:off x="2261265" y="9617457"/>
            <a:ext cx="1702732" cy="52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291" name="My Shop"/>
          <p:cNvSpPr txBox="1"/>
          <p:nvPr/>
        </p:nvSpPr>
        <p:spPr>
          <a:xfrm>
            <a:off x="2261265" y="10735009"/>
            <a:ext cx="1702732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English"/>
          <p:cNvSpPr txBox="1"/>
          <p:nvPr/>
        </p:nvSpPr>
        <p:spPr>
          <a:xfrm>
            <a:off x="4612905" y="10735009"/>
            <a:ext cx="1702733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IIPLab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https://creativemarket.com/Areumnara"/>
          <p:cNvSpPr txBox="1"/>
          <p:nvPr/>
        </p:nvSpPr>
        <p:spPr>
          <a:xfrm>
            <a:off x="5790716" y="10735009"/>
            <a:ext cx="5232251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 u="sng">
                <a:solidFill>
                  <a:srgbClr val="CBCEC8"/>
                </a:solidFill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iiiplab.gachon.ac.kr</a:t>
            </a:r>
            <a:endParaRPr u="sng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97" name="simplep.net">
            <a:hlinkClick r:id="rId4"/>
          </p:cNvPr>
          <p:cNvSpPr txBox="1"/>
          <p:nvPr/>
        </p:nvSpPr>
        <p:spPr>
          <a:xfrm>
            <a:off x="8586878" y="9613782"/>
            <a:ext cx="3203535" cy="53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woochan780@gmail.com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Proposal">
      <a:dk1>
        <a:srgbClr val="FFFFFF"/>
      </a:dk1>
      <a:lt1>
        <a:srgbClr val="262626"/>
      </a:lt1>
      <a:dk2>
        <a:srgbClr val="838383"/>
      </a:dk2>
      <a:lt2>
        <a:srgbClr val="818779"/>
      </a:lt2>
      <a:accent1>
        <a:srgbClr val="F6F6F3"/>
      </a:accent1>
      <a:accent2>
        <a:srgbClr val="F3F1E6"/>
      </a:accent2>
      <a:accent3>
        <a:srgbClr val="E5E2DC"/>
      </a:accent3>
      <a:accent4>
        <a:srgbClr val="D2CFC4"/>
      </a:accent4>
      <a:accent5>
        <a:srgbClr val="CBCEC8"/>
      </a:accent5>
      <a:accent6>
        <a:srgbClr val="A9ADA4"/>
      </a:accent6>
      <a:hlink>
        <a:srgbClr val="838383"/>
      </a:hlink>
      <a:folHlink>
        <a:srgbClr val="E5E2DC"/>
      </a:folHlink>
    </a:clrScheme>
    <a:fontScheme name="Proposal">
      <a:majorFont>
        <a:latin typeface="Libre Caslon Display Regular"/>
        <a:ea typeface="Libre Caslon Display Regular"/>
        <a:cs typeface="Libre Caslon Display Regular"/>
      </a:majorFont>
      <a:minorFont>
        <a:latin typeface="Lato"/>
        <a:ea typeface="Libre Caslon Display Regular"/>
        <a:cs typeface="Libre Caslon Display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818779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Libre Caslon Display Regular"/>
        <a:ea typeface="Libre Caslon Display Regular"/>
        <a:cs typeface="Libre Caslon Display Regular"/>
      </a:majorFont>
      <a:minorFont>
        <a:latin typeface="Libre Caslon Display Regular"/>
        <a:ea typeface="Libre Caslon Display Regular"/>
        <a:cs typeface="Libre Caslon Display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818779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236</Words>
  <Application>Microsoft Office PowerPoint</Application>
  <PresentationFormat>사용자 지정</PresentationFormat>
  <Paragraphs>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Libre Caslon Display Regular</vt:lpstr>
      <vt:lpstr>times new roma</vt:lpstr>
      <vt:lpstr>Arial</vt:lpstr>
      <vt:lpstr>Cambria Math</vt:lpstr>
      <vt:lpstr>Lato</vt:lpstr>
      <vt:lpstr>Lato Bold</vt:lpstr>
      <vt:lpstr>Lato Regular</vt:lpstr>
      <vt:lpstr>Times New Roman</vt:lpstr>
      <vt:lpstr>21_BasicWhite</vt:lpstr>
      <vt:lpstr>Dental Caries Classification via Federated Learning</vt:lpstr>
      <vt:lpstr>Background</vt:lpstr>
      <vt:lpstr>Related Research</vt:lpstr>
      <vt:lpstr>Dataset</vt:lpstr>
      <vt:lpstr>Experiment</vt:lpstr>
      <vt:lpstr>Experiment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</dc:title>
  <dc:creator>추우찬</dc:creator>
  <cp:lastModifiedBy>추 우찬</cp:lastModifiedBy>
  <cp:revision>29</cp:revision>
  <dcterms:modified xsi:type="dcterms:W3CDTF">2022-10-11T12:16:28Z</dcterms:modified>
</cp:coreProperties>
</file>