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9" r:id="rId2"/>
    <p:sldId id="300" r:id="rId3"/>
    <p:sldId id="282" r:id="rId4"/>
    <p:sldId id="325" r:id="rId5"/>
    <p:sldId id="328" r:id="rId6"/>
    <p:sldId id="326" r:id="rId7"/>
    <p:sldId id="302" r:id="rId8"/>
    <p:sldId id="310" r:id="rId9"/>
    <p:sldId id="322" r:id="rId10"/>
    <p:sldId id="311" r:id="rId11"/>
    <p:sldId id="318" r:id="rId12"/>
    <p:sldId id="319" r:id="rId13"/>
    <p:sldId id="324" r:id="rId14"/>
    <p:sldId id="321" r:id="rId15"/>
    <p:sldId id="323" r:id="rId16"/>
    <p:sldId id="330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24" d="100"/>
          <a:sy n="124" d="100"/>
        </p:scale>
        <p:origin x="158" y="101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radarChart>
        <c:radarStyle val="fill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2">
                <a:alpha val="50196"/>
              </a:schemeClr>
            </a:solidFill>
            <a:ln w="25400">
              <a:solidFill>
                <a:schemeClr val="accent2"/>
              </a:solidFill>
              <a:prstDash val="sysDot"/>
            </a:ln>
            <a:effectLst/>
          </c:spPr>
          <c:dLbls>
            <c:dLbl>
              <c:idx val="0"/>
              <c:layout>
                <c:manualLayout>
                  <c:x val="0.10312499999999999"/>
                  <c:y val="3.5156247837337118E-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059E-46E7-99EA-E16AF9FE26BB}"/>
                </c:ext>
              </c:extLst>
            </c:dLbl>
            <c:dLbl>
              <c:idx val="1"/>
              <c:layout>
                <c:manualLayout>
                  <c:x val="5.46875E-2"/>
                  <c:y val="-2.8124998269869694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8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6937500000000001"/>
                      <c:h val="0.12243749246816607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059E-46E7-99EA-E16AF9FE26BB}"/>
                </c:ext>
              </c:extLst>
            </c:dLbl>
            <c:dLbl>
              <c:idx val="3"/>
              <c:layout>
                <c:manualLayout>
                  <c:x val="-8.2352941176470615E-2"/>
                  <c:y val="2.7731090602058268E-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059E-46E7-99EA-E16AF9FE26BB}"/>
                </c:ext>
              </c:extLst>
            </c:dLbl>
            <c:dLbl>
              <c:idx val="4"/>
              <c:layout>
                <c:manualLayout>
                  <c:x val="-6.7184740232459905E-2"/>
                  <c:y val="2.3743134749471755E-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2835507497784533"/>
                      <c:h val="0.12210521869440959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059E-46E7-99EA-E16AF9FE26B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PPT 능력</c:v>
                </c:pt>
                <c:pt idx="1">
                  <c:v>커뮤니케이션 능력</c:v>
                </c:pt>
                <c:pt idx="2">
                  <c:v>분석력</c:v>
                </c:pt>
                <c:pt idx="3">
                  <c:v>기획력</c:v>
                </c:pt>
                <c:pt idx="4">
                  <c:v>정보수집능력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85</c:v>
                </c:pt>
                <c:pt idx="1">
                  <c:v>67</c:v>
                </c:pt>
                <c:pt idx="2">
                  <c:v>92</c:v>
                </c:pt>
                <c:pt idx="3">
                  <c:v>83</c:v>
                </c:pt>
                <c:pt idx="4">
                  <c:v>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59E-46E7-99EA-E16AF9FE26BB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axId val="608095984"/>
        <c:axId val="608096768"/>
      </c:radarChart>
      <c:catAx>
        <c:axId val="608095984"/>
        <c:scaling>
          <c:orientation val="minMax"/>
        </c:scaling>
        <c:delete val="1"/>
        <c:axPos val="b"/>
        <c:numFmt formatCode="General" sourceLinked="0"/>
        <c:majorTickMark val="none"/>
        <c:minorTickMark val="none"/>
        <c:tickLblPos val="nextTo"/>
        <c:crossAx val="608096768"/>
        <c:crosses val="autoZero"/>
        <c:auto val="1"/>
        <c:lblAlgn val="ctr"/>
        <c:lblOffset val="100"/>
        <c:noMultiLvlLbl val="0"/>
      </c:catAx>
      <c:valAx>
        <c:axId val="6080967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7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cross"/>
        <c:tickLblPos val="nextTo"/>
        <c:spPr>
          <a:noFill/>
          <a:ln>
            <a:solidFill>
              <a:schemeClr val="accent2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08095984"/>
        <c:crosses val="autoZero"/>
        <c:crossBetween val="between"/>
        <c:majorUnit val="2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1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>
          <a:alpha val="50196"/>
        </a:schemeClr>
      </a:solidFill>
      <a:ln w="25400">
        <a:solidFill>
          <a:schemeClr val="phClr"/>
        </a:solidFill>
        <a:prstDash val="sysDot"/>
      </a:ln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>
          <a:alpha val="50196"/>
        </a:schemeClr>
      </a:solidFill>
      <a:ln w="25400">
        <a:solidFill>
          <a:schemeClr val="phClr"/>
        </a:solidFill>
        <a:prstDash val="sysDot"/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5400" cap="rnd" cmpd="sng" algn="ctr">
        <a:solidFill>
          <a:schemeClr val="phClr"/>
        </a:solidFill>
        <a:prstDash val="sysDot"/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2200" b="1" kern="1200" cap="all" spc="15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2022-08-03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3638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2022-08-03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722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2022-08-03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9840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2022-08-03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330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2022-08-03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5722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2022-08-03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837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2022-08-03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1639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2022-08-03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537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2022-08-03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981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2022-08-03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975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2022-08-03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8947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C7D0C1-D5FE-48CB-AEB6-E9E3D1C2E343}" type="datetimeFigureOut">
              <a:rPr lang="ko-KR" altLang="en-US" smtClean="0"/>
              <a:t>2022-08-03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5661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3" b="7813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0" y="6975"/>
            <a:ext cx="12216800" cy="6858000"/>
          </a:xfrm>
          <a:prstGeom prst="rect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11175" y="2974310"/>
            <a:ext cx="15696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 b="1" dirty="0">
                <a:solidFill>
                  <a:schemeClr val="bg1"/>
                </a:solidFill>
              </a:rPr>
              <a:t>제목</a:t>
            </a:r>
          </a:p>
        </p:txBody>
      </p:sp>
      <p:sp>
        <p:nvSpPr>
          <p:cNvPr id="5" name="TextBox 4"/>
          <p:cNvSpPr txBox="1"/>
          <p:nvPr/>
        </p:nvSpPr>
        <p:spPr>
          <a:xfrm flipH="1">
            <a:off x="4911731" y="3801943"/>
            <a:ext cx="23260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추우찬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985500" y="6267420"/>
            <a:ext cx="10791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2022.03.21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99860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583464" y="3541759"/>
            <a:ext cx="4779770" cy="769441"/>
            <a:chOff x="510077" y="2691080"/>
            <a:chExt cx="4779770" cy="769441"/>
          </a:xfrm>
        </p:grpSpPr>
        <p:sp>
          <p:nvSpPr>
            <p:cNvPr id="18" name="TextBox 17"/>
            <p:cNvSpPr txBox="1"/>
            <p:nvPr/>
          </p:nvSpPr>
          <p:spPr>
            <a:xfrm>
              <a:off x="510077" y="2691080"/>
              <a:ext cx="405752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b="1" spc="-150" dirty="0">
                  <a:solidFill>
                    <a:schemeClr val="bg1"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Basic concepts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232326" y="2691080"/>
              <a:ext cx="405752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b="1" spc="-150" dirty="0">
                  <a:solidFill>
                    <a:schemeClr val="tx1">
                      <a:lumMod val="20000"/>
                      <a:lumOff val="80000"/>
                      <a:alpha val="1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Basic concepts</a:t>
              </a: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527769" y="2211262"/>
            <a:ext cx="310373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b="1" spc="-150" dirty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rPr>
              <a:t>Part 2.</a:t>
            </a:r>
            <a:endParaRPr lang="ko-KR" altLang="en-US" sz="8000" b="1" spc="-150" dirty="0">
              <a:solidFill>
                <a:schemeClr val="accent2">
                  <a:lumMod val="60000"/>
                  <a:lumOff val="40000"/>
                  <a:alpha val="70000"/>
                </a:schemeClr>
              </a:solidFill>
              <a:latin typeface="+mj-lt"/>
              <a:ea typeface="THE명품고딕L" panose="02020603020101020101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635000" y="3429236"/>
            <a:ext cx="508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52124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583464" y="3541759"/>
            <a:ext cx="4032771" cy="769441"/>
            <a:chOff x="510077" y="2691080"/>
            <a:chExt cx="4032771" cy="769441"/>
          </a:xfrm>
        </p:grpSpPr>
        <p:sp>
          <p:nvSpPr>
            <p:cNvPr id="18" name="TextBox 17"/>
            <p:cNvSpPr txBox="1"/>
            <p:nvPr/>
          </p:nvSpPr>
          <p:spPr>
            <a:xfrm>
              <a:off x="510077" y="2691080"/>
              <a:ext cx="3310522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b="1" spc="-150" dirty="0">
                  <a:solidFill>
                    <a:schemeClr val="bg1"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Project Harp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232326" y="2691080"/>
              <a:ext cx="3310522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b="1" spc="-150" dirty="0">
                  <a:solidFill>
                    <a:schemeClr val="tx1">
                      <a:lumMod val="20000"/>
                      <a:lumOff val="80000"/>
                      <a:alpha val="1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Project Harp</a:t>
              </a: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527769" y="2211262"/>
            <a:ext cx="310373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b="1" spc="-150" dirty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rPr>
              <a:t>Part 3.</a:t>
            </a:r>
            <a:endParaRPr lang="ko-KR" altLang="en-US" sz="8000" b="1" spc="-150" dirty="0">
              <a:solidFill>
                <a:schemeClr val="accent2">
                  <a:lumMod val="60000"/>
                  <a:lumOff val="40000"/>
                  <a:alpha val="70000"/>
                </a:schemeClr>
              </a:solidFill>
              <a:latin typeface="+mj-lt"/>
              <a:ea typeface="THE명품고딕L" panose="02020603020101020101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635000" y="3429236"/>
            <a:ext cx="508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85247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529976" y="652394"/>
            <a:ext cx="7056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3.1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15247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수상내역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9252" y="1180991"/>
            <a:ext cx="25715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solidFill>
                  <a:schemeClr val="accent4"/>
                </a:solidFill>
              </a:rPr>
              <a:t>제</a:t>
            </a:r>
            <a:r>
              <a:rPr lang="en-US" altLang="ko-KR" sz="1400" spc="-150" dirty="0">
                <a:solidFill>
                  <a:schemeClr val="accent4"/>
                </a:solidFill>
              </a:rPr>
              <a:t>3</a:t>
            </a:r>
            <a:r>
              <a:rPr lang="ko-KR" altLang="en-US" sz="1400" spc="-150" dirty="0">
                <a:solidFill>
                  <a:schemeClr val="accent4"/>
                </a:solidFill>
              </a:rPr>
              <a:t>회 </a:t>
            </a:r>
            <a:r>
              <a:rPr lang="en-US" altLang="ko-KR" sz="1400" spc="-150" dirty="0">
                <a:solidFill>
                  <a:schemeClr val="accent4"/>
                </a:solidFill>
              </a:rPr>
              <a:t>OOO </a:t>
            </a:r>
            <a:r>
              <a:rPr lang="ko-KR" altLang="en-US" sz="1400" spc="-150" dirty="0">
                <a:solidFill>
                  <a:schemeClr val="accent4"/>
                </a:solidFill>
              </a:rPr>
              <a:t>대회 공모전 </a:t>
            </a:r>
            <a:r>
              <a:rPr lang="en-US" altLang="ko-KR" sz="1400" spc="-150" dirty="0">
                <a:solidFill>
                  <a:schemeClr val="accent4"/>
                </a:solidFill>
              </a:rPr>
              <a:t>OOO</a:t>
            </a:r>
            <a:r>
              <a:rPr lang="ko-KR" altLang="en-US" sz="1400" spc="-150" dirty="0">
                <a:solidFill>
                  <a:schemeClr val="accent4"/>
                </a:solidFill>
              </a:rPr>
              <a:t>상 수상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289252" y="2174220"/>
            <a:ext cx="2637081" cy="40100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8085123" y="3601039"/>
            <a:ext cx="3395481" cy="9417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dirty="0">
                <a:solidFill>
                  <a:schemeClr val="accent4"/>
                </a:solidFill>
              </a:rPr>
              <a:t>제</a:t>
            </a:r>
            <a:r>
              <a:rPr lang="en-US" altLang="ko-KR" dirty="0">
                <a:solidFill>
                  <a:schemeClr val="accent4"/>
                </a:solidFill>
              </a:rPr>
              <a:t>3</a:t>
            </a:r>
            <a:r>
              <a:rPr lang="ko-KR" altLang="en-US" dirty="0">
                <a:solidFill>
                  <a:schemeClr val="accent4"/>
                </a:solidFill>
              </a:rPr>
              <a:t>회</a:t>
            </a:r>
            <a:r>
              <a:rPr lang="en-US" altLang="ko-KR" dirty="0">
                <a:solidFill>
                  <a:schemeClr val="accent4"/>
                </a:solidFill>
              </a:rPr>
              <a:t> OO </a:t>
            </a:r>
            <a:r>
              <a:rPr lang="ko-KR" altLang="en-US" dirty="0">
                <a:solidFill>
                  <a:schemeClr val="accent4"/>
                </a:solidFill>
              </a:rPr>
              <a:t>마케팅 공모전 </a:t>
            </a:r>
            <a:r>
              <a:rPr lang="en-US" altLang="ko-KR" dirty="0">
                <a:solidFill>
                  <a:schemeClr val="accent4"/>
                </a:solidFill>
              </a:rPr>
              <a:t>OOO</a:t>
            </a:r>
            <a:r>
              <a:rPr lang="ko-KR" altLang="en-US" dirty="0">
                <a:solidFill>
                  <a:schemeClr val="accent4"/>
                </a:solidFill>
              </a:rPr>
              <a:t>상</a:t>
            </a:r>
            <a:endParaRPr lang="en-US" altLang="ko-KR" dirty="0">
              <a:solidFill>
                <a:schemeClr val="accent4"/>
              </a:solidFill>
            </a:endParaRPr>
          </a:p>
          <a:p>
            <a:pPr>
              <a:lnSpc>
                <a:spcPct val="120000"/>
              </a:lnSpc>
            </a:pPr>
            <a:r>
              <a:rPr lang="ko-KR" altLang="en-US" sz="1400" dirty="0">
                <a:solidFill>
                  <a:schemeClr val="accent4"/>
                </a:solidFill>
              </a:rPr>
              <a:t>아이디어 기획 및 </a:t>
            </a:r>
            <a:r>
              <a:rPr lang="en-US" altLang="ko-KR" sz="1400" dirty="0">
                <a:solidFill>
                  <a:schemeClr val="accent4"/>
                </a:solidFill>
              </a:rPr>
              <a:t>OO </a:t>
            </a:r>
            <a:r>
              <a:rPr lang="ko-KR" altLang="en-US" sz="1400" dirty="0">
                <a:solidFill>
                  <a:schemeClr val="accent4"/>
                </a:solidFill>
              </a:rPr>
              <a:t>참여</a:t>
            </a:r>
            <a:endParaRPr lang="en-US" altLang="ko-KR" sz="1400" dirty="0">
              <a:solidFill>
                <a:schemeClr val="accent4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1400" dirty="0">
                <a:solidFill>
                  <a:schemeClr val="accent4"/>
                </a:solidFill>
              </a:rPr>
              <a:t>2012.11</a:t>
            </a:r>
            <a:endParaRPr lang="ko-KR" altLang="en-US" sz="1400" dirty="0">
              <a:solidFill>
                <a:schemeClr val="accent4"/>
              </a:solidFill>
            </a:endParaRPr>
          </a:p>
        </p:txBody>
      </p:sp>
      <p:cxnSp>
        <p:nvCxnSpPr>
          <p:cNvPr id="40" name="직선 연결선 39"/>
          <p:cNvCxnSpPr/>
          <p:nvPr/>
        </p:nvCxnSpPr>
        <p:spPr>
          <a:xfrm>
            <a:off x="7962900" y="3647580"/>
            <a:ext cx="0" cy="848715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5048555" y="2174220"/>
            <a:ext cx="2637081" cy="40100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28335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457840" y="652394"/>
            <a:ext cx="7777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3.2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122020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자격증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9252" y="1180991"/>
            <a:ext cx="23775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solidFill>
                  <a:schemeClr val="accent4"/>
                </a:solidFill>
              </a:rPr>
              <a:t>어학 자격증 및 컴퓨터 자격증 목록</a:t>
            </a: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0046014"/>
              </p:ext>
            </p:extLst>
          </p:nvPr>
        </p:nvGraphicFramePr>
        <p:xfrm>
          <a:off x="2235618" y="1937389"/>
          <a:ext cx="9523436" cy="426700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808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08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808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808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061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spc="-15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분류</a:t>
                      </a:r>
                    </a:p>
                  </a:txBody>
                  <a:tcPr anchor="ctr">
                    <a:lnL>
                      <a:noFill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spc="-15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자격증 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spc="-15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점수</a:t>
                      </a:r>
                      <a:r>
                        <a:rPr lang="en-US" altLang="ko-KR" sz="2000" b="0" spc="-15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(</a:t>
                      </a:r>
                      <a:r>
                        <a:rPr lang="ko-KR" altLang="en-US" sz="2000" b="0" spc="-15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급수</a:t>
                      </a:r>
                      <a:r>
                        <a:rPr lang="en-US" altLang="ko-KR" sz="2000" b="0" spc="-15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)</a:t>
                      </a:r>
                      <a:endParaRPr lang="ko-KR" altLang="en-US" sz="2000" b="0" spc="-15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spc="-15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기관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61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어학</a:t>
                      </a:r>
                      <a:r>
                        <a:rPr lang="en-US" altLang="ko-KR" sz="1600" dirty="0"/>
                        <a:t>(</a:t>
                      </a:r>
                      <a:r>
                        <a:rPr lang="ko-KR" altLang="en-US" sz="1600" dirty="0"/>
                        <a:t>외국어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 anchor="ctr">
                    <a:lnL>
                      <a:noFill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Lorem Ipsum</a:t>
                      </a:r>
                      <a:endParaRPr lang="ko-KR" altLang="en-US" sz="1600" dirty="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OOO</a:t>
                      </a:r>
                      <a:endParaRPr lang="ko-KR" altLang="en-US" sz="1600" dirty="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OOOO </a:t>
                      </a:r>
                      <a:r>
                        <a:rPr lang="ko-KR" altLang="en-US" sz="1600" dirty="0"/>
                        <a:t>위원회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61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어학</a:t>
                      </a:r>
                      <a:r>
                        <a:rPr lang="en-US" altLang="ko-KR" sz="1600" dirty="0"/>
                        <a:t>(</a:t>
                      </a:r>
                      <a:r>
                        <a:rPr lang="ko-KR" altLang="en-US" sz="1600" dirty="0"/>
                        <a:t>외국어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 anchor="ctr">
                    <a:lnL>
                      <a:noFill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Lorem Ipsum</a:t>
                      </a:r>
                      <a:endParaRPr lang="ko-KR" altLang="en-US" sz="1600" dirty="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OOO</a:t>
                      </a:r>
                      <a:endParaRPr lang="ko-KR" altLang="en-US" sz="1600" dirty="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OOOOOO </a:t>
                      </a:r>
                      <a:r>
                        <a:rPr lang="ko-KR" altLang="en-US" sz="1600" dirty="0"/>
                        <a:t>기금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61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디자인</a:t>
                      </a:r>
                    </a:p>
                  </a:txBody>
                  <a:tcPr anchor="ctr">
                    <a:lnL>
                      <a:noFill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Lorem Ipsum</a:t>
                      </a:r>
                      <a:endParaRPr lang="ko-KR" altLang="en-US" sz="1600" dirty="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산업기사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OOOOO </a:t>
                      </a:r>
                      <a:r>
                        <a:rPr lang="ko-KR" altLang="en-US" sz="1600" dirty="0"/>
                        <a:t>협회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99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디자인</a:t>
                      </a:r>
                    </a:p>
                  </a:txBody>
                  <a:tcPr anchor="ctr">
                    <a:lnL>
                      <a:noFill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Lorem Ipsum</a:t>
                      </a:r>
                      <a:endParaRPr lang="ko-KR" altLang="en-US" sz="1600" dirty="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기능사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OOOOO </a:t>
                      </a:r>
                      <a:r>
                        <a:rPr lang="ko-KR" altLang="en-US" sz="1600" dirty="0"/>
                        <a:t>공단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61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IT</a:t>
                      </a:r>
                      <a:r>
                        <a:rPr lang="en-US" altLang="ko-KR" sz="1600" baseline="0" dirty="0"/>
                        <a:t>·</a:t>
                      </a:r>
                      <a:r>
                        <a:rPr lang="ko-KR" altLang="en-US" sz="1600" dirty="0"/>
                        <a:t>컴퓨터</a:t>
                      </a:r>
                    </a:p>
                  </a:txBody>
                  <a:tcPr anchor="ctr">
                    <a:lnL>
                      <a:noFill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Lorem Ipsum</a:t>
                      </a:r>
                      <a:endParaRPr lang="ko-KR" altLang="en-US" sz="1600" dirty="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r>
                        <a:rPr lang="ko-KR" altLang="en-US" sz="1600" dirty="0"/>
                        <a:t>급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OOOOO </a:t>
                      </a:r>
                      <a:r>
                        <a:rPr lang="ko-KR" altLang="en-US" sz="1600" dirty="0"/>
                        <a:t>회의소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61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IT</a:t>
                      </a:r>
                      <a:r>
                        <a:rPr lang="en-US" altLang="ko-KR" sz="1600" baseline="0" dirty="0"/>
                        <a:t>·</a:t>
                      </a:r>
                      <a:r>
                        <a:rPr lang="ko-KR" altLang="en-US" sz="1600" dirty="0"/>
                        <a:t>컴퓨터</a:t>
                      </a:r>
                    </a:p>
                  </a:txBody>
                  <a:tcPr anchor="ctr">
                    <a:lnL>
                      <a:noFill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Lorem Ipsum</a:t>
                      </a:r>
                      <a:endParaRPr lang="ko-KR" altLang="en-US" sz="1600" dirty="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기사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OOOOO </a:t>
                      </a:r>
                      <a:r>
                        <a:rPr lang="ko-KR" altLang="en-US" sz="1600" dirty="0"/>
                        <a:t>공단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55551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583464" y="3541759"/>
            <a:ext cx="3813160" cy="769441"/>
            <a:chOff x="510077" y="2691080"/>
            <a:chExt cx="3813160" cy="769441"/>
          </a:xfrm>
        </p:grpSpPr>
        <p:sp>
          <p:nvSpPr>
            <p:cNvPr id="18" name="TextBox 17"/>
            <p:cNvSpPr txBox="1"/>
            <p:nvPr/>
          </p:nvSpPr>
          <p:spPr>
            <a:xfrm>
              <a:off x="510077" y="2691080"/>
              <a:ext cx="262123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b="1" spc="-150" dirty="0">
                  <a:solidFill>
                    <a:schemeClr val="bg1"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Reference</a:t>
              </a:r>
              <a:endParaRPr lang="ko-KR" altLang="en-US" sz="4400" b="1" spc="-150" dirty="0">
                <a:solidFill>
                  <a:schemeClr val="bg1"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232326" y="2691080"/>
              <a:ext cx="309091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b="1" spc="-150" dirty="0">
                  <a:solidFill>
                    <a:schemeClr val="tx1">
                      <a:lumMod val="20000"/>
                      <a:lumOff val="80000"/>
                      <a:alpha val="1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&amp; Reference</a:t>
              </a: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527769" y="2211262"/>
            <a:ext cx="310373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b="1" spc="-150" dirty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rPr>
              <a:t>Part 4.</a:t>
            </a:r>
            <a:endParaRPr lang="ko-KR" altLang="en-US" sz="8000" b="1" spc="-150" dirty="0">
              <a:solidFill>
                <a:schemeClr val="accent2">
                  <a:lumMod val="60000"/>
                  <a:lumOff val="40000"/>
                  <a:alpha val="70000"/>
                </a:schemeClr>
              </a:solidFill>
              <a:latin typeface="+mj-lt"/>
              <a:ea typeface="THE명품고딕L" panose="02020603020101020101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635000" y="3429236"/>
            <a:ext cx="508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82476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529976" y="652394"/>
            <a:ext cx="7056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4.1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15247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참고자료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9252" y="1180991"/>
            <a:ext cx="29706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4"/>
                </a:solidFill>
              </a:rPr>
              <a:t>Lorem Ipsum is simply dummy text. </a:t>
            </a:r>
            <a:endParaRPr lang="ko-KR" altLang="en-US" sz="1400" dirty="0">
              <a:solidFill>
                <a:schemeClr val="accent4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235618" y="1844141"/>
            <a:ext cx="2331812" cy="35458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4683725" y="1844141"/>
            <a:ext cx="2331812" cy="35458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7131832" y="1844141"/>
            <a:ext cx="2331812" cy="35458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9579939" y="1844140"/>
            <a:ext cx="2331812" cy="35458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377417" y="5529221"/>
            <a:ext cx="2882520" cy="9417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dirty="0">
                <a:solidFill>
                  <a:schemeClr val="accent4"/>
                </a:solidFill>
              </a:rPr>
              <a:t>Insert Text Here</a:t>
            </a:r>
          </a:p>
          <a:p>
            <a:pPr>
              <a:lnSpc>
                <a:spcPct val="120000"/>
              </a:lnSpc>
            </a:pPr>
            <a:r>
              <a:rPr lang="en-US" altLang="ko-KR" sz="1400" dirty="0">
                <a:solidFill>
                  <a:schemeClr val="accent4"/>
                </a:solidFill>
              </a:rPr>
              <a:t>Lorem Ipsum is simply dummy text</a:t>
            </a:r>
          </a:p>
          <a:p>
            <a:pPr>
              <a:lnSpc>
                <a:spcPct val="120000"/>
              </a:lnSpc>
            </a:pPr>
            <a:r>
              <a:rPr lang="en-US" altLang="ko-KR" sz="1400" dirty="0">
                <a:solidFill>
                  <a:schemeClr val="accent4"/>
                </a:solidFill>
              </a:rPr>
              <a:t>2012.11</a:t>
            </a:r>
            <a:endParaRPr lang="ko-KR" altLang="en-US" sz="1400" dirty="0">
              <a:solidFill>
                <a:schemeClr val="accent4"/>
              </a:solidFill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2289252" y="5567051"/>
            <a:ext cx="0" cy="848715"/>
          </a:xfrm>
          <a:prstGeom prst="line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3295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057895" y="3058825"/>
            <a:ext cx="20762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</a:rPr>
              <a:t>감사합니다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734362" y="3643600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추우찬</a:t>
            </a:r>
          </a:p>
        </p:txBody>
      </p:sp>
    </p:spTree>
    <p:extLst>
      <p:ext uri="{BB962C8B-B14F-4D97-AF65-F5344CB8AC3E}">
        <p14:creationId xmlns:p14="http://schemas.microsoft.com/office/powerpoint/2010/main" val="2724682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07" b="1172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12237082" cy="6858000"/>
          </a:xfrm>
          <a:prstGeom prst="rect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1219200" y="2247829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713824" y="2273229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001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13824" y="3542048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002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13824" y="4805642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003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13824" y="6069236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004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59166" y="2273229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>
                <a:solidFill>
                  <a:schemeClr val="bg1"/>
                </a:solidFill>
              </a:rPr>
              <a:t>Introduction</a:t>
            </a:r>
            <a:endParaRPr lang="ko-KR" altLang="en-US" spc="-15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59166" y="3542048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>
                <a:solidFill>
                  <a:schemeClr val="bg1"/>
                </a:solidFill>
              </a:rPr>
              <a:t>Basic concepts</a:t>
            </a:r>
            <a:endParaRPr lang="ko-KR" altLang="en-US" spc="-15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259166" y="4805642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>
                <a:solidFill>
                  <a:schemeClr val="bg1"/>
                </a:solidFill>
              </a:rPr>
              <a:t>Project Harp</a:t>
            </a:r>
            <a:endParaRPr lang="ko-KR" altLang="en-US" spc="-15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259166" y="6069236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>
                <a:solidFill>
                  <a:schemeClr val="bg1"/>
                </a:solidFill>
              </a:rPr>
              <a:t>References</a:t>
            </a:r>
            <a:endParaRPr lang="ko-KR" altLang="en-US" spc="-150" dirty="0">
              <a:solidFill>
                <a:schemeClr val="bg1"/>
              </a:solidFill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/>
          <p:cNvSpPr/>
          <p:nvPr/>
        </p:nvSpPr>
        <p:spPr>
          <a:xfrm>
            <a:off x="1219200" y="3542048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1219200" y="4836267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1231900" y="6028886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86674" y="588588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CONTENTS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0109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527769" y="2211262"/>
            <a:ext cx="5187231" cy="2099938"/>
            <a:chOff x="527769" y="1728426"/>
            <a:chExt cx="5187231" cy="2099938"/>
          </a:xfrm>
        </p:grpSpPr>
        <p:grpSp>
          <p:nvGrpSpPr>
            <p:cNvPr id="2" name="그룹 1"/>
            <p:cNvGrpSpPr/>
            <p:nvPr/>
          </p:nvGrpSpPr>
          <p:grpSpPr>
            <a:xfrm>
              <a:off x="558064" y="3058923"/>
              <a:ext cx="3836832" cy="769441"/>
              <a:chOff x="471977" y="2691080"/>
              <a:chExt cx="3836832" cy="769441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471977" y="2691080"/>
                <a:ext cx="3076483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400" b="1" spc="-150" dirty="0">
                    <a:solidFill>
                      <a:schemeClr val="bg1">
                        <a:alpha val="70000"/>
                      </a:schemeClr>
                    </a:solidFill>
                    <a:latin typeface="+mj-lt"/>
                    <a:ea typeface="THE명품고딕L" panose="02020603020101020101" pitchFamily="18" charset="-127"/>
                  </a:rPr>
                  <a:t>Introduction</a:t>
                </a:r>
                <a:endParaRPr lang="ko-KR" altLang="en-US" sz="4400" b="1" spc="-150" dirty="0">
                  <a:solidFill>
                    <a:schemeClr val="bg1"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1232326" y="2691080"/>
                <a:ext cx="3076483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400" b="1" spc="-150" dirty="0">
                    <a:solidFill>
                      <a:schemeClr val="tx1">
                        <a:lumMod val="20000"/>
                        <a:lumOff val="80000"/>
                        <a:alpha val="10000"/>
                      </a:schemeClr>
                    </a:solidFill>
                    <a:latin typeface="+mj-lt"/>
                    <a:ea typeface="THE명품고딕L" panose="02020603020101020101" pitchFamily="18" charset="-127"/>
                  </a:rPr>
                  <a:t>Introduction</a:t>
                </a:r>
                <a:endParaRPr lang="ko-KR" altLang="en-US" sz="4400" b="1" spc="-150" dirty="0">
                  <a:solidFill>
                    <a:schemeClr val="tx1">
                      <a:lumMod val="20000"/>
                      <a:lumOff val="80000"/>
                      <a:alpha val="10000"/>
                    </a:schemeClr>
                  </a:solidFill>
                  <a:latin typeface="+mj-lt"/>
                  <a:ea typeface="THE명품고딕L" panose="02020603020101020101" pitchFamily="18" charset="-127"/>
                </a:endParaRP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527769" y="1728426"/>
              <a:ext cx="290977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0" b="1" spc="-150" dirty="0">
                  <a:solidFill>
                    <a:schemeClr val="accent2">
                      <a:lumMod val="60000"/>
                      <a:lumOff val="40000"/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Part 1.</a:t>
              </a:r>
              <a:endParaRPr lang="ko-KR" altLang="en-US" sz="8000" b="1" spc="-150" dirty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endParaRPr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635000" y="2946400"/>
              <a:ext cx="50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89856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608523" y="652394"/>
            <a:ext cx="6270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1.1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91563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제목</a:t>
            </a:r>
          </a:p>
        </p:txBody>
      </p:sp>
    </p:spTree>
    <p:extLst>
      <p:ext uri="{BB962C8B-B14F-4D97-AF65-F5344CB8AC3E}">
        <p14:creationId xmlns:p14="http://schemas.microsoft.com/office/powerpoint/2010/main" val="3168494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608523" y="652394"/>
            <a:ext cx="6270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1.1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91563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제목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9252" y="118099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accent4"/>
                </a:solidFill>
              </a:rPr>
              <a:t>소제목</a:t>
            </a:r>
          </a:p>
        </p:txBody>
      </p:sp>
      <p:grpSp>
        <p:nvGrpSpPr>
          <p:cNvPr id="17" name="그룹 16"/>
          <p:cNvGrpSpPr/>
          <p:nvPr/>
        </p:nvGrpSpPr>
        <p:grpSpPr>
          <a:xfrm>
            <a:off x="1715978" y="1929571"/>
            <a:ext cx="412183" cy="4597400"/>
            <a:chOff x="1504491" y="1778000"/>
            <a:chExt cx="412183" cy="4597400"/>
          </a:xfrm>
        </p:grpSpPr>
        <p:cxnSp>
          <p:nvCxnSpPr>
            <p:cNvPr id="16" name="직선 연결선 15"/>
            <p:cNvCxnSpPr/>
            <p:nvPr/>
          </p:nvCxnSpPr>
          <p:spPr>
            <a:xfrm>
              <a:off x="1714500" y="1778000"/>
              <a:ext cx="0" cy="4597400"/>
            </a:xfrm>
            <a:prstGeom prst="line">
              <a:avLst/>
            </a:prstGeom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타원 61"/>
            <p:cNvSpPr/>
            <p:nvPr/>
          </p:nvSpPr>
          <p:spPr>
            <a:xfrm>
              <a:off x="1527993" y="2285929"/>
              <a:ext cx="388681" cy="388681"/>
            </a:xfrm>
            <a:prstGeom prst="ellipse">
              <a:avLst/>
            </a:prstGeom>
            <a:solidFill>
              <a:srgbClr val="FBFBFB"/>
            </a:solidFill>
            <a:ln w="1016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타원 62"/>
            <p:cNvSpPr/>
            <p:nvPr/>
          </p:nvSpPr>
          <p:spPr>
            <a:xfrm>
              <a:off x="1520159" y="3322239"/>
              <a:ext cx="388681" cy="388681"/>
            </a:xfrm>
            <a:prstGeom prst="ellipse">
              <a:avLst/>
            </a:prstGeom>
            <a:solidFill>
              <a:srgbClr val="FBFBFB"/>
            </a:solidFill>
            <a:ln w="1016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타원 63"/>
            <p:cNvSpPr/>
            <p:nvPr/>
          </p:nvSpPr>
          <p:spPr>
            <a:xfrm>
              <a:off x="1512325" y="4358549"/>
              <a:ext cx="388681" cy="388681"/>
            </a:xfrm>
            <a:prstGeom prst="ellipse">
              <a:avLst/>
            </a:prstGeom>
            <a:solidFill>
              <a:srgbClr val="FBFBFB"/>
            </a:solidFill>
            <a:ln w="1016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타원 64"/>
            <p:cNvSpPr/>
            <p:nvPr/>
          </p:nvSpPr>
          <p:spPr>
            <a:xfrm>
              <a:off x="1504491" y="5394859"/>
              <a:ext cx="388681" cy="388681"/>
            </a:xfrm>
            <a:prstGeom prst="ellipse">
              <a:avLst/>
            </a:prstGeom>
            <a:solidFill>
              <a:srgbClr val="FBFBFB"/>
            </a:solidFill>
            <a:ln w="1016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2263852" y="2348538"/>
            <a:ext cx="6928252" cy="615010"/>
            <a:chOff x="2263852" y="2348538"/>
            <a:chExt cx="6928252" cy="615010"/>
          </a:xfrm>
        </p:grpSpPr>
        <p:sp>
          <p:nvSpPr>
            <p:cNvPr id="68" name="TextBox 67"/>
            <p:cNvSpPr txBox="1"/>
            <p:nvPr/>
          </p:nvSpPr>
          <p:spPr>
            <a:xfrm>
              <a:off x="2263852" y="2348538"/>
              <a:ext cx="6190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accent4"/>
                  </a:solidFill>
                </a:rPr>
                <a:t>2011</a:t>
              </a:r>
              <a:endParaRPr lang="ko-KR" altLang="en-US" dirty="0">
                <a:solidFill>
                  <a:schemeClr val="accent4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289252" y="2624994"/>
              <a:ext cx="69028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chemeClr val="accent4"/>
                  </a:solidFill>
                </a:rPr>
                <a:t>Lorem Ipsum is simply dummy text of the printing and typesetting industry. </a:t>
              </a:r>
              <a:endParaRPr lang="ko-KR" altLang="en-US" sz="1600" dirty="0">
                <a:solidFill>
                  <a:schemeClr val="accent4"/>
                </a:solidFill>
              </a:endParaRPr>
            </a:p>
          </p:txBody>
        </p:sp>
      </p:grpSp>
      <p:grpSp>
        <p:nvGrpSpPr>
          <p:cNvPr id="69" name="그룹 68"/>
          <p:cNvGrpSpPr/>
          <p:nvPr/>
        </p:nvGrpSpPr>
        <p:grpSpPr>
          <a:xfrm>
            <a:off x="2263852" y="3397059"/>
            <a:ext cx="6928252" cy="615010"/>
            <a:chOff x="2263852" y="2348538"/>
            <a:chExt cx="6928252" cy="615010"/>
          </a:xfrm>
        </p:grpSpPr>
        <p:sp>
          <p:nvSpPr>
            <p:cNvPr id="70" name="TextBox 69"/>
            <p:cNvSpPr txBox="1"/>
            <p:nvPr/>
          </p:nvSpPr>
          <p:spPr>
            <a:xfrm>
              <a:off x="2263852" y="2348538"/>
              <a:ext cx="6767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accent4"/>
                  </a:solidFill>
                </a:rPr>
                <a:t>2012</a:t>
              </a:r>
              <a:endParaRPr lang="ko-KR" altLang="en-US" dirty="0">
                <a:solidFill>
                  <a:schemeClr val="accent4"/>
                </a:solidFill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2289252" y="2624994"/>
              <a:ext cx="69028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chemeClr val="accent4"/>
                  </a:solidFill>
                </a:rPr>
                <a:t>Lorem Ipsum is simply dummy text of the printing and typesetting industry. </a:t>
              </a:r>
              <a:endParaRPr lang="ko-KR" altLang="en-US" sz="1600" dirty="0">
                <a:solidFill>
                  <a:schemeClr val="accent4"/>
                </a:solidFill>
              </a:endParaRPr>
            </a:p>
          </p:txBody>
        </p:sp>
      </p:grpSp>
      <p:grpSp>
        <p:nvGrpSpPr>
          <p:cNvPr id="72" name="그룹 71"/>
          <p:cNvGrpSpPr/>
          <p:nvPr/>
        </p:nvGrpSpPr>
        <p:grpSpPr>
          <a:xfrm>
            <a:off x="2263852" y="4445580"/>
            <a:ext cx="6928252" cy="615010"/>
            <a:chOff x="2263852" y="2348538"/>
            <a:chExt cx="6928252" cy="615010"/>
          </a:xfrm>
        </p:grpSpPr>
        <p:sp>
          <p:nvSpPr>
            <p:cNvPr id="73" name="TextBox 72"/>
            <p:cNvSpPr txBox="1"/>
            <p:nvPr/>
          </p:nvSpPr>
          <p:spPr>
            <a:xfrm>
              <a:off x="2263852" y="2348538"/>
              <a:ext cx="6687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accent4"/>
                  </a:solidFill>
                </a:rPr>
                <a:t>2013</a:t>
              </a:r>
              <a:endParaRPr lang="ko-KR" altLang="en-US" dirty="0">
                <a:solidFill>
                  <a:schemeClr val="accent4"/>
                </a:solidFill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2289252" y="2624994"/>
              <a:ext cx="69028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chemeClr val="accent4"/>
                  </a:solidFill>
                </a:rPr>
                <a:t>Lorem Ipsum is simply dummy text of the printing and typesetting industry. </a:t>
              </a:r>
              <a:endParaRPr lang="ko-KR" altLang="en-US" sz="1600" dirty="0">
                <a:solidFill>
                  <a:schemeClr val="accent4"/>
                </a:solidFill>
              </a:endParaRPr>
            </a:p>
          </p:txBody>
        </p:sp>
      </p:grpSp>
      <p:grpSp>
        <p:nvGrpSpPr>
          <p:cNvPr id="75" name="그룹 74"/>
          <p:cNvGrpSpPr/>
          <p:nvPr/>
        </p:nvGrpSpPr>
        <p:grpSpPr>
          <a:xfrm>
            <a:off x="2263852" y="5494101"/>
            <a:ext cx="6928252" cy="615010"/>
            <a:chOff x="2263852" y="2348538"/>
            <a:chExt cx="6928252" cy="615010"/>
          </a:xfrm>
        </p:grpSpPr>
        <p:sp>
          <p:nvSpPr>
            <p:cNvPr id="76" name="TextBox 75"/>
            <p:cNvSpPr txBox="1"/>
            <p:nvPr/>
          </p:nvSpPr>
          <p:spPr>
            <a:xfrm>
              <a:off x="2263852" y="2348538"/>
              <a:ext cx="6687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accent4"/>
                  </a:solidFill>
                </a:rPr>
                <a:t>2014</a:t>
              </a:r>
              <a:endParaRPr lang="ko-KR" altLang="en-US" dirty="0">
                <a:solidFill>
                  <a:schemeClr val="accent4"/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2289252" y="2624994"/>
              <a:ext cx="69028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chemeClr val="accent4"/>
                  </a:solidFill>
                </a:rPr>
                <a:t>Lorem Ipsum is simply dummy text of the printing and typesetting industry. </a:t>
              </a:r>
              <a:endParaRPr lang="ko-KR" altLang="en-US" sz="1600" dirty="0">
                <a:solidFill>
                  <a:schemeClr val="accent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83977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536388" y="652394"/>
            <a:ext cx="6992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1.2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400301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spc="-150" dirty="0">
                <a:solidFill>
                  <a:schemeClr val="accent4"/>
                </a:solidFill>
                <a:latin typeface="+mj-ea"/>
                <a:ea typeface="+mj-ea"/>
              </a:rPr>
              <a:t>OO</a:t>
            </a:r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직에 필요한 핵심 역량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9252" y="1180991"/>
            <a:ext cx="30107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pc="-150" dirty="0">
                <a:solidFill>
                  <a:schemeClr val="accent4"/>
                </a:solidFill>
              </a:rPr>
              <a:t>201X</a:t>
            </a:r>
            <a:r>
              <a:rPr lang="ko-KR" altLang="en-US" sz="1400" spc="-150" dirty="0">
                <a:solidFill>
                  <a:schemeClr val="accent4"/>
                </a:solidFill>
              </a:rPr>
              <a:t>년 </a:t>
            </a:r>
            <a:r>
              <a:rPr lang="en-US" altLang="ko-KR" sz="1400" spc="-150" dirty="0">
                <a:solidFill>
                  <a:schemeClr val="accent4"/>
                </a:solidFill>
              </a:rPr>
              <a:t>OOOO</a:t>
            </a:r>
            <a:r>
              <a:rPr lang="ko-KR" altLang="en-US" sz="1400" spc="-150" dirty="0">
                <a:solidFill>
                  <a:schemeClr val="accent4"/>
                </a:solidFill>
              </a:rPr>
              <a:t>사 </a:t>
            </a:r>
            <a:r>
              <a:rPr lang="en-US" altLang="ko-KR" sz="1400" spc="-150" dirty="0">
                <a:solidFill>
                  <a:schemeClr val="accent4"/>
                </a:solidFill>
              </a:rPr>
              <a:t>XXX </a:t>
            </a:r>
            <a:r>
              <a:rPr lang="ko-KR" altLang="en-US" sz="1400" spc="-150" dirty="0">
                <a:solidFill>
                  <a:schemeClr val="accent4"/>
                </a:solidFill>
              </a:rPr>
              <a:t>자료를 기준으로 분석</a:t>
            </a:r>
          </a:p>
        </p:txBody>
      </p:sp>
      <p:sp>
        <p:nvSpPr>
          <p:cNvPr id="10" name="타원 9"/>
          <p:cNvSpPr/>
          <p:nvPr/>
        </p:nvSpPr>
        <p:spPr>
          <a:xfrm>
            <a:off x="1586066" y="2402157"/>
            <a:ext cx="3053141" cy="3053141"/>
          </a:xfrm>
          <a:prstGeom prst="ellipse">
            <a:avLst/>
          </a:prstGeom>
          <a:solidFill>
            <a:schemeClr val="accent4">
              <a:lumMod val="40000"/>
              <a:lumOff val="6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7513721" y="2402157"/>
            <a:ext cx="3053140" cy="3053141"/>
          </a:xfrm>
          <a:prstGeom prst="ellipse">
            <a:avLst/>
          </a:prstGeom>
          <a:solidFill>
            <a:schemeClr val="accent4">
              <a:lumMod val="40000"/>
              <a:lumOff val="6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4244195" y="2128919"/>
            <a:ext cx="3653077" cy="3653077"/>
          </a:xfrm>
          <a:prstGeom prst="ellipse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376658" y="4920113"/>
            <a:ext cx="13195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accent4"/>
                </a:solidFill>
              </a:rPr>
              <a:t>창의력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150389" y="4689280"/>
            <a:ext cx="19111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accent4"/>
                </a:solidFill>
              </a:rPr>
              <a:t>자료검색능력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393663" y="4753092"/>
            <a:ext cx="13195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accent4"/>
                </a:solidFill>
              </a:rPr>
              <a:t>스케줄링</a:t>
            </a:r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83" b="17583"/>
          <a:stretch/>
        </p:blipFill>
        <p:spPr>
          <a:xfrm>
            <a:off x="2182944" y="2738215"/>
            <a:ext cx="2337166" cy="1974905"/>
          </a:xfrm>
          <a:prstGeom prst="rect">
            <a:avLst/>
          </a:prstGeom>
        </p:spPr>
      </p:pic>
      <p:pic>
        <p:nvPicPr>
          <p:cNvPr id="32" name="그림 3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485" t="79533" r="1" b="-7485"/>
          <a:stretch/>
        </p:blipFill>
        <p:spPr>
          <a:xfrm>
            <a:off x="2077375" y="4392479"/>
            <a:ext cx="1612925" cy="354438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58" b="15958"/>
          <a:stretch/>
        </p:blipFill>
        <p:spPr>
          <a:xfrm>
            <a:off x="8292284" y="2606610"/>
            <a:ext cx="1950230" cy="1950230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485" t="79533" r="1" b="-7485"/>
          <a:stretch/>
        </p:blipFill>
        <p:spPr>
          <a:xfrm>
            <a:off x="8110875" y="4336563"/>
            <a:ext cx="1605093" cy="352717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58" b="14858"/>
          <a:stretch/>
        </p:blipFill>
        <p:spPr>
          <a:xfrm>
            <a:off x="4978400" y="2052959"/>
            <a:ext cx="2692018" cy="2692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522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1378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solidFill>
                  <a:schemeClr val="accent4"/>
                </a:solidFill>
              </a:rPr>
              <a:t>새별의 파워포인트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29976" y="652394"/>
            <a:ext cx="7056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1.3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graphicFrame>
        <p:nvGraphicFramePr>
          <p:cNvPr id="5" name="차트 4"/>
          <p:cNvGraphicFramePr/>
          <p:nvPr>
            <p:extLst>
              <p:ext uri="{D42A27DB-BD31-4B8C-83A1-F6EECF244321}">
                <p14:modId xmlns:p14="http://schemas.microsoft.com/office/powerpoint/2010/main" val="2786113730"/>
              </p:ext>
            </p:extLst>
          </p:nvPr>
        </p:nvGraphicFramePr>
        <p:xfrm>
          <a:off x="2133600" y="2138988"/>
          <a:ext cx="7962061" cy="41666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263852" y="645071"/>
            <a:ext cx="299793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spc="-150" dirty="0">
                <a:solidFill>
                  <a:schemeClr val="accent4"/>
                </a:solidFill>
                <a:latin typeface="+mj-ea"/>
                <a:ea typeface="+mj-ea"/>
              </a:rPr>
              <a:t>OO</a:t>
            </a:r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직 업무 적합도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9252" y="1180991"/>
            <a:ext cx="30107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pc="-150" dirty="0">
                <a:solidFill>
                  <a:schemeClr val="accent4"/>
                </a:solidFill>
              </a:rPr>
              <a:t>201X</a:t>
            </a:r>
            <a:r>
              <a:rPr lang="ko-KR" altLang="en-US" sz="1400" spc="-150" dirty="0">
                <a:solidFill>
                  <a:schemeClr val="accent4"/>
                </a:solidFill>
              </a:rPr>
              <a:t>년 </a:t>
            </a:r>
            <a:r>
              <a:rPr lang="en-US" altLang="ko-KR" sz="1400" spc="-150" dirty="0">
                <a:solidFill>
                  <a:schemeClr val="accent4"/>
                </a:solidFill>
              </a:rPr>
              <a:t>OOOO</a:t>
            </a:r>
            <a:r>
              <a:rPr lang="ko-KR" altLang="en-US" sz="1400" spc="-150" dirty="0">
                <a:solidFill>
                  <a:schemeClr val="accent4"/>
                </a:solidFill>
              </a:rPr>
              <a:t>사 </a:t>
            </a:r>
            <a:r>
              <a:rPr lang="en-US" altLang="ko-KR" sz="1400" spc="-150" dirty="0">
                <a:solidFill>
                  <a:schemeClr val="accent4"/>
                </a:solidFill>
              </a:rPr>
              <a:t>XXX </a:t>
            </a:r>
            <a:r>
              <a:rPr lang="ko-KR" altLang="en-US" sz="1400" spc="-150" dirty="0">
                <a:solidFill>
                  <a:schemeClr val="accent4"/>
                </a:solidFill>
              </a:rPr>
              <a:t>자료를 기준으로 분석</a:t>
            </a:r>
          </a:p>
        </p:txBody>
      </p:sp>
    </p:spTree>
    <p:extLst>
      <p:ext uri="{BB962C8B-B14F-4D97-AF65-F5344CB8AC3E}">
        <p14:creationId xmlns:p14="http://schemas.microsoft.com/office/powerpoint/2010/main" val="321225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1378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solidFill>
                  <a:schemeClr val="accent4"/>
                </a:solidFill>
              </a:rPr>
              <a:t>새별의 파워포인트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31578" y="652394"/>
            <a:ext cx="7040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1.4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376737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디자인 프로그램 숙련도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9252" y="1180991"/>
            <a:ext cx="34115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solidFill>
                  <a:schemeClr val="accent4"/>
                </a:solidFill>
              </a:rPr>
              <a:t>업무 </a:t>
            </a:r>
            <a:r>
              <a:rPr lang="ko-KR" altLang="en-US" sz="1400" spc="-150" dirty="0" err="1">
                <a:solidFill>
                  <a:schemeClr val="accent4"/>
                </a:solidFill>
              </a:rPr>
              <a:t>수행시</a:t>
            </a:r>
            <a:r>
              <a:rPr lang="ko-KR" altLang="en-US" sz="1400" spc="-150" dirty="0">
                <a:solidFill>
                  <a:schemeClr val="accent4"/>
                </a:solidFill>
              </a:rPr>
              <a:t> 자주 사용되는 프로그램의 숙련도 표시</a:t>
            </a:r>
          </a:p>
        </p:txBody>
      </p:sp>
      <p:sp>
        <p:nvSpPr>
          <p:cNvPr id="20" name="타원 19"/>
          <p:cNvSpPr/>
          <p:nvPr/>
        </p:nvSpPr>
        <p:spPr>
          <a:xfrm>
            <a:off x="5210598" y="2804529"/>
            <a:ext cx="370449" cy="3704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5689925" y="2804529"/>
            <a:ext cx="370449" cy="3704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6169251" y="2804529"/>
            <a:ext cx="370449" cy="3704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6648578" y="2804529"/>
            <a:ext cx="370449" cy="3704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7127904" y="2804529"/>
            <a:ext cx="370449" cy="3704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7607231" y="2804529"/>
            <a:ext cx="370449" cy="3704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8086557" y="2804529"/>
            <a:ext cx="370449" cy="3704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8565884" y="2804529"/>
            <a:ext cx="370449" cy="3704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2" name="타원 31"/>
          <p:cNvSpPr/>
          <p:nvPr/>
        </p:nvSpPr>
        <p:spPr>
          <a:xfrm>
            <a:off x="9045210" y="2804529"/>
            <a:ext cx="370449" cy="3704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3" name="타원 32"/>
          <p:cNvSpPr/>
          <p:nvPr/>
        </p:nvSpPr>
        <p:spPr>
          <a:xfrm>
            <a:off x="9524537" y="2804529"/>
            <a:ext cx="370449" cy="3704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5210598" y="3349988"/>
            <a:ext cx="370449" cy="3704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5689925" y="3349988"/>
            <a:ext cx="370449" cy="3704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6169251" y="3349988"/>
            <a:ext cx="370449" cy="3704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6648578" y="3349988"/>
            <a:ext cx="370449" cy="3704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7127904" y="3349988"/>
            <a:ext cx="370449" cy="3704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0" name="타원 39"/>
          <p:cNvSpPr/>
          <p:nvPr/>
        </p:nvSpPr>
        <p:spPr>
          <a:xfrm>
            <a:off x="7607231" y="3349988"/>
            <a:ext cx="370449" cy="3704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8086557" y="3349988"/>
            <a:ext cx="370449" cy="3704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8565884" y="3349988"/>
            <a:ext cx="370449" cy="3704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9045210" y="3349988"/>
            <a:ext cx="370449" cy="37044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9524537" y="3349988"/>
            <a:ext cx="370449" cy="37044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6" name="타원 45"/>
          <p:cNvSpPr/>
          <p:nvPr/>
        </p:nvSpPr>
        <p:spPr>
          <a:xfrm>
            <a:off x="5210598" y="3895447"/>
            <a:ext cx="370449" cy="3704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5689925" y="3895447"/>
            <a:ext cx="370449" cy="3704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8" name="타원 47"/>
          <p:cNvSpPr/>
          <p:nvPr/>
        </p:nvSpPr>
        <p:spPr>
          <a:xfrm>
            <a:off x="6169251" y="3895447"/>
            <a:ext cx="370449" cy="3704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9" name="타원 48"/>
          <p:cNvSpPr/>
          <p:nvPr/>
        </p:nvSpPr>
        <p:spPr>
          <a:xfrm>
            <a:off x="6648578" y="3895447"/>
            <a:ext cx="370449" cy="3704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0" name="타원 49"/>
          <p:cNvSpPr/>
          <p:nvPr/>
        </p:nvSpPr>
        <p:spPr>
          <a:xfrm>
            <a:off x="7127904" y="3895447"/>
            <a:ext cx="370449" cy="3704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7607231" y="3895447"/>
            <a:ext cx="370449" cy="3704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2" name="타원 51"/>
          <p:cNvSpPr/>
          <p:nvPr/>
        </p:nvSpPr>
        <p:spPr>
          <a:xfrm>
            <a:off x="8086557" y="3895447"/>
            <a:ext cx="370449" cy="3704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3" name="타원 52"/>
          <p:cNvSpPr/>
          <p:nvPr/>
        </p:nvSpPr>
        <p:spPr>
          <a:xfrm>
            <a:off x="8565884" y="3895447"/>
            <a:ext cx="370449" cy="37044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4" name="타원 53"/>
          <p:cNvSpPr/>
          <p:nvPr/>
        </p:nvSpPr>
        <p:spPr>
          <a:xfrm>
            <a:off x="9045210" y="3895447"/>
            <a:ext cx="370449" cy="37044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5" name="타원 54"/>
          <p:cNvSpPr/>
          <p:nvPr/>
        </p:nvSpPr>
        <p:spPr>
          <a:xfrm>
            <a:off x="9524537" y="3895447"/>
            <a:ext cx="370449" cy="37044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5210598" y="4440906"/>
            <a:ext cx="370449" cy="3704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8" name="타원 57"/>
          <p:cNvSpPr/>
          <p:nvPr/>
        </p:nvSpPr>
        <p:spPr>
          <a:xfrm>
            <a:off x="5689925" y="4440906"/>
            <a:ext cx="370449" cy="3704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9" name="타원 58"/>
          <p:cNvSpPr/>
          <p:nvPr/>
        </p:nvSpPr>
        <p:spPr>
          <a:xfrm>
            <a:off x="6169251" y="4440906"/>
            <a:ext cx="370449" cy="3704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0" name="타원 59"/>
          <p:cNvSpPr/>
          <p:nvPr/>
        </p:nvSpPr>
        <p:spPr>
          <a:xfrm>
            <a:off x="6648578" y="4440906"/>
            <a:ext cx="370449" cy="3704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1" name="타원 60"/>
          <p:cNvSpPr/>
          <p:nvPr/>
        </p:nvSpPr>
        <p:spPr>
          <a:xfrm>
            <a:off x="7127904" y="4440906"/>
            <a:ext cx="370449" cy="3704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2" name="타원 61"/>
          <p:cNvSpPr/>
          <p:nvPr/>
        </p:nvSpPr>
        <p:spPr>
          <a:xfrm>
            <a:off x="7607231" y="4440906"/>
            <a:ext cx="370449" cy="3704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3" name="타원 62"/>
          <p:cNvSpPr/>
          <p:nvPr/>
        </p:nvSpPr>
        <p:spPr>
          <a:xfrm>
            <a:off x="8086557" y="4440906"/>
            <a:ext cx="370449" cy="3704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4" name="타원 63"/>
          <p:cNvSpPr/>
          <p:nvPr/>
        </p:nvSpPr>
        <p:spPr>
          <a:xfrm>
            <a:off x="8565884" y="4440906"/>
            <a:ext cx="370449" cy="37044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5" name="타원 64"/>
          <p:cNvSpPr/>
          <p:nvPr/>
        </p:nvSpPr>
        <p:spPr>
          <a:xfrm>
            <a:off x="9045210" y="4440906"/>
            <a:ext cx="370449" cy="37044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6" name="타원 65"/>
          <p:cNvSpPr/>
          <p:nvPr/>
        </p:nvSpPr>
        <p:spPr>
          <a:xfrm>
            <a:off x="9524537" y="4440906"/>
            <a:ext cx="370449" cy="37044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8" name="타원 67"/>
          <p:cNvSpPr/>
          <p:nvPr/>
        </p:nvSpPr>
        <p:spPr>
          <a:xfrm>
            <a:off x="5210598" y="4986364"/>
            <a:ext cx="370449" cy="3704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9" name="타원 68"/>
          <p:cNvSpPr/>
          <p:nvPr/>
        </p:nvSpPr>
        <p:spPr>
          <a:xfrm>
            <a:off x="5689925" y="4986364"/>
            <a:ext cx="370449" cy="3704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0" name="타원 69"/>
          <p:cNvSpPr/>
          <p:nvPr/>
        </p:nvSpPr>
        <p:spPr>
          <a:xfrm>
            <a:off x="6169251" y="4986364"/>
            <a:ext cx="370449" cy="3704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1" name="타원 70"/>
          <p:cNvSpPr/>
          <p:nvPr/>
        </p:nvSpPr>
        <p:spPr>
          <a:xfrm>
            <a:off x="6648578" y="4986364"/>
            <a:ext cx="370449" cy="3704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2" name="타원 71"/>
          <p:cNvSpPr/>
          <p:nvPr/>
        </p:nvSpPr>
        <p:spPr>
          <a:xfrm>
            <a:off x="7127904" y="4986364"/>
            <a:ext cx="370449" cy="3704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3" name="타원 72"/>
          <p:cNvSpPr/>
          <p:nvPr/>
        </p:nvSpPr>
        <p:spPr>
          <a:xfrm>
            <a:off x="7607231" y="4986364"/>
            <a:ext cx="370449" cy="3704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4" name="타원 73"/>
          <p:cNvSpPr/>
          <p:nvPr/>
        </p:nvSpPr>
        <p:spPr>
          <a:xfrm>
            <a:off x="8086557" y="4986364"/>
            <a:ext cx="370449" cy="37044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5" name="타원 74"/>
          <p:cNvSpPr/>
          <p:nvPr/>
        </p:nvSpPr>
        <p:spPr>
          <a:xfrm>
            <a:off x="8565884" y="4986364"/>
            <a:ext cx="370449" cy="37044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타원 75"/>
          <p:cNvSpPr/>
          <p:nvPr/>
        </p:nvSpPr>
        <p:spPr>
          <a:xfrm>
            <a:off x="9045210" y="4986364"/>
            <a:ext cx="370449" cy="37044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7" name="타원 76"/>
          <p:cNvSpPr/>
          <p:nvPr/>
        </p:nvSpPr>
        <p:spPr>
          <a:xfrm>
            <a:off x="9524537" y="4986364"/>
            <a:ext cx="370449" cy="37044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289252" y="2640776"/>
            <a:ext cx="262924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chemeClr val="accent4"/>
                </a:solidFill>
              </a:rPr>
              <a:t>MS POWERPOINT</a:t>
            </a:r>
          </a:p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chemeClr val="accent4"/>
                </a:solidFill>
              </a:rPr>
              <a:t>MS EXCEL</a:t>
            </a:r>
          </a:p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chemeClr val="accent4"/>
                </a:solidFill>
              </a:rPr>
              <a:t>MS WORD</a:t>
            </a:r>
          </a:p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chemeClr val="accent4"/>
                </a:solidFill>
              </a:rPr>
              <a:t>PHOTOSHOP</a:t>
            </a:r>
            <a:br>
              <a:rPr lang="en-US" altLang="ko-KR" sz="2400" dirty="0">
                <a:solidFill>
                  <a:schemeClr val="accent4"/>
                </a:solidFill>
              </a:rPr>
            </a:br>
            <a:r>
              <a:rPr lang="en-US" altLang="ko-KR" sz="2400" dirty="0">
                <a:solidFill>
                  <a:schemeClr val="accent4"/>
                </a:solidFill>
              </a:rPr>
              <a:t>ILLUSTRATOR</a:t>
            </a:r>
            <a:endParaRPr lang="ko-KR" altLang="en-US" sz="24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94859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529976" y="652394"/>
            <a:ext cx="7056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1.5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128112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 err="1">
                <a:solidFill>
                  <a:schemeClr val="accent4"/>
                </a:solidFill>
                <a:latin typeface="+mj-ea"/>
                <a:ea typeface="+mj-ea"/>
              </a:rPr>
              <a:t>중제목</a:t>
            </a:r>
            <a:endParaRPr lang="ko-KR" altLang="en-US" sz="30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9252" y="1180991"/>
            <a:ext cx="6655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solidFill>
                  <a:schemeClr val="accent4"/>
                </a:solidFill>
              </a:rPr>
              <a:t>소제목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1034" y="2039588"/>
            <a:ext cx="2519028" cy="3358704"/>
          </a:xfrm>
          <a:prstGeom prst="rect">
            <a:avLst/>
          </a:prstGeom>
          <a:effectLst>
            <a:outerShdw blurRad="508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2954" y="2039588"/>
            <a:ext cx="2519028" cy="3358704"/>
          </a:xfrm>
          <a:prstGeom prst="rect">
            <a:avLst/>
          </a:prstGeom>
          <a:effectLst>
            <a:outerShdw blurRad="508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7194" y="2039588"/>
            <a:ext cx="2325256" cy="3358704"/>
          </a:xfrm>
          <a:prstGeom prst="rect">
            <a:avLst/>
          </a:prstGeom>
          <a:effectLst>
            <a:outerShdw blurRad="508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9114" y="2039588"/>
            <a:ext cx="2519028" cy="3358704"/>
          </a:xfrm>
          <a:prstGeom prst="rect">
            <a:avLst/>
          </a:prstGeom>
          <a:effectLst>
            <a:outerShdw blurRad="508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17" name="그룹 16"/>
          <p:cNvGrpSpPr/>
          <p:nvPr/>
        </p:nvGrpSpPr>
        <p:grpSpPr>
          <a:xfrm>
            <a:off x="2009833" y="5485953"/>
            <a:ext cx="2038350" cy="629083"/>
            <a:chOff x="2028825" y="5485953"/>
            <a:chExt cx="2038350" cy="629083"/>
          </a:xfrm>
        </p:grpSpPr>
        <p:cxnSp>
          <p:nvCxnSpPr>
            <p:cNvPr id="18" name="직선 연결선 17"/>
            <p:cNvCxnSpPr/>
            <p:nvPr/>
          </p:nvCxnSpPr>
          <p:spPr>
            <a:xfrm>
              <a:off x="2028825" y="5485953"/>
              <a:ext cx="20383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2284009" y="5581204"/>
              <a:ext cx="15279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/>
                <a:t>PowerPoint, 2015</a:t>
              </a:r>
              <a:endParaRPr lang="ko-KR" altLang="en-US" sz="14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613009" y="5853426"/>
              <a:ext cx="95891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/>
                <a:t>Saebyeol Yu</a:t>
              </a:r>
              <a:endParaRPr lang="ko-KR" altLang="en-US" sz="1100" dirty="0"/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4616482" y="5494191"/>
            <a:ext cx="2038350" cy="629083"/>
            <a:chOff x="2028825" y="5485953"/>
            <a:chExt cx="2038350" cy="629083"/>
          </a:xfrm>
        </p:grpSpPr>
        <p:cxnSp>
          <p:nvCxnSpPr>
            <p:cNvPr id="22" name="직선 연결선 21"/>
            <p:cNvCxnSpPr/>
            <p:nvPr/>
          </p:nvCxnSpPr>
          <p:spPr>
            <a:xfrm>
              <a:off x="2028825" y="5485953"/>
              <a:ext cx="20383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2284009" y="5581204"/>
              <a:ext cx="15279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/>
                <a:t>PowerPoint, 2015</a:t>
              </a:r>
              <a:endParaRPr lang="ko-KR" altLang="en-US" sz="14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613009" y="5853426"/>
              <a:ext cx="95891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/>
                <a:t>Saebyeol Yu</a:t>
              </a:r>
              <a:endParaRPr lang="ko-KR" altLang="en-US" sz="1100" dirty="0"/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7223131" y="5502429"/>
            <a:ext cx="2038350" cy="629083"/>
            <a:chOff x="2028825" y="5485953"/>
            <a:chExt cx="2038350" cy="629083"/>
          </a:xfrm>
        </p:grpSpPr>
        <p:cxnSp>
          <p:nvCxnSpPr>
            <p:cNvPr id="26" name="직선 연결선 25"/>
            <p:cNvCxnSpPr/>
            <p:nvPr/>
          </p:nvCxnSpPr>
          <p:spPr>
            <a:xfrm>
              <a:off x="2028825" y="5485953"/>
              <a:ext cx="20383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2284009" y="5581204"/>
              <a:ext cx="15279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/>
                <a:t>PowerPoint, 2015</a:t>
              </a:r>
              <a:endParaRPr lang="ko-KR" altLang="en-US" sz="14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613009" y="5853426"/>
              <a:ext cx="95891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/>
                <a:t>Saebyeol Yu</a:t>
              </a:r>
              <a:endParaRPr lang="ko-KR" altLang="en-US" sz="1100" dirty="0"/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9829781" y="5510667"/>
            <a:ext cx="2038350" cy="629083"/>
            <a:chOff x="2028825" y="5485953"/>
            <a:chExt cx="2038350" cy="629083"/>
          </a:xfrm>
        </p:grpSpPr>
        <p:cxnSp>
          <p:nvCxnSpPr>
            <p:cNvPr id="30" name="직선 연결선 29"/>
            <p:cNvCxnSpPr/>
            <p:nvPr/>
          </p:nvCxnSpPr>
          <p:spPr>
            <a:xfrm>
              <a:off x="2028825" y="5485953"/>
              <a:ext cx="20383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2284009" y="5581204"/>
              <a:ext cx="15279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/>
                <a:t>PowerPoint, 2015</a:t>
              </a:r>
              <a:endParaRPr lang="ko-KR" altLang="en-US" sz="14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613009" y="5853426"/>
              <a:ext cx="95891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/>
                <a:t>Saebyeol Yu</a:t>
              </a:r>
              <a:endParaRPr lang="ko-KR" alt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528226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오늘의 PPT 색상 테마 008">
      <a:dk1>
        <a:sysClr val="windowText" lastClr="000000"/>
      </a:dk1>
      <a:lt1>
        <a:sysClr val="window" lastClr="FFFFFF"/>
      </a:lt1>
      <a:dk2>
        <a:srgbClr val="3A3838"/>
      </a:dk2>
      <a:lt2>
        <a:srgbClr val="E7E6E6"/>
      </a:lt2>
      <a:accent1>
        <a:srgbClr val="75A99E"/>
      </a:accent1>
      <a:accent2>
        <a:srgbClr val="49A6A6"/>
      </a:accent2>
      <a:accent3>
        <a:srgbClr val="E1E6D7"/>
      </a:accent3>
      <a:accent4>
        <a:srgbClr val="5F5E58"/>
      </a:accent4>
      <a:accent5>
        <a:srgbClr val="544F4D"/>
      </a:accent5>
      <a:accent6>
        <a:srgbClr val="E0EAF7"/>
      </a:accent6>
      <a:hlink>
        <a:srgbClr val="FCBB04"/>
      </a:hlink>
      <a:folHlink>
        <a:srgbClr val="FCBB04"/>
      </a:folHlink>
    </a:clrScheme>
    <a:fontScheme name="free">
      <a:majorFont>
        <a:latin typeface="Arial"/>
        <a:ea typeface="나눔스퀘어라운드 Regular"/>
        <a:cs typeface=""/>
      </a:majorFont>
      <a:minorFont>
        <a:latin typeface="Arial"/>
        <a:ea typeface="나눔스퀘어라운드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1317</TotalTime>
  <Words>298</Words>
  <Application>Microsoft Office PowerPoint</Application>
  <PresentationFormat>와이드스크린</PresentationFormat>
  <Paragraphs>115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나눔스퀘어라운드 Regular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추우찬</cp:lastModifiedBy>
  <cp:revision>55</cp:revision>
  <dcterms:created xsi:type="dcterms:W3CDTF">2015-07-07T04:48:58Z</dcterms:created>
  <dcterms:modified xsi:type="dcterms:W3CDTF">2022-08-03T03:32:06Z</dcterms:modified>
</cp:coreProperties>
</file>