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sldIdLst>
    <p:sldId id="339" r:id="rId2"/>
    <p:sldId id="895" r:id="rId3"/>
    <p:sldId id="1002" r:id="rId4"/>
    <p:sldId id="1150" r:id="rId5"/>
    <p:sldId id="1151" r:id="rId6"/>
    <p:sldId id="1146" r:id="rId7"/>
    <p:sldId id="1152" r:id="rId8"/>
    <p:sldId id="1153" r:id="rId9"/>
    <p:sldId id="1154" r:id="rId10"/>
    <p:sldId id="1164" r:id="rId11"/>
    <p:sldId id="1155" r:id="rId12"/>
    <p:sldId id="1156" r:id="rId13"/>
    <p:sldId id="1157" r:id="rId14"/>
    <p:sldId id="1158" r:id="rId15"/>
    <p:sldId id="1159" r:id="rId16"/>
    <p:sldId id="1160" r:id="rId17"/>
    <p:sldId id="1165" r:id="rId18"/>
    <p:sldId id="1166" r:id="rId19"/>
    <p:sldId id="1168" r:id="rId20"/>
    <p:sldId id="1167" r:id="rId21"/>
    <p:sldId id="1161" r:id="rId22"/>
    <p:sldId id="1162" r:id="rId23"/>
    <p:sldId id="116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4" autoAdjust="0"/>
    <p:restoredTop sz="93780" autoAdjust="0"/>
  </p:normalViewPr>
  <p:slideViewPr>
    <p:cSldViewPr>
      <p:cViewPr varScale="1">
        <p:scale>
          <a:sx n="64" d="100"/>
          <a:sy n="64" d="100"/>
        </p:scale>
        <p:origin x="91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20-02-01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Thread and Handler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스레드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을 다음과 같이 수정하여 </a:t>
            </a:r>
            <a:r>
              <a:rPr lang="en-US" altLang="ko-KR" dirty="0" smtClean="0"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sym typeface="Wingdings" panose="05000000000000000000" pitchFamily="2" charset="2"/>
              </a:rPr>
              <a:t>의 결과를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출력하려고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</a:t>
            </a:r>
            <a:r>
              <a:rPr lang="ko-KR" altLang="en-US" dirty="0" smtClean="0">
                <a:sym typeface="Wingdings" panose="05000000000000000000" pitchFamily="2" charset="2"/>
              </a:rPr>
              <a:t>같은 오류가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 에러 로그는 </a:t>
            </a:r>
            <a:r>
              <a:rPr lang="en-US" altLang="ko-KR" dirty="0" err="1" smtClean="0">
                <a:sym typeface="Wingdings" panose="05000000000000000000" pitchFamily="2" charset="2"/>
              </a:rPr>
              <a:t>SampleThread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객체에서 </a:t>
            </a:r>
            <a:r>
              <a:rPr lang="en-US" altLang="ko-KR" dirty="0">
                <a:sym typeface="Wingdings" panose="05000000000000000000" pitchFamily="2" charset="2"/>
              </a:rPr>
              <a:t>UI</a:t>
            </a:r>
            <a:r>
              <a:rPr lang="ko-KR" altLang="en-US" dirty="0">
                <a:sym typeface="Wingdings" panose="05000000000000000000" pitchFamily="2" charset="2"/>
              </a:rPr>
              <a:t>객체를 직접 접근했다는 것을 말하고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결국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메인 스레드에서 관리하는 </a:t>
            </a:r>
            <a:r>
              <a:rPr lang="en-US" altLang="ko-KR" dirty="0">
                <a:sym typeface="Wingdings" panose="05000000000000000000" pitchFamily="2" charset="2"/>
              </a:rPr>
              <a:t>UI </a:t>
            </a:r>
            <a:r>
              <a:rPr lang="ko-KR" altLang="en-US" dirty="0">
                <a:sym typeface="Wingdings" panose="05000000000000000000" pitchFamily="2" charset="2"/>
              </a:rPr>
              <a:t>객체는 사용자가 만든 스레드 객체에서는 접근할 수 없다는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ko-KR" altLang="en-US" dirty="0">
                <a:sym typeface="Wingdings" panose="05000000000000000000" pitchFamily="2" charset="2"/>
              </a:rPr>
              <a:t>문제를 해결하기 위해 </a:t>
            </a:r>
            <a:r>
              <a:rPr lang="ko-KR" altLang="en-US" b="1" dirty="0" err="1">
                <a:sym typeface="Wingdings" panose="05000000000000000000" pitchFamily="2" charset="2"/>
              </a:rPr>
              <a:t>핸들러를</a:t>
            </a:r>
            <a:r>
              <a:rPr lang="ko-KR" altLang="en-US" b="1" dirty="0">
                <a:sym typeface="Wingdings" panose="05000000000000000000" pitchFamily="2" charset="2"/>
              </a:rPr>
              <a:t> 사용해야 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916832"/>
            <a:ext cx="10120237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6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ym typeface="Wingdings" panose="05000000000000000000" pitchFamily="2" charset="2"/>
              </a:rPr>
              <a:t>핸들러로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메시지 전송하기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프로세스가 만들어지면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메인 스레드가 함께 만들어집니다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최상위에서 관리되는 앱 구성요소인 액티비티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브로드캐스트 수신자 등과 새로 만들어지는 윈도우를 관리하기 위한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메시지 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(Message Queue)</a:t>
            </a:r>
            <a:r>
              <a:rPr lang="ko-KR" altLang="en-US" dirty="0" smtClean="0">
                <a:sym typeface="Wingdings" panose="05000000000000000000" pitchFamily="2" charset="2"/>
              </a:rPr>
              <a:t>를 실행합니다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메시지 </a:t>
            </a:r>
            <a:r>
              <a:rPr lang="ko-KR" altLang="en-US" dirty="0" smtClean="0">
                <a:sym typeface="Wingdings" panose="05000000000000000000" pitchFamily="2" charset="2"/>
              </a:rPr>
              <a:t>큐로 </a:t>
            </a:r>
            <a:r>
              <a:rPr lang="ko-KR" altLang="en-US" dirty="0" smtClean="0">
                <a:sym typeface="Wingdings" panose="05000000000000000000" pitchFamily="2" charset="2"/>
              </a:rPr>
              <a:t>메인 스레드에서 처리할 메시지를 전달하는 역할을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핸들러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클래스가 담당합니다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핸들러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>
                <a:sym typeface="Wingdings" panose="05000000000000000000" pitchFamily="2" charset="2"/>
              </a:rPr>
              <a:t>SampleThread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SampleThead2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setting.gridle</a:t>
            </a:r>
            <a:r>
              <a:rPr lang="en-US" altLang="ko-KR" dirty="0">
                <a:sym typeface="Wingdings" panose="05000000000000000000" pitchFamily="2" charset="2"/>
              </a:rPr>
              <a:t>, res/values/strings.xml </a:t>
            </a:r>
            <a:r>
              <a:rPr lang="ko-KR" altLang="en-US" dirty="0">
                <a:sym typeface="Wingdings" panose="05000000000000000000" pitchFamily="2" charset="2"/>
              </a:rPr>
              <a:t>수정</a:t>
            </a:r>
            <a:r>
              <a:rPr lang="en-US" altLang="ko-KR" dirty="0">
                <a:sym typeface="Wingdings" panose="05000000000000000000" pitchFamily="2" charset="2"/>
              </a:rPr>
              <a:t>, Sync Now, Clean Project,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다음과 같이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 </a:t>
            </a:r>
            <a:r>
              <a:rPr lang="ko-KR" altLang="en-US" dirty="0" err="1" smtClean="0">
                <a:sym typeface="Wingdings" panose="05000000000000000000" pitchFamily="2" charset="2"/>
              </a:rPr>
              <a:t>핸들러를</a:t>
            </a:r>
            <a:r>
              <a:rPr lang="ko-KR" altLang="en-US" dirty="0" smtClean="0">
                <a:sym typeface="Wingdings" panose="05000000000000000000" pitchFamily="2" charset="2"/>
              </a:rPr>
              <a:t> 상속받아 </a:t>
            </a:r>
            <a:r>
              <a:rPr lang="ko-KR" altLang="en-US" dirty="0" err="1" smtClean="0">
                <a:sym typeface="Wingdings" panose="05000000000000000000" pitchFamily="2" charset="2"/>
              </a:rPr>
              <a:t>핸들러</a:t>
            </a:r>
            <a:r>
              <a:rPr lang="ko-KR" altLang="en-US" dirty="0" smtClean="0">
                <a:sym typeface="Wingdings" panose="05000000000000000000" pitchFamily="2" charset="2"/>
              </a:rPr>
              <a:t> 내부 클래스를 만들어 사용하는 코드를 추가하십시오</a:t>
            </a:r>
            <a:r>
              <a:rPr lang="en-US" altLang="ko-KR" dirty="0">
                <a:sym typeface="Wingdings" panose="05000000000000000000" pitchFamily="2" charset="2"/>
              </a:rPr>
              <a:t>.   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2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핸들러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20184" y="823347"/>
            <a:ext cx="11281028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int value = 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MainHandler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handler;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thread.start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handler = new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MainHandler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(TAG, "value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:" + value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Message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message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handler.obtainMessage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Bundle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new Bundle();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bundle.putInt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("value", value);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message.setData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(bundle);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handler.sendMessage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(message);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// more codes come here in the following page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39416" y="1556792"/>
            <a:ext cx="6408712" cy="28803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9416" y="3366351"/>
            <a:ext cx="6408712" cy="28803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55711" y="4293096"/>
            <a:ext cx="6408712" cy="129614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63952" y="5250686"/>
            <a:ext cx="266130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핸들러로</a:t>
            </a:r>
            <a:r>
              <a:rPr lang="ko-KR" altLang="en-US" sz="1600" dirty="0" smtClean="0"/>
              <a:t> 메시지 객체 보내기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663952" y="1348660"/>
            <a:ext cx="572785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안드로이드 </a:t>
            </a:r>
            <a:r>
              <a:rPr lang="en-US" altLang="ko-KR" sz="1600" dirty="0" smtClean="0"/>
              <a:t>Handler</a:t>
            </a:r>
            <a:r>
              <a:rPr lang="ko-KR" altLang="en-US" sz="1600" dirty="0" smtClean="0"/>
              <a:t>클래스를 상속받아 정의한 클래스 객체 정의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663952" y="3185407"/>
            <a:ext cx="572785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안드로이드 </a:t>
            </a:r>
            <a:r>
              <a:rPr lang="en-US" altLang="ko-KR" sz="1600" dirty="0" smtClean="0"/>
              <a:t>Handler</a:t>
            </a:r>
            <a:r>
              <a:rPr lang="ko-KR" altLang="en-US" sz="1600" dirty="0" smtClean="0"/>
              <a:t>클래스를 상속받아 </a:t>
            </a:r>
            <a:r>
              <a:rPr lang="ko-KR" altLang="en-US" sz="1600" dirty="0" smtClean="0"/>
              <a:t>정의한 </a:t>
            </a:r>
            <a:r>
              <a:rPr lang="ko-KR" altLang="en-US" sz="1600" dirty="0" smtClean="0"/>
              <a:t>클래스 객체 생성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84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핸들러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Handler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en-US" altLang="ko-KR" dirty="0" err="1" smtClean="0">
                <a:sym typeface="Wingdings" panose="05000000000000000000" pitchFamily="2" charset="2"/>
              </a:rPr>
              <a:t>MainHandler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새로 정의했습니다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Handler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Message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android.os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패키지에 들어 있는 클래스를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Handler </a:t>
            </a:r>
            <a:r>
              <a:rPr lang="ko-KR" altLang="en-US" dirty="0" smtClean="0">
                <a:sym typeface="Wingdings" panose="05000000000000000000" pitchFamily="2" charset="2"/>
              </a:rPr>
              <a:t>클래스에는 </a:t>
            </a:r>
            <a:r>
              <a:rPr lang="en-US" altLang="ko-KR" dirty="0" err="1" smtClean="0">
                <a:sym typeface="Wingdings" panose="05000000000000000000" pitchFamily="2" charset="2"/>
              </a:rPr>
              <a:t>handleMessage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들어 </a:t>
            </a:r>
            <a:r>
              <a:rPr lang="ko-KR" altLang="en-US" dirty="0" smtClean="0">
                <a:sym typeface="Wingdings" panose="05000000000000000000" pitchFamily="2" charset="2"/>
              </a:rPr>
              <a:t>있는데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 메소드를 </a:t>
            </a:r>
            <a:r>
              <a:rPr lang="ko-KR" altLang="en-US" dirty="0" smtClean="0">
                <a:sym typeface="Wingdings" panose="05000000000000000000" pitchFamily="2" charset="2"/>
              </a:rPr>
              <a:t>재</a:t>
            </a:r>
            <a:r>
              <a:rPr lang="ko-KR" altLang="en-US" dirty="0" smtClean="0">
                <a:sym typeface="Wingdings" panose="05000000000000000000" pitchFamily="2" charset="2"/>
              </a:rPr>
              <a:t>정의해서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메시지가 </a:t>
            </a:r>
            <a:r>
              <a:rPr lang="ko-KR" altLang="en-US" dirty="0" smtClean="0">
                <a:sym typeface="Wingdings" panose="05000000000000000000" pitchFamily="2" charset="2"/>
              </a:rPr>
              <a:t>메인 스레드에서 수행될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필요한 기능을 넣어둘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정의한 </a:t>
            </a:r>
            <a:r>
              <a:rPr lang="ko-KR" altLang="en-US" dirty="0" err="1" smtClean="0">
                <a:sym typeface="Wingdings" panose="05000000000000000000" pitchFamily="2" charset="2"/>
              </a:rPr>
              <a:t>핸들러는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초기화될 때</a:t>
            </a:r>
            <a:r>
              <a:rPr lang="en-US" altLang="ko-KR" dirty="0" smtClean="0">
                <a:sym typeface="Wingdings" panose="05000000000000000000" pitchFamily="2" charset="2"/>
              </a:rPr>
              <a:t>, new </a:t>
            </a:r>
            <a:r>
              <a:rPr lang="ko-KR" altLang="en-US" dirty="0" smtClean="0">
                <a:sym typeface="Wingdings" panose="05000000000000000000" pitchFamily="2" charset="2"/>
              </a:rPr>
              <a:t>연산자로 객체로 만들어집니다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 객체에서 수행한 작업의 결과가 나왔을 때는 </a:t>
            </a:r>
            <a:r>
              <a:rPr lang="ko-KR" altLang="en-US" dirty="0" err="1" smtClean="0">
                <a:sym typeface="Wingdings" panose="05000000000000000000" pitchFamily="2" charset="2"/>
              </a:rPr>
              <a:t>핸들러</a:t>
            </a:r>
            <a:r>
              <a:rPr lang="ko-KR" altLang="en-US" dirty="0" smtClean="0">
                <a:sym typeface="Wingdings" panose="05000000000000000000" pitchFamily="2" charset="2"/>
              </a:rPr>
              <a:t>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obtainMessage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로 메시지 객체 하나를 참조한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메시지 큐에 넣게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자료를 보낼 때는 </a:t>
            </a:r>
            <a:r>
              <a:rPr lang="en-US" altLang="ko-KR" dirty="0" smtClean="0">
                <a:sym typeface="Wingdings" panose="05000000000000000000" pitchFamily="2" charset="2"/>
              </a:rPr>
              <a:t>Message </a:t>
            </a:r>
            <a:r>
              <a:rPr lang="ko-KR" altLang="en-US" dirty="0" smtClean="0">
                <a:sym typeface="Wingdings" panose="05000000000000000000" pitchFamily="2" charset="2"/>
              </a:rPr>
              <a:t>객체 안에 들어있는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객체에 </a:t>
            </a:r>
            <a:r>
              <a:rPr lang="en-US" altLang="ko-KR" dirty="0" err="1" smtClean="0">
                <a:sym typeface="Wingdings" panose="05000000000000000000" pitchFamily="2" charset="2"/>
              </a:rPr>
              <a:t>putOOO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넣었다가 </a:t>
            </a:r>
            <a:r>
              <a:rPr lang="en-US" altLang="ko-KR" dirty="0" err="1" smtClean="0">
                <a:sym typeface="Wingdings" panose="05000000000000000000" pitchFamily="2" charset="2"/>
              </a:rPr>
              <a:t>getOOO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가져올 수 있게 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20184" y="836712"/>
            <a:ext cx="1128102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MainHandler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extends Handler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handleMessage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(Message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super.handleMessage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Bundle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msg.getData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int value =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bundle.getInt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("value");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textView.setText("value: " + value);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4140" y="1775430"/>
            <a:ext cx="412003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핸들러</a:t>
            </a:r>
            <a:r>
              <a:rPr lang="ko-KR" altLang="en-US" sz="1600" dirty="0" smtClean="0"/>
              <a:t> 안에서 전달받은 메시지 객체 처리하기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015880" y="849288"/>
            <a:ext cx="4846198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안드로이드 </a:t>
            </a:r>
            <a:r>
              <a:rPr lang="en-US" altLang="ko-KR" sz="1600" dirty="0" smtClean="0"/>
              <a:t>Handler</a:t>
            </a:r>
            <a:r>
              <a:rPr lang="ko-KR" altLang="en-US" sz="1600" dirty="0" smtClean="0"/>
              <a:t>클래스를 상속받아 </a:t>
            </a:r>
            <a:r>
              <a:rPr lang="ko-KR" altLang="en-US" sz="1600" dirty="0" smtClean="0"/>
              <a:t>정의한 </a:t>
            </a:r>
            <a:r>
              <a:rPr lang="ko-KR" altLang="en-US" sz="1600" dirty="0" smtClean="0"/>
              <a:t>클래스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842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핸들러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143" y="1772816"/>
            <a:ext cx="2370025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5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Runnable</a:t>
            </a:r>
            <a:r>
              <a:rPr lang="ko-KR" altLang="en-US" b="1" dirty="0" smtClean="0">
                <a:sym typeface="Wingdings" panose="05000000000000000000" pitchFamily="2" charset="2"/>
              </a:rPr>
              <a:t> 객체 실행하기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핸들러를</a:t>
            </a:r>
            <a:r>
              <a:rPr lang="ko-KR" altLang="en-US" dirty="0" smtClean="0">
                <a:sym typeface="Wingdings" panose="05000000000000000000" pitchFamily="2" charset="2"/>
              </a:rPr>
              <a:t> 사용해서 메시지를 전송하는 방법이 아니라 좀 더 간단하게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Runnable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객체를 실행하여 </a:t>
            </a:r>
            <a:r>
              <a:rPr lang="ko-KR" altLang="en-US" dirty="0" smtClean="0">
                <a:sym typeface="Wingdings" panose="05000000000000000000" pitchFamily="2" charset="2"/>
              </a:rPr>
              <a:t>목적을 이룰 수 있는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 만든 </a:t>
            </a:r>
            <a:r>
              <a:rPr lang="en-US" altLang="ko-KR" dirty="0" smtClean="0">
                <a:sym typeface="Wingdings" panose="05000000000000000000" pitchFamily="2" charset="2"/>
              </a:rPr>
              <a:t>Runnable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핸들러의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post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전달해주면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객체에 정의된 </a:t>
            </a:r>
            <a:r>
              <a:rPr lang="en-US" altLang="ko-KR" dirty="0" smtClean="0">
                <a:sym typeface="Wingdings" panose="05000000000000000000" pitchFamily="2" charset="2"/>
              </a:rPr>
              <a:t>run 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안의 코드들은 메인 스레드에서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Runnable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SampleThread2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SampleThread3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복사에 따른 적절한 조치를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, res/values/strings.xml, Clean Project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같이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1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Runnable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 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메시지 처리를 위해 새로 정의했던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MainHandler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sym typeface="Wingdings" panose="05000000000000000000" pitchFamily="2" charset="2"/>
              </a:rPr>
              <a:t>필요없게</a:t>
            </a:r>
            <a:r>
              <a:rPr lang="ko-KR" altLang="en-US" dirty="0" smtClean="0">
                <a:sym typeface="Wingdings" panose="05000000000000000000" pitchFamily="2" charset="2"/>
              </a:rPr>
              <a:t> 되었습니다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Handler </a:t>
            </a:r>
            <a:r>
              <a:rPr lang="ko-KR" altLang="en-US" dirty="0" smtClean="0">
                <a:sym typeface="Wingdings" panose="05000000000000000000" pitchFamily="2" charset="2"/>
              </a:rPr>
              <a:t>클래스로 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Handler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 </a:t>
            </a:r>
            <a:r>
              <a:rPr lang="en-US" altLang="ko-KR" dirty="0" smtClean="0">
                <a:sym typeface="Wingdings" panose="05000000000000000000" pitchFamily="2" charset="2"/>
              </a:rPr>
              <a:t>post()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호출하면서</a:t>
            </a:r>
            <a:r>
              <a:rPr lang="en-US" altLang="ko-KR" dirty="0" smtClean="0">
                <a:sym typeface="Wingdings" panose="05000000000000000000" pitchFamily="2" charset="2"/>
              </a:rPr>
              <a:t>, Runnable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접근하는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코드를 넣어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하면 결과를 </a:t>
            </a:r>
            <a:r>
              <a:rPr lang="ko-KR" altLang="en-US" dirty="0" err="1" smtClean="0">
                <a:sym typeface="Wingdings" panose="05000000000000000000" pitchFamily="2" charset="2"/>
              </a:rPr>
              <a:t>테스트뷰에</a:t>
            </a:r>
            <a:r>
              <a:rPr lang="ko-KR" altLang="en-US" dirty="0" smtClean="0">
                <a:sym typeface="Wingdings" panose="05000000000000000000" pitchFamily="2" charset="2"/>
              </a:rPr>
              <a:t> 보여주는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코드가 스레드 안에 있을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좀 더 코드를 이해하기 쉽습니다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여기처럼 </a:t>
            </a:r>
            <a:r>
              <a:rPr lang="en-US" altLang="ko-KR" b="1" dirty="0" smtClean="0">
                <a:sym typeface="Wingdings" panose="05000000000000000000" pitchFamily="2" charset="2"/>
              </a:rPr>
              <a:t>post()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b="1" dirty="0" smtClean="0">
                <a:sym typeface="Wingdings" panose="05000000000000000000" pitchFamily="2" charset="2"/>
              </a:rPr>
              <a:t> 전달되는 </a:t>
            </a:r>
            <a:r>
              <a:rPr lang="en-US" altLang="ko-KR" b="1" dirty="0" smtClean="0"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Runnable </a:t>
            </a:r>
            <a:r>
              <a:rPr lang="ko-KR" altLang="en-US" b="1" dirty="0" smtClean="0">
                <a:sym typeface="Wingdings" panose="05000000000000000000" pitchFamily="2" charset="2"/>
              </a:rPr>
              <a:t>객체</a:t>
            </a:r>
            <a:r>
              <a:rPr lang="ko-KR" altLang="en-US" dirty="0" smtClean="0">
                <a:sym typeface="Wingdings" panose="05000000000000000000" pitchFamily="2" charset="2"/>
              </a:rPr>
              <a:t>는 스레드의 작업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결과물로 만들어지는 데이터를 처리해야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결과물을 화면에 보여주는 부분이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있을 경우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ko-KR" altLang="en-US" dirty="0" smtClean="0">
                <a:sym typeface="Wingdings" panose="05000000000000000000" pitchFamily="2" charset="2"/>
              </a:rPr>
              <a:t>연산자로 </a:t>
            </a:r>
            <a:r>
              <a:rPr lang="en-US" altLang="ko-KR" dirty="0" smtClean="0">
                <a:sym typeface="Wingdings" panose="05000000000000000000" pitchFamily="2" charset="2"/>
              </a:rPr>
              <a:t>Runnable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인터페이스를 구현하는 새로운 객체를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만들어 사용하는 것이 일반적입니다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884005" y="836712"/>
            <a:ext cx="6867036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Handler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handler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new Handler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thread.start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class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SampleThread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extends Thread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int value = 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public void run()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for (int i = 0; i &lt; 100; i++)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   value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+= 1;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"value:" + value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handler.post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Runnable()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public void run()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textView.setText("value: " + value);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72540" y="1124744"/>
            <a:ext cx="6408712" cy="504056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75920" y="3573015"/>
            <a:ext cx="6408712" cy="264517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72540" y="5034772"/>
            <a:ext cx="1299524" cy="146175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01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Runnable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 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SampleThread3 </a:t>
            </a:r>
            <a:r>
              <a:rPr lang="ko-KR" altLang="en-US" dirty="0" smtClean="0">
                <a:sym typeface="Wingdings" panose="05000000000000000000" pitchFamily="2" charset="2"/>
              </a:rPr>
              <a:t>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문제점을 발견하십시오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스레드 시작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간격을 두고 두 세 번 누르면 어떤 현상이 일어납니까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왜 그러한 현상이 일어나는지 의견을 나누어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Runnable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SampleThread3 </a:t>
            </a:r>
            <a:r>
              <a:rPr lang="ko-KR" altLang="en-US" dirty="0" smtClean="0">
                <a:sym typeface="Wingdings" panose="05000000000000000000" pitchFamily="2" charset="2"/>
              </a:rPr>
              <a:t>발견한 문제점을 수정하고</a:t>
            </a:r>
            <a:r>
              <a:rPr lang="en-US" altLang="ko-KR" dirty="0" smtClean="0">
                <a:sym typeface="Wingdings" panose="05000000000000000000" pitchFamily="2" charset="2"/>
              </a:rPr>
              <a:t>, Timer</a:t>
            </a:r>
            <a:r>
              <a:rPr lang="ko-KR" altLang="en-US" dirty="0" smtClean="0">
                <a:sym typeface="Wingdings" panose="05000000000000000000" pitchFamily="2" charset="2"/>
              </a:rPr>
              <a:t> 기능을 구현하고자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 SampleThread3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SampleThread4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안스를 시작하여 필요한 부분을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SampleThread4</a:t>
            </a:r>
            <a:r>
              <a:rPr lang="ko-KR" altLang="en-US" b="1" dirty="0" smtClean="0">
                <a:sym typeface="Wingdings" panose="05000000000000000000" pitchFamily="2" charset="2"/>
              </a:rPr>
              <a:t>는 시작</a:t>
            </a:r>
            <a:r>
              <a:rPr lang="en-US" altLang="ko-KR" b="1" dirty="0" smtClean="0">
                <a:sym typeface="Wingdings" panose="05000000000000000000" pitchFamily="2" charset="2"/>
              </a:rPr>
              <a:t>(Start)</a:t>
            </a:r>
            <a:r>
              <a:rPr lang="ko-KR" altLang="en-US" b="1" dirty="0" smtClean="0">
                <a:sym typeface="Wingdings" panose="05000000000000000000" pitchFamily="2" charset="2"/>
              </a:rPr>
              <a:t>과 재개</a:t>
            </a:r>
            <a:r>
              <a:rPr lang="en-US" altLang="ko-KR" b="1" dirty="0" smtClean="0">
                <a:sym typeface="Wingdings" panose="05000000000000000000" pitchFamily="2" charset="2"/>
              </a:rPr>
              <a:t>(Resume)</a:t>
            </a:r>
            <a:r>
              <a:rPr lang="ko-KR" altLang="en-US" b="1" dirty="0" smtClean="0">
                <a:sym typeface="Wingdings" panose="05000000000000000000" pitchFamily="2" charset="2"/>
              </a:rPr>
              <a:t> 및 정지</a:t>
            </a:r>
            <a:r>
              <a:rPr lang="en-US" altLang="ko-KR" b="1" dirty="0" smtClean="0">
                <a:sym typeface="Wingdings" panose="05000000000000000000" pitchFamily="2" charset="2"/>
              </a:rPr>
              <a:t>(Stop)</a:t>
            </a:r>
            <a:r>
              <a:rPr lang="ko-KR" altLang="en-US" b="1" dirty="0" smtClean="0">
                <a:sym typeface="Wingdings" panose="05000000000000000000" pitchFamily="2" charset="2"/>
              </a:rPr>
              <a:t>를 할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timer</a:t>
            </a:r>
            <a:r>
              <a:rPr lang="ko-KR" altLang="en-US" b="1" dirty="0" smtClean="0">
                <a:sym typeface="Wingdings" panose="05000000000000000000" pitchFamily="2" charset="2"/>
              </a:rPr>
              <a:t>의 기능을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로 수정하고</a:t>
            </a:r>
            <a:r>
              <a:rPr lang="en-US" altLang="ko-KR" dirty="0" smtClean="0">
                <a:sym typeface="Wingdings" panose="05000000000000000000" pitchFamily="2" charset="2"/>
              </a:rPr>
              <a:t>, [Stop Thread]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dirty="0" smtClean="0">
                <a:sym typeface="Wingdings" panose="05000000000000000000" pitchFamily="2" charset="2"/>
              </a:rPr>
              <a:t>count down 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en-US" altLang="ko-KR" dirty="0" smtClean="0">
                <a:sym typeface="Wingdings" panose="05000000000000000000" pitchFamily="2" charset="2"/>
              </a:rPr>
              <a:t>int timer = 10 </a:t>
            </a:r>
            <a:r>
              <a:rPr lang="ko-KR" altLang="en-US" dirty="0" smtClean="0">
                <a:sym typeface="Wingdings" panose="05000000000000000000" pitchFamily="2" charset="2"/>
              </a:rPr>
              <a:t>초기화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 값을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에서 언제든 수정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스레드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값으로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en-US" altLang="ko-KR" dirty="0" err="1" smtClean="0">
                <a:sym typeface="Wingdings" panose="05000000000000000000" pitchFamily="2" charset="2"/>
              </a:rPr>
              <a:t>SampleThread</a:t>
            </a:r>
            <a:r>
              <a:rPr lang="en-US" altLang="ko-KR" dirty="0" smtClean="0">
                <a:sym typeface="Wingdings" panose="05000000000000000000" pitchFamily="2" charset="2"/>
              </a:rPr>
              <a:t>(timer)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생성자를</a:t>
            </a:r>
            <a:r>
              <a:rPr lang="ko-KR" altLang="en-US" dirty="0" smtClean="0">
                <a:sym typeface="Wingdings" panose="05000000000000000000" pitchFamily="2" charset="2"/>
              </a:rPr>
              <a:t> 호출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Runnable </a:t>
            </a:r>
            <a:r>
              <a:rPr lang="ko-KR" altLang="en-US" dirty="0" smtClean="0">
                <a:sym typeface="Wingdings" panose="05000000000000000000" pitchFamily="2" charset="2"/>
              </a:rPr>
              <a:t>객체에서 이를 활용합니다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시작할 때는 </a:t>
            </a:r>
            <a:r>
              <a:rPr lang="en-US" altLang="ko-KR" dirty="0" smtClean="0">
                <a:sym typeface="Wingdings" panose="05000000000000000000" pitchFamily="2" charset="2"/>
              </a:rPr>
              <a:t>[Stop Thread] </a:t>
            </a:r>
            <a:r>
              <a:rPr lang="ko-KR" altLang="en-US" dirty="0" smtClean="0">
                <a:sym typeface="Wingdings" panose="05000000000000000000" pitchFamily="2" charset="2"/>
              </a:rPr>
              <a:t>버튼을 비활성화 상태이며</a:t>
            </a:r>
            <a:r>
              <a:rPr lang="en-US" altLang="ko-KR" dirty="0" smtClean="0">
                <a:sym typeface="Wingdings" panose="05000000000000000000" pitchFamily="2" charset="2"/>
              </a:rPr>
              <a:t>, Thread </a:t>
            </a:r>
            <a:r>
              <a:rPr lang="ko-KR" altLang="en-US" dirty="0" smtClean="0">
                <a:sym typeface="Wingdings" panose="05000000000000000000" pitchFamily="2" charset="2"/>
              </a:rPr>
              <a:t>가 시작되면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[Start Thread] </a:t>
            </a:r>
            <a:r>
              <a:rPr lang="ko-KR" altLang="en-US" dirty="0" smtClean="0">
                <a:sym typeface="Wingdings" panose="05000000000000000000" pitchFamily="2" charset="2"/>
              </a:rPr>
              <a:t>버튼은 비활성화 상태로 전환되고</a:t>
            </a:r>
            <a:r>
              <a:rPr lang="en-US" altLang="ko-KR" dirty="0" smtClean="0">
                <a:sym typeface="Wingdings" panose="05000000000000000000" pitchFamily="2" charset="2"/>
              </a:rPr>
              <a:t>, [Stop Thread]</a:t>
            </a:r>
            <a:r>
              <a:rPr lang="ko-KR" altLang="en-US" dirty="0" smtClean="0">
                <a:sym typeface="Wingdings" panose="05000000000000000000" pitchFamily="2" charset="2"/>
              </a:rPr>
              <a:t>가 활성화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Timer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0 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도달하지 않았다면</a:t>
            </a:r>
            <a:r>
              <a:rPr lang="en-US" altLang="ko-KR" dirty="0" smtClean="0">
                <a:sym typeface="Wingdings" panose="05000000000000000000" pitchFamily="2" charset="2"/>
              </a:rPr>
              <a:t>, [Stop Thread]</a:t>
            </a:r>
            <a:r>
              <a:rPr lang="ko-KR" altLang="en-US" dirty="0" smtClean="0">
                <a:sym typeface="Wingdings" panose="05000000000000000000" pitchFamily="2" charset="2"/>
              </a:rPr>
              <a:t>가 눌리면</a:t>
            </a:r>
            <a:r>
              <a:rPr lang="en-US" altLang="ko-KR" dirty="0" smtClean="0">
                <a:sym typeface="Wingdings" panose="05000000000000000000" pitchFamily="2" charset="2"/>
              </a:rPr>
              <a:t>, timer</a:t>
            </a:r>
            <a:r>
              <a:rPr lang="ko-KR" altLang="en-US" dirty="0" smtClean="0">
                <a:sym typeface="Wingdings" panose="05000000000000000000" pitchFamily="2" charset="2"/>
              </a:rPr>
              <a:t>는 정지됩니다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사실상</a:t>
            </a:r>
            <a:r>
              <a:rPr lang="en-US" altLang="ko-KR" dirty="0" smtClean="0">
                <a:sym typeface="Wingdings" panose="05000000000000000000" pitchFamily="2" charset="2"/>
              </a:rPr>
              <a:t>, Thread</a:t>
            </a:r>
            <a:r>
              <a:rPr lang="ko-KR" altLang="en-US" dirty="0" smtClean="0">
                <a:sym typeface="Wingdings" panose="05000000000000000000" pitchFamily="2" charset="2"/>
              </a:rPr>
              <a:t>는 종료됨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물론 버튼은 비활성화되고</a:t>
            </a:r>
            <a:r>
              <a:rPr lang="en-US" altLang="ko-KR" dirty="0" smtClean="0">
                <a:sym typeface="Wingdings" panose="05000000000000000000" pitchFamily="2" charset="2"/>
              </a:rPr>
              <a:t>, [Start Thread]</a:t>
            </a:r>
            <a:r>
              <a:rPr lang="ko-KR" altLang="en-US" dirty="0" smtClean="0">
                <a:sym typeface="Wingdings" panose="05000000000000000000" pitchFamily="2" charset="2"/>
              </a:rPr>
              <a:t>버튼은 활성화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사용자는 멈춘 곳에서 다시 </a:t>
            </a:r>
            <a:r>
              <a:rPr lang="en-US" altLang="ko-KR" dirty="0" smtClean="0">
                <a:sym typeface="Wingdings" panose="05000000000000000000" pitchFamily="2" charset="2"/>
              </a:rPr>
              <a:t>timer</a:t>
            </a:r>
            <a:r>
              <a:rPr lang="ko-KR" altLang="en-US" dirty="0" smtClean="0">
                <a:sym typeface="Wingdings" panose="05000000000000000000" pitchFamily="2" charset="2"/>
              </a:rPr>
              <a:t>를 재개할 수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Timer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0 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[Stop Thread]</a:t>
            </a:r>
            <a:r>
              <a:rPr lang="ko-KR" altLang="en-US" dirty="0" smtClean="0">
                <a:sym typeface="Wingdings" panose="05000000000000000000" pitchFamily="2" charset="2"/>
              </a:rPr>
              <a:t>가 활성화된 상태로 남아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이때 사용자가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[Stop Thread]</a:t>
            </a:r>
            <a:r>
              <a:rPr lang="ko-KR" altLang="en-US" dirty="0" smtClean="0">
                <a:sym typeface="Wingdings" panose="05000000000000000000" pitchFamily="2" charset="2"/>
              </a:rPr>
              <a:t>를 클릭하면</a:t>
            </a:r>
            <a:r>
              <a:rPr lang="en-US" altLang="ko-KR" dirty="0" smtClean="0">
                <a:sym typeface="Wingdings" panose="05000000000000000000" pitchFamily="2" charset="2"/>
              </a:rPr>
              <a:t>, [Start Thread]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timer = 10 </a:t>
            </a:r>
            <a:r>
              <a:rPr lang="ko-KR" altLang="en-US" dirty="0" smtClean="0">
                <a:sym typeface="Wingdings" panose="05000000000000000000" pitchFamily="2" charset="2"/>
              </a:rPr>
              <a:t>으로 복구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488" y="1951780"/>
            <a:ext cx="2595724" cy="45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6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Runnable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코딩 힌트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[Start Thread] </a:t>
            </a:r>
            <a:r>
              <a:rPr lang="ko-KR" altLang="en-US" dirty="0">
                <a:sym typeface="Wingdings" panose="05000000000000000000" pitchFamily="2" charset="2"/>
              </a:rPr>
              <a:t>버튼이 재개</a:t>
            </a:r>
            <a:r>
              <a:rPr lang="en-US" altLang="ko-KR" dirty="0">
                <a:sym typeface="Wingdings" panose="05000000000000000000" pitchFamily="2" charset="2"/>
              </a:rPr>
              <a:t>(Resume)</a:t>
            </a:r>
            <a:r>
              <a:rPr lang="ko-KR" altLang="en-US" dirty="0">
                <a:sym typeface="Wingdings" panose="05000000000000000000" pitchFamily="2" charset="2"/>
              </a:rPr>
              <a:t>의 역할을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private int timer = 10     -  </a:t>
            </a:r>
            <a:r>
              <a:rPr lang="ko-KR" altLang="en-US" dirty="0" smtClean="0">
                <a:sym typeface="Wingdings" panose="05000000000000000000" pitchFamily="2" charset="2"/>
              </a:rPr>
              <a:t>디폴트 초기값을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의 속성 값으로 저장하도록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private volatile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stopThread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[Start][Stop] </a:t>
            </a:r>
            <a:r>
              <a:rPr lang="ko-KR" altLang="en-US" dirty="0" smtClean="0">
                <a:sym typeface="Wingdings" panose="05000000000000000000" pitchFamily="2" charset="2"/>
              </a:rPr>
              <a:t>버튼의 상태를 표시할 수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불리안</a:t>
            </a:r>
            <a:r>
              <a:rPr lang="ko-KR" altLang="en-US" dirty="0" smtClean="0">
                <a:sym typeface="Wingdings" panose="05000000000000000000" pitchFamily="2" charset="2"/>
              </a:rPr>
              <a:t> 변수를 필요할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속성 값 즉 클래스 내의 </a:t>
            </a:r>
            <a:r>
              <a:rPr lang="en-US" altLang="ko-KR" dirty="0" smtClean="0">
                <a:sym typeface="Wingdings" panose="05000000000000000000" pitchFamily="2" charset="2"/>
              </a:rPr>
              <a:t>global variable </a:t>
            </a:r>
            <a:r>
              <a:rPr lang="ko-KR" altLang="en-US" dirty="0" smtClean="0">
                <a:sym typeface="Wingdings" panose="05000000000000000000" pitchFamily="2" charset="2"/>
              </a:rPr>
              <a:t>같은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스레드의 </a:t>
            </a:r>
            <a:r>
              <a:rPr lang="en-US" altLang="ko-KR" dirty="0" smtClean="0">
                <a:sym typeface="Wingdings" panose="05000000000000000000" pitchFamily="2" charset="2"/>
              </a:rPr>
              <a:t>run()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스레드는 소멸합니다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stop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스레드를 끝내고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스레드는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값을 항상 변경하고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타이머의 값이 필요할 경우</a:t>
            </a:r>
            <a:r>
              <a:rPr lang="en-US" altLang="ko-KR" dirty="0" smtClean="0">
                <a:sym typeface="Wingdings" panose="05000000000000000000" pitchFamily="2" charset="2"/>
              </a:rPr>
              <a:t>(Resume), EditText </a:t>
            </a:r>
            <a:r>
              <a:rPr lang="ko-KR" altLang="en-US" dirty="0" smtClean="0">
                <a:sym typeface="Wingdings" panose="05000000000000000000" pitchFamily="2" charset="2"/>
              </a:rPr>
              <a:t>객체 저장되어 있는 것을 </a:t>
            </a:r>
            <a:r>
              <a:rPr lang="en-US" altLang="ko-KR" dirty="0" smtClean="0">
                <a:sym typeface="Wingdings" panose="05000000000000000000" pitchFamily="2" charset="2"/>
              </a:rPr>
              <a:t>int</a:t>
            </a:r>
            <a:r>
              <a:rPr lang="ko-KR" altLang="en-US" dirty="0" smtClean="0">
                <a:sym typeface="Wingdings" panose="05000000000000000000" pitchFamily="2" charset="2"/>
              </a:rPr>
              <a:t>로 변환하여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Integer </a:t>
            </a:r>
            <a:r>
              <a:rPr lang="ko-KR" altLang="en-US" dirty="0" smtClean="0">
                <a:sym typeface="Wingdings" panose="05000000000000000000" pitchFamily="2" charset="2"/>
              </a:rPr>
              <a:t>변환은 </a:t>
            </a:r>
            <a:r>
              <a:rPr lang="en-US" altLang="ko-KR" dirty="0" smtClean="0">
                <a:sym typeface="Wingdings" panose="05000000000000000000" pitchFamily="2" charset="2"/>
              </a:rPr>
              <a:t>Integer.parseInt(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editText.getText</a:t>
            </a:r>
            <a:r>
              <a:rPr lang="en-US" altLang="ko-KR" dirty="0" smtClean="0">
                <a:sym typeface="Wingdings" panose="05000000000000000000" pitchFamily="2" charset="2"/>
              </a:rPr>
              <a:t>().toString()) </a:t>
            </a:r>
            <a:r>
              <a:rPr lang="ko-KR" altLang="en-US" dirty="0" smtClean="0">
                <a:sym typeface="Wingdings" panose="05000000000000000000" pitchFamily="2" charset="2"/>
              </a:rPr>
              <a:t>으로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timer </a:t>
            </a:r>
            <a:r>
              <a:rPr lang="ko-KR" altLang="en-US" dirty="0" smtClean="0">
                <a:sym typeface="Wingdings" panose="05000000000000000000" pitchFamily="2" charset="2"/>
              </a:rPr>
              <a:t>시작할 숫자를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부터 넘겨 받아서 </a:t>
            </a:r>
            <a:r>
              <a:rPr lang="en-US" altLang="ko-KR" dirty="0" smtClean="0">
                <a:sym typeface="Wingdings" panose="05000000000000000000" pitchFamily="2" charset="2"/>
              </a:rPr>
              <a:t>(Thread</a:t>
            </a:r>
            <a:r>
              <a:rPr lang="ko-KR" altLang="en-US" dirty="0" smtClean="0">
                <a:sym typeface="Wingdings" panose="05000000000000000000" pitchFamily="2" charset="2"/>
              </a:rPr>
              <a:t> 객체가 만들어질 때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자신의 속성 값으로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en-US" altLang="ko-KR" dirty="0" smtClean="0">
                <a:sym typeface="Wingdings" panose="05000000000000000000" pitchFamily="2" charset="2"/>
              </a:rPr>
              <a:t>count down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count down </a:t>
            </a:r>
            <a:r>
              <a:rPr lang="ko-KR" altLang="en-US" dirty="0" smtClean="0">
                <a:sym typeface="Wingdings" panose="05000000000000000000" pitchFamily="2" charset="2"/>
              </a:rPr>
              <a:t>하는 중에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매번 </a:t>
            </a:r>
            <a:r>
              <a:rPr lang="en-US" altLang="ko-KR" dirty="0" smtClean="0">
                <a:sym typeface="Wingdings" panose="05000000000000000000" pitchFamily="2" charset="2"/>
              </a:rPr>
              <a:t>start/resume </a:t>
            </a:r>
            <a:r>
              <a:rPr lang="ko-KR" altLang="en-US" dirty="0" smtClean="0">
                <a:sym typeface="Wingdings" panose="05000000000000000000" pitchFamily="2" charset="2"/>
              </a:rPr>
              <a:t>할 때마다 새로운 스레드가 만들어집니다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Thread and Handler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스레드 결과를 화면에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스레드와 </a:t>
            </a:r>
            <a:r>
              <a:rPr lang="ko-KR" altLang="en-US" dirty="0" err="1" smtClean="0">
                <a:sym typeface="Wingdings" panose="05000000000000000000" pitchFamily="2" charset="2"/>
              </a:rPr>
              <a:t>핸들러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스레드를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 </a:t>
            </a:r>
            <a:r>
              <a:rPr lang="ko-KR" altLang="en-US" dirty="0" smtClean="0">
                <a:sym typeface="Wingdings" panose="05000000000000000000" pitchFamily="2" charset="2"/>
              </a:rPr>
              <a:t>만들기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Runnable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SampleThread4</a:t>
            </a:r>
            <a:r>
              <a:rPr lang="ko-KR" altLang="en-US" b="1" dirty="0" smtClean="0">
                <a:sym typeface="Wingdings" panose="05000000000000000000" pitchFamily="2" charset="2"/>
              </a:rPr>
              <a:t>는 시작</a:t>
            </a:r>
            <a:r>
              <a:rPr lang="en-US" altLang="ko-KR" b="1" dirty="0" smtClean="0">
                <a:sym typeface="Wingdings" panose="05000000000000000000" pitchFamily="2" charset="2"/>
              </a:rPr>
              <a:t>(Start)</a:t>
            </a:r>
            <a:r>
              <a:rPr lang="ko-KR" altLang="en-US" b="1" dirty="0" smtClean="0">
                <a:sym typeface="Wingdings" panose="05000000000000000000" pitchFamily="2" charset="2"/>
              </a:rPr>
              <a:t>과 재개</a:t>
            </a:r>
            <a:r>
              <a:rPr lang="en-US" altLang="ko-KR" b="1" dirty="0" smtClean="0">
                <a:sym typeface="Wingdings" panose="05000000000000000000" pitchFamily="2" charset="2"/>
              </a:rPr>
              <a:t>(Resume)</a:t>
            </a:r>
            <a:r>
              <a:rPr lang="ko-KR" altLang="en-US" b="1" dirty="0" smtClean="0">
                <a:sym typeface="Wingdings" panose="05000000000000000000" pitchFamily="2" charset="2"/>
              </a:rPr>
              <a:t> 및 정지</a:t>
            </a:r>
            <a:r>
              <a:rPr lang="en-US" altLang="ko-KR" b="1" dirty="0" smtClean="0">
                <a:sym typeface="Wingdings" panose="05000000000000000000" pitchFamily="2" charset="2"/>
              </a:rPr>
              <a:t>(Stop)</a:t>
            </a:r>
            <a:r>
              <a:rPr lang="ko-KR" altLang="en-US" b="1" dirty="0" smtClean="0">
                <a:sym typeface="Wingdings" panose="05000000000000000000" pitchFamily="2" charset="2"/>
              </a:rPr>
              <a:t>를 할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timer</a:t>
            </a:r>
            <a:r>
              <a:rPr lang="ko-KR" altLang="en-US" b="1" dirty="0" smtClean="0">
                <a:sym typeface="Wingdings" panose="05000000000000000000" pitchFamily="2" charset="2"/>
              </a:rPr>
              <a:t>의 기능을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[Start Thread] </a:t>
            </a:r>
            <a:r>
              <a:rPr lang="ko-KR" altLang="en-US" dirty="0" smtClean="0">
                <a:sym typeface="Wingdings" panose="05000000000000000000" pitchFamily="2" charset="2"/>
              </a:rPr>
              <a:t>버튼이 재개</a:t>
            </a:r>
            <a:r>
              <a:rPr lang="en-US" altLang="ko-KR" dirty="0" smtClean="0">
                <a:sym typeface="Wingdings" panose="05000000000000000000" pitchFamily="2" charset="2"/>
              </a:rPr>
              <a:t>(Resume)</a:t>
            </a:r>
            <a:r>
              <a:rPr lang="ko-KR" altLang="en-US" dirty="0" smtClean="0">
                <a:sym typeface="Wingdings" panose="05000000000000000000" pitchFamily="2" charset="2"/>
              </a:rPr>
              <a:t>의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556792"/>
            <a:ext cx="2595724" cy="45214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548105"/>
            <a:ext cx="2649400" cy="45205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595" y="1557155"/>
            <a:ext cx="2591007" cy="450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4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만들기 실습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여러 이미지를 연속해서 바꿔가며 애니메이션 효과를 만들 때 스레드를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SampleThreadAnim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threadanim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패키지 이름으로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github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images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en-US" altLang="ko-KR" dirty="0" smtClean="0">
                <a:sym typeface="Wingdings" panose="05000000000000000000" pitchFamily="2" charset="2"/>
              </a:rPr>
              <a:t>face1.png ~ face5.png </a:t>
            </a:r>
            <a:r>
              <a:rPr lang="ko-KR" altLang="en-US" dirty="0" smtClean="0">
                <a:sym typeface="Wingdings" panose="05000000000000000000" pitchFamily="2" charset="2"/>
              </a:rPr>
              <a:t>이미지를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복사합니다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열어 기존의 텍스트 뷰는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 가운데에는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하나 추가하고 그 아래에 버튼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이미지 뷰에는 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이미 중 하나가 보이도록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시작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이라는 글자가 표시되도록 하면 다음과 같은 레이아웃이 만들어집니다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스레드로 이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설정된 이미지를 순차적으로 바꿔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줄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934" y="2204864"/>
            <a:ext cx="238526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7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스레드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애니메이션 실습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– 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788506"/>
            <a:ext cx="1128102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ImageView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imageView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&lt;Drawable&gt;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drawableList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&lt;Drawable&gt;();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Handler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handler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new Handler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Resources res = getResources();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drawableList.add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res.getDrawable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(R.drawable.face1));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drawableList.add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res.getDrawable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(R.drawable.face2));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drawableList.add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res.getDrawable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(R.drawable.face3));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drawableList.add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res.getDrawable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(R.drawable.face4));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drawableList.add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res.getDrawable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(R.drawable.face5));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imageView = findViewById(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R.id.imageView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// more codes come here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524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스레드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애니메이션 실습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– 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AnimThread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클래스가 이미지들로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애니메이션을 구현해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스레드를 실행하면 다섯 개 이미지를 번갈아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가면서 화면에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 폴더에 있는 이미지들을 </a:t>
            </a:r>
            <a:r>
              <a:rPr lang="ko-KR" altLang="en-US" dirty="0" err="1" smtClean="0">
                <a:sym typeface="Wingdings" panose="05000000000000000000" pitchFamily="2" charset="2"/>
              </a:rPr>
              <a:t>로딩할</a:t>
            </a:r>
            <a:r>
              <a:rPr lang="ko-KR" altLang="en-US" dirty="0" smtClean="0">
                <a:sym typeface="Wingdings" panose="05000000000000000000" pitchFamily="2" charset="2"/>
              </a:rPr>
              <a:t> 때는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Resources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getDrawable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그리기 객체를 가져오는 방법과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BitmapFactory.decodeResource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메소드를 사용해 이미지 비트맵 객체를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가져오는 방법을 함께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로딩된 이미지는 </a:t>
            </a:r>
            <a:r>
              <a:rPr lang="en-US" altLang="ko-KR" dirty="0" err="1" smtClean="0">
                <a:sym typeface="Wingdings" panose="05000000000000000000" pitchFamily="2" charset="2"/>
              </a:rPr>
              <a:t>ArrayList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안에 넣어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두었다가 스레드에서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하나씩 가져와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설정할 때는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setImageDrawable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282408" y="788506"/>
            <a:ext cx="6718248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AnimThread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thread = new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AnimThread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thread.start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class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AnimThread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extends Thread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public void run()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int index = 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for (int i = 0; i &lt; 100; i++)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final Drawable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drawable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drawableList.get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(index);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index += 1;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if (index &gt; 4)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index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= 0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handler.post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Runnable()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public void run()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imageView.setImageDrawable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drawable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});</a:t>
            </a: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(1000);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} catch (Exception e)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{ e.printStackTrace(); }</a:t>
            </a: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84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스레드는 하나의 프로세스 찬에서 동시에 수행되어야 하는 작업을 위해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표준 자바의 스레드를 그대로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사용자가 만든 스레드는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객체에 접근하지 못합니다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따라서 새로 생성한 스레드에서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글자를 변경하는 단순한 작업도 처리방법을 알고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대기시간이 길어지는 네트워크 요청 등의 기능을 수행할 때는 화면에 보이는 </a:t>
            </a:r>
            <a:r>
              <a:rPr lang="en-US" altLang="ko-KR" dirty="0" smtClean="0">
                <a:sym typeface="Wingdings" panose="05000000000000000000" pitchFamily="2" charset="2"/>
              </a:rPr>
              <a:t>UI</a:t>
            </a:r>
            <a:r>
              <a:rPr lang="ko-KR" altLang="en-US" dirty="0" smtClean="0">
                <a:sym typeface="Wingdings" panose="05000000000000000000" pitchFamily="2" charset="2"/>
              </a:rPr>
              <a:t>가 멈춤 상태로 있게 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이러한 때에 프로세스 안에서 여러 개의 작업이 동시 수행되는 멀티 스레드 방식을 사용하게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스레드는 동시 수행이 가능한 작업 단위이며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수행 중인 작업 이외의 기능을 동시에 처리할 때 새로운 스레드를 만들어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멀티 스레드 방식은 같은 프로세스 안에 들어 있으면서 메모리 리소스를 공유하므로 효율적인 처리가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하지만 동시에 리소스에 접근할 때 </a:t>
            </a:r>
            <a:r>
              <a:rPr lang="ko-KR" altLang="en-US" dirty="0" err="1" smtClean="0">
                <a:sym typeface="Wingdings" panose="05000000000000000000" pitchFamily="2" charset="2"/>
              </a:rPr>
              <a:t>데드락</a:t>
            </a:r>
            <a:r>
              <a:rPr lang="en-US" altLang="ko-KR" dirty="0" smtClean="0">
                <a:sym typeface="Wingdings" panose="05000000000000000000" pitchFamily="2" charset="2"/>
              </a:rPr>
              <a:t>(Deadlock)</a:t>
            </a:r>
            <a:r>
              <a:rPr lang="ko-KR" altLang="en-US" dirty="0" smtClean="0">
                <a:sym typeface="Wingdings" panose="05000000000000000000" pitchFamily="2" charset="2"/>
              </a:rPr>
              <a:t>이 발생하여 시스템이 비정상적으로 동작할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지연 시간이 길어질 수 있는 앱이라면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오랜 시간 작업을 수행하는 코드는 별도로 분리한 다음</a:t>
            </a:r>
            <a:r>
              <a:rPr lang="en-US" altLang="ko-KR" dirty="0" smtClean="0">
                <a:sym typeface="Wingdings" panose="05000000000000000000" pitchFamily="2" charset="2"/>
              </a:rPr>
              <a:t>, UI</a:t>
            </a:r>
            <a:r>
              <a:rPr lang="ko-KR" altLang="en-US" dirty="0" smtClean="0">
                <a:sym typeface="Wingdings" panose="05000000000000000000" pitchFamily="2" charset="2"/>
              </a:rPr>
              <a:t>에 응답을 보내는 방식을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안드로이드가 제공하는 두 가지 시나리오를 정리하면 다음 같습니다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안드로이드에서 </a:t>
            </a:r>
            <a:r>
              <a:rPr lang="en-US" altLang="ko-KR" dirty="0" smtClean="0">
                <a:sym typeface="Wingdings" panose="05000000000000000000" pitchFamily="2" charset="2"/>
              </a:rPr>
              <a:t>UI</a:t>
            </a:r>
            <a:r>
              <a:rPr lang="ko-KR" altLang="en-US" dirty="0" smtClean="0">
                <a:sym typeface="Wingdings" panose="05000000000000000000" pitchFamily="2" charset="2"/>
              </a:rPr>
              <a:t>를 처리할 때 사용되는 기본 스레드를 </a:t>
            </a:r>
            <a:r>
              <a:rPr lang="en-US" altLang="ko-KR" b="1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메인 스레드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메인 스레드에서는 이미 </a:t>
            </a:r>
            <a:r>
              <a:rPr lang="en-US" altLang="ko-KR" dirty="0" smtClean="0">
                <a:sym typeface="Wingdings" panose="05000000000000000000" pitchFamily="2" charset="2"/>
              </a:rPr>
              <a:t>UI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접근할 </a:t>
            </a:r>
            <a:r>
              <a:rPr lang="ko-KR" altLang="en-US" dirty="0" smtClean="0">
                <a:sym typeface="Wingdings" panose="05000000000000000000" pitchFamily="2" charset="2"/>
              </a:rPr>
              <a:t>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 생성되는 다른 스레드에서는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핸들러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객체를 사용해서 </a:t>
            </a:r>
            <a:r>
              <a:rPr lang="ko-KR" altLang="en-US" dirty="0" smtClean="0">
                <a:sym typeface="Wingdings" panose="05000000000000000000" pitchFamily="2" charset="2"/>
              </a:rPr>
              <a:t>메시지를 </a:t>
            </a:r>
            <a:r>
              <a:rPr lang="ko-KR" altLang="en-US" dirty="0" smtClean="0">
                <a:sym typeface="Wingdings" panose="05000000000000000000" pitchFamily="2" charset="2"/>
              </a:rPr>
              <a:t>전달하고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메인 </a:t>
            </a:r>
            <a:r>
              <a:rPr lang="ko-KR" altLang="en-US" dirty="0" smtClean="0">
                <a:sym typeface="Wingdings" panose="05000000000000000000" pitchFamily="2" charset="2"/>
              </a:rPr>
              <a:t>스레드에서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관련한 작업을 처리하도록 </a:t>
            </a:r>
            <a:r>
              <a:rPr lang="ko-KR" altLang="en-US" dirty="0" smtClean="0">
                <a:sym typeface="Wingdings" panose="05000000000000000000" pitchFamily="2" charset="2"/>
              </a:rPr>
              <a:t>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10751"/>
              </p:ext>
            </p:extLst>
          </p:nvPr>
        </p:nvGraphicFramePr>
        <p:xfrm>
          <a:off x="983432" y="1628801"/>
          <a:ext cx="10719242" cy="199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151">
                  <a:extLst>
                    <a:ext uri="{9D8B030D-6E8A-4147-A177-3AD203B41FA5}">
                      <a16:colId xmlns:a16="http://schemas.microsoft.com/office/drawing/2014/main" val="1876839548"/>
                    </a:ext>
                  </a:extLst>
                </a:gridCol>
                <a:gridCol w="9046091">
                  <a:extLst>
                    <a:ext uri="{9D8B030D-6E8A-4147-A177-3AD203B41FA5}">
                      <a16:colId xmlns:a16="http://schemas.microsoft.com/office/drawing/2014/main" val="2880691565"/>
                    </a:ext>
                  </a:extLst>
                </a:gridCol>
              </a:tblGrid>
              <a:tr h="458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시나리오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90712"/>
                  </a:ext>
                </a:extLst>
              </a:tr>
              <a:tr h="770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서비스 사용하기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백그라운드 작업은 서비스로 실행하고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사용자에게는 </a:t>
                      </a:r>
                      <a:r>
                        <a:rPr lang="ko-KR" altLang="en-US" sz="1400" b="1" dirty="0" smtClean="0"/>
                        <a:t>알림 서비스</a:t>
                      </a:r>
                      <a:r>
                        <a:rPr lang="ko-KR" altLang="en-US" sz="1400" dirty="0" smtClean="0"/>
                        <a:t>로 알려줍니다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만약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메인 액티비티로 결과값을 전달하고 이를 이용해서 다른 작업을 수행하고자 한다면 </a:t>
                      </a:r>
                      <a:r>
                        <a:rPr lang="ko-KR" altLang="en-US" sz="1600" baseline="0" dirty="0" err="1" smtClean="0">
                          <a:solidFill>
                            <a:srgbClr val="C00000"/>
                          </a:solidFill>
                        </a:rPr>
                        <a:t>브로드캐스팅</a:t>
                      </a:r>
                      <a:r>
                        <a:rPr lang="ko-KR" altLang="en-US" sz="1600" baseline="0" dirty="0" smtClean="0"/>
                        <a:t> 결과 값을 전달할 수 있습니다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580519"/>
                  </a:ext>
                </a:extLst>
              </a:tr>
              <a:tr h="715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스레드 사용하기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스레드는 </a:t>
                      </a:r>
                      <a:r>
                        <a:rPr lang="ko-KR" altLang="en-US" sz="1600" b="1" dirty="0" smtClean="0"/>
                        <a:t>같은 프로세스 안에 </a:t>
                      </a:r>
                      <a:r>
                        <a:rPr lang="ko-KR" altLang="en-US" sz="1600" dirty="0" smtClean="0"/>
                        <a:t>있기 때문에 작업 수행의 결과를 바로 처리할 수 있습니다</a:t>
                      </a:r>
                      <a:r>
                        <a:rPr lang="en-US" altLang="ko-KR" sz="160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그러나 </a:t>
                      </a:r>
                      <a:r>
                        <a:rPr lang="en-US" altLang="ko-KR" sz="1600" b="1" dirty="0" smtClean="0"/>
                        <a:t>UI </a:t>
                      </a:r>
                      <a:r>
                        <a:rPr lang="ko-KR" altLang="en-US" sz="1600" b="1" dirty="0" smtClean="0"/>
                        <a:t>객체는 직접 접근할 수 없으므로 </a:t>
                      </a:r>
                      <a:r>
                        <a:rPr lang="ko-KR" altLang="en-US" sz="1600" b="1" dirty="0" err="1" smtClean="0">
                          <a:solidFill>
                            <a:srgbClr val="C00000"/>
                          </a:solidFill>
                        </a:rPr>
                        <a:t>핸들러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(Handler)</a:t>
                      </a:r>
                      <a:r>
                        <a:rPr lang="en-US" altLang="ko-KR" sz="1600" b="1" dirty="0" smtClean="0"/>
                        <a:t> </a:t>
                      </a:r>
                      <a:r>
                        <a:rPr lang="ko-KR" altLang="en-US" sz="1600" b="1" dirty="0" smtClean="0"/>
                        <a:t>객체를 사용합니다</a:t>
                      </a:r>
                      <a:r>
                        <a:rPr lang="en-US" altLang="ko-KR" sz="1600" b="1" dirty="0" smtClean="0"/>
                        <a:t>. 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97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68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스레드 사용하기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스레드는 </a:t>
            </a:r>
            <a:r>
              <a:rPr lang="en-US" altLang="ko-KR" b="1" dirty="0">
                <a:sym typeface="Wingdings" panose="05000000000000000000" pitchFamily="2" charset="2"/>
              </a:rPr>
              <a:t>new </a:t>
            </a:r>
            <a:r>
              <a:rPr lang="ko-KR" altLang="en-US" b="1" dirty="0">
                <a:sym typeface="Wingdings" panose="05000000000000000000" pitchFamily="2" charset="2"/>
              </a:rPr>
              <a:t>연산자로 객체를 생성한 후</a:t>
            </a:r>
            <a:r>
              <a:rPr lang="en-US" altLang="ko-KR" b="1" dirty="0">
                <a:sym typeface="Wingdings" panose="05000000000000000000" pitchFamily="2" charset="2"/>
              </a:rPr>
              <a:t>, start() </a:t>
            </a:r>
            <a:r>
              <a:rPr lang="ko-KR" altLang="en-US" b="1" dirty="0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를 호출하면 시작할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Thread </a:t>
            </a:r>
            <a:r>
              <a:rPr lang="ko-KR" altLang="en-US" b="1" dirty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에 정의된 </a:t>
            </a:r>
            <a:r>
              <a:rPr lang="ko-KR" altLang="en-US" dirty="0" err="1">
                <a:sym typeface="Wingdings" panose="05000000000000000000" pitchFamily="2" charset="2"/>
              </a:rPr>
              <a:t>생성자는</a:t>
            </a:r>
            <a:r>
              <a:rPr lang="ko-KR" altLang="en-US" dirty="0">
                <a:sym typeface="Wingdings" panose="05000000000000000000" pitchFamily="2" charset="2"/>
              </a:rPr>
              <a:t> 크게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파라미터가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없는 경우와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Runnable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갖는 두 가지로 구분할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일반적으로 </a:t>
            </a:r>
            <a:r>
              <a:rPr lang="en-US" altLang="ko-KR" b="1" dirty="0">
                <a:sym typeface="Wingdings" panose="05000000000000000000" pitchFamily="2" charset="2"/>
              </a:rPr>
              <a:t>Thread </a:t>
            </a:r>
            <a:r>
              <a:rPr lang="ko-KR" altLang="en-US" b="1" dirty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를 상속한 새로운 </a:t>
            </a:r>
            <a:r>
              <a:rPr lang="ko-KR" altLang="en-US" b="1" dirty="0">
                <a:sym typeface="Wingdings" panose="05000000000000000000" pitchFamily="2" charset="2"/>
              </a:rPr>
              <a:t>클래스를 정의한 후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객체를 만들어 시작하는 방법</a:t>
            </a:r>
            <a:r>
              <a:rPr lang="ko-KR" altLang="en-US" dirty="0">
                <a:sym typeface="Wingdings" panose="05000000000000000000" pitchFamily="2" charset="2"/>
              </a:rPr>
              <a:t>으로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스레드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SampleThread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com.example.thread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패키지 이름을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 버튼을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text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스레드 시작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스레드 시작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스레드를 하나 만들어 동작시킬 수 있도록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4725144"/>
            <a:ext cx="6569009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09-1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스레드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813378"/>
            <a:ext cx="11281028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int value = 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SampleThread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thread = new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SampleThread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thread.start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// more codes come here in the next page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9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09-1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스레드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스레드가 동작하고 </a:t>
            </a:r>
            <a:r>
              <a:rPr lang="en-US" altLang="ko-KR" dirty="0" smtClean="0">
                <a:sym typeface="Wingdings" panose="05000000000000000000" pitchFamily="2" charset="2"/>
              </a:rPr>
              <a:t>value </a:t>
            </a:r>
            <a:r>
              <a:rPr lang="ko-KR" altLang="en-US" dirty="0" smtClean="0">
                <a:sym typeface="Wingdings" panose="05000000000000000000" pitchFamily="2" charset="2"/>
              </a:rPr>
              <a:t>변수의 값은 스레드에 의해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초마다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씩 증가합니다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이러한 기능을 수행하는 스레드를 </a:t>
            </a:r>
            <a:r>
              <a:rPr lang="en-US" altLang="ko-KR" dirty="0" err="1" smtClean="0">
                <a:sym typeface="Wingdings" panose="05000000000000000000" pitchFamily="2" charset="2"/>
              </a:rPr>
              <a:t>SampleThread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이름으로 정의했으며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smtClean="0">
                <a:sym typeface="Wingdings" panose="05000000000000000000" pitchFamily="2" charset="2"/>
              </a:rPr>
              <a:t>스레드는 </a:t>
            </a:r>
            <a:r>
              <a:rPr lang="en-US" altLang="ko-KR" b="1" dirty="0" smtClean="0">
                <a:sym typeface="Wingdings" panose="05000000000000000000" pitchFamily="2" charset="2"/>
              </a:rPr>
              <a:t>Thread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상속 받아 구현한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start()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스레드가 시작되고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run()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run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안에서는 </a:t>
            </a:r>
            <a:r>
              <a:rPr lang="ko-KR" altLang="en-US" dirty="0" err="1" smtClean="0">
                <a:sym typeface="Wingdings" panose="05000000000000000000" pitchFamily="2" charset="2"/>
              </a:rPr>
              <a:t>반복문을</a:t>
            </a:r>
            <a:r>
              <a:rPr lang="ko-KR" altLang="en-US" dirty="0" smtClean="0">
                <a:sym typeface="Wingdings" panose="05000000000000000000" pitchFamily="2" charset="2"/>
              </a:rPr>
              <a:t> 돌면서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초마다 </a:t>
            </a:r>
            <a:r>
              <a:rPr lang="en-US" altLang="ko-KR" dirty="0" smtClean="0"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sym typeface="Wingdings" panose="05000000000000000000" pitchFamily="2" charset="2"/>
              </a:rPr>
              <a:t>의 값을 증가시킵니다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창에 </a:t>
            </a:r>
            <a:r>
              <a:rPr lang="en-US" altLang="ko-KR" dirty="0" smtClean="0">
                <a:sym typeface="Wingdings" panose="05000000000000000000" pitchFamily="2" charset="2"/>
              </a:rPr>
              <a:t>value </a:t>
            </a:r>
            <a:r>
              <a:rPr lang="ko-KR" altLang="en-US" dirty="0" smtClean="0">
                <a:sym typeface="Wingdings" panose="05000000000000000000" pitchFamily="2" charset="2"/>
              </a:rPr>
              <a:t>변수의 값이 반복적으로 출력되는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813378"/>
            <a:ext cx="1128102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class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SampleThread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extends Thread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public void run()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for (int i = 0; i &lt; 100; i++)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Thread.sleep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(1000);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} catch(Exception e) {}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value += 1;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(TAG, "value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:" + value);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27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스레드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추가하여 </a:t>
            </a:r>
            <a:r>
              <a:rPr lang="en-US" altLang="ko-KR" dirty="0" smtClean="0">
                <a:sym typeface="Wingdings" panose="05000000000000000000" pitchFamily="2" charset="2"/>
              </a:rPr>
              <a:t>thread </a:t>
            </a:r>
            <a:r>
              <a:rPr lang="ko-KR" altLang="en-US" dirty="0" smtClean="0">
                <a:sym typeface="Wingdings" panose="05000000000000000000" pitchFamily="2" charset="2"/>
              </a:rPr>
              <a:t>결과를 출력하도록 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을 다음과 같이 수정하여 </a:t>
            </a:r>
            <a:r>
              <a:rPr lang="en-US" altLang="ko-KR" dirty="0" smtClean="0"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sym typeface="Wingdings" panose="05000000000000000000" pitchFamily="2" charset="2"/>
              </a:rPr>
              <a:t>의 결과를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출력합니다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실행하면 다음과 같은 오류가 </a:t>
            </a:r>
            <a:r>
              <a:rPr lang="ko-KR" altLang="en-US" dirty="0" smtClean="0">
                <a:sym typeface="Wingdings" panose="05000000000000000000" pitchFamily="2" charset="2"/>
              </a:rPr>
              <a:t>발생할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700808"/>
            <a:ext cx="6477561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4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09-1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스레드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1292562"/>
            <a:ext cx="1128102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class MainActivity extends AppCompatActivity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int value = 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TextView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Thread.sleep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(1000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} catch(Exception e) {}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value += 1;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"value:" + value);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textView.setText("value: " + value);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5560" y="4797152"/>
            <a:ext cx="6408712" cy="28803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11424" y="1844824"/>
            <a:ext cx="6408712" cy="28803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43472" y="3068960"/>
            <a:ext cx="6408712" cy="28803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67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20782</TotalTime>
  <Words>1827</Words>
  <Application>Microsoft Office PowerPoint</Application>
  <PresentationFormat>와이드스크린</PresentationFormat>
  <Paragraphs>401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D2Coding</vt:lpstr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09 스레드와 핸들러 이해하기</vt:lpstr>
      <vt:lpstr>09-1 스레드와 핸들러 이해하기 </vt:lpstr>
      <vt:lpstr>09-1 스레드와 핸들러 이해하기 </vt:lpstr>
      <vt:lpstr>09-1 스레드와 핸들러 이해하기 </vt:lpstr>
      <vt:lpstr>09-1 스레드와 핸들러 이해하기: 스레드 실습 – MainActivity.java 코딩 </vt:lpstr>
      <vt:lpstr>09-1 스레드와 핸들러 이해하기: 스레드 실습 – MainActivity.java 코딩 </vt:lpstr>
      <vt:lpstr>09-1 스레드와 핸들러 이해하기 </vt:lpstr>
      <vt:lpstr>09-1 스레드와 핸들러 이해하기: 스레드 실습 – MainActivity.java 코딩 </vt:lpstr>
      <vt:lpstr>09-1 스레드와 핸들러 이해하기 </vt:lpstr>
      <vt:lpstr>09-2 스레드와 핸들러 이해하기 </vt:lpstr>
      <vt:lpstr>09-2 스레드와 핸들러 이해하기: 핸들러 실습 – MainActivity.java 코딩 </vt:lpstr>
      <vt:lpstr>09-2 스레드와 핸들러 이해하기: 핸들러 실습 – MainActivity.java 코딩 </vt:lpstr>
      <vt:lpstr>09-2 스레드와 핸들러 이해하기: 핸들러 실습 – MainActivity.java 코딩 </vt:lpstr>
      <vt:lpstr>09-3 스레드와 핸들러 이해하기 </vt:lpstr>
      <vt:lpstr>09-3 스레드와 핸들러 이해하기: Runnable 객체 실습 - MainActivity.java</vt:lpstr>
      <vt:lpstr>09-3 스레드와 핸들러 이해하기: Runnable 객체 실습 - MainActivity.java</vt:lpstr>
      <vt:lpstr>09-4 스레드와 핸들러 이해하기: Runnable 객체 실습</vt:lpstr>
      <vt:lpstr>09-4 스레드와 핸들러 이해하기: Runnable 객체 실습</vt:lpstr>
      <vt:lpstr>09-4 스레드와 핸들러 이해하기: Runnable 객체 실습</vt:lpstr>
      <vt:lpstr>09-4 스레드로 애니메이션 만들기 실습 </vt:lpstr>
      <vt:lpstr>09-4 스레드와 핸들러 이해하기: 스레드 애니메이션 실습 – MainActivity.java 코딩 </vt:lpstr>
      <vt:lpstr>09-4 스레드와 핸들러 이해하기: 스레드 애니메이션 실습 – MainActivity.java 코딩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1091</cp:revision>
  <dcterms:created xsi:type="dcterms:W3CDTF">2014-02-12T09:15:05Z</dcterms:created>
  <dcterms:modified xsi:type="dcterms:W3CDTF">2020-02-01T14:41:38Z</dcterms:modified>
</cp:coreProperties>
</file>