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339" r:id="rId2"/>
    <p:sldId id="895" r:id="rId3"/>
    <p:sldId id="1150" r:id="rId4"/>
    <p:sldId id="1002" r:id="rId5"/>
    <p:sldId id="1151" r:id="rId6"/>
    <p:sldId id="1152" r:id="rId7"/>
    <p:sldId id="1153" r:id="rId8"/>
    <p:sldId id="1154" r:id="rId9"/>
    <p:sldId id="1155" r:id="rId10"/>
    <p:sldId id="1156" r:id="rId11"/>
    <p:sldId id="1157" r:id="rId12"/>
    <p:sldId id="1158" r:id="rId13"/>
    <p:sldId id="1159" r:id="rId14"/>
    <p:sldId id="1160" r:id="rId15"/>
    <p:sldId id="1161" r:id="rId16"/>
    <p:sldId id="1162" r:id="rId17"/>
    <p:sldId id="1163" r:id="rId18"/>
    <p:sldId id="1164" r:id="rId19"/>
    <p:sldId id="1165" r:id="rId20"/>
    <p:sldId id="1166" r:id="rId21"/>
    <p:sldId id="1167" r:id="rId22"/>
    <p:sldId id="1168" r:id="rId23"/>
    <p:sldId id="1169" r:id="rId24"/>
    <p:sldId id="1170" r:id="rId25"/>
    <p:sldId id="1171" r:id="rId26"/>
    <p:sldId id="1172" r:id="rId27"/>
    <p:sldId id="1173" r:id="rId28"/>
    <p:sldId id="117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3780" autoAdjust="0"/>
  </p:normalViewPr>
  <p:slideViewPr>
    <p:cSldViewPr>
      <p:cViewPr varScale="1">
        <p:scale>
          <a:sx n="60" d="100"/>
          <a:sy n="60" d="100"/>
        </p:scale>
        <p:origin x="4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Networking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60514"/>
            <a:ext cx="1124811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button2 = findViewById(R.id.button2);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button2.setOnClickListener(new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new Thread(new Runnable()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startServer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}).start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7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4922820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두 개의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sz="1600" dirty="0" smtClean="0">
                <a:sym typeface="Wingdings" panose="05000000000000000000" pitchFamily="2" charset="2"/>
              </a:rPr>
              <a:t> 결과를 화면에 출력하기 위한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것입니다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printClientLog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화면 상단에 있는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sz="1600" dirty="0" smtClean="0">
                <a:sym typeface="Wingdings" panose="05000000000000000000" pitchFamily="2" charset="2"/>
              </a:rPr>
              <a:t> 글자를 출력하고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err="1" smtClean="0">
                <a:sym typeface="Wingdings" panose="05000000000000000000" pitchFamily="2" charset="2"/>
              </a:rPr>
              <a:t>printServerLog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화면 하단에 있는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sz="1600" dirty="0" smtClean="0">
                <a:sym typeface="Wingdings" panose="05000000000000000000" pitchFamily="2" charset="2"/>
              </a:rPr>
              <a:t> 글자를 출력합니다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새로 만들어진 스레드에서 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매소드들을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호출할 것이므로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핸들러</a:t>
            </a:r>
            <a:r>
              <a:rPr lang="ko-KR" altLang="en-US" sz="1600" dirty="0" smtClean="0">
                <a:sym typeface="Wingdings" panose="05000000000000000000" pitchFamily="2" charset="2"/>
              </a:rPr>
              <a:t> 객체를 이용합니다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sz="1600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핸들러</a:t>
            </a:r>
            <a:r>
              <a:rPr lang="ko-KR" altLang="en-US" sz="1600" dirty="0" smtClean="0">
                <a:sym typeface="Wingdings" panose="05000000000000000000" pitchFamily="2" charset="2"/>
              </a:rPr>
              <a:t> 객체를 사용하고 있으며 </a:t>
            </a:r>
            <a:r>
              <a:rPr lang="en-US" altLang="ko-KR" sz="1600" dirty="0" smtClean="0">
                <a:sym typeface="Wingdings" panose="05000000000000000000" pitchFamily="2" charset="2"/>
              </a:rPr>
              <a:t>Runnable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smtClean="0">
                <a:sym typeface="Wingdings" panose="05000000000000000000" pitchFamily="2" charset="2"/>
              </a:rPr>
              <a:t>run()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 안에서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sz="1600" dirty="0" smtClean="0">
                <a:sym typeface="Wingdings" panose="05000000000000000000" pitchFamily="2" charset="2"/>
              </a:rPr>
              <a:t> 접근하고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append()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printClientLog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printServerLog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전달되는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파라미터가</a:t>
            </a:r>
            <a:r>
              <a:rPr lang="ko-KR" altLang="en-US" sz="1600" dirty="0" smtClean="0">
                <a:sym typeface="Wingdings" panose="05000000000000000000" pitchFamily="2" charset="2"/>
              </a:rPr>
              <a:t> 그대로 전달 되어야 하므로 </a:t>
            </a:r>
            <a:r>
              <a:rPr lang="en-US" altLang="ko-KR" sz="1600" dirty="0" smtClean="0">
                <a:sym typeface="Wingdings" panose="05000000000000000000" pitchFamily="2" charset="2"/>
              </a:rPr>
              <a:t>final</a:t>
            </a:r>
            <a:r>
              <a:rPr lang="ko-KR" altLang="en-US" sz="1600" dirty="0" smtClean="0">
                <a:sym typeface="Wingdings" panose="05000000000000000000" pitchFamily="2" charset="2"/>
              </a:rPr>
              <a:t>로 정의했습니다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75920" y="860514"/>
            <a:ext cx="632529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printClientLog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(final String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("MainActivity", 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handler.post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(new Runnable()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(data + "\n");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printServerLog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(final String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("MainActivity", 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handler.post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(new Runnable()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textView2.append(data + "\n");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4562780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이제 </a:t>
            </a:r>
            <a:r>
              <a:rPr lang="en-US" altLang="ko-KR" sz="1600" dirty="0" smtClean="0">
                <a:sym typeface="Wingdings" panose="05000000000000000000" pitchFamily="2" charset="2"/>
              </a:rPr>
              <a:t>Client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데이터를 전송하는 </a:t>
            </a:r>
            <a:r>
              <a:rPr lang="en-US" altLang="ko-KR" sz="1600" dirty="0" smtClean="0">
                <a:sym typeface="Wingdings" panose="05000000000000000000" pitchFamily="2" charset="2"/>
              </a:rPr>
              <a:t>send()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정의합니다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여기에서는 </a:t>
            </a:r>
            <a:r>
              <a:rPr lang="en-US" altLang="ko-KR" sz="1600" dirty="0" smtClean="0">
                <a:sym typeface="Wingdings" panose="05000000000000000000" pitchFamily="2" charset="2"/>
              </a:rPr>
              <a:t>server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smtClean="0">
                <a:sym typeface="Wingdings" panose="05000000000000000000" pitchFamily="2" charset="2"/>
              </a:rPr>
              <a:t>client</a:t>
            </a:r>
            <a:r>
              <a:rPr lang="ko-KR" altLang="en-US" sz="1600" dirty="0" smtClean="0">
                <a:sym typeface="Wingdings" panose="05000000000000000000" pitchFamily="2" charset="2"/>
              </a:rPr>
              <a:t>가 </a:t>
            </a:r>
            <a:r>
              <a:rPr lang="en-US" altLang="ko-KR" sz="1600" dirty="0" smtClean="0">
                <a:sym typeface="Wingdings" panose="05000000000000000000" pitchFamily="2" charset="2"/>
              </a:rPr>
              <a:t>5001</a:t>
            </a:r>
            <a:r>
              <a:rPr lang="ko-KR" altLang="en-US" sz="1600" dirty="0" smtClean="0">
                <a:sym typeface="Wingdings" panose="05000000000000000000" pitchFamily="2" charset="2"/>
              </a:rPr>
              <a:t>번 포트를 사용하도록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접속할 </a:t>
            </a:r>
            <a:r>
              <a:rPr lang="en-US" altLang="ko-KR" sz="1600" dirty="0" smtClean="0">
                <a:sym typeface="Wingdings" panose="05000000000000000000" pitchFamily="2" charset="2"/>
              </a:rPr>
              <a:t>IP </a:t>
            </a:r>
            <a:r>
              <a:rPr lang="ko-KR" altLang="en-US" sz="1600" dirty="0" smtClean="0">
                <a:sym typeface="Wingdings" panose="05000000000000000000" pitchFamily="2" charset="2"/>
              </a:rPr>
              <a:t>주소는 </a:t>
            </a:r>
            <a:r>
              <a:rPr lang="en-US" altLang="ko-KR" sz="1600" dirty="0" smtClean="0">
                <a:sym typeface="Wingdings" panose="05000000000000000000" pitchFamily="2" charset="2"/>
              </a:rPr>
              <a:t>"localhost"</a:t>
            </a:r>
            <a:r>
              <a:rPr lang="ko-KR" altLang="en-US" sz="1600" dirty="0" smtClean="0">
                <a:sym typeface="Wingdings" panose="05000000000000000000" pitchFamily="2" charset="2"/>
              </a:rPr>
              <a:t>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new </a:t>
            </a:r>
            <a:r>
              <a:rPr lang="ko-KR" altLang="en-US" sz="1600" dirty="0" smtClean="0">
                <a:sym typeface="Wingdings" panose="05000000000000000000" pitchFamily="2" charset="2"/>
              </a:rPr>
              <a:t>연산자로 만드는 소켓은 이 </a:t>
            </a:r>
            <a:r>
              <a:rPr lang="en-US" altLang="ko-KR" sz="1600" dirty="0" smtClean="0">
                <a:sym typeface="Wingdings" panose="05000000000000000000" pitchFamily="2" charset="2"/>
              </a:rPr>
              <a:t>IP </a:t>
            </a:r>
            <a:r>
              <a:rPr lang="ko-KR" altLang="en-US" sz="1600" dirty="0" smtClean="0">
                <a:sym typeface="Wingdings" panose="05000000000000000000" pitchFamily="2" charset="2"/>
              </a:rPr>
              <a:t>주소와 포트 번호를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전달받으며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 만들어진 소켓을 통해 데이터를 보내거나 받고 싶을 때는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getOutputStream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getInputStream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600" dirty="0" smtClean="0">
                <a:sym typeface="Wingdings" panose="05000000000000000000" pitchFamily="2" charset="2"/>
              </a:rPr>
              <a:t> 입출력 스트림 객체를 참조합니다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여기서는 문자열을 객체 그대로 보내기 위해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ObjectOutputStream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ObjectInputStream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클래스를 사용하였습니다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 </a:t>
            </a:r>
            <a:r>
              <a:rPr lang="en-US" altLang="ko-KR" sz="1600" dirty="0" smtClean="0">
                <a:sym typeface="Wingdings" panose="05000000000000000000" pitchFamily="2" charset="2"/>
              </a:rPr>
              <a:t>client</a:t>
            </a:r>
            <a:r>
              <a:rPr lang="ko-KR" altLang="en-US" sz="1600" dirty="0" smtClean="0">
                <a:sym typeface="Wingdings" panose="05000000000000000000" pitchFamily="2" charset="2"/>
              </a:rPr>
              <a:t>가 접속할 서버는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startServer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 안에서 다음과 같이 구성합니다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015880" y="860514"/>
            <a:ext cx="668533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send(String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try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portNumber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5001;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Socket sock = new Socket("localhost",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portNumber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printClientLog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소켓 연결함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ObjectOutputStream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new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ObjectOutputStream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sock.getOutputStream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outstream.writeObject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(data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outstream.flush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printClientLog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데이터 전송함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ObjectInputStream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instream =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new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ObjectInputStream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sock.getInputStream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printClientLog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서버로부터 받음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"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+ </a:t>
            </a:r>
            <a:b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instream.readObject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sock.close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catch(Exception ex)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ex.printStackTrace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7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4562780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이제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60514"/>
            <a:ext cx="11248112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startServer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portNumber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5001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ServerSocket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server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ServerSocket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portNumber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printServerLog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서버 시작함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portNumber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while(true)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Socket sock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server.accept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InetAddress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clientHost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sock.getLocalAddress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clientPort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sock.getPort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printServerLog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클라이언트 연결됨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clientHost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+ " 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clientPort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ObjectInputStream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instream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ObjectInputStream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sock.getInputStream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Object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instream.readObject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printServerLog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데이터 받음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ObjectOutputStream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ObjectOutputStream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sock.getOutputStream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outstream.writeObject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+ " from Server.");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outstream.flush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printServerLog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데이터 보냄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sock.close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 catch(Exception ex)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ex.printStackTrace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20135" y="1196752"/>
            <a:ext cx="453650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/>
              <a:t>소켓서버는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만든 후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Client</a:t>
            </a:r>
            <a:r>
              <a:rPr lang="ko-KR" altLang="en-US" sz="1400" dirty="0" smtClean="0"/>
              <a:t>로부터의 요청을 처리할 수 있습니다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320136" y="2042264"/>
            <a:ext cx="4536504" cy="7386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while() </a:t>
            </a:r>
            <a:r>
              <a:rPr lang="ko-KR" altLang="en-US" sz="1400" dirty="0" smtClean="0"/>
              <a:t>구문을 사용해서 </a:t>
            </a: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접속을 기다리다가 접속 요청이 왔을 때</a:t>
            </a:r>
            <a:r>
              <a:rPr lang="en-US" altLang="ko-KR" sz="1400" dirty="0" smtClean="0"/>
              <a:t>, accept() </a:t>
            </a:r>
            <a:r>
              <a:rPr lang="ko-KR" altLang="en-US" sz="1400" dirty="0" smtClean="0"/>
              <a:t>메소드를 통해 소켓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객체가 반환되므로 </a:t>
            </a: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소켓의 연결 정보를 확인할 수 있습니다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320135" y="4797152"/>
            <a:ext cx="4536505" cy="7386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/>
              <a:t>여기서는 </a:t>
            </a: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에서 접속한 포트 번호를 확인한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보내온 문자열에 </a:t>
            </a:r>
            <a:r>
              <a:rPr lang="en-US" altLang="ko-KR" sz="1400" dirty="0" smtClean="0"/>
              <a:t>"from Server"</a:t>
            </a:r>
            <a:r>
              <a:rPr lang="ko-KR" altLang="en-US" sz="1400" dirty="0" smtClean="0"/>
              <a:t>라는 문자열을 붙여서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로 다시 보내게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13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이제 마지막으로 </a:t>
            </a:r>
            <a:r>
              <a:rPr lang="en-US" altLang="ko-KR" sz="1600" dirty="0" smtClean="0">
                <a:sym typeface="Wingdings" panose="05000000000000000000" pitchFamily="2" charset="2"/>
              </a:rPr>
              <a:t>/app/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manfests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 안에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있는 </a:t>
            </a:r>
            <a:r>
              <a:rPr lang="en-US" altLang="ko-KR" sz="1600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sz="1600" dirty="0" smtClean="0">
                <a:sym typeface="Wingdings" panose="05000000000000000000" pitchFamily="2" charset="2"/>
              </a:rPr>
              <a:t>INTERNET </a:t>
            </a:r>
            <a:r>
              <a:rPr lang="ko-KR" altLang="en-US" sz="1600" dirty="0" smtClean="0">
                <a:sym typeface="Wingdings" panose="05000000000000000000" pitchFamily="2" charset="2"/>
              </a:rPr>
              <a:t>권한을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481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org.techtown.socket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android.permission.INTERNET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3100" y="2348880"/>
            <a:ext cx="11248112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activity_main.xml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anose="05000000000000000000" pitchFamily="2" charset="2"/>
              </a:rPr>
              <a:t>앱을 실행하고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[</a:t>
            </a:r>
            <a:r>
              <a:rPr lang="ko-KR" altLang="en-US" sz="2000" dirty="0" smtClean="0">
                <a:sym typeface="Wingdings" panose="05000000000000000000" pitchFamily="2" charset="2"/>
              </a:rPr>
              <a:t>서버 시작</a:t>
            </a:r>
            <a:r>
              <a:rPr lang="en-US" altLang="ko-KR" sz="2000" dirty="0" smtClean="0">
                <a:sym typeface="Wingdings" panose="05000000000000000000" pitchFamily="2" charset="2"/>
              </a:rPr>
              <a:t>]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서버가 시작되었다는 로그가 화면 하단에 출력됩니다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화면 상단에 있는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2000" dirty="0" smtClean="0">
                <a:sym typeface="Wingdings" panose="05000000000000000000" pitchFamily="2" charset="2"/>
              </a:rPr>
              <a:t> 글자를 입력하고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[</a:t>
            </a:r>
            <a:r>
              <a:rPr lang="ko-KR" altLang="en-US" sz="2000" dirty="0" smtClean="0">
                <a:sym typeface="Wingdings" panose="05000000000000000000" pitchFamily="2" charset="2"/>
              </a:rPr>
              <a:t>전송</a:t>
            </a:r>
            <a:r>
              <a:rPr lang="en-US" altLang="ko-KR" sz="2000" dirty="0" smtClean="0">
                <a:sym typeface="Wingdings" panose="05000000000000000000" pitchFamily="2" charset="2"/>
              </a:rPr>
              <a:t>]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그 글자가 서버로 전송되었다가 다시 클라이언트 쪽으로 전달되었다는 것을 알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b="1" dirty="0" err="1" smtClean="0">
                <a:sym typeface="Wingdings" panose="05000000000000000000" pitchFamily="2" charset="2"/>
              </a:rPr>
              <a:t>ObjectInputStream</a:t>
            </a:r>
            <a:r>
              <a:rPr lang="ko-KR" altLang="en-US" sz="2000" b="1" dirty="0">
                <a:sym typeface="Wingdings" panose="05000000000000000000" pitchFamily="2" charset="2"/>
              </a:rPr>
              <a:t>과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ObjectOutputStream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실제 자주 사용하나요</a:t>
            </a:r>
            <a:r>
              <a:rPr lang="en-US" altLang="ko-KR" sz="2000" dirty="0" smtClean="0">
                <a:sym typeface="Wingdings" panose="05000000000000000000" pitchFamily="2" charset="2"/>
              </a:rPr>
              <a:t>?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13" y="1703624"/>
            <a:ext cx="2710679" cy="4778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3099" y="3813411"/>
            <a:ext cx="797848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DataInput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r>
              <a:rPr lang="en-US" altLang="ko-KR" dirty="0"/>
              <a:t> performs generally better because its much simpler. It can only read/write </a:t>
            </a:r>
            <a:r>
              <a:rPr lang="en-US" altLang="ko-KR" b="1" dirty="0" err="1"/>
              <a:t>primtive</a:t>
            </a:r>
            <a:r>
              <a:rPr lang="en-US" altLang="ko-KR" b="1" dirty="0"/>
              <a:t> types and Strings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ObjectInput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r>
              <a:rPr lang="en-US" altLang="ko-KR" dirty="0"/>
              <a:t> can read/write any object type was well as primitives. It is less efficient but </a:t>
            </a:r>
            <a:r>
              <a:rPr lang="en-US" altLang="ko-KR" b="1" dirty="0"/>
              <a:t>much easier to use </a:t>
            </a:r>
            <a:r>
              <a:rPr lang="en-US" altLang="ko-KR" dirty="0"/>
              <a:t>if you want to send </a:t>
            </a:r>
            <a:r>
              <a:rPr lang="en-US" altLang="ko-KR" dirty="0" smtClean="0"/>
              <a:t>Java object.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Using he </a:t>
            </a:r>
            <a:r>
              <a:rPr lang="en-US" altLang="ko-KR" dirty="0"/>
              <a:t>Object*Stream is the best choice until you know that its performance is an issue.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>
                <a:sym typeface="Wingdings" panose="05000000000000000000" pitchFamily="2" charset="2"/>
              </a:rPr>
              <a:t>비연결성</a:t>
            </a:r>
            <a:r>
              <a:rPr lang="en-US" altLang="ko-KR" sz="2000" dirty="0" smtClean="0">
                <a:sym typeface="Wingdings" panose="05000000000000000000" pitchFamily="2" charset="2"/>
              </a:rPr>
              <a:t>(Stateless)</a:t>
            </a:r>
            <a:r>
              <a:rPr lang="ko-KR" altLang="en-US" sz="2000" dirty="0" smtClean="0">
                <a:sym typeface="Wingdings" panose="05000000000000000000" pitchFamily="2" charset="2"/>
              </a:rPr>
              <a:t>특성을 가진</a:t>
            </a:r>
            <a:r>
              <a:rPr lang="en-US" altLang="ko-KR" sz="2000" dirty="0" smtClean="0">
                <a:sym typeface="Wingdings" panose="05000000000000000000" pitchFamily="2" charset="2"/>
              </a:rPr>
              <a:t> HTTP </a:t>
            </a:r>
            <a:r>
              <a:rPr lang="ko-KR" altLang="en-US" sz="2000" dirty="0" smtClean="0">
                <a:sym typeface="Wingdings" panose="05000000000000000000" pitchFamily="2" charset="2"/>
              </a:rPr>
              <a:t>는 정보를 요청할 때마다 소켓을 새로 연결하고 응답을 받은 다음에는 소켓의 연결을 끊는 것이 일반적입니다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ym typeface="Wingdings" panose="05000000000000000000" pitchFamily="2" charset="2"/>
              </a:rPr>
              <a:t>HTTP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로 웹 서버에 접속하기 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HTTP </a:t>
            </a:r>
            <a:r>
              <a:rPr lang="ko-KR" altLang="en-US" sz="2000" dirty="0" smtClean="0">
                <a:sym typeface="Wingdings" panose="05000000000000000000" pitchFamily="2" charset="2"/>
              </a:rPr>
              <a:t>클라이언트를 만드는 가장 간단한 방법은 </a:t>
            </a:r>
            <a:r>
              <a:rPr lang="en-US" altLang="ko-KR" sz="2000" dirty="0" smtClean="0">
                <a:sym typeface="Wingdings" panose="05000000000000000000" pitchFamily="2" charset="2"/>
              </a:rPr>
              <a:t>URL </a:t>
            </a:r>
            <a:r>
              <a:rPr lang="ko-KR" altLang="en-US" sz="2000" dirty="0" smtClean="0">
                <a:sym typeface="Wingdings" panose="05000000000000000000" pitchFamily="2" charset="2"/>
              </a:rPr>
              <a:t>객체를 만들고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 객체의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openConnection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HttpURLConnection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객체를 만드는 것입니다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URLConnection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openConnection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 </a:t>
            </a:r>
            <a:b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sz="20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URL </a:t>
            </a:r>
            <a:r>
              <a:rPr lang="ko-KR" altLang="en-US" sz="2000" dirty="0" smtClean="0">
                <a:sym typeface="Wingdings" panose="05000000000000000000" pitchFamily="2" charset="2"/>
              </a:rPr>
              <a:t>객체에 들어 있는 문자열이 </a:t>
            </a:r>
            <a:r>
              <a:rPr lang="en-US" altLang="ko-KR" sz="2000" dirty="0" smtClean="0">
                <a:sym typeface="Wingdings" panose="05000000000000000000" pitchFamily="2" charset="2"/>
              </a:rPr>
              <a:t>'</a:t>
            </a:r>
            <a:r>
              <a:rPr lang="en-US" altLang="ko-KR" sz="2000" dirty="0" smtClean="0">
                <a:sym typeface="Wingdings" panose="05000000000000000000" pitchFamily="2" charset="2"/>
                <a:hlinkClick r:id="rId2" invalidUrl="http:///"/>
              </a:rPr>
              <a:t>http://</a:t>
            </a:r>
            <a:r>
              <a:rPr lang="en-US" altLang="ko-KR" sz="2000" dirty="0" smtClean="0">
                <a:sym typeface="Wingdings" panose="05000000000000000000" pitchFamily="2" charset="2"/>
              </a:rPr>
              <a:t>'</a:t>
            </a:r>
            <a:r>
              <a:rPr lang="ko-KR" altLang="en-US" sz="2000" dirty="0" smtClean="0">
                <a:sym typeface="Wingdings" panose="05000000000000000000" pitchFamily="2" charset="2"/>
              </a:rPr>
              <a:t>를 포함하면 </a:t>
            </a:r>
            <a:r>
              <a:rPr lang="en-US" altLang="ko-KR" sz="2000" dirty="0" smtClean="0">
                <a:sym typeface="Wingdings" panose="05000000000000000000" pitchFamily="2" charset="2"/>
              </a:rPr>
              <a:t>HTTP </a:t>
            </a:r>
            <a:r>
              <a:rPr lang="ko-KR" altLang="en-US" sz="2000" dirty="0" smtClean="0">
                <a:sym typeface="Wingdings" panose="05000000000000000000" pitchFamily="2" charset="2"/>
              </a:rPr>
              <a:t>연결을 위한 객체를 만들게 되므로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openConnection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메소드가 반환하는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URLConnection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객체를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HttpURLConnection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으로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형변환하여</a:t>
            </a:r>
            <a:r>
              <a:rPr lang="ko-KR" altLang="en-US" sz="2000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HttpURLConnection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객체로 연결할 경우에는 </a:t>
            </a:r>
            <a:r>
              <a:rPr lang="en-US" altLang="ko-KR" sz="2000" dirty="0" smtClean="0">
                <a:sym typeface="Wingdings" panose="05000000000000000000" pitchFamily="2" charset="2"/>
              </a:rPr>
              <a:t>GET </a:t>
            </a:r>
            <a:r>
              <a:rPr lang="ko-KR" altLang="en-US" sz="2000" dirty="0" smtClean="0">
                <a:sym typeface="Wingdings" panose="05000000000000000000" pitchFamily="2" charset="2"/>
              </a:rPr>
              <a:t>이나</a:t>
            </a:r>
            <a:r>
              <a:rPr lang="en-US" altLang="ko-KR" sz="2000" dirty="0" smtClean="0">
                <a:sym typeface="Wingdings" panose="05000000000000000000" pitchFamily="2" charset="2"/>
              </a:rPr>
              <a:t> POST </a:t>
            </a:r>
            <a:r>
              <a:rPr lang="ko-KR" altLang="en-US" sz="2000" dirty="0" smtClean="0">
                <a:sym typeface="Wingdings" panose="05000000000000000000" pitchFamily="2" charset="2"/>
              </a:rPr>
              <a:t>같은 요청 방식과 함께 요청을 위한 파라미터들을 설정할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setRequestMethod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(String method)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setRequestProperty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(String field, String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newValue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요청하기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anose="05000000000000000000" pitchFamily="2" charset="2"/>
              </a:rPr>
              <a:t>요청 방식을 지정하는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setRequestMethod</a:t>
            </a:r>
            <a:r>
              <a:rPr lang="en-US" altLang="ko-KR" sz="2000" dirty="0" smtClean="0">
                <a:sym typeface="Wingdings" panose="05000000000000000000" pitchFamily="2" charset="2"/>
              </a:rPr>
              <a:t>()</a:t>
            </a:r>
            <a:r>
              <a:rPr lang="ko-KR" altLang="en-US" sz="2000" dirty="0" smtClean="0">
                <a:sym typeface="Wingdings" panose="05000000000000000000" pitchFamily="2" charset="2"/>
              </a:rPr>
              <a:t>로 </a:t>
            </a:r>
            <a:r>
              <a:rPr lang="en-US" altLang="ko-KR" sz="2000" dirty="0" smtClean="0">
                <a:sym typeface="Wingdings" panose="05000000000000000000" pitchFamily="2" charset="2"/>
              </a:rPr>
              <a:t>GET </a:t>
            </a:r>
            <a:r>
              <a:rPr lang="ko-KR" altLang="en-US" sz="2000" dirty="0" smtClean="0">
                <a:sym typeface="Wingdings" panose="05000000000000000000" pitchFamily="2" charset="2"/>
              </a:rPr>
              <a:t>이나 </a:t>
            </a:r>
            <a:r>
              <a:rPr lang="en-US" altLang="ko-KR" sz="2000" dirty="0" smtClean="0">
                <a:sym typeface="Wingdings" panose="05000000000000000000" pitchFamily="2" charset="2"/>
              </a:rPr>
              <a:t>POST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sz="2000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setRequestProperty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2000" dirty="0" smtClean="0">
                <a:sym typeface="Wingdings" panose="05000000000000000000" pitchFamily="2" charset="2"/>
              </a:rPr>
              <a:t> 요청할 때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헤더에 들어가는 필드 값을 지정할 수 있도록 합니다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err="1" smtClean="0">
                <a:sym typeface="Wingdings" panose="05000000000000000000" pitchFamily="2" charset="2"/>
              </a:rPr>
              <a:t>웹페이지를</a:t>
            </a:r>
            <a:r>
              <a:rPr lang="ko-KR" altLang="en-US" sz="2000" dirty="0" smtClean="0">
                <a:sym typeface="Wingdings" panose="05000000000000000000" pitchFamily="2" charset="2"/>
              </a:rPr>
              <a:t> 가져오는 기능은 간단하게 만들 수 있는데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이번 실습에서는 </a:t>
            </a:r>
            <a:r>
              <a:rPr lang="en-US" altLang="ko-KR" sz="2000" dirty="0" smtClean="0">
                <a:sym typeface="Wingdings" panose="05000000000000000000" pitchFamily="2" charset="2"/>
              </a:rPr>
              <a:t>GET </a:t>
            </a:r>
            <a:r>
              <a:rPr lang="ko-KR" altLang="en-US" sz="2000" dirty="0" smtClean="0">
                <a:sym typeface="Wingdings" panose="05000000000000000000" pitchFamily="2" charset="2"/>
              </a:rPr>
              <a:t>방식을 사용하여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sz="2000" dirty="0" smtClean="0">
                <a:sym typeface="Wingdings" panose="05000000000000000000" pitchFamily="2" charset="2"/>
              </a:rPr>
              <a:t> 주소를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해당 페이지의 내용을 가져오는 앱을 만들어 보겠습니다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HTTP 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새로운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SampleHttp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com.example.http</a:t>
            </a:r>
            <a:r>
              <a:rPr lang="ko-KR" altLang="en-US" sz="2000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레이아웃 파일을 열고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sz="2000" dirty="0" smtClean="0">
                <a:sym typeface="Wingdings" panose="05000000000000000000" pitchFamily="2" charset="2"/>
              </a:rPr>
              <a:t>LinearLayout, Orientation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</a:t>
            </a:r>
            <a:r>
              <a:rPr lang="en-US" altLang="ko-KR" sz="2000" dirty="0" smtClean="0">
                <a:sym typeface="Wingdings" panose="05000000000000000000" pitchFamily="2" charset="2"/>
              </a:rPr>
              <a:t>vertical</a:t>
            </a:r>
            <a:r>
              <a:rPr lang="ko-KR" altLang="en-US" sz="2000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sz="2000" dirty="0" smtClean="0">
                <a:sym typeface="Wingdings" panose="05000000000000000000" pitchFamily="2" charset="2"/>
              </a:rPr>
              <a:t> 삭제하고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입력상자와</a:t>
            </a:r>
            <a:r>
              <a:rPr lang="ko-KR" altLang="en-US" sz="2000" dirty="0" smtClean="0">
                <a:sym typeface="Wingdings" panose="05000000000000000000" pitchFamily="2" charset="2"/>
              </a:rPr>
              <a:t> 버튼을 하나씩 배치하고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스크롤뷰를</a:t>
            </a:r>
            <a:r>
              <a:rPr lang="ko-KR" altLang="en-US" sz="2000" dirty="0" smtClean="0">
                <a:sym typeface="Wingdings" panose="05000000000000000000" pitchFamily="2" charset="2"/>
              </a:rPr>
              <a:t> 추가한 후 그 안에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sz="2000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입력상자에는 사이트 주소를 입력할 것이며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누르면 그 사이트로부터 응답 데이터를 가져와 아래쪽의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sz="2000" dirty="0" smtClean="0">
                <a:sym typeface="Wingdings" panose="05000000000000000000" pitchFamily="2" charset="2"/>
              </a:rPr>
              <a:t> 보여줄 것입니다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버튼에는 </a:t>
            </a:r>
            <a:r>
              <a:rPr lang="en-US" altLang="ko-KR" sz="2000" dirty="0" smtClean="0">
                <a:sym typeface="Wingdings" panose="05000000000000000000" pitchFamily="2" charset="2"/>
              </a:rPr>
              <a:t>'</a:t>
            </a:r>
            <a:r>
              <a:rPr lang="ko-KR" altLang="en-US" sz="2000" dirty="0" smtClean="0">
                <a:sym typeface="Wingdings" panose="05000000000000000000" pitchFamily="2" charset="2"/>
              </a:rPr>
              <a:t>요청하기</a:t>
            </a:r>
            <a:r>
              <a:rPr lang="en-US" altLang="ko-KR" sz="2000" dirty="0" smtClean="0">
                <a:sym typeface="Wingdings" panose="05000000000000000000" pitchFamily="2" charset="2"/>
              </a:rPr>
              <a:t>', </a:t>
            </a:r>
            <a:r>
              <a:rPr lang="ko-KR" altLang="en-US" sz="2000" dirty="0" smtClean="0">
                <a:sym typeface="Wingdings" panose="05000000000000000000" pitchFamily="2" charset="2"/>
              </a:rPr>
              <a:t>입력상자에는 </a:t>
            </a:r>
            <a:r>
              <a:rPr lang="en-US" altLang="ko-KR" sz="2000" dirty="0" smtClean="0">
                <a:sym typeface="Wingdings" panose="05000000000000000000" pitchFamily="2" charset="2"/>
              </a:rPr>
              <a:t>hint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속성으로 </a:t>
            </a:r>
            <a:r>
              <a:rPr lang="en-US" altLang="ko-KR" sz="2000" dirty="0" smtClean="0">
                <a:sym typeface="Wingdings" panose="05000000000000000000" pitchFamily="2" charset="2"/>
              </a:rPr>
              <a:t>'</a:t>
            </a:r>
            <a:r>
              <a:rPr lang="ko-KR" altLang="en-US" sz="2000" dirty="0" smtClean="0">
                <a:sym typeface="Wingdings" panose="05000000000000000000" pitchFamily="2" charset="2"/>
              </a:rPr>
              <a:t>사이트 주소 입력</a:t>
            </a:r>
            <a:r>
              <a:rPr lang="en-US" altLang="ko-KR" sz="2000" dirty="0" smtClean="0">
                <a:sym typeface="Wingdings" panose="05000000000000000000" pitchFamily="2" charset="2"/>
              </a:rPr>
              <a:t>'</a:t>
            </a:r>
            <a:r>
              <a:rPr lang="ko-KR" altLang="en-US" sz="2000" dirty="0" smtClean="0">
                <a:sym typeface="Wingdings" panose="05000000000000000000" pitchFamily="2" charset="2"/>
              </a:rPr>
              <a:t>이 나타나도록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완성된 레이아웃은 다음과 같습니다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요청하기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292914"/>
            <a:ext cx="8093141" cy="3185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897" y="1261608"/>
            <a:ext cx="2987299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요청하기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4058724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버튼을 누르면 사용자가 입력한 사이트 주소로 </a:t>
            </a:r>
            <a:r>
              <a:rPr lang="en-US" altLang="ko-KR" sz="1600" dirty="0" smtClean="0">
                <a:sym typeface="Wingdings" panose="05000000000000000000" pitchFamily="2" charset="2"/>
              </a:rPr>
              <a:t>request()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request()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 안에서 인터넷을 사용할 것이므로 스레드 안에서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동착하도록</a:t>
            </a:r>
            <a:r>
              <a:rPr lang="ko-KR" altLang="en-US" sz="1600" dirty="0" smtClean="0">
                <a:sym typeface="Wingdings" panose="05000000000000000000" pitchFamily="2" charset="2"/>
              </a:rPr>
              <a:t> 스레드 객체를 하나 생성하고 그 안에서 </a:t>
            </a:r>
            <a:r>
              <a:rPr lang="en-US" altLang="ko-KR" sz="1600" dirty="0" smtClean="0">
                <a:sym typeface="Wingdings" panose="05000000000000000000" pitchFamily="2" charset="2"/>
              </a:rPr>
              <a:t>request()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호출하도록합니다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스레드에서 처리한 결과물을 화면에 표시할 때 사용하도록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핸들러</a:t>
            </a:r>
            <a:r>
              <a:rPr lang="ko-KR" altLang="en-US" sz="1600" dirty="0" smtClean="0">
                <a:sym typeface="Wingdings" panose="05000000000000000000" pitchFamily="2" charset="2"/>
              </a:rPr>
              <a:t> 객체도 만들어 변수에 할당해 둡니다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request()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11824" y="860514"/>
            <a:ext cx="7189388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Handler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Handler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final String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urlStr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new Thread(new Runnable()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run()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request(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urlStr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}).start();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6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Networking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Networking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Networking </a:t>
            </a:r>
            <a:r>
              <a:rPr lang="ko-KR" altLang="en-US" dirty="0" smtClean="0">
                <a:sym typeface="Wingdings" panose="05000000000000000000" pitchFamily="2" charset="2"/>
              </a:rPr>
              <a:t>이란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소켓이나 웹 연결은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소켓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웹으로 요청하기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Volley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JSON </a:t>
            </a:r>
            <a:r>
              <a:rPr lang="ko-KR" altLang="en-US" dirty="0" smtClean="0">
                <a:sym typeface="Wingdings" panose="05000000000000000000" pitchFamily="2" charset="2"/>
              </a:rPr>
              <a:t>사용하기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영화 정보 가져와서 보여주기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요청하기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63352" y="836712"/>
            <a:ext cx="5688632" cy="5659818"/>
          </a:xfrm>
        </p:spPr>
        <p:txBody>
          <a:bodyPr>
            <a:no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request()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메소드에선</a:t>
            </a:r>
            <a:r>
              <a:rPr lang="ko-KR" altLang="en-US" sz="1600" dirty="0" smtClean="0">
                <a:sym typeface="Wingdings" panose="05000000000000000000" pitchFamily="2" charset="2"/>
              </a:rPr>
              <a:t> 응답 결과를 모아 화면에 출력합니다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화면 출력에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핸들러를</a:t>
            </a:r>
            <a:r>
              <a:rPr lang="ko-KR" altLang="en-US" sz="1600" dirty="0" smtClean="0">
                <a:sym typeface="Wingdings" panose="05000000000000000000" pitchFamily="2" charset="2"/>
              </a:rPr>
              <a:t> 사용하면서 화면에 있는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append()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전달된 </a:t>
            </a:r>
            <a:r>
              <a:rPr lang="en-US" altLang="ko-KR" sz="1600" dirty="0" smtClean="0">
                <a:sym typeface="Wingdings" panose="05000000000000000000" pitchFamily="2" charset="2"/>
              </a:rPr>
              <a:t>URL </a:t>
            </a:r>
            <a:r>
              <a:rPr lang="ko-KR" altLang="en-US" sz="1600" dirty="0" smtClean="0">
                <a:sym typeface="Wingdings" panose="05000000000000000000" pitchFamily="2" charset="2"/>
              </a:rPr>
              <a:t>문자열을 이용해 만들어진 객체의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openConnection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호출하면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HttpURLConnection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객체가 반환됩니다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 객체에 </a:t>
            </a:r>
            <a:r>
              <a:rPr lang="en-US" altLang="ko-KR" sz="1600" dirty="0" smtClean="0">
                <a:sym typeface="Wingdings" panose="05000000000000000000" pitchFamily="2" charset="2"/>
              </a:rPr>
              <a:t>GET </a:t>
            </a:r>
            <a:r>
              <a:rPr lang="ko-KR" altLang="en-US" sz="1600" dirty="0" smtClean="0">
                <a:sym typeface="Wingdings" panose="05000000000000000000" pitchFamily="2" charset="2"/>
              </a:rPr>
              <a:t>방식으로 요청한다는 내용을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setRequestMethod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설정하고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getResponseCode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호출하면 이 시점에 내부적으로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웹서버에</a:t>
            </a:r>
            <a:r>
              <a:rPr lang="ko-KR" altLang="en-US" sz="1600" dirty="0" smtClean="0">
                <a:sym typeface="Wingdings" panose="05000000000000000000" pitchFamily="2" charset="2"/>
              </a:rPr>
              <a:t> 페이지를 요청하는 과정을 수행하게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setConnectionTimeout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는 연결 대기 시간을 설정하며 </a:t>
            </a:r>
            <a:r>
              <a:rPr lang="en-US" altLang="ko-KR" sz="1600" dirty="0" smtClean="0">
                <a:sym typeface="Wingdings" panose="05000000000000000000" pitchFamily="2" charset="2"/>
              </a:rPr>
              <a:t>10</a:t>
            </a:r>
            <a:r>
              <a:rPr lang="ko-KR" altLang="en-US" sz="1600" dirty="0" smtClean="0">
                <a:sym typeface="Wingdings" panose="05000000000000000000" pitchFamily="2" charset="2"/>
              </a:rPr>
              <a:t>초 동안 연결되기를 기다린다는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의미며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setDoInput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이 객체의 입력이 가능하도록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err="1" smtClean="0">
                <a:sym typeface="Wingdings" panose="05000000000000000000" pitchFamily="2" charset="2"/>
              </a:rPr>
              <a:t>응답코드가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HTTP_OK</a:t>
            </a:r>
            <a:r>
              <a:rPr lang="ko-KR" altLang="en-US" sz="1600" dirty="0" smtClean="0">
                <a:sym typeface="Wingdings" panose="05000000000000000000" pitchFamily="2" charset="2"/>
              </a:rPr>
              <a:t>는 정상적으로 응답이 온 경우이므로 응답으로 들어온 스트림을 문자열로 변화하여 반환합니다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만약 요청한 주소의 페이지가 없는 경우에는 </a:t>
            </a:r>
            <a:r>
              <a:rPr lang="en-US" altLang="ko-KR" sz="1600" dirty="0" smtClean="0">
                <a:sym typeface="Wingdings" panose="05000000000000000000" pitchFamily="2" charset="2"/>
              </a:rPr>
              <a:t>HTTP_NOT_FOUND </a:t>
            </a:r>
            <a:r>
              <a:rPr lang="ko-KR" altLang="en-US" sz="1600" dirty="0" smtClean="0">
                <a:sym typeface="Wingdings" panose="05000000000000000000" pitchFamily="2" charset="2"/>
              </a:rPr>
              <a:t>코드가 반환됩니다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스트림에서 한 줄씩 읽어 들이는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메소드인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readLine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BufferedReader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클래스의 정의되어 있으므로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HttpURLConnection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스르림을</a:t>
            </a:r>
            <a:r>
              <a:rPr lang="ko-KR" altLang="en-US" sz="1600" dirty="0" smtClean="0">
                <a:sym typeface="Wingdings" panose="05000000000000000000" pitchFamily="2" charset="2"/>
              </a:rPr>
              <a:t> 이 클래스의 객체로 만든 후에 처리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951984" y="836712"/>
            <a:ext cx="597666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void request(String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urlStr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StringBuilder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output = new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StringBuilder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URL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new URL(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urlStr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HttpURLConnection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conn = </a:t>
            </a:r>
            <a:endParaRPr lang="en-US" altLang="ko-KR" sz="14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HttpURLConnection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url.openConnection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if (conn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conn.setConnectTimeout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(10000);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conn.setRequestMethod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("GET");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conn.setDoInput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(true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int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resCode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conn.getResponseCode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BufferedReader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reader = new </a:t>
            </a:r>
            <a:r>
              <a:rPr lang="en-US" altLang="ko-KR" sz="14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BufferedReader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(new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InputStreamReader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conn.getInputStream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String line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while (true)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line =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reader.readLine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if (line == null)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break;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output.append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(line + "\n");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reader.close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conn.disconnect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} catch (Exception ex)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  <a:ea typeface="D2Coding" panose="020B0609020101020101" pitchFamily="49" charset="-127"/>
              </a:rPr>
              <a:t>예외 발생함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ex.toString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  <a:ea typeface="D2Coding" panose="020B0609020101020101" pitchFamily="49" charset="-127"/>
              </a:rPr>
              <a:t>응답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-&gt; " +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output.toString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2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요청하기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anose="05000000000000000000" pitchFamily="2" charset="2"/>
              </a:rPr>
              <a:t>인터넷 권한을 사용함으로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2000" dirty="0" smtClean="0">
                <a:sym typeface="Wingdings" panose="05000000000000000000" pitchFamily="2" charset="2"/>
              </a:rPr>
              <a:t> 파일에 다음 권한을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&lt;application&gt;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태그에 속성을 하나 더 추가합니다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앱을 실행하고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입력창에</a:t>
            </a:r>
            <a:r>
              <a:rPr lang="ko-KR" altLang="en-US" sz="2000" dirty="0" smtClean="0">
                <a:sym typeface="Wingdings" panose="05000000000000000000" pitchFamily="2" charset="2"/>
              </a:rPr>
              <a:t> 다음 주소를 입력한 버튼을 누르면 결과 화면을 볼 수 있습니다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11424" y="1643316"/>
            <a:ext cx="1078978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com.example.http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android.permission.INTERNET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android:usesCleartextTraffic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="true"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1424" y="2348880"/>
            <a:ext cx="10789788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7200" y="3158714"/>
            <a:ext cx="10789788" cy="307493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Volley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웹 요청하기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Volley </a:t>
            </a:r>
            <a:r>
              <a:rPr lang="ko-KR" altLang="en-US" sz="2000" dirty="0" smtClean="0">
                <a:sym typeface="Wingdings" panose="05000000000000000000" pitchFamily="2" charset="2"/>
              </a:rPr>
              <a:t>라이브러리는 웹 요청과 응답을 단순화하기 위해 만들어졌습니다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Volley</a:t>
            </a:r>
            <a:r>
              <a:rPr lang="ko-KR" altLang="en-US" sz="2000" dirty="0" smtClean="0">
                <a:sym typeface="Wingdings" panose="05000000000000000000" pitchFamily="2" charset="2"/>
              </a:rPr>
              <a:t>를 사용하려면 먼저 요청</a:t>
            </a:r>
            <a:r>
              <a:rPr lang="en-US" altLang="ko-KR" sz="2000" dirty="0" smtClean="0">
                <a:sym typeface="Wingdings" panose="05000000000000000000" pitchFamily="2" charset="2"/>
              </a:rPr>
              <a:t>(Request)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객체를 만들고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 요청 객체를 요청 큐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RequestQueue</a:t>
            </a:r>
            <a:r>
              <a:rPr lang="en-US" altLang="ko-KR" sz="2000" dirty="0" smtClean="0">
                <a:sym typeface="Wingdings" panose="05000000000000000000" pitchFamily="2" charset="2"/>
              </a:rPr>
              <a:t>) </a:t>
            </a:r>
            <a:r>
              <a:rPr lang="ko-KR" altLang="en-US" sz="2000" dirty="0" smtClean="0">
                <a:sym typeface="Wingdings" panose="05000000000000000000" pitchFamily="2" charset="2"/>
              </a:rPr>
              <a:t>라는 곳에 넣어 주기만 하면 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요청 큐가 알아서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웹서버에</a:t>
            </a:r>
            <a:r>
              <a:rPr lang="ko-KR" altLang="en-US" sz="2000" dirty="0" smtClean="0">
                <a:sym typeface="Wingdings" panose="05000000000000000000" pitchFamily="2" charset="2"/>
              </a:rPr>
              <a:t> 요청하고 응답까지 받아 줍니다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사용자는 응답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받읃을</a:t>
            </a:r>
            <a:r>
              <a:rPr lang="ko-KR" altLang="en-US" sz="2000" dirty="0" smtClean="0">
                <a:sym typeface="Wingdings" panose="05000000000000000000" pitchFamily="2" charset="2"/>
              </a:rPr>
              <a:t> 수 있도록 저장된 메소드를 만들어두기만 하면 응답이 왔을 때 그 메소드가 자동으로 호출됩니다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Volley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라이브러리의 가장 큰 장점은 스레드와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핸들러를</a:t>
            </a:r>
            <a:r>
              <a:rPr lang="ko-KR" altLang="en-US" sz="2000" dirty="0" smtClean="0">
                <a:sym typeface="Wingdings" panose="05000000000000000000" pitchFamily="2" charset="2"/>
              </a:rPr>
              <a:t> 신경 쓰지 않도록 된다는 것입니다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Volley 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000" dirty="0" smtClean="0">
                <a:sym typeface="Wingdings" panose="05000000000000000000" pitchFamily="2" charset="2"/>
              </a:rPr>
              <a:t>Volley</a:t>
            </a:r>
            <a:r>
              <a:rPr lang="ko-KR" altLang="en-US" sz="2000" dirty="0" smtClean="0">
                <a:sym typeface="Wingdings" panose="05000000000000000000" pitchFamily="2" charset="2"/>
              </a:rPr>
              <a:t>를 사용하여 웹 요청과 응답을 처리하는 과정을 실습입니다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SampleRequest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com.example.request</a:t>
            </a:r>
            <a:r>
              <a:rPr lang="ko-KR" altLang="en-US" sz="2000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Volley</a:t>
            </a:r>
            <a:r>
              <a:rPr lang="ko-KR" altLang="en-US" sz="2000" dirty="0" smtClean="0">
                <a:sym typeface="Wingdings" panose="05000000000000000000" pitchFamily="2" charset="2"/>
              </a:rPr>
              <a:t>는 외부 라이브러리이므로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파일에 정보를 추가해야 사용할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 smtClean="0">
                <a:sym typeface="Wingdings" panose="05000000000000000000" pitchFamily="2" charset="2"/>
              </a:rPr>
              <a:t>/app/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sz="2000" dirty="0" smtClean="0">
                <a:sym typeface="Wingdings" panose="05000000000000000000" pitchFamily="2" charset="2"/>
              </a:rPr>
              <a:t> Scripts/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Module.:app</a:t>
            </a:r>
            <a:r>
              <a:rPr lang="en-US" altLang="ko-KR" sz="2000" dirty="0" smtClean="0">
                <a:sym typeface="Wingdings" panose="05000000000000000000" pitchFamily="2" charset="2"/>
              </a:rPr>
              <a:t>)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sz="2000" dirty="0" smtClean="0">
                <a:sym typeface="Wingdings" panose="05000000000000000000" pitchFamily="2" charset="2"/>
              </a:rPr>
              <a:t>, dependencies </a:t>
            </a:r>
            <a:r>
              <a:rPr lang="ko-KR" altLang="en-US" sz="2000" dirty="0" smtClean="0">
                <a:sym typeface="Wingdings" panose="05000000000000000000" pitchFamily="2" charset="2"/>
              </a:rPr>
              <a:t>중괄호 안에서 라이브러리 정보를 추가합니다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 </a:t>
            </a:r>
            <a:r>
              <a:rPr lang="ko-KR" altLang="en-US" sz="2000" dirty="0" smtClean="0">
                <a:sym typeface="Wingdings" panose="05000000000000000000" pitchFamily="2" charset="2"/>
              </a:rPr>
              <a:t>그리고</a:t>
            </a:r>
            <a:r>
              <a:rPr lang="en-US" altLang="ko-KR" sz="2000" dirty="0" smtClean="0">
                <a:sym typeface="Wingdings" panose="05000000000000000000" pitchFamily="2" charset="2"/>
              </a:rPr>
              <a:t>, [Sync Now]</a:t>
            </a:r>
            <a:r>
              <a:rPr lang="ko-KR" altLang="en-US" sz="2000" dirty="0" smtClean="0">
                <a:sym typeface="Wingdings" panose="05000000000000000000" pitchFamily="2" charset="2"/>
              </a:rPr>
              <a:t>를 실행합니다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implementation 'com.android.volley:volley:1.1.0'</a:t>
            </a:r>
            <a:endParaRPr lang="en-US" altLang="ko-KR" sz="20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10-3 Volley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웹 요청하기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Volley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Volley 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000" dirty="0" smtClean="0">
                <a:sym typeface="Wingdings" panose="05000000000000000000" pitchFamily="2" charset="2"/>
              </a:rPr>
              <a:t>Volley</a:t>
            </a:r>
            <a:r>
              <a:rPr lang="ko-KR" altLang="en-US" sz="2000" dirty="0" smtClean="0">
                <a:sym typeface="Wingdings" panose="05000000000000000000" pitchFamily="2" charset="2"/>
              </a:rPr>
              <a:t>를 사용하여 웹 요청과 응답을 처리하는 과정을 실습입니다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인터넷을 사용하므로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2000" dirty="0" smtClean="0">
                <a:sym typeface="Wingdings" panose="05000000000000000000" pitchFamily="2" charset="2"/>
              </a:rPr>
              <a:t> 파일에 </a:t>
            </a:r>
            <a:r>
              <a:rPr lang="en-US" altLang="ko-KR" sz="2000" dirty="0" smtClean="0">
                <a:sym typeface="Wingdings" panose="05000000000000000000" pitchFamily="2" charset="2"/>
              </a:rPr>
              <a:t>INTERNET </a:t>
            </a:r>
            <a:r>
              <a:rPr lang="ko-KR" altLang="en-US" sz="2000" dirty="0" smtClean="0">
                <a:sym typeface="Wingdings" panose="05000000000000000000" pitchFamily="2" charset="2"/>
              </a:rPr>
              <a:t>권한을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또한 </a:t>
            </a:r>
            <a:r>
              <a:rPr lang="en-US" altLang="ko-KR" sz="2000" dirty="0" smtClean="0">
                <a:sym typeface="Wingdings" panose="05000000000000000000" pitchFamily="2" charset="2"/>
              </a:rPr>
              <a:t>application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태그에는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usesCleartextTraffic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속성을 추가해야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2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레이아웃은 앞에서 만든 것처럼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상단에 </a:t>
            </a:r>
            <a:r>
              <a:rPr lang="ko-KR" altLang="en-US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입력상자와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버튼을 두고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그 아래에 </a:t>
            </a:r>
            <a:r>
              <a:rPr lang="ko-KR" altLang="en-US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스크롤뷰와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그 안에 포함된 </a:t>
            </a:r>
            <a:r>
              <a:rPr lang="ko-KR" altLang="en-US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텍스트뷰를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배치합니다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버튼을 눌렀을 때 </a:t>
            </a:r>
            <a:r>
              <a:rPr lang="ko-KR" altLang="en-US" sz="20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입력상자에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입력한 사이트 주소로 웹 요청을 할 것이므로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MainActivity.java </a:t>
            </a:r>
            <a:r>
              <a:rPr lang="ko-KR" altLang="en-US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파일을 다음과 같이 입력합니다</a:t>
            </a: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11424" y="2060848"/>
            <a:ext cx="1078978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com.example.request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android.permission.INTERNET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android:usesCleartextTraffic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="true"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1424" y="2766412"/>
            <a:ext cx="10789788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7200" y="3576246"/>
            <a:ext cx="10789788" cy="307493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10-3 Volley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웹 요청하기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Volley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4058724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사용자가 버튼을 클릭했을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요청 객체를 만들고 요청 큐에 넣어줍니다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요청 큐는 한 번만 만들어 계속 사용할 수 있기 때문에 </a:t>
            </a:r>
            <a:r>
              <a:rPr lang="en-US" altLang="ko-KR" sz="1600" dirty="0" smtClean="0">
                <a:sym typeface="Wingdings" panose="05000000000000000000" pitchFamily="2" charset="2"/>
              </a:rPr>
              <a:t>static </a:t>
            </a:r>
            <a:r>
              <a:rPr lang="ko-KR" altLang="en-US" sz="1600" dirty="0" smtClean="0">
                <a:sym typeface="Wingdings" panose="05000000000000000000" pitchFamily="2" charset="2"/>
              </a:rPr>
              <a:t>키워드로 클래스 변수를 선언한 후 할당했습니다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요청 큐를 이 액티비티에서만 사용하는 것이 아니라 앱 전체에서 사용하는 것이 일반적입니다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실제 앱을 만들 때는 </a:t>
            </a:r>
            <a:r>
              <a:rPr lang="en-US" altLang="ko-KR" sz="1600" dirty="0" smtClean="0">
                <a:sym typeface="Wingdings" panose="05000000000000000000" pitchFamily="2" charset="2"/>
              </a:rPr>
              <a:t>Application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 안에 넣어 두거나 별도의 클래스를 하나 만들어서 넣어둘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요청 큐를 만들 때는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Volley.newRequestQueue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이 코드는 </a:t>
            </a:r>
            <a:r>
              <a:rPr lang="en-US" altLang="ko-KR" sz="1600" dirty="0" smtClean="0">
                <a:sym typeface="Wingdings" panose="05000000000000000000" pitchFamily="2" charset="2"/>
              </a:rPr>
              <a:t>onCreate()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 안에 넣어줍니다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11824" y="860514"/>
            <a:ext cx="71893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static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RequestQueue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reqQueue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makeRequest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reqQueue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reqQueue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Volley.newRequestQueue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10-3 Volley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웹 요청하기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Volley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2988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60514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makeRequest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StringRequest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request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StringRequest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Request.Method.GET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Response.Listener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&lt;String&gt;()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onResponse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(String response)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응답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-&gt; " + response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Response.ErrorListener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onErrorResponse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VolleyError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error)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에러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-&gt;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error.getMessage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protected Map&lt;String, String&gt;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getParams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throws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AuthFailureError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Map&lt;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String,String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&gt; params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HashMap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String,String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&gt;();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return params;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};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9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10-3 Volley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웹 요청하기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Volley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2988"/>
          </a:xfrm>
        </p:spPr>
        <p:txBody>
          <a:bodyPr>
            <a:normAutofit lnSpcReduction="10000"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요청 객체는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stringRequest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클래스로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StringRequest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는 문자열을 주고받기 위해 사용하는 요청 객체이며 </a:t>
            </a:r>
            <a:r>
              <a:rPr lang="en-US" altLang="ko-KR" sz="1600" dirty="0" smtClean="0">
                <a:sym typeface="Wingdings" panose="05000000000000000000" pitchFamily="2" charset="2"/>
              </a:rPr>
              <a:t>Volley </a:t>
            </a:r>
            <a:r>
              <a:rPr lang="ko-KR" altLang="en-US" sz="1600" dirty="0" smtClean="0">
                <a:sym typeface="Wingdings" panose="05000000000000000000" pitchFamily="2" charset="2"/>
              </a:rPr>
              <a:t>라이브러리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안에는 이외에도 여러 유형의 객체가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일반적으로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StringRequest</a:t>
            </a:r>
            <a:r>
              <a:rPr lang="ko-KR" altLang="en-US" sz="1600" dirty="0" smtClean="0">
                <a:sym typeface="Wingdings" panose="05000000000000000000" pitchFamily="2" charset="2"/>
              </a:rPr>
              <a:t>이면 충분합니다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요청 객체를 </a:t>
            </a:r>
            <a:r>
              <a:rPr lang="en-US" altLang="ko-KR" sz="1600" dirty="0" smtClean="0">
                <a:sym typeface="Wingdings" panose="05000000000000000000" pitchFamily="2" charset="2"/>
              </a:rPr>
              <a:t>new </a:t>
            </a:r>
            <a:r>
              <a:rPr lang="ko-KR" altLang="en-US" sz="1600" dirty="0" smtClean="0">
                <a:sym typeface="Wingdings" panose="05000000000000000000" pitchFamily="2" charset="2"/>
              </a:rPr>
              <a:t>연산자로 만들 때는 네 개의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sz="1600" dirty="0" smtClean="0">
                <a:sym typeface="Wingdings" panose="05000000000000000000" pitchFamily="2" charset="2"/>
              </a:rPr>
              <a:t>GET()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</a:t>
            </a:r>
            <a:r>
              <a:rPr lang="en-US" altLang="ko-KR" sz="1600" dirty="0" smtClean="0">
                <a:sym typeface="Wingdings" panose="05000000000000000000" pitchFamily="2" charset="2"/>
              </a:rPr>
              <a:t>POST()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전달합니다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요청 방식을 지정하는 것입니다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둘째 파라미터로는 웹사이트 주소를 전달합니다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셋째 파라미터로는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응답받을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sz="1600" dirty="0" smtClean="0">
                <a:sym typeface="Wingdings" panose="05000000000000000000" pitchFamily="2" charset="2"/>
              </a:rPr>
              <a:t> 객체이며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리스너의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onRequest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응답을 받으면 자동으로 호출됩니다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넷째 파라미터로는 에러가 발생했을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호출될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sz="1600" dirty="0" smtClean="0">
                <a:sym typeface="Wingdings" panose="05000000000000000000" pitchFamily="2" charset="2"/>
              </a:rPr>
              <a:t> 객체를 전달합니다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여기서는 </a:t>
            </a:r>
            <a:r>
              <a:rPr lang="en-US" altLang="ko-KR" sz="1600" dirty="0" smtClean="0">
                <a:sym typeface="Wingdings" panose="05000000000000000000" pitchFamily="2" charset="2"/>
              </a:rPr>
              <a:t>GET </a:t>
            </a:r>
            <a:r>
              <a:rPr lang="ko-KR" altLang="en-US" sz="1600" dirty="0" smtClean="0">
                <a:sym typeface="Wingdings" panose="05000000000000000000" pitchFamily="2" charset="2"/>
              </a:rPr>
              <a:t>방식을 사용했지만</a:t>
            </a:r>
            <a:r>
              <a:rPr lang="en-US" altLang="ko-KR" sz="1600" dirty="0" smtClean="0">
                <a:sym typeface="Wingdings" panose="05000000000000000000" pitchFamily="2" charset="2"/>
              </a:rPr>
              <a:t>, POST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방식을 사용하면서 요청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파리미터를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전달하고자 한다면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getParams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반환하는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HashMap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객체에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sz="1600" dirty="0" smtClean="0">
                <a:sym typeface="Wingdings" panose="05000000000000000000" pitchFamily="2" charset="2"/>
              </a:rPr>
              <a:t> 값들을 넣어주면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여기서는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파라미터가</a:t>
            </a:r>
            <a:r>
              <a:rPr lang="ko-KR" altLang="en-US" sz="1600" dirty="0" smtClean="0">
                <a:sym typeface="Wingdings" panose="05000000000000000000" pitchFamily="2" charset="2"/>
              </a:rPr>
              <a:t> 없기 때문에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비워두었습니다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요청 객체를 만들었다면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 객체는 요청 큐에 넣어줍니다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요청 큐의 </a:t>
            </a:r>
            <a:r>
              <a:rPr lang="en-US" altLang="ko-KR" sz="1600" dirty="0" smtClean="0">
                <a:sym typeface="Wingdings" panose="05000000000000000000" pitchFamily="2" charset="2"/>
              </a:rPr>
              <a:t>add()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600" dirty="0" smtClean="0">
                <a:sym typeface="Wingdings" panose="05000000000000000000" pitchFamily="2" charset="2"/>
              </a:rPr>
              <a:t> 요청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책체를</a:t>
            </a:r>
            <a:r>
              <a:rPr lang="ko-KR" altLang="en-US" sz="1600" dirty="0" smtClean="0">
                <a:sym typeface="Wingdings" panose="05000000000000000000" pitchFamily="2" charset="2"/>
              </a:rPr>
              <a:t> 넣으면 요청 큐가 자동으로 요청과 응답 과정을 진행합니다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요청 객체는 </a:t>
            </a:r>
            <a:r>
              <a:rPr lang="en-US" altLang="ko-KR" sz="1600" dirty="0" smtClean="0">
                <a:sym typeface="Wingdings" panose="05000000000000000000" pitchFamily="2" charset="2"/>
              </a:rPr>
              <a:t>cache </a:t>
            </a:r>
            <a:r>
              <a:rPr lang="ko-KR" altLang="en-US" sz="1600" dirty="0" smtClean="0">
                <a:sym typeface="Wingdings" panose="05000000000000000000" pitchFamily="2" charset="2"/>
              </a:rPr>
              <a:t>메커니즘을 지원하는데 만약 이전 응답 결과를 사용하지 않겠다면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setShouldCache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사용해서 </a:t>
            </a:r>
            <a:r>
              <a:rPr lang="en-US" altLang="ko-KR" sz="1600" dirty="0" smtClean="0">
                <a:sym typeface="Wingdings" panose="05000000000000000000" pitchFamily="2" charset="2"/>
              </a:rPr>
              <a:t>cache</a:t>
            </a:r>
            <a:r>
              <a:rPr lang="ko-KR" altLang="en-US" sz="1600" dirty="0" smtClean="0">
                <a:sym typeface="Wingdings" panose="05000000000000000000" pitchFamily="2" charset="2"/>
              </a:rPr>
              <a:t>를 사용하지 않도록 설정하면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http</a:t>
            </a:r>
            <a:r>
              <a:rPr lang="ko-KR" altLang="en-US" sz="1600" dirty="0" smtClean="0">
                <a:sym typeface="Wingdings" panose="05000000000000000000" pitchFamily="2" charset="2"/>
              </a:rPr>
              <a:t>를 사용했을 때와 동일한 결과를 얻을 것입니다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60514"/>
            <a:ext cx="112481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request.setShouldCache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(false);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reqQueue.add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(request);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요청 보냄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(String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(data + "\n");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3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웹으로 가져온 데이터 보여주기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298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anose="05000000000000000000" pitchFamily="2" charset="2"/>
              </a:rPr>
              <a:t>웹으로 가져온 데이터 원본과 함께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웹뷰에서</a:t>
            </a:r>
            <a:r>
              <a:rPr lang="ko-KR" altLang="en-US" sz="2000" dirty="0" smtClean="0">
                <a:sym typeface="Wingdings" panose="05000000000000000000" pitchFamily="2" charset="2"/>
              </a:rPr>
              <a:t> 해당 페이지도 같이 볼 수 있도록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HTML </a:t>
            </a:r>
            <a:r>
              <a:rPr lang="ko-KR" altLang="en-US" sz="2000" dirty="0" smtClean="0">
                <a:sym typeface="Wingdings" panose="05000000000000000000" pitchFamily="2" charset="2"/>
              </a:rPr>
              <a:t>문서를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웹뷰에서</a:t>
            </a:r>
            <a:r>
              <a:rPr lang="ko-KR" altLang="en-US" sz="2000" dirty="0" smtClean="0">
                <a:sym typeface="Wingdings" panose="05000000000000000000" pitchFamily="2" charset="2"/>
              </a:rPr>
              <a:t> 보면 웹브라우저에서 보는 것처럼 표시합니다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sz="2000" dirty="0" smtClean="0">
                <a:sym typeface="Wingdings" panose="05000000000000000000" pitchFamily="2" charset="2"/>
              </a:rPr>
              <a:t>기존의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SampleHttp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프로젝트 혹은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SampleRequest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프로젝트 폴더를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JoyMissionWeb</a:t>
            </a:r>
            <a:r>
              <a:rPr lang="ko-KR" altLang="en-US" sz="2000" dirty="0" smtClean="0">
                <a:sym typeface="Wingdings" panose="05000000000000000000" pitchFamily="2" charset="2"/>
              </a:rPr>
              <a:t> 폴더로 복사하여 시작합니다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 smtClean="0">
                <a:sym typeface="Wingdings" panose="05000000000000000000" pitchFamily="2" charset="2"/>
              </a:rPr>
              <a:t>[</a:t>
            </a:r>
            <a:r>
              <a:rPr lang="ko-KR" altLang="en-US" sz="2000" dirty="0" smtClean="0">
                <a:sym typeface="Wingdings" panose="05000000000000000000" pitchFamily="2" charset="2"/>
              </a:rPr>
              <a:t>요청</a:t>
            </a:r>
            <a:r>
              <a:rPr lang="en-US" altLang="ko-KR" sz="2000" dirty="0" smtClean="0">
                <a:sym typeface="Wingdings" panose="05000000000000000000" pitchFamily="2" charset="2"/>
              </a:rPr>
              <a:t>]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누르면 웹 페이지를 데이터를 가져옵니다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sz="2000" dirty="0" smtClean="0">
                <a:sym typeface="Wingdings" panose="05000000000000000000" pitchFamily="2" charset="2"/>
              </a:rPr>
              <a:t>화면의 상단에는 원본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페이지지를</a:t>
            </a:r>
            <a:r>
              <a:rPr lang="ko-KR" altLang="en-US" sz="2000" dirty="0" smtClean="0">
                <a:sym typeface="Wingdings" panose="05000000000000000000" pitchFamily="2" charset="2"/>
              </a:rPr>
              <a:t> 보여주고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하단에는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웹뷰를</a:t>
            </a:r>
            <a:r>
              <a:rPr lang="ko-KR" altLang="en-US" sz="2000" dirty="0" smtClean="0">
                <a:sym typeface="Wingdings" panose="05000000000000000000" pitchFamily="2" charset="2"/>
              </a:rPr>
              <a:t> 추가하여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웹뷰에서</a:t>
            </a:r>
            <a:r>
              <a:rPr lang="ko-KR" altLang="en-US" sz="2000" dirty="0" smtClean="0">
                <a:sym typeface="Wingdings" panose="05000000000000000000" pitchFamily="2" charset="2"/>
              </a:rPr>
              <a:t> 보여줍니다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웹사이트에서 가져오는 정보는 여러 개일 수 있어서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웹뷰에서</a:t>
            </a:r>
            <a:r>
              <a:rPr lang="ko-KR" altLang="en-US" sz="2000" dirty="0" smtClean="0">
                <a:sym typeface="Wingdings" panose="05000000000000000000" pitchFamily="2" charset="2"/>
              </a:rPr>
              <a:t> 표시되는 문서는 제한적입니다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501008"/>
            <a:ext cx="6613641" cy="3158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044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10-3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웹으로 가져온 데이터 보여주기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298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anose="05000000000000000000" pitchFamily="2" charset="2"/>
              </a:rPr>
              <a:t>웹으로 가져온 데이터 원본과 함께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웹뷰에서</a:t>
            </a:r>
            <a:r>
              <a:rPr lang="ko-KR" altLang="en-US" sz="2000" dirty="0" smtClean="0">
                <a:sym typeface="Wingdings" panose="05000000000000000000" pitchFamily="2" charset="2"/>
              </a:rPr>
              <a:t> 해당 페이지도 같이 볼 수 있도록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001029"/>
            <a:ext cx="1124811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WebView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webView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webView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R.id.webView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WebSettings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settings = </a:t>
            </a:r>
            <a:r>
              <a:rPr lang="en-US" altLang="ko-KR" sz="1600" dirty="0" err="1">
                <a:latin typeface="Consolas" panose="020B0609020204030204" pitchFamily="49" charset="0"/>
              </a:rPr>
              <a:t>webView.getSettings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settings.setJavaScriptEnabled</a:t>
            </a:r>
            <a:r>
              <a:rPr lang="en-US" altLang="ko-KR" sz="1600" dirty="0" smtClean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handler.post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Runnable()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public void run()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textView.setText(output);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webView.loadData</a:t>
            </a:r>
            <a:r>
              <a:rPr lang="en-US" altLang="ko-KR" sz="1600" dirty="0">
                <a:latin typeface="Consolas" panose="020B0609020204030204" pitchFamily="49" charset="0"/>
              </a:rPr>
              <a:t>(output, "text/html", "UTF8");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13" y="1269388"/>
            <a:ext cx="2987299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10-1 Networking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네트워크 연결 방식 이해하기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단순한 방식은 클라이언트와 서버가 일대일로 연결되어 있는 </a:t>
            </a:r>
            <a:r>
              <a:rPr lang="en-US" altLang="ko-KR" dirty="0" smtClean="0">
                <a:sym typeface="Wingdings" panose="05000000000000000000" pitchFamily="2" charset="2"/>
              </a:rPr>
              <a:t>2-tier C/S(Client/Server) </a:t>
            </a:r>
            <a:r>
              <a:rPr lang="ko-KR" altLang="en-US" dirty="0" err="1" smtClean="0">
                <a:sym typeface="Wingdings" panose="05000000000000000000" pitchFamily="2" charset="2"/>
              </a:rPr>
              <a:t>연결방식입니다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웹에 사용하는 </a:t>
            </a:r>
            <a:r>
              <a:rPr lang="en-US" altLang="ko-KR" dirty="0" smtClean="0">
                <a:sym typeface="Wingdings" panose="05000000000000000000" pitchFamily="2" charset="2"/>
              </a:rPr>
              <a:t>HTTP </a:t>
            </a:r>
            <a:r>
              <a:rPr lang="ko-KR" altLang="en-US" dirty="0" smtClean="0">
                <a:sym typeface="Wingdings" panose="05000000000000000000" pitchFamily="2" charset="2"/>
              </a:rPr>
              <a:t>프로토콜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파일 전송에 사용하는 </a:t>
            </a:r>
            <a:r>
              <a:rPr lang="en-US" altLang="ko-KR" dirty="0" smtClean="0">
                <a:sym typeface="Wingdings" panose="05000000000000000000" pitchFamily="2" charset="2"/>
              </a:rPr>
              <a:t>FTP </a:t>
            </a:r>
            <a:r>
              <a:rPr lang="ko-KR" altLang="en-US" dirty="0" smtClean="0">
                <a:sym typeface="Wingdings" panose="05000000000000000000" pitchFamily="2" charset="2"/>
              </a:rPr>
              <a:t>프로토콜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메일을 주고받는 </a:t>
            </a:r>
            <a:r>
              <a:rPr lang="en-US" altLang="ko-KR" dirty="0" smtClean="0">
                <a:sym typeface="Wingdings" panose="05000000000000000000" pitchFamily="2" charset="2"/>
              </a:rPr>
              <a:t>POP3 </a:t>
            </a:r>
            <a:r>
              <a:rPr lang="ko-KR" altLang="en-US" dirty="0" smtClean="0">
                <a:sym typeface="Wingdings" panose="05000000000000000000" pitchFamily="2" charset="2"/>
              </a:rPr>
              <a:t>등은 간단히 서버로 접속하여 처리하는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3-tier </a:t>
            </a:r>
            <a:r>
              <a:rPr lang="ko-KR" altLang="en-US" dirty="0" err="1" smtClean="0">
                <a:sym typeface="Wingdings" panose="05000000000000000000" pitchFamily="2" charset="2"/>
              </a:rPr>
              <a:t>연결방식을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응용 서버와 데이터 서버를 분리하면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서버를 좀 더 유연하게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중간에 비즈니스 </a:t>
            </a:r>
            <a:r>
              <a:rPr lang="ko-KR" altLang="en-US" dirty="0" err="1" smtClean="0">
                <a:sym typeface="Wingdings" panose="05000000000000000000" pitchFamily="2" charset="2"/>
              </a:rPr>
              <a:t>로직을</a:t>
            </a:r>
            <a:r>
              <a:rPr lang="ko-KR" altLang="en-US" dirty="0" smtClean="0">
                <a:sym typeface="Wingdings" panose="05000000000000000000" pitchFamily="2" charset="2"/>
              </a:rPr>
              <a:t> 처리하는 응용 서버가 좀 더 다양한 역할을 할 수 있다는 장점이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343472" y="2266999"/>
            <a:ext cx="5181723" cy="917867"/>
            <a:chOff x="1343472" y="2266999"/>
            <a:chExt cx="5181723" cy="9178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343472" y="242088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941019" y="242088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927648" y="2564904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25792" y="2266999"/>
              <a:ext cx="1356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요청</a:t>
              </a:r>
              <a:r>
                <a:rPr lang="en-US" altLang="ko-KR" sz="1400" dirty="0" smtClean="0"/>
                <a:t>(Request)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3273" y="2877089"/>
              <a:ext cx="1481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응답</a:t>
              </a:r>
              <a:r>
                <a:rPr lang="en-US" altLang="ko-KR" sz="1400" dirty="0" smtClean="0"/>
                <a:t>(Response)</a:t>
              </a:r>
              <a:endParaRPr lang="ko-KR" altLang="en-US" sz="14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2927648" y="2862810"/>
              <a:ext cx="2013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343472" y="4313917"/>
            <a:ext cx="8856984" cy="936075"/>
            <a:chOff x="1343472" y="3904622"/>
            <a:chExt cx="8856984" cy="93607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343472" y="4076719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941019" y="4076719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Application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927648" y="4220735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25792" y="3922830"/>
              <a:ext cx="1356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요청</a:t>
              </a:r>
              <a:r>
                <a:rPr lang="en-US" altLang="ko-KR" sz="1400" dirty="0" smtClean="0"/>
                <a:t>(Request)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63273" y="4532920"/>
              <a:ext cx="1481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응답</a:t>
              </a:r>
              <a:r>
                <a:rPr lang="en-US" altLang="ko-KR" sz="1400" dirty="0" smtClean="0"/>
                <a:t>(Response)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2927648" y="4518641"/>
              <a:ext cx="2013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8616280" y="407671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Data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6525449" y="4202527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546274" y="3904622"/>
              <a:ext cx="1911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데이터 요청</a:t>
              </a:r>
              <a:r>
                <a:rPr lang="en-US" altLang="ko-KR" sz="1400" dirty="0" smtClean="0"/>
                <a:t>(Request)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0145" y="4514712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데이터 응답</a:t>
              </a:r>
              <a:r>
                <a:rPr lang="en-US" altLang="ko-KR" sz="1400" dirty="0" smtClean="0"/>
                <a:t>(Response)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6525449" y="4500433"/>
              <a:ext cx="2013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10-1 Networking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단말 간의 통신이 일반화되며 클라이언트와 서버의 관계는 피어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투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피어</a:t>
            </a:r>
            <a:r>
              <a:rPr lang="en-US" altLang="ko-KR" dirty="0" smtClean="0">
                <a:sym typeface="Wingdings" panose="05000000000000000000" pitchFamily="2" charset="2"/>
              </a:rPr>
              <a:t>(Peer-to-Peer) </a:t>
            </a:r>
            <a:r>
              <a:rPr lang="ko-KR" altLang="en-US" dirty="0" smtClean="0">
                <a:sym typeface="Wingdings" panose="05000000000000000000" pitchFamily="2" charset="2"/>
              </a:rPr>
              <a:t>통신으로 불리는 </a:t>
            </a:r>
            <a:r>
              <a:rPr lang="en-US" altLang="ko-KR" dirty="0" smtClean="0">
                <a:sym typeface="Wingdings" panose="05000000000000000000" pitchFamily="2" charset="2"/>
              </a:rPr>
              <a:t>P2P </a:t>
            </a:r>
            <a:r>
              <a:rPr lang="ko-KR" altLang="en-US" dirty="0" smtClean="0">
                <a:sym typeface="Wingdings" panose="05000000000000000000" pitchFamily="2" charset="2"/>
              </a:rPr>
              <a:t>모델로도 변형되어 사용되기도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P2P </a:t>
            </a:r>
            <a:r>
              <a:rPr lang="ko-KR" altLang="en-US" dirty="0" smtClean="0">
                <a:sym typeface="Wingdings" panose="05000000000000000000" pitchFamily="2" charset="2"/>
              </a:rPr>
              <a:t>모델은 서버를 두지 않고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단말끼리</a:t>
            </a:r>
            <a:r>
              <a:rPr lang="ko-KR" altLang="en-US" dirty="0" smtClean="0">
                <a:sym typeface="Wingdings" panose="05000000000000000000" pitchFamily="2" charset="2"/>
              </a:rPr>
              <a:t> 서버와 클라이언트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모델은 정보 검색이나 파일 송수신으로 정보를 공유하는데 많이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흔히 사용하는 메신저 서비스나 인터넷 전화에 사용되는 </a:t>
            </a:r>
            <a:r>
              <a:rPr lang="en-US" altLang="ko-KR" dirty="0" smtClean="0">
                <a:sym typeface="Wingdings" panose="05000000000000000000" pitchFamily="2" charset="2"/>
              </a:rPr>
              <a:t>SIP(Session Initiation Protocol) </a:t>
            </a:r>
            <a:r>
              <a:rPr lang="ko-KR" altLang="en-US" dirty="0" smtClean="0">
                <a:sym typeface="Wingdings" panose="05000000000000000000" pitchFamily="2" charset="2"/>
              </a:rPr>
              <a:t>기반의 서비스들은 서버가 있긴 하지만 </a:t>
            </a:r>
            <a:r>
              <a:rPr lang="en-US" altLang="ko-KR" dirty="0" smtClean="0">
                <a:sym typeface="Wingdings" panose="05000000000000000000" pitchFamily="2" charset="2"/>
              </a:rPr>
              <a:t>P2P </a:t>
            </a:r>
            <a:r>
              <a:rPr lang="ko-KR" altLang="en-US" dirty="0" smtClean="0">
                <a:sym typeface="Wingdings" panose="05000000000000000000" pitchFamily="2" charset="2"/>
              </a:rPr>
              <a:t>모델의 특성을 가지고 있습니</a:t>
            </a:r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일반적으로 단말기에서 필요로 하는 데이터들은 </a:t>
            </a:r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에서 관리합니다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네트워크를 </a:t>
            </a:r>
            <a:r>
              <a:rPr lang="ko-KR" altLang="en-US" dirty="0">
                <a:sym typeface="Wingdings" panose="05000000000000000000" pitchFamily="2" charset="2"/>
              </a:rPr>
              <a:t>통해 </a:t>
            </a:r>
            <a:r>
              <a:rPr lang="ko-KR" altLang="en-US" dirty="0" smtClean="0">
                <a:sym typeface="Wingdings" panose="05000000000000000000" pitchFamily="2" charset="2"/>
              </a:rPr>
              <a:t>서버로부터 </a:t>
            </a:r>
            <a:r>
              <a:rPr lang="ko-KR" altLang="en-US" dirty="0">
                <a:sym typeface="Wingdings" panose="05000000000000000000" pitchFamily="2" charset="2"/>
              </a:rPr>
              <a:t>데이터를 </a:t>
            </a:r>
            <a:r>
              <a:rPr lang="ko-KR" altLang="en-US" dirty="0" smtClean="0">
                <a:sym typeface="Wingdings" panose="05000000000000000000" pitchFamily="2" charset="2"/>
              </a:rPr>
              <a:t>가져오는 통신 </a:t>
            </a:r>
            <a:r>
              <a:rPr lang="ko-KR" altLang="en-US" dirty="0">
                <a:sym typeface="Wingdings" panose="05000000000000000000" pitchFamily="2" charset="2"/>
              </a:rPr>
              <a:t>방식은 크게 </a:t>
            </a:r>
            <a:r>
              <a:rPr lang="en-US" altLang="ko-KR" dirty="0" smtClean="0">
                <a:sym typeface="Wingdings" panose="05000000000000000000" pitchFamily="2" charset="2"/>
              </a:rPr>
              <a:t>HTTP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Socket </a:t>
            </a:r>
            <a:r>
              <a:rPr lang="ko-KR" altLang="en-US" dirty="0" smtClean="0">
                <a:sym typeface="Wingdings" panose="05000000000000000000" pitchFamily="2" charset="2"/>
              </a:rPr>
              <a:t>방식이란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가지가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HTTP(</a:t>
            </a:r>
            <a:r>
              <a:rPr lang="en-US" altLang="ko-KR" b="1" dirty="0" err="1" smtClean="0">
                <a:sym typeface="Wingdings" panose="05000000000000000000" pitchFamily="2" charset="2"/>
              </a:rPr>
              <a:t>HyperText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Transfer Protocol</a:t>
            </a:r>
            <a:r>
              <a:rPr lang="en-US" altLang="ko-KR" b="1" dirty="0" smtClean="0"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ym typeface="Wingdings" panose="05000000000000000000" pitchFamily="2" charset="2"/>
              </a:rPr>
              <a:t>방식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의 요청</a:t>
            </a:r>
            <a:r>
              <a:rPr lang="en-US" altLang="ko-KR" dirty="0">
                <a:sym typeface="Wingdings" panose="05000000000000000000" pitchFamily="2" charset="2"/>
              </a:rPr>
              <a:t>(Request)</a:t>
            </a:r>
            <a:r>
              <a:rPr lang="ko-KR" altLang="en-US" dirty="0">
                <a:sym typeface="Wingdings" panose="05000000000000000000" pitchFamily="2" charset="2"/>
              </a:rPr>
              <a:t>이 있을 때만 서버가 응답</a:t>
            </a:r>
            <a:r>
              <a:rPr lang="en-US" altLang="ko-KR" dirty="0">
                <a:sym typeface="Wingdings" panose="05000000000000000000" pitchFamily="2" charset="2"/>
              </a:rPr>
              <a:t>(Response)</a:t>
            </a:r>
            <a:r>
              <a:rPr lang="ko-KR" altLang="en-US" dirty="0">
                <a:sym typeface="Wingdings" panose="05000000000000000000" pitchFamily="2" charset="2"/>
              </a:rPr>
              <a:t>하여 해당 정보를 전송하고 곧바로 연결을 종료하는 </a:t>
            </a:r>
            <a:r>
              <a:rPr lang="ko-KR" altLang="en-US" dirty="0" smtClean="0">
                <a:sym typeface="Wingdings" panose="05000000000000000000" pitchFamily="2" charset="2"/>
              </a:rPr>
              <a:t>방식이며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특성을 </a:t>
            </a:r>
            <a:r>
              <a:rPr lang="ko-KR" altLang="en-US" b="1" dirty="0" err="1">
                <a:sym typeface="Wingdings" panose="05000000000000000000" pitchFamily="2" charset="2"/>
              </a:rPr>
              <a:t>비연결성</a:t>
            </a:r>
            <a:r>
              <a:rPr lang="en-US" altLang="ko-KR" b="1" dirty="0">
                <a:sym typeface="Wingdings" panose="05000000000000000000" pitchFamily="2" charset="2"/>
              </a:rPr>
              <a:t>(Stateless)</a:t>
            </a:r>
            <a:r>
              <a:rPr lang="ko-KR" altLang="en-US" dirty="0">
                <a:sym typeface="Wingdings" panose="05000000000000000000" pitchFamily="2" charset="2"/>
              </a:rPr>
              <a:t>이라고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실시간 </a:t>
            </a:r>
            <a:r>
              <a:rPr lang="ko-KR" altLang="en-US" dirty="0">
                <a:sym typeface="Wingdings" panose="05000000000000000000" pitchFamily="2" charset="2"/>
              </a:rPr>
              <a:t>연결이 아닌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필요한 경우에만 </a:t>
            </a:r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로 접근하는 콘텐츠 위주의 데이터를 사용할 때 용이합니다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</a:t>
            </a:r>
            <a:r>
              <a:rPr lang="ko-KR" altLang="en-US" dirty="0">
                <a:sym typeface="Wingdings" panose="05000000000000000000" pitchFamily="2" charset="2"/>
              </a:rPr>
              <a:t>게시물에 대한 내용을 요청하기 위해 실시간으로 연결을 유지하는 </a:t>
            </a:r>
            <a:r>
              <a:rPr lang="en-US" altLang="ko-KR" dirty="0">
                <a:sym typeface="Wingdings" panose="05000000000000000000" pitchFamily="2" charset="2"/>
              </a:rPr>
              <a:t>Socket</a:t>
            </a:r>
            <a:r>
              <a:rPr lang="ko-KR" altLang="en-US" dirty="0">
                <a:sym typeface="Wingdings" panose="05000000000000000000" pitchFamily="2" charset="2"/>
              </a:rPr>
              <a:t>통신을 사용하게 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게시물을 받은 후에도 계속 통신을 위한 연결이 성립되어 있어 부하가 걸리게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일반적으로 </a:t>
            </a:r>
            <a:r>
              <a:rPr lang="ko-KR" altLang="en-US" dirty="0">
                <a:sym typeface="Wingdings" panose="05000000000000000000" pitchFamily="2" charset="2"/>
              </a:rPr>
              <a:t>모바일 어플리케이션은 필요한 경우에만 </a:t>
            </a:r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로 정보를 요청하는 경우가 많은데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이러한 </a:t>
            </a:r>
            <a:r>
              <a:rPr lang="en-US" altLang="ko-KR" dirty="0">
                <a:sym typeface="Wingdings" panose="05000000000000000000" pitchFamily="2" charset="2"/>
              </a:rPr>
              <a:t>Web Server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통신을 주로 사용하며 비용 및 유지보수 등 대부분의 방면에서 </a:t>
            </a:r>
            <a:r>
              <a:rPr lang="ko-KR" altLang="en-US" dirty="0" smtClean="0">
                <a:sym typeface="Wingdings" panose="05000000000000000000" pitchFamily="2" charset="2"/>
              </a:rPr>
              <a:t>좋습니다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4460290"/>
            <a:ext cx="4523624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일반적으로 단말기에서 필요로 하는 데이터들은 </a:t>
            </a:r>
            <a:r>
              <a:rPr lang="en-US" altLang="ko-KR" dirty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에서 관리합니다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네트워크를 </a:t>
            </a:r>
            <a:r>
              <a:rPr lang="ko-KR" altLang="en-US" dirty="0">
                <a:sym typeface="Wingdings" panose="05000000000000000000" pitchFamily="2" charset="2"/>
              </a:rPr>
              <a:t>통해 </a:t>
            </a:r>
            <a:r>
              <a:rPr lang="ko-KR" altLang="en-US" dirty="0" smtClean="0">
                <a:sym typeface="Wingdings" panose="05000000000000000000" pitchFamily="2" charset="2"/>
              </a:rPr>
              <a:t>서버로부터 </a:t>
            </a:r>
            <a:r>
              <a:rPr lang="ko-KR" altLang="en-US" dirty="0">
                <a:sym typeface="Wingdings" panose="05000000000000000000" pitchFamily="2" charset="2"/>
              </a:rPr>
              <a:t>데이터를 </a:t>
            </a:r>
            <a:r>
              <a:rPr lang="ko-KR" altLang="en-US" dirty="0" smtClean="0">
                <a:sym typeface="Wingdings" panose="05000000000000000000" pitchFamily="2" charset="2"/>
              </a:rPr>
              <a:t>가져오는 통신 </a:t>
            </a:r>
            <a:r>
              <a:rPr lang="ko-KR" altLang="en-US" dirty="0">
                <a:sym typeface="Wingdings" panose="05000000000000000000" pitchFamily="2" charset="2"/>
              </a:rPr>
              <a:t>방식은 크게 </a:t>
            </a:r>
            <a:r>
              <a:rPr lang="en-US" altLang="ko-KR" dirty="0" smtClean="0">
                <a:sym typeface="Wingdings" panose="05000000000000000000" pitchFamily="2" charset="2"/>
              </a:rPr>
              <a:t>HTTP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Socket </a:t>
            </a:r>
            <a:r>
              <a:rPr lang="ko-KR" altLang="en-US" dirty="0" smtClean="0">
                <a:sym typeface="Wingdings" panose="05000000000000000000" pitchFamily="2" charset="2"/>
              </a:rPr>
              <a:t>방식이란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가지가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Socket </a:t>
            </a:r>
            <a:r>
              <a:rPr lang="ko-KR" altLang="en-US" b="1" dirty="0" smtClean="0">
                <a:sym typeface="Wingdings" panose="05000000000000000000" pitchFamily="2" charset="2"/>
              </a:rPr>
              <a:t>방식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Server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가 특정 </a:t>
            </a:r>
            <a:r>
              <a:rPr lang="en-US" altLang="ko-KR" dirty="0">
                <a:sym typeface="Wingdings" panose="05000000000000000000" pitchFamily="2" charset="2"/>
              </a:rPr>
              <a:t>Port</a:t>
            </a:r>
            <a:r>
              <a:rPr lang="ko-KR" altLang="en-US" dirty="0">
                <a:sym typeface="Wingdings" panose="05000000000000000000" pitchFamily="2" charset="2"/>
              </a:rPr>
              <a:t>를 통해 실시간으로 양방향 통신을 하는 방식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Socket </a:t>
            </a:r>
            <a:r>
              <a:rPr lang="ko-KR" altLang="en-US" dirty="0">
                <a:sym typeface="Wingdings" panose="05000000000000000000" pitchFamily="2" charset="2"/>
              </a:rPr>
              <a:t>통신은 </a:t>
            </a:r>
            <a:r>
              <a:rPr lang="en-US" altLang="ko-KR" dirty="0">
                <a:sym typeface="Wingdings" panose="05000000000000000000" pitchFamily="2" charset="2"/>
              </a:rPr>
              <a:t>Server </a:t>
            </a:r>
            <a:r>
              <a:rPr lang="ko-KR" altLang="en-US" dirty="0">
                <a:sym typeface="Wingdings" panose="05000000000000000000" pitchFamily="2" charset="2"/>
              </a:rPr>
              <a:t>역시 </a:t>
            </a:r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로 요청을 보낼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계속 연결을 유지하는 </a:t>
            </a:r>
            <a:r>
              <a:rPr lang="ko-KR" altLang="en-US" dirty="0" err="1">
                <a:sym typeface="Wingdings" panose="05000000000000000000" pitchFamily="2" charset="2"/>
              </a:rPr>
              <a:t>연결지향형</a:t>
            </a:r>
            <a:r>
              <a:rPr lang="ko-KR" altLang="en-US" dirty="0">
                <a:sym typeface="Wingdings" panose="05000000000000000000" pitchFamily="2" charset="2"/>
              </a:rPr>
              <a:t> 통신이기 때문에 실시간 통신이 필요한 경우에 자주 사용됩니다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예를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실시간 동영상 </a:t>
            </a:r>
            <a:r>
              <a:rPr lang="en-US" altLang="ko-KR" dirty="0">
                <a:sym typeface="Wingdings" panose="05000000000000000000" pitchFamily="2" charset="2"/>
              </a:rPr>
              <a:t>Streaming </a:t>
            </a:r>
            <a:r>
              <a:rPr lang="ko-KR" altLang="en-US" dirty="0">
                <a:sym typeface="Wingdings" panose="05000000000000000000" pitchFamily="2" charset="2"/>
              </a:rPr>
              <a:t>서비스를 </a:t>
            </a:r>
            <a:r>
              <a:rPr lang="en-US" altLang="ko-KR" dirty="0" smtClean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통신으로 </a:t>
            </a:r>
            <a:r>
              <a:rPr lang="ko-KR" altLang="en-US" dirty="0" smtClean="0">
                <a:sym typeface="Wingdings" panose="05000000000000000000" pitchFamily="2" charset="2"/>
              </a:rPr>
              <a:t>구현한다면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ko-KR" altLang="en-US" dirty="0">
                <a:sym typeface="Wingdings" panose="05000000000000000000" pitchFamily="2" charset="2"/>
              </a:rPr>
              <a:t>서버로 동영상을 요청하기 위해서는 동영상이 종료되는 순간까지 계속해서 </a:t>
            </a:r>
            <a:r>
              <a:rPr lang="en-US" altLang="ko-KR" dirty="0" smtClean="0">
                <a:sym typeface="Wingdings" panose="05000000000000000000" pitchFamily="2" charset="2"/>
              </a:rPr>
              <a:t>HTTP </a:t>
            </a:r>
            <a:r>
              <a:rPr lang="ko-KR" altLang="en-US" dirty="0" smtClean="0">
                <a:sym typeface="Wingdings" panose="05000000000000000000" pitchFamily="2" charset="2"/>
              </a:rPr>
              <a:t>통신을 </a:t>
            </a:r>
            <a:r>
              <a:rPr lang="ko-KR" altLang="en-US" dirty="0">
                <a:sym typeface="Wingdings" panose="05000000000000000000" pitchFamily="2" charset="2"/>
              </a:rPr>
              <a:t>보내야 하고 이러한 구조는 계속 연결을 요청하기 때문에 부하가 걸리게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그러므로 이러한 경우에는 </a:t>
            </a:r>
            <a:r>
              <a:rPr lang="en-US" altLang="ko-KR" dirty="0">
                <a:sym typeface="Wingdings" panose="05000000000000000000" pitchFamily="2" charset="2"/>
              </a:rPr>
              <a:t>Socket</a:t>
            </a:r>
            <a:r>
              <a:rPr lang="ko-KR" altLang="en-US" dirty="0">
                <a:sym typeface="Wingdings" panose="05000000000000000000" pitchFamily="2" charset="2"/>
              </a:rPr>
              <a:t>을 통해 구현하는 것이 적합합니다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92" y="4365104"/>
            <a:ext cx="4517528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ko-KR" altLang="en-US" b="1" dirty="0" smtClean="0">
                <a:sym typeface="Wingdings" panose="05000000000000000000" pitchFamily="2" charset="2"/>
              </a:rPr>
              <a:t>클라이언트와 서버 소켓</a:t>
            </a:r>
            <a:r>
              <a:rPr lang="ko-KR" altLang="en-US" dirty="0" smtClean="0">
                <a:sym typeface="Wingdings" panose="05000000000000000000" pitchFamily="2" charset="2"/>
              </a:rPr>
              <a:t>을 만들어 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주의 사항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소켓 연결 등을 시도하거나 응답을 받아 처리할 때 스레드를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강제 사항입니다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원격지에 데이터를 요청하고 응답을 기다리는 시간이 길어질 수 있는 상황에서 스레드를 사용하고 있기 때문에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업데이트를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핸들러를</a:t>
            </a:r>
            <a:r>
              <a:rPr lang="ko-KR" altLang="en-US" dirty="0" smtClean="0">
                <a:sym typeface="Wingdings" panose="05000000000000000000" pitchFamily="2" charset="2"/>
              </a:rPr>
              <a:t>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SampleSocket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com.example.socket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>, orientation</a:t>
            </a:r>
            <a:r>
              <a:rPr lang="ko-KR" altLang="en-US" dirty="0" smtClean="0">
                <a:sym typeface="Wingdings" panose="05000000000000000000" pitchFamily="2" charset="2"/>
              </a:rPr>
              <a:t>은</a:t>
            </a:r>
            <a:r>
              <a:rPr lang="en-US" altLang="ko-KR" dirty="0" smtClean="0">
                <a:sym typeface="Wingdings" panose="05000000000000000000" pitchFamily="2" charset="2"/>
              </a:rPr>
              <a:t> 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위쪽과 아래쪽을 분할하여 위쪽은 </a:t>
            </a:r>
            <a:r>
              <a:rPr lang="en-US" altLang="ko-KR" dirty="0" smtClean="0">
                <a:sym typeface="Wingdings" panose="05000000000000000000" pitchFamily="2" charset="2"/>
              </a:rPr>
              <a:t>Client, </a:t>
            </a:r>
            <a:r>
              <a:rPr lang="ko-KR" altLang="en-US" dirty="0" smtClean="0">
                <a:sym typeface="Wingdings" panose="05000000000000000000" pitchFamily="2" charset="2"/>
              </a:rPr>
              <a:t>아래쪽은 </a:t>
            </a:r>
            <a:r>
              <a:rPr lang="en-US" altLang="ko-KR" dirty="0" smtClean="0">
                <a:sym typeface="Wingdings" panose="05000000000000000000" pitchFamily="2" charset="2"/>
              </a:rPr>
              <a:t>Server </a:t>
            </a:r>
            <a:r>
              <a:rPr lang="ko-KR" altLang="en-US" dirty="0" smtClean="0">
                <a:sym typeface="Wingdings" panose="05000000000000000000" pitchFamily="2" charset="2"/>
              </a:rPr>
              <a:t>영역으로 사용하기 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을 두 개 추가하고 위 아래 공간을 나누어 가질 수 있도록 </a:t>
            </a:r>
            <a:r>
              <a:rPr lang="en-US" altLang="ko-KR" dirty="0" smtClean="0">
                <a:sym typeface="Wingdings" panose="05000000000000000000" pitchFamily="2" charset="2"/>
              </a:rPr>
              <a:t>layout_height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0dp,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layout_weight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로 각각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 레이아웃에는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입력상자와</a:t>
            </a:r>
            <a:r>
              <a:rPr lang="ko-KR" altLang="en-US" dirty="0" smtClean="0">
                <a:sym typeface="Wingdings" panose="05000000000000000000" pitchFamily="2" charset="2"/>
              </a:rPr>
              <a:t> 버튼</a:t>
            </a:r>
            <a:r>
              <a:rPr lang="en-US" altLang="ko-KR" dirty="0" smtClean="0">
                <a:sym typeface="Wingdings" panose="05000000000000000000" pitchFamily="2" charset="2"/>
              </a:rPr>
              <a:t>('</a:t>
            </a:r>
            <a:r>
              <a:rPr lang="ko-KR" altLang="en-US" b="1" dirty="0" smtClean="0">
                <a:sym typeface="Wingdings" panose="05000000000000000000" pitchFamily="2" charset="2"/>
              </a:rPr>
              <a:t>전송</a:t>
            </a:r>
            <a:r>
              <a:rPr lang="en-US" altLang="ko-KR" dirty="0" smtClean="0">
                <a:sym typeface="Wingdings" panose="05000000000000000000" pitchFamily="2" charset="2"/>
              </a:rPr>
              <a:t>')</a:t>
            </a:r>
            <a:r>
              <a:rPr lang="ko-KR" altLang="en-US" dirty="0" smtClean="0">
                <a:sym typeface="Wingdings" panose="05000000000000000000" pitchFamily="2" charset="2"/>
              </a:rPr>
              <a:t> 하나씩 추가하고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스크롤뷰에</a:t>
            </a:r>
            <a:r>
              <a:rPr lang="ko-KR" altLang="en-US" dirty="0" smtClean="0">
                <a:sym typeface="Wingdings" panose="05000000000000000000" pitchFamily="2" charset="2"/>
              </a:rPr>
              <a:t> 포함된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배경색을 밝은 파랑으로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아래 레이아웃에는 버튼</a:t>
            </a:r>
            <a:r>
              <a:rPr lang="en-US" altLang="ko-KR" dirty="0" smtClean="0">
                <a:sym typeface="Wingdings" panose="05000000000000000000" pitchFamily="2" charset="2"/>
              </a:rPr>
              <a:t>('</a:t>
            </a:r>
            <a:r>
              <a:rPr lang="ko-KR" altLang="en-US" b="1" dirty="0" smtClean="0">
                <a:sym typeface="Wingdings" panose="05000000000000000000" pitchFamily="2" charset="2"/>
              </a:rPr>
              <a:t>서버 시작</a:t>
            </a:r>
            <a:r>
              <a:rPr lang="en-US" altLang="ko-KR" dirty="0" smtClean="0">
                <a:sym typeface="Wingdings" panose="05000000000000000000" pitchFamily="2" charset="2"/>
              </a:rPr>
              <a:t>')</a:t>
            </a:r>
            <a:r>
              <a:rPr lang="ko-KR" altLang="en-US" dirty="0" smtClean="0">
                <a:sym typeface="Wingdings" panose="05000000000000000000" pitchFamily="2" charset="2"/>
              </a:rPr>
              <a:t> 하나와 </a:t>
            </a:r>
            <a:r>
              <a:rPr lang="ko-KR" altLang="en-US" dirty="0" err="1" smtClean="0">
                <a:sym typeface="Wingdings" panose="05000000000000000000" pitchFamily="2" charset="2"/>
              </a:rPr>
              <a:t>스크롤뷰에</a:t>
            </a:r>
            <a:r>
              <a:rPr lang="ko-KR" altLang="en-US" dirty="0" smtClean="0">
                <a:sym typeface="Wingdings" panose="05000000000000000000" pitchFamily="2" charset="2"/>
              </a:rPr>
              <a:t> 포함된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배경색은 오렌지색으로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텍스트뷰들의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ko-KR" altLang="en-US" dirty="0" smtClean="0">
                <a:sym typeface="Wingdings" panose="05000000000000000000" pitchFamily="2" charset="2"/>
              </a:rPr>
              <a:t>는 모두 </a:t>
            </a:r>
            <a:r>
              <a:rPr lang="en-US" altLang="ko-KR" dirty="0">
                <a:sym typeface="Wingdings" panose="05000000000000000000" pitchFamily="2" charset="2"/>
              </a:rPr>
              <a:t>20sp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완성된 레이아웃은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activity_main.xml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9" y="1292914"/>
            <a:ext cx="8532301" cy="43683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35" y="1223033"/>
            <a:ext cx="2555777" cy="45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Socket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3698684" cy="5659818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 안에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변수로 선언하고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findViewById()</a:t>
            </a:r>
            <a:r>
              <a:rPr lang="ko-KR" altLang="en-US" sz="1600" dirty="0" smtClean="0">
                <a:sym typeface="Wingdings" panose="05000000000000000000" pitchFamily="2" charset="2"/>
              </a:rPr>
              <a:t>로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찾아 변수에 할당합니다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첫째 버튼을 클릭할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 만들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send()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호출하도록 하고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둘째 버튼을 클릭할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startServer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그런데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 두 개의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모두 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네트워킹 기능을 사용할 것이므로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스레드로 만들어야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따라서 버튼을 클릭했을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스레드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안에서 동작하게 만드는 것이 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중요합니다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151784" y="860514"/>
            <a:ext cx="7549428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TextView textView2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Handler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handler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Handler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textView2 = findViewById(R.id.textView2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final String data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new Thread(new Runnable()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public void run()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send(data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  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}).start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4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20776</TotalTime>
  <Words>2728</Words>
  <Application>Microsoft Office PowerPoint</Application>
  <PresentationFormat>와이드스크린</PresentationFormat>
  <Paragraphs>485</Paragraphs>
  <Slides>28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D2Coding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10 Networking</vt:lpstr>
      <vt:lpstr>10-1 Networking 이란?  </vt:lpstr>
      <vt:lpstr>10-1 Networking 이란?  </vt:lpstr>
      <vt:lpstr>10-2 소켓 사용하기</vt:lpstr>
      <vt:lpstr>10-2 소켓 사용하기</vt:lpstr>
      <vt:lpstr>10-2 소켓 사용하기</vt:lpstr>
      <vt:lpstr>10-2 소켓 사용하기: Socket 실습 – activity_main.xml</vt:lpstr>
      <vt:lpstr>10-2 소켓 사용하기: Socket 실습 – MainActivity.java </vt:lpstr>
      <vt:lpstr>10-2 소켓 사용하기: Socket 실습 – MainActivity.java </vt:lpstr>
      <vt:lpstr>10-2 소켓 사용하기: Socket 실습 – MainActivity.java </vt:lpstr>
      <vt:lpstr>10-2 소켓 사용하기: Socket 실습 – MainActivity.java </vt:lpstr>
      <vt:lpstr>10-2 소켓 사용하기: Socket 실습 – MainActivity.java </vt:lpstr>
      <vt:lpstr>10-2 소켓 사용하기: Socket 실습 – MainActivity.java </vt:lpstr>
      <vt:lpstr>10-2 소켓 사용하기: Socket 실습 – activity_main.xml</vt:lpstr>
      <vt:lpstr>10-3 웹으로 요청하기</vt:lpstr>
      <vt:lpstr>10-3 웹으로 요청하기: HTTP 실습</vt:lpstr>
      <vt:lpstr>10-3 웹으로 요청하기: HTTP 실습 - activity_main.xml </vt:lpstr>
      <vt:lpstr>10-3 웹으로 요청하기: HTTP 실습 -  MainActivity.java</vt:lpstr>
      <vt:lpstr>10-3 웹으로 요청하기: HTTP 실습 -  MainActivity.java</vt:lpstr>
      <vt:lpstr>10-3 웹으로 요청하기: HTTP 실습</vt:lpstr>
      <vt:lpstr>10-3 Volley로 웹 요청하기</vt:lpstr>
      <vt:lpstr>10-3 Volley로 웹 요청하기: Volley 실습</vt:lpstr>
      <vt:lpstr>10-3 Volley로 웹 요청하기: Volley 실습 – MainActivity.java </vt:lpstr>
      <vt:lpstr>10-3 Volley로 웹 요청하기: Volley 실습 – MainActivity.java </vt:lpstr>
      <vt:lpstr>10-3 Volley로 웹 요청하기: Volley 실습 – MainActivity.java </vt:lpstr>
      <vt:lpstr>10-3 DoitMission - 웹으로 가져온 데이터 보여주기  </vt:lpstr>
      <vt:lpstr>10-3 DoitMission - 웹으로 가져온 데이터 보여주기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1094</cp:revision>
  <dcterms:created xsi:type="dcterms:W3CDTF">2014-02-12T09:15:05Z</dcterms:created>
  <dcterms:modified xsi:type="dcterms:W3CDTF">2020-01-27T12:14:52Z</dcterms:modified>
</cp:coreProperties>
</file>