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7"/>
  </p:notesMasterIdLst>
  <p:sldIdLst>
    <p:sldId id="339" r:id="rId2"/>
    <p:sldId id="895" r:id="rId3"/>
    <p:sldId id="1023" r:id="rId4"/>
    <p:sldId id="1024" r:id="rId5"/>
    <p:sldId id="947" r:id="rId6"/>
    <p:sldId id="1025" r:id="rId7"/>
    <p:sldId id="1027" r:id="rId8"/>
    <p:sldId id="1034" r:id="rId9"/>
    <p:sldId id="1026" r:id="rId10"/>
    <p:sldId id="1087" r:id="rId11"/>
    <p:sldId id="948" r:id="rId12"/>
    <p:sldId id="949" r:id="rId13"/>
    <p:sldId id="951" r:id="rId14"/>
    <p:sldId id="1088" r:id="rId15"/>
    <p:sldId id="952" r:id="rId16"/>
    <p:sldId id="941" r:id="rId17"/>
    <p:sldId id="1029" r:id="rId18"/>
    <p:sldId id="1030" r:id="rId19"/>
    <p:sldId id="1008" r:id="rId20"/>
    <p:sldId id="1032" r:id="rId21"/>
    <p:sldId id="1033" r:id="rId22"/>
    <p:sldId id="944" r:id="rId23"/>
    <p:sldId id="1009" r:id="rId24"/>
    <p:sldId id="1036" r:id="rId25"/>
    <p:sldId id="1035" r:id="rId26"/>
    <p:sldId id="1038" r:id="rId27"/>
    <p:sldId id="1039" r:id="rId28"/>
    <p:sldId id="1040" r:id="rId29"/>
    <p:sldId id="1037" r:id="rId30"/>
    <p:sldId id="1090" r:id="rId31"/>
    <p:sldId id="956" r:id="rId32"/>
    <p:sldId id="1041" r:id="rId33"/>
    <p:sldId id="958" r:id="rId34"/>
    <p:sldId id="1042" r:id="rId35"/>
    <p:sldId id="1046" r:id="rId36"/>
    <p:sldId id="957" r:id="rId37"/>
    <p:sldId id="1043" r:id="rId38"/>
    <p:sldId id="1047" r:id="rId39"/>
    <p:sldId id="1089" r:id="rId40"/>
    <p:sldId id="959" r:id="rId41"/>
    <p:sldId id="1010" r:id="rId42"/>
    <p:sldId id="1048" r:id="rId43"/>
    <p:sldId id="960" r:id="rId44"/>
    <p:sldId id="961" r:id="rId45"/>
    <p:sldId id="962" r:id="rId46"/>
    <p:sldId id="963" r:id="rId47"/>
    <p:sldId id="964" r:id="rId48"/>
    <p:sldId id="965" r:id="rId49"/>
    <p:sldId id="966" r:id="rId50"/>
    <p:sldId id="967" r:id="rId51"/>
    <p:sldId id="1077" r:id="rId52"/>
    <p:sldId id="968" r:id="rId53"/>
    <p:sldId id="969" r:id="rId54"/>
    <p:sldId id="1011" r:id="rId55"/>
    <p:sldId id="970" r:id="rId56"/>
    <p:sldId id="971" r:id="rId57"/>
    <p:sldId id="972" r:id="rId58"/>
    <p:sldId id="973" r:id="rId59"/>
    <p:sldId id="1049" r:id="rId60"/>
    <p:sldId id="974" r:id="rId61"/>
    <p:sldId id="1012" r:id="rId62"/>
    <p:sldId id="975" r:id="rId63"/>
    <p:sldId id="976" r:id="rId64"/>
    <p:sldId id="1013" r:id="rId65"/>
    <p:sldId id="977" r:id="rId66"/>
    <p:sldId id="978" r:id="rId67"/>
    <p:sldId id="979" r:id="rId68"/>
    <p:sldId id="1014" r:id="rId69"/>
    <p:sldId id="981" r:id="rId70"/>
    <p:sldId id="983" r:id="rId71"/>
    <p:sldId id="1050" r:id="rId72"/>
    <p:sldId id="984" r:id="rId73"/>
    <p:sldId id="1051" r:id="rId74"/>
    <p:sldId id="986" r:id="rId75"/>
    <p:sldId id="1052" r:id="rId76"/>
    <p:sldId id="987" r:id="rId77"/>
    <p:sldId id="1053" r:id="rId78"/>
    <p:sldId id="1054" r:id="rId79"/>
    <p:sldId id="982" r:id="rId80"/>
    <p:sldId id="1055" r:id="rId81"/>
    <p:sldId id="989" r:id="rId82"/>
    <p:sldId id="990" r:id="rId83"/>
    <p:sldId id="992" r:id="rId84"/>
    <p:sldId id="993" r:id="rId85"/>
    <p:sldId id="994" r:id="rId86"/>
    <p:sldId id="1002" r:id="rId87"/>
    <p:sldId id="1056" r:id="rId88"/>
    <p:sldId id="996" r:id="rId89"/>
    <p:sldId id="997" r:id="rId90"/>
    <p:sldId id="998" r:id="rId91"/>
    <p:sldId id="1015" r:id="rId92"/>
    <p:sldId id="1016" r:id="rId93"/>
    <p:sldId id="1017" r:id="rId94"/>
    <p:sldId id="1018" r:id="rId95"/>
    <p:sldId id="1019" r:id="rId96"/>
    <p:sldId id="1020" r:id="rId97"/>
    <p:sldId id="1021" r:id="rId98"/>
    <p:sldId id="1022" r:id="rId99"/>
    <p:sldId id="1078" r:id="rId100"/>
    <p:sldId id="1083" r:id="rId101"/>
    <p:sldId id="1079" r:id="rId102"/>
    <p:sldId id="1080" r:id="rId103"/>
    <p:sldId id="1081" r:id="rId104"/>
    <p:sldId id="1082" r:id="rId105"/>
    <p:sldId id="999" r:id="rId106"/>
    <p:sldId id="1060" r:id="rId107"/>
    <p:sldId id="1059" r:id="rId108"/>
    <p:sldId id="1061" r:id="rId109"/>
    <p:sldId id="1063" r:id="rId110"/>
    <p:sldId id="1064" r:id="rId111"/>
    <p:sldId id="1065" r:id="rId112"/>
    <p:sldId id="1066" r:id="rId113"/>
    <p:sldId id="1067" r:id="rId114"/>
    <p:sldId id="1068" r:id="rId115"/>
    <p:sldId id="1057" r:id="rId116"/>
    <p:sldId id="1058" r:id="rId117"/>
    <p:sldId id="1069" r:id="rId118"/>
    <p:sldId id="1070" r:id="rId119"/>
    <p:sldId id="1072" r:id="rId120"/>
    <p:sldId id="1073" r:id="rId121"/>
    <p:sldId id="1074" r:id="rId122"/>
    <p:sldId id="1075" r:id="rId123"/>
    <p:sldId id="1076" r:id="rId124"/>
    <p:sldId id="1085" r:id="rId125"/>
    <p:sldId id="1084" r:id="rId1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780" autoAdjust="0"/>
  </p:normalViewPr>
  <p:slideViewPr>
    <p:cSldViewPr>
      <p:cViewPr varScale="1">
        <p:scale>
          <a:sx n="59" d="100"/>
          <a:sy n="59" d="100"/>
        </p:scale>
        <p:origin x="77" y="6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850264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ko-KR" altLang="en-US" sz="1400" dirty="0" smtClean="0"/>
              <a:t> 저</a:t>
            </a:r>
            <a:r>
              <a:rPr lang="en-US" altLang="ko-KR" sz="1400" dirty="0" smtClean="0"/>
              <a:t>,</a:t>
            </a:r>
            <a:r>
              <a:rPr lang="en-US" altLang="ko-KR" sz="1400" baseline="0" dirty="0" smtClean="0"/>
              <a:t> 7</a:t>
            </a:r>
            <a:r>
              <a:rPr lang="ko-KR" altLang="en-US" sz="1400" baseline="0" dirty="0" smtClean="0"/>
              <a:t>판</a:t>
            </a:r>
            <a:r>
              <a:rPr lang="en-US" altLang="ko-KR" sz="1400" baseline="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 smtClean="0"/>
              <a:t> 중심으로 재구성되었습니다</a:t>
            </a:r>
            <a:r>
              <a:rPr lang="en-US" altLang="ko-KR" sz="1400" baseline="0" dirty="0" smtClean="0"/>
              <a:t>. 2020</a:t>
            </a:r>
            <a:r>
              <a:rPr lang="ko-KR" altLang="en-US" sz="1400" baseline="0" dirty="0" smtClean="0"/>
              <a:t>년 </a:t>
            </a:r>
            <a:r>
              <a:rPr lang="en-US" altLang="ko-KR" sz="1400" baseline="0" smtClean="0"/>
              <a:t>7</a:t>
            </a:r>
            <a:r>
              <a:rPr lang="ko-KR" altLang="en-US" sz="1400" baseline="0" smtClean="0"/>
              <a:t>월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텍스브뷰의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text(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경고가 나옴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516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입력하거나 </a:t>
            </a:r>
            <a:r>
              <a:rPr lang="en-US" altLang="ko-KR" dirty="0" smtClean="0"/>
              <a:t>Design </a:t>
            </a:r>
            <a:r>
              <a:rPr lang="ko-KR" altLang="en-US" dirty="0" smtClean="0"/>
              <a:t>탭에서 추가하십시오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993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600" dirty="0">
                <a:latin typeface="Consolas" panose="020B0609020204030204" pitchFamily="49" charset="0"/>
              </a:rPr>
              <a:t>="0.498"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123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err="1" smtClean="0">
                <a:sym typeface="Wingdings" panose="05000000000000000000" pitchFamily="2" charset="2"/>
              </a:rPr>
              <a:t>placholder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070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079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63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다음은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 smtClean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ut </a:t>
            </a:r>
            <a:r>
              <a:rPr lang="en-US" altLang="ko-KR" dirty="0"/>
              <a:t>these states as items between a selector tag to create a state list and set it as the background on our Button widget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Just </a:t>
            </a:r>
            <a:r>
              <a:rPr lang="en-US" altLang="ko-KR" dirty="0"/>
              <a:t>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Joy032ButtonImage,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다음의 세 이미지 파일을 </a:t>
            </a:r>
            <a:r>
              <a:rPr lang="en-US" altLang="ko-KR" dirty="0" smtClean="0"/>
              <a:t>images </a:t>
            </a:r>
            <a:r>
              <a:rPr lang="ko-KR" altLang="en-US" dirty="0" smtClean="0"/>
              <a:t>폴더에서 복사하여 안스의 </a:t>
            </a:r>
            <a:r>
              <a:rPr lang="en-US" altLang="ko-KR" dirty="0" smtClean="0"/>
              <a:t>app/res/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paste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 smtClean="0"/>
              <a:t>Step 3: activity_main.xml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[Code] </a:t>
            </a:r>
            <a:r>
              <a:rPr lang="ko-KR" altLang="en-US" dirty="0" smtClean="0"/>
              <a:t>탭에서 다음과 코딩을 진행합니다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</a:t>
            </a:r>
            <a:r>
              <a:rPr lang="ko-KR" altLang="en-US" dirty="0" smtClean="0"/>
              <a:t>대체 하고</a:t>
            </a:r>
            <a:r>
              <a:rPr lang="en-US" altLang="ko-KR" dirty="0" smtClean="0"/>
              <a:t>, TextView ["HelloWorld"] </a:t>
            </a:r>
            <a:r>
              <a:rPr lang="ko-KR" altLang="en-US" dirty="0" smtClean="0"/>
              <a:t>를 </a:t>
            </a:r>
            <a:r>
              <a:rPr lang="ko-KR" altLang="en-US" dirty="0"/>
              <a:t>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smtClean="0"/>
              <a:t>Linearlayout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orientation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= "vertical", gravity = "center" </a:t>
            </a:r>
            <a:r>
              <a:rPr lang="ko-KR" altLang="en-US" dirty="0" smtClean="0"/>
              <a:t>을 설정합니다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&lt;Button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="wrap_content"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custom_button</a:t>
            </a:r>
            <a:r>
              <a:rPr lang="en-US" altLang="ko-KR" dirty="0" smtClean="0">
                <a:sym typeface="Wingdings" panose="05000000000000000000" pitchFamily="2" charset="2"/>
              </a:rPr>
              <a:t>", 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&lt;Switch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</a:t>
            </a:r>
            <a:r>
              <a:rPr lang="en-US" altLang="ko-KR" dirty="0" smtClean="0">
                <a:sym typeface="Wingdings" panose="05000000000000000000" pitchFamily="2" charset="2"/>
              </a:rPr>
              <a:t>id/</a:t>
            </a:r>
            <a:r>
              <a:rPr lang="en-US" altLang="ko-KR" dirty="0" err="1" smtClean="0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smtClean="0">
                <a:sym typeface="Wingdings" panose="05000000000000000000" pitchFamily="2" charset="2"/>
              </a:rPr>
              <a:t>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>
                <a:sym typeface="Wingdings" panose="05000000000000000000" pitchFamily="2" charset="2"/>
              </a:rPr>
              <a:t>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보여주어야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대체하여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상태에 따라 선택하도록 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대체할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[reddot_button.xml]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en-US" altLang="ko-KR" dirty="0" smtClean="0">
                <a:sym typeface="Wingdings" panose="05000000000000000000" pitchFamily="2" charset="2"/>
              </a:rPr>
              <a:t>drawable xml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/>
              <a:t>StateListDrawable </a:t>
            </a:r>
            <a:r>
              <a:rPr lang="ko-KR" altLang="en-US" dirty="0" smtClean="0"/>
              <a:t>파일이라고 부릅니다</a:t>
            </a:r>
            <a:r>
              <a:rPr lang="en-US" altLang="ko-KR" dirty="0" smtClean="0"/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>
                <a:sym typeface="Wingdings" panose="05000000000000000000" pitchFamily="2" charset="2"/>
              </a:rPr>
              <a:t>state_... </a:t>
            </a:r>
            <a:r>
              <a:rPr lang="ko-KR" altLang="en-US" dirty="0" smtClean="0">
                <a:sym typeface="Wingdings" panose="05000000000000000000" pitchFamily="2" charset="2"/>
              </a:rPr>
              <a:t>이 없는 </a:t>
            </a:r>
            <a:r>
              <a:rPr lang="en-US" altLang="ko-KR" dirty="0" smtClean="0">
                <a:sym typeface="Wingdings" panose="05000000000000000000" pitchFamily="2" charset="2"/>
              </a:rPr>
              <a:t>default case</a:t>
            </a:r>
            <a:r>
              <a:rPr lang="ko-KR" altLang="en-US" dirty="0" smtClean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 smtClean="0">
                <a:sym typeface="Wingdings" panose="05000000000000000000" pitchFamily="2" charset="2"/>
              </a:rPr>
              <a:t>안스는 위의 </a:t>
            </a:r>
            <a:r>
              <a:rPr lang="en-US" altLang="ko-KR" dirty="0" smtClean="0">
                <a:sym typeface="Wingdings" panose="05000000000000000000" pitchFamily="2" charset="2"/>
              </a:rPr>
              <a:t>item</a:t>
            </a:r>
            <a:r>
              <a:rPr lang="ko-KR" altLang="en-US" dirty="0" smtClean="0"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하면서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적합 것은 찾으면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클릭될</a:t>
            </a:r>
            <a:r>
              <a:rPr lang="ko-KR" altLang="en-US" dirty="0" smtClean="0">
                <a:latin typeface="Consolas" panose="020B0609020204030204" pitchFamily="49" charset="0"/>
              </a:rPr>
              <a:t> 때</a:t>
            </a:r>
            <a:r>
              <a:rPr lang="en-US" altLang="ko-KR" dirty="0" smtClean="0">
                <a:latin typeface="Consolas" panose="020B0609020204030204" pitchFamily="49" charset="0"/>
              </a:rPr>
              <a:t>, listen</a:t>
            </a:r>
            <a:r>
              <a:rPr lang="ko-KR" altLang="en-US" dirty="0" smtClean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</a:rPr>
              <a:t>를 설정하고 </a:t>
            </a:r>
            <a:r>
              <a:rPr lang="en-US" altLang="ko-KR" dirty="0" smtClean="0">
                <a:latin typeface="Consolas" panose="020B0609020204030204" pitchFamily="49" charset="0"/>
              </a:rPr>
              <a:t>Toast</a:t>
            </a:r>
            <a:r>
              <a:rPr lang="ko-KR" altLang="en-US" dirty="0" smtClean="0">
                <a:latin typeface="Consolas" panose="020B0609020204030204" pitchFamily="49" charset="0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</a:rPr>
              <a:t>"Click"</a:t>
            </a:r>
            <a:r>
              <a:rPr lang="ko-KR" altLang="en-US" dirty="0" smtClean="0">
                <a:latin typeface="Consolas" panose="020B0609020204030204" pitchFamily="49" charset="0"/>
              </a:rPr>
              <a:t>를 나타내십시오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switchEnableButton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변하였을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 smtClean="0">
                <a:sym typeface="Wingdings" panose="05000000000000000000" pitchFamily="2" charset="2"/>
              </a:rPr>
              <a:t>setOnCheckedChangeListener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reddotButton.setEnable</a:t>
            </a:r>
            <a:r>
              <a:rPr lang="en-US" altLang="ko-KR" dirty="0" smtClean="0">
                <a:sym typeface="Wingdings" panose="05000000000000000000" pitchFamily="2" charset="2"/>
              </a:rPr>
              <a:t>(true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false)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6: Code </a:t>
            </a:r>
            <a:r>
              <a:rPr lang="en-US" altLang="ko-KR" dirty="0" err="1" smtClean="0">
                <a:sym typeface="Wingdings" panose="05000000000000000000" pitchFamily="2" charset="2"/>
              </a:rPr>
              <a:t>Reivew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Lambda expression since Java 8 (need to set it up, gradle sink required)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onCheckedChanged(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4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(view, b) -&gt;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 smtClean="0">
                <a:sym typeface="Wingdings" panose="05000000000000000000" pitchFamily="2" charset="2"/>
              </a:rPr>
              <a:t>Create </a:t>
            </a:r>
            <a:r>
              <a:rPr lang="en-US" altLang="ko-KR" dirty="0">
                <a:sym typeface="Wingdings" panose="05000000000000000000" pitchFamily="2" charset="2"/>
              </a:rPr>
              <a:t>a custom button that uses XML shapes to replace the background of the default Android button.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Joy033ButtonDrawable,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/>
              <a:t>default, </a:t>
            </a:r>
            <a:r>
              <a:rPr lang="en-US" altLang="ko-KR" dirty="0" smtClean="0"/>
              <a:t>pressed, disabled </a:t>
            </a:r>
            <a:r>
              <a:rPr lang="ko-KR" altLang="en-US" dirty="0" smtClean="0"/>
              <a:t>상태에 대한 각각의 </a:t>
            </a:r>
            <a:r>
              <a:rPr lang="en-US" altLang="ko-KR" b="1" dirty="0" smtClean="0"/>
              <a:t>shape</a:t>
            </a:r>
            <a:r>
              <a:rPr lang="ko-KR" altLang="en-US" b="1" dirty="0"/>
              <a:t> </a:t>
            </a:r>
            <a:r>
              <a:rPr lang="en-US" altLang="ko-KR" b="1" dirty="0" smtClean="0"/>
              <a:t>drawable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파일을 작성합니다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대체하여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 err="1" smtClean="0">
                <a:sym typeface="Wingdings" panose="05000000000000000000" pitchFamily="2" charset="2"/>
              </a:rPr>
              <a:t>greadient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startColor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endColor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dashGap</a:t>
            </a:r>
            <a:r>
              <a:rPr lang="en-US" altLang="ko-KR" dirty="0" smtClean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sym typeface="Wingdings" panose="05000000000000000000" pitchFamily="2" charset="2"/>
              </a:rPr>
              <a:t>dashWidth</a:t>
            </a:r>
            <a:r>
              <a:rPr lang="en-US" altLang="ko-KR" dirty="0" smtClean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</a:t>
            </a:r>
            <a:r>
              <a:rPr lang="en-US" altLang="ko-KR" dirty="0" smtClean="0">
                <a:sym typeface="Wingdings" panose="05000000000000000000" pitchFamily="2" charset="2"/>
              </a:rPr>
              <a:t>/&gt;</a:t>
            </a:r>
          </a:p>
          <a:p>
            <a:pPr lvl="1"/>
            <a:r>
              <a:rPr lang="en-US" altLang="ko-KR" dirty="0" smtClean="0"/>
              <a:t>&lt;corners       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button_pressed.xm</a:t>
            </a:r>
            <a:r>
              <a:rPr lang="en-US" altLang="ko-KR" b="1" dirty="0" smtClean="0">
                <a:sym typeface="Wingdings" panose="05000000000000000000" pitchFamily="2" charset="2"/>
              </a:rPr>
              <a:t> &amp;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button_disabledl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olid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state list drawable </a:t>
            </a:r>
            <a:r>
              <a:rPr lang="ko-KR" altLang="en-US" dirty="0" smtClean="0"/>
              <a:t>파일을 작성해야 합니다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dirty="0" smtClean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state_enabled</a:t>
            </a:r>
            <a:r>
              <a:rPr lang="en-US" altLang="ko-KR" dirty="0" smtClean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</a:t>
            </a:r>
            <a:r>
              <a:rPr lang="en-US" altLang="ko-KR" dirty="0" smtClean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en-US" altLang="ko-KR" dirty="0" smtClean="0"/>
              <a:t>activity_main.xml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drawable_button</a:t>
            </a:r>
            <a:r>
              <a:rPr lang="ko-KR" altLang="en-US" dirty="0" smtClean="0"/>
              <a:t>을 사용할 수 있도록 화면을 구성합니다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ConstraintLayout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LinearLayout</a:t>
            </a:r>
            <a:r>
              <a:rPr lang="ko-KR" altLang="en-US" dirty="0" smtClean="0"/>
              <a:t>으로 변환하고</a:t>
            </a:r>
            <a:r>
              <a:rPr lang="en-US" altLang="ko-KR" dirty="0" smtClean="0"/>
              <a:t>, orientation=vertical, gravity=center</a:t>
            </a:r>
            <a:r>
              <a:rPr lang="ko-KR" altLang="en-US" dirty="0" smtClean="0"/>
              <a:t>를 하여 버튼을 가운데에 배치할 수 있도록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</a:t>
            </a:r>
            <a:r>
              <a:rPr lang="ko-KR" altLang="en-US" dirty="0" smtClean="0"/>
              <a:t>삭제합니다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&lt;Button  /&gt;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lw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wrap_content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background = "@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>"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= "press me"</a:t>
            </a:r>
          </a:p>
          <a:p>
            <a:r>
              <a:rPr lang="en-US" altLang="ko-KR" dirty="0" smtClean="0"/>
              <a:t>&lt;Switch /&gt; </a:t>
            </a:r>
            <a:r>
              <a:rPr lang="ko-KR" altLang="en-US" dirty="0" smtClean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checked="true"</a:t>
            </a:r>
            <a:br>
              <a:rPr lang="en-US" altLang="ko-KR" dirty="0" smtClean="0"/>
            </a:br>
            <a:r>
              <a:rPr lang="en-US" altLang="ko-KR" dirty="0" smtClean="0"/>
              <a:t>text = "Enabled" 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switch_enable_button</a:t>
            </a:r>
            <a:r>
              <a:rPr lang="en-US" altLang="ko-KR" dirty="0" smtClean="0"/>
              <a:t>"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6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latin typeface="Consolas" panose="020B0609020204030204" pitchFamily="49" charset="0"/>
              </a:rPr>
              <a:t>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Joy034ButtonEvent,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dirty="0" smtClean="0">
                <a:sym typeface="Wingdings" panose="05000000000000000000" pitchFamily="2" charset="2"/>
              </a:rPr>
              <a:t>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en-US" altLang="ko-KR" dirty="0" err="1" smtClean="0">
                <a:sym typeface="Wingdings" panose="05000000000000000000" pitchFamily="2" charset="2"/>
              </a:rPr>
              <a:t>Backgound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996952"/>
            <a:ext cx="1892053" cy="324036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509120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32445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왼쪽으로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선택하면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5" y="2276872"/>
            <a:ext cx="4564427" cy="426013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931391" y="2636912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975532" y="5445224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7" idx="1"/>
            <a:endCxn id="8" idx="1"/>
          </p:cNvCxnSpPr>
          <p:nvPr/>
        </p:nvCxnSpPr>
        <p:spPr>
          <a:xfrm rot="10800000" flipH="1" flipV="1">
            <a:off x="6931390" y="2780928"/>
            <a:ext cx="44141" cy="2808312"/>
          </a:xfrm>
          <a:prstGeom prst="curvedConnector3">
            <a:avLst>
              <a:gd name="adj1" fmla="val -517886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85133" y="3887760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  <p:sp>
        <p:nvSpPr>
          <p:cNvPr id="13" name="왼쪽 화살표 12"/>
          <p:cNvSpPr/>
          <p:nvPr/>
        </p:nvSpPr>
        <p:spPr>
          <a:xfrm rot="5400000">
            <a:off x="9585179" y="4584892"/>
            <a:ext cx="472359" cy="32082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9336360" y="4725144"/>
            <a:ext cx="440015" cy="334512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11209" y="4828172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919277"/>
            <a:ext cx="9243300" cy="5733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71664" y="3933056"/>
            <a:ext cx="504056" cy="1512168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5720" y="5877272"/>
            <a:ext cx="381642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그것들을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없이하는 작업도 병행하십시오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cxnSp>
        <p:nvCxnSpPr>
          <p:cNvPr id="13" name="구부러진 연결선 12"/>
          <p:cNvCxnSpPr>
            <a:stCxn id="5" idx="2"/>
            <a:endCxn id="6" idx="1"/>
          </p:cNvCxnSpPr>
          <p:nvPr/>
        </p:nvCxnSpPr>
        <p:spPr>
          <a:xfrm rot="16200000" flipH="1">
            <a:off x="3102877" y="5666039"/>
            <a:ext cx="693658" cy="252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</a:rPr>
              <a:t>:  </a:t>
            </a:r>
            <a:r>
              <a:rPr lang="en-US" altLang="ko-KR" dirty="0" smtClean="0"/>
              <a:t>button.xml </a:t>
            </a:r>
            <a:r>
              <a:rPr lang="ko-KR" altLang="en-US" dirty="0" smtClean="0"/>
              <a:t>의 결과가 다음과 같은지 확인하십시오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988840"/>
            <a:ext cx="2645674" cy="45310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058" y="1988840"/>
            <a:ext cx="2586975" cy="45059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17" y="3837830"/>
            <a:ext cx="4541553" cy="26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 코딩</a:t>
            </a:r>
            <a:r>
              <a:rPr lang="en-US" altLang="ko-KR" b="1" dirty="0" smtClean="0">
                <a:solidFill>
                  <a:srgbClr val="C00000"/>
                </a:solidFill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상황으로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아래쪽에 있는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사용하여 우리가 원하는 메시지를 출력할 수 있습니다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39" y="2852937"/>
            <a:ext cx="2171074" cy="37305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99" y="2852937"/>
            <a:ext cx="2128569" cy="369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55" y="3881240"/>
            <a:ext cx="4537446" cy="2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>
                <a:latin typeface="Consolas" panose="020B0609020204030204" pitchFamily="49" charset="0"/>
              </a:rPr>
              <a:t>textView2;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onClick(</a:t>
            </a:r>
            <a:r>
              <a:rPr lang="en-US" altLang="ko-KR" sz="1600" dirty="0">
                <a:latin typeface="Consolas" panose="020B0609020204030204" pitchFamily="49" charset="0"/>
              </a:rPr>
              <a:t>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}) 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드로어블</a:t>
            </a:r>
            <a:r>
              <a:rPr lang="en-US" altLang="ko-KR" dirty="0" smtClean="0">
                <a:sym typeface="Wingdings" panose="05000000000000000000" pitchFamily="2" charset="2"/>
              </a:rPr>
              <a:t>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프로그레스바</a:t>
            </a:r>
            <a:r>
              <a:rPr lang="ko-KR" altLang="en-US" dirty="0" smtClean="0">
                <a:sym typeface="Wingdings" panose="05000000000000000000" pitchFamily="2" charset="2"/>
              </a:rPr>
              <a:t>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select_car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="0.494"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your_choice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android:textColor="#43A047"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07968" y="1260370"/>
            <a:ext cx="6232714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android:layout_width="228dp"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android:layout_height="123dp"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="0.002"&gt;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lamborghini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bentley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allday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EditText(or </a:t>
            </a:r>
            <a:r>
              <a:rPr lang="en-US" altLang="ko-KR" dirty="0" err="1" smtClean="0">
                <a:sym typeface="Wingdings" panose="05000000000000000000" pitchFamily="2" charset="2"/>
              </a:rPr>
              <a:t>PlainText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916832"/>
            <a:ext cx="2504200" cy="44076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7" y="4225943"/>
            <a:ext cx="3672408" cy="20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margin=8dp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012" y="2966222"/>
            <a:ext cx="2011556" cy="3540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채워지고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30" y="2500678"/>
            <a:ext cx="2304256" cy="39958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3095"/>
            <a:ext cx="2250508" cy="3989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947" y="2465512"/>
            <a:ext cx="2263454" cy="40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하려고 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902442"/>
            <a:ext cx="2623501" cy="4598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081" y="1909883"/>
            <a:ext cx="2592527" cy="4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name = (EditText) findViewById(R.id.editText1);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password = (EditText)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email = (EditText) findViewById(R.id.editText3);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name.setSelectAllOnFocus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password.setSelectAllOnFocus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email.setSelectAllOnFocus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show_message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</a:rPr>
              <a:t> = "";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</a:t>
            </a:r>
            <a:r>
              <a:rPr lang="en-US" altLang="ko-KR" dirty="0" err="1">
                <a:latin typeface="Consolas" panose="020B0609020204030204" pitchFamily="49" charset="0"/>
              </a:rPr>
              <a:t>name.getText</a:t>
            </a:r>
            <a:r>
              <a:rPr lang="en-US" altLang="ko-KR" dirty="0">
                <a:latin typeface="Consolas" panose="020B0609020204030204" pitchFamily="49" charset="0"/>
              </a:rPr>
              <a:t>().toString().</a:t>
            </a:r>
            <a:r>
              <a:rPr lang="en-US" altLang="ko-KR" dirty="0" err="1">
                <a:latin typeface="Consolas" panose="020B0609020204030204" pitchFamily="49" charset="0"/>
              </a:rPr>
              <a:t>isEmpty</a:t>
            </a:r>
            <a:r>
              <a:rPr lang="en-US" altLang="ko-KR" dirty="0">
                <a:latin typeface="Consolas" panose="020B0609020204030204" pitchFamily="49" charset="0"/>
              </a:rPr>
              <a:t>()) </a:t>
            </a:r>
            <a:r>
              <a:rPr lang="en-US" altLang="ko-KR" dirty="0" err="1">
                <a:latin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</a:rPr>
              <a:t> += "Enter a name; 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</a:t>
            </a:r>
            <a:r>
              <a:rPr lang="en-US" altLang="ko-KR" dirty="0" err="1">
                <a:latin typeface="Consolas" panose="020B0609020204030204" pitchFamily="49" charset="0"/>
              </a:rPr>
              <a:t>password.getText</a:t>
            </a:r>
            <a:r>
              <a:rPr lang="en-US" altLang="ko-KR" dirty="0">
                <a:latin typeface="Consolas" panose="020B0609020204030204" pitchFamily="49" charset="0"/>
              </a:rPr>
              <a:t>().toString().</a:t>
            </a:r>
            <a:r>
              <a:rPr lang="en-US" altLang="ko-KR" dirty="0" err="1">
                <a:latin typeface="Consolas" panose="020B0609020204030204" pitchFamily="49" charset="0"/>
              </a:rPr>
              <a:t>isEmpty</a:t>
            </a:r>
            <a:r>
              <a:rPr lang="en-US" altLang="ko-KR" dirty="0">
                <a:latin typeface="Consolas" panose="020B0609020204030204" pitchFamily="49" charset="0"/>
              </a:rPr>
              <a:t>()) </a:t>
            </a:r>
            <a:r>
              <a:rPr lang="en-US" altLang="ko-KR" dirty="0" err="1">
                <a:latin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</a:rPr>
              <a:t> += "Enter a password; 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</a:t>
            </a:r>
            <a:r>
              <a:rPr lang="en-US" altLang="ko-KR" dirty="0" err="1">
                <a:latin typeface="Consolas" panose="020B0609020204030204" pitchFamily="49" charset="0"/>
              </a:rPr>
              <a:t>email.getText</a:t>
            </a:r>
            <a:r>
              <a:rPr lang="en-US" altLang="ko-KR" dirty="0">
                <a:latin typeface="Consolas" panose="020B0609020204030204" pitchFamily="49" charset="0"/>
              </a:rPr>
              <a:t>().toString().</a:t>
            </a:r>
            <a:r>
              <a:rPr lang="en-US" altLang="ko-KR" dirty="0" err="1">
                <a:latin typeface="Consolas" panose="020B0609020204030204" pitchFamily="49" charset="0"/>
              </a:rPr>
              <a:t>isEmpty</a:t>
            </a:r>
            <a:r>
              <a:rPr lang="en-US" altLang="ko-KR" dirty="0">
                <a:latin typeface="Consolas" panose="020B0609020204030204" pitchFamily="49" charset="0"/>
              </a:rPr>
              <a:t>()) </a:t>
            </a:r>
            <a:r>
              <a:rPr lang="en-US" altLang="ko-KR" dirty="0" err="1">
                <a:latin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</a:rPr>
              <a:t> += "Enter an email</a:t>
            </a:r>
            <a:r>
              <a:rPr lang="en-US" altLang="ko-KR" dirty="0" smtClean="0">
                <a:latin typeface="Consolas" panose="020B0609020204030204" pitchFamily="49" charset="0"/>
              </a:rPr>
              <a:t>;";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</a:t>
            </a:r>
            <a:r>
              <a:rPr lang="en-US" altLang="ko-KR" dirty="0" err="1">
                <a:latin typeface="Consolas" panose="020B0609020204030204" pitchFamily="49" charset="0"/>
              </a:rPr>
              <a:t>msg.length</a:t>
            </a:r>
            <a:r>
              <a:rPr lang="en-US" altLang="ko-KR" dirty="0">
                <a:latin typeface="Consolas" panose="020B0609020204030204" pitchFamily="49" charset="0"/>
              </a:rPr>
              <a:t>() != 0)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Toast.makeText(</a:t>
            </a:r>
            <a:r>
              <a:rPr lang="en-US" altLang="ko-KR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dirty="0">
                <a:latin typeface="Consolas" panose="020B0609020204030204" pitchFamily="49" charset="0"/>
              </a:rPr>
              <a:t>(), </a:t>
            </a:r>
            <a:r>
              <a:rPr lang="en-US" altLang="ko-KR" dirty="0" err="1">
                <a:latin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Toast.makeText(</a:t>
            </a:r>
            <a:r>
              <a:rPr lang="en-US" altLang="ko-KR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dirty="0">
                <a:latin typeface="Consolas" panose="020B0609020204030204" pitchFamily="49" charset="0"/>
              </a:rPr>
              <a:t>(), "Name: " + </a:t>
            </a:r>
            <a:r>
              <a:rPr lang="en-US" altLang="ko-KR" dirty="0" err="1">
                <a:latin typeface="Consolas" panose="020B0609020204030204" pitchFamily="49" charset="0"/>
              </a:rPr>
              <a:t>name.getText</a:t>
            </a:r>
            <a:r>
              <a:rPr lang="en-US" altLang="ko-KR" dirty="0">
                <a:latin typeface="Consolas" panose="020B0609020204030204" pitchFamily="49" charset="0"/>
              </a:rPr>
              <a:t>().toString()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        </a:t>
            </a:r>
            <a:r>
              <a:rPr lang="en-US" altLang="ko-KR" dirty="0">
                <a:latin typeface="Consolas" panose="020B0609020204030204" pitchFamily="49" charset="0"/>
              </a:rPr>
              <a:t>+ " \n" + "Password: " + </a:t>
            </a:r>
            <a:r>
              <a:rPr lang="en-US" altLang="ko-KR" dirty="0" err="1">
                <a:latin typeface="Consolas" panose="020B0609020204030204" pitchFamily="49" charset="0"/>
              </a:rPr>
              <a:t>password.getText</a:t>
            </a:r>
            <a:r>
              <a:rPr lang="en-US" altLang="ko-KR" dirty="0">
                <a:latin typeface="Consolas" panose="020B0609020204030204" pitchFamily="49" charset="0"/>
              </a:rPr>
              <a:t>().toString()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        </a:t>
            </a:r>
            <a:r>
              <a:rPr lang="en-US" altLang="ko-KR" dirty="0">
                <a:latin typeface="Consolas" panose="020B0609020204030204" pitchFamily="49" charset="0"/>
              </a:rPr>
              <a:t>+ " \n" + "Email: " + </a:t>
            </a:r>
            <a:r>
              <a:rPr lang="en-US" altLang="ko-KR" dirty="0" err="1">
                <a:latin typeface="Consolas" panose="020B0609020204030204" pitchFamily="49" charset="0"/>
              </a:rPr>
              <a:t>email.getText</a:t>
            </a:r>
            <a:r>
              <a:rPr lang="en-US" altLang="ko-KR" dirty="0">
                <a:latin typeface="Consolas" panose="020B0609020204030204" pitchFamily="49" charset="0"/>
              </a:rPr>
              <a:t>().toString(),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dirty="0" err="1" smtClean="0">
                <a:latin typeface="Consolas" panose="020B0609020204030204" pitchFamily="49" charset="0"/>
              </a:rPr>
              <a:t>show_message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2924944"/>
            <a:ext cx="2166022" cy="3806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924944"/>
            <a:ext cx="2175597" cy="38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아래 화면들과 같이 두 개의 텍스트 뷰를 각각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Toast, "God is goo all the time"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각각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8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3" y="2132856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@drawable/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변함이 없으므로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layout_height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이미지들의 중요한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key &amp; value pair</a:t>
            </a:r>
            <a:r>
              <a:rPr lang="ko-KR" altLang="en-US" dirty="0" smtClean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ko-KR" altLang="en-US" dirty="0" smtClean="0">
                <a:sym typeface="Wingdings" panose="05000000000000000000" pitchFamily="2" charset="2"/>
              </a:rPr>
              <a:t>항목의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</a:t>
            </a:r>
            <a:r>
              <a:rPr lang="ko-KR" altLang="en-US" dirty="0">
                <a:sym typeface="Wingdings" panose="05000000000000000000" pitchFamily="2" charset="2"/>
              </a:rPr>
              <a:t>것이 아니라 </a:t>
            </a:r>
            <a:r>
              <a:rPr lang="en-US" altLang="ko-KR" dirty="0" err="1" smtClean="0"/>
              <a:t>R.string.greeting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마찬가지로 </a:t>
            </a:r>
            <a:r>
              <a:rPr lang="en-US" altLang="ko-KR" dirty="0" smtClean="0"/>
              <a:t>"God is good all the time"</a:t>
            </a:r>
            <a:r>
              <a:rPr lang="ko-KR" altLang="en-US" dirty="0" smtClean="0"/>
              <a:t>을 사용하지 않고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R.string.my_greeting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"&gt;Hu031Widget&lt;/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"&gt;God is good~&lt;/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"&gt;All </a:t>
            </a:r>
            <a:r>
              <a:rPr lang="en-US" altLang="ko-KR" sz="1600" dirty="0">
                <a:latin typeface="Consolas" panose="020B0609020204030204" pitchFamily="49" charset="0"/>
              </a:rPr>
              <a:t>the time!&lt;/string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&lt;string name="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your_greeting_here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"&gt;your greeting here&lt;/string&gt;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드로어블</a:t>
            </a:r>
            <a:r>
              <a:rPr lang="en-US" altLang="ko-KR" dirty="0" smtClean="0">
                <a:sym typeface="Wingdings" panose="05000000000000000000" pitchFamily="2" charset="2"/>
              </a:rPr>
              <a:t>(Drawable)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Hu035Drawable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Paste(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 </a:t>
            </a:r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 smtClean="0">
                <a:sym typeface="Wingdings" panose="05000000000000000000" pitchFamily="2" charset="2"/>
              </a:rPr>
              <a:t>(background)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 </a:t>
            </a:r>
            <a:r>
              <a:rPr lang="en-US" altLang="ko-KR" b="1" dirty="0" smtClean="0">
                <a:sym typeface="Wingdings" panose="05000000000000000000" pitchFamily="2" charset="2"/>
              </a:rPr>
              <a:t>[](Pick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 smtClean="0">
                <a:sym typeface="Wingdings" panose="05000000000000000000" pitchFamily="2" charset="2"/>
              </a:rPr>
              <a:t>, 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 smtClean="0">
                <a:sym typeface="Wingdings" panose="05000000000000000000" pitchFamily="2" charset="2"/>
              </a:rPr>
              <a:t>finger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삭제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드로어블을</a:t>
            </a:r>
            <a:r>
              <a:rPr lang="ko-KR" altLang="en-US" dirty="0" smtClean="0">
                <a:sym typeface="Wingdings" panose="05000000000000000000" pitchFamily="2" charset="2"/>
              </a:rPr>
              <a:t> 사용해서 버튼이 눌렸을 때 다른 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드로어블은</a:t>
            </a:r>
            <a:r>
              <a:rPr lang="ko-KR" altLang="en-US" dirty="0" smtClean="0">
                <a:sym typeface="Wingdings" panose="05000000000000000000" pitchFamily="2" charset="2"/>
              </a:rPr>
              <a:t>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드로어블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드로어블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드로어블에는</a:t>
            </a:r>
            <a:r>
              <a:rPr lang="ko-KR" altLang="en-US" dirty="0" smtClean="0">
                <a:sym typeface="Wingdings" panose="05000000000000000000" pitchFamily="2" charset="2"/>
              </a:rPr>
              <a:t> 다양한  경우에 사용할 수 있는 다양한 기능의 드로어블이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드로어블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드로어블</a:t>
                      </a:r>
                      <a:r>
                        <a:rPr lang="en-US" altLang="ko-KR" dirty="0" smtClean="0"/>
                        <a:t>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드로어블</a:t>
                      </a:r>
                      <a:r>
                        <a:rPr lang="en-US" altLang="ko-KR" b="1" dirty="0" smtClean="0"/>
                        <a:t>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드로어블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</a:t>
            </a:r>
            <a:r>
              <a:rPr lang="en-US" altLang="ko-KR" dirty="0" smtClean="0"/>
              <a:t>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드로어블은</a:t>
            </a:r>
            <a:r>
              <a:rPr lang="ko-KR" altLang="en-US" dirty="0" smtClean="0">
                <a:sym typeface="Wingdings" panose="05000000000000000000" pitchFamily="2" charset="2"/>
              </a:rPr>
              <a:t> 뷰의 상태에 따라 보여줄 뷰의 그래픽을 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sym typeface="Wingdings" panose="05000000000000000000" pitchFamily="2" charset="2"/>
              </a:rPr>
              <a:t>포거스를</a:t>
            </a:r>
            <a:r>
              <a:rPr lang="ko-KR" altLang="en-US" dirty="0" smtClean="0">
                <a:sym typeface="Wingdings" panose="05000000000000000000" pitchFamily="2" charset="2"/>
              </a:rPr>
              <a:t>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  </a:t>
            </a:r>
            <a:r>
              <a:rPr lang="ko-KR" altLang="en-US" dirty="0" smtClean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 smtClean="0">
                <a:sym typeface="Wingdings" panose="05000000000000000000" pitchFamily="2" charset="2"/>
              </a:rPr>
              <a:t>입력하거나 </a:t>
            </a:r>
            <a:r>
              <a:rPr lang="en-US" altLang="ko-KR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</a:t>
            </a:r>
            <a:r>
              <a:rPr lang="ko-KR" altLang="en-US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selector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대체하고</a:t>
            </a:r>
            <a:r>
              <a:rPr lang="en-US" altLang="ko-KR" dirty="0" smtClean="0">
                <a:sym typeface="Wingdings" panose="05000000000000000000" pitchFamily="2" charset="2"/>
              </a:rPr>
              <a:t>, rectangle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size</a:t>
            </a:r>
            <a:r>
              <a:rPr lang="ko-KR" altLang="en-US" dirty="0" smtClean="0">
                <a:sym typeface="Wingdings" panose="05000000000000000000" pitchFamily="2" charset="2"/>
              </a:rPr>
              <a:t>를 생략하면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solid vs gradient, stroke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7: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err="1" smtClean="0">
                <a:sym typeface="Wingdings" panose="05000000000000000000" pitchFamily="2" charset="2"/>
              </a:rPr>
              <a:t>backround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2936"/>
            <a:ext cx="90737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</a:t>
            </a:r>
            <a:r>
              <a:rPr lang="en-US" altLang="ko-KR" dirty="0" smtClean="0">
                <a:sym typeface="Wingdings" panose="05000000000000000000" pitchFamily="2" charset="2"/>
              </a:rPr>
              <a:t>8: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4696" y="2281407"/>
            <a:ext cx="11246516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&lt;shape </a:t>
            </a:r>
            <a:r>
              <a:rPr lang="en-US" altLang="ko-KR" sz="20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20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2000" dirty="0" err="1">
                <a:latin typeface="Consolas" panose="020B0609020204030204" pitchFamily="49" charset="0"/>
              </a:rPr>
              <a:t>apk</a:t>
            </a:r>
            <a:r>
              <a:rPr lang="en-US" altLang="ko-KR" sz="2000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2000" dirty="0">
                <a:latin typeface="Consolas" panose="020B0609020204030204" pitchFamily="49" charset="0"/>
              </a:rPr>
              <a:t>="#</a:t>
            </a:r>
            <a:r>
              <a:rPr lang="en-US" altLang="ko-KR" sz="2000" dirty="0" err="1">
                <a:latin typeface="Consolas" panose="020B0609020204030204" pitchFamily="49" charset="0"/>
              </a:rPr>
              <a:t>ffffff</a:t>
            </a:r>
            <a:r>
              <a:rPr lang="en-US" altLang="ko-KR" sz="2000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android:centerColor</a:t>
            </a:r>
            <a:r>
              <a:rPr lang="en-US" altLang="ko-KR" sz="2000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android:endColor</a:t>
            </a:r>
            <a:r>
              <a:rPr lang="en-US" altLang="ko-KR" sz="2000" dirty="0">
                <a:latin typeface="Consolas" panose="020B0609020204030204" pitchFamily="49" charset="0"/>
              </a:rPr>
              <a:t>="#FFFF00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2000" dirty="0">
                <a:latin typeface="Consolas" panose="020B0609020204030204" pitchFamily="49" charset="0"/>
              </a:rPr>
              <a:t>="90</a:t>
            </a:r>
            <a:r>
              <a:rPr lang="en-US" altLang="ko-KR" sz="2000" dirty="0" smtClean="0">
                <a:latin typeface="Consolas" panose="020B0609020204030204" pitchFamily="49" charset="0"/>
              </a:rPr>
              <a:t>"/&gt;</a:t>
            </a:r>
          </a:p>
          <a:p>
            <a:pPr lvl="1"/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&lt;corners </a:t>
            </a:r>
            <a:r>
              <a:rPr lang="en-US" altLang="ko-KR" sz="20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2000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&lt;/shape&gt;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37804" y="3496451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337804" y="3855915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337804" y="4224538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2: [</a:t>
            </a:r>
            <a:r>
              <a:rPr lang="en-US" altLang="ko-KR" b="1" dirty="0">
                <a:sym typeface="Wingdings" panose="05000000000000000000" pitchFamily="2" charset="2"/>
              </a:rPr>
              <a:t>activity_main.xm</a:t>
            </a:r>
            <a:r>
              <a:rPr lang="en-US" altLang="ko-KR" dirty="0">
                <a:sym typeface="Wingdings" panose="05000000000000000000" pitchFamily="2" charset="2"/>
              </a:rPr>
              <a:t>l]</a:t>
            </a:r>
            <a:r>
              <a:rPr lang="ko-KR" altLang="en-US" dirty="0">
                <a:sym typeface="Wingdings" panose="05000000000000000000" pitchFamily="2" charset="2"/>
              </a:rPr>
              <a:t>탭을 클릭하고 </a:t>
            </a:r>
            <a:r>
              <a:rPr lang="en-US" altLang="ko-KR" dirty="0">
                <a:sym typeface="Wingdings" panose="05000000000000000000" pitchFamily="2" charset="2"/>
              </a:rPr>
              <a:t>[Design]</a:t>
            </a:r>
            <a:r>
              <a:rPr lang="ko-KR" altLang="en-US" dirty="0">
                <a:sym typeface="Wingdings" panose="05000000000000000000" pitchFamily="2" charset="2"/>
              </a:rPr>
              <a:t>화면에서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하나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텍스트뷰 </a:t>
            </a:r>
            <a:r>
              <a:rPr lang="en-US" altLang="ko-KR" b="1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@string/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your_greeting_here</a:t>
            </a:r>
            <a:r>
              <a:rPr lang="ko-KR" altLang="en-US" dirty="0" smtClean="0">
                <a:sym typeface="Wingdings" panose="05000000000000000000" pitchFamily="2" charset="2"/>
              </a:rPr>
              <a:t>을 입력하거나 </a:t>
            </a:r>
            <a:r>
              <a:rPr lang="en-US" altLang="ko-KR" b="1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에서도 선택할 수 있고</a:t>
            </a:r>
            <a:r>
              <a:rPr lang="en-US" altLang="ko-KR" dirty="0" smtClean="0">
                <a:sym typeface="Wingdings" panose="05000000000000000000" pitchFamily="2" charset="2"/>
              </a:rPr>
              <a:t>, 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>
                <a:sym typeface="Wingdings" panose="05000000000000000000" pitchFamily="2" charset="2"/>
              </a:rPr>
              <a:t>직</a:t>
            </a:r>
            <a:r>
              <a:rPr lang="ko-KR" altLang="en-US" dirty="0" smtClean="0">
                <a:sym typeface="Wingdings" panose="05000000000000000000" pitchFamily="2" charset="2"/>
              </a:rPr>
              <a:t>접 입력할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입력한 </a:t>
            </a:r>
            <a:r>
              <a:rPr lang="en-US" altLang="ko-KR" dirty="0" smtClean="0">
                <a:sym typeface="Wingdings" panose="05000000000000000000" pitchFamily="2" charset="2"/>
              </a:rPr>
              <a:t>&lt;string&gt; </a:t>
            </a:r>
            <a:r>
              <a:rPr lang="ko-KR" altLang="en-US" dirty="0" smtClean="0">
                <a:sym typeface="Wingdings" panose="05000000000000000000" pitchFamily="2" charset="2"/>
              </a:rPr>
              <a:t>태그 문자열이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텍스브뷰에</a:t>
            </a:r>
            <a:r>
              <a:rPr lang="ko-KR" altLang="en-US" dirty="0" smtClean="0">
                <a:sym typeface="Wingdings" panose="05000000000000000000" pitchFamily="2" charset="2"/>
              </a:rPr>
              <a:t>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= 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/>
              <a:t>onClick </a:t>
            </a:r>
            <a:r>
              <a:rPr lang="ko-KR" altLang="en-US" b="1" dirty="0" smtClean="0"/>
              <a:t>속성을 정의하지 않습니다</a:t>
            </a:r>
            <a:r>
              <a:rPr lang="en-US" altLang="ko-KR" b="1" dirty="0" smtClean="0"/>
              <a:t>. </a:t>
            </a:r>
            <a:r>
              <a:rPr lang="ko-KR" altLang="en-US" dirty="0" smtClean="0"/>
              <a:t>이번에는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속성이 아닌 다른 방법을 사용할 것입니다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[your </a:t>
            </a:r>
            <a:r>
              <a:rPr lang="en-US" altLang="ko-KR" dirty="0"/>
              <a:t>greeting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 err="1"/>
              <a:t>Snackbar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492896"/>
            <a:ext cx="9579170" cy="233954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367808" y="4247664"/>
            <a:ext cx="288032" cy="45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23792" y="4728100"/>
            <a:ext cx="3502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text</a:t>
            </a:r>
            <a:r>
              <a:rPr lang="ko-KR" altLang="en-US" sz="1600" dirty="0" smtClean="0"/>
              <a:t>가 아니나 </a:t>
            </a:r>
            <a:r>
              <a:rPr lang="en-US" altLang="ko-KR" sz="1600" dirty="0" smtClean="0"/>
              <a:t>hint </a:t>
            </a:r>
            <a:r>
              <a:rPr lang="ko-KR" altLang="en-US" sz="1600" dirty="0" smtClean="0"/>
              <a:t>속성을 사용하세요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align centered</a:t>
            </a:r>
            <a:r>
              <a:rPr lang="ko-KR" altLang="en-US" sz="1600" dirty="0" smtClean="0"/>
              <a:t>를 사용하세요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57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activivity_main.xml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9: </a:t>
            </a:r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border_drawable.xml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 smtClean="0">
                <a:latin typeface="Consolas" panose="020B0609020204030204" pitchFamily="49" charset="0"/>
              </a:rPr>
              <a:t>="5dp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 smtClean="0">
                <a:latin typeface="Consolas" panose="020B0609020204030204" pitchFamily="49" charset="0"/>
              </a:rPr>
              <a:t>="30dp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10: 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드로어블을</a:t>
            </a:r>
            <a:r>
              <a:rPr lang="ko-KR" altLang="en-US" dirty="0" smtClean="0">
                <a:sym typeface="Wingdings" panose="05000000000000000000" pitchFamily="2" charset="2"/>
              </a:rPr>
              <a:t> 만들었으니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화면에 추가할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화면에서 가운데 버튼의 위쪽에 새로운 버튼을 추가하세요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366" y="2204863"/>
            <a:ext cx="2623411" cy="462086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680176" y="3789040"/>
            <a:ext cx="17281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2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33683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</a:t>
                      </a:r>
                      <a:r>
                        <a:rPr lang="ko-KR" altLang="en-US" b="1" dirty="0" err="1" smtClean="0"/>
                        <a:t>포거스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Hu036Event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event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"HelloWorld"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3: </a:t>
            </a:r>
            <a:r>
              <a:rPr lang="ko-KR" altLang="en-US" dirty="0" err="1" smtClean="0"/>
              <a:t>텍스트뷰의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 대산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Event Driven Programming</a:t>
            </a:r>
            <a:r>
              <a:rPr lang="ko-KR" altLang="en-US" dirty="0" smtClean="0"/>
              <a:t>으로 문제를 다룹니다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b="1" dirty="0" smtClean="0"/>
              <a:t>MainActivity.java</a:t>
            </a:r>
            <a:r>
              <a:rPr lang="ko-KR" altLang="en-US" b="1" dirty="0" smtClean="0"/>
              <a:t>에서 </a:t>
            </a:r>
            <a:r>
              <a:rPr lang="en-US" altLang="ko-KR" b="1" dirty="0" err="1" smtClean="0"/>
              <a:t>setOnClicklistener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를 사용하여 </a:t>
            </a:r>
            <a:r>
              <a:rPr lang="ko-KR" altLang="en-US" b="1" dirty="0" err="1" smtClean="0"/>
              <a:t>텍스트뷰의</a:t>
            </a:r>
            <a:r>
              <a:rPr lang="ko-KR" altLang="en-US" b="1" dirty="0" smtClean="0"/>
              <a:t> 클릭 이벤트가 일어날 때 호출해야 하는 메소드를 직접 정의합니다</a:t>
            </a:r>
            <a:r>
              <a:rPr lang="en-US" altLang="ko-KR" b="1" dirty="0" smtClean="0"/>
              <a:t>. </a:t>
            </a:r>
          </a:p>
          <a:p>
            <a:pPr lvl="1"/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en-US" altLang="ko-KR" dirty="0"/>
              <a:t>[your greeting here!] </a:t>
            </a:r>
            <a:r>
              <a:rPr lang="ko-KR" altLang="en-US" dirty="0" smtClean="0"/>
              <a:t>텍스트뷰 대하여</a:t>
            </a:r>
            <a:r>
              <a:rPr lang="en-US" altLang="ko-KR" dirty="0" smtClean="0"/>
              <a:t>, MainActivity.java</a:t>
            </a:r>
            <a:r>
              <a:rPr lang="ko-KR" altLang="en-US" dirty="0" smtClean="0"/>
              <a:t>에 다음과 같이 할 수 있습니다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82253"/>
            <a:ext cx="1322290" cy="42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4854214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[your </a:t>
            </a:r>
            <a:r>
              <a:rPr lang="en-US" altLang="ko-KR" sz="1600" dirty="0"/>
              <a:t>greeting here</a:t>
            </a:r>
            <a:r>
              <a:rPr lang="en-US" altLang="ko-KR" sz="1600" dirty="0" smtClean="0"/>
              <a:t>] TextView id</a:t>
            </a:r>
            <a:r>
              <a:rPr lang="ko-KR" altLang="en-US" sz="1600" dirty="0" smtClean="0"/>
              <a:t>를 사용하십시오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750624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</a:rPr>
              <a:t>Java 8 Lambda expression</a:t>
            </a:r>
            <a:r>
              <a:rPr lang="ko-KR" altLang="en-US" sz="1600" dirty="0" smtClean="0">
                <a:solidFill>
                  <a:schemeClr val="tx1"/>
                </a:solidFill>
              </a:rPr>
              <a:t>을 사용하면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871865" y="4389259"/>
            <a:ext cx="576064" cy="6629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29" y="4536805"/>
            <a:ext cx="6408710" cy="1030811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new Vi</a:t>
            </a:r>
            <a:r>
              <a:rPr lang="en-US" altLang="ko-KR" sz="1600" dirty="0" smtClean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6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en-US" altLang="ko-KR" dirty="0" err="1" smtClean="0">
                <a:sym typeface="Wingdings" panose="05000000000000000000" pitchFamily="2" charset="2"/>
              </a:rPr>
              <a:t>holo_blue_bright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holo_orange_light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260682"/>
            <a:ext cx="9027277" cy="419985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dirty="0">
                <a:latin typeface="Consolas" panose="020B0609020204030204" pitchFamily="49" charset="0"/>
              </a:rPr>
              <a:t>="1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dirty="0" smtClean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dirty="0" smtClean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int action = </a:t>
            </a:r>
            <a:r>
              <a:rPr lang="en-US" altLang="ko-KR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motionEvent.getX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if </a:t>
            </a:r>
            <a:r>
              <a:rPr lang="en-US" altLang="ko-KR" dirty="0">
                <a:latin typeface="Consolas" panose="020B0609020204030204" pitchFamily="49" charset="0"/>
              </a:rPr>
              <a:t>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눌림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움직임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뗌  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1" y="813378"/>
            <a:ext cx="320067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  ScrollView</a:t>
            </a:r>
            <a:r>
              <a:rPr lang="ko-KR" altLang="en-US" b="1" dirty="0" smtClean="0">
                <a:sym typeface="Wingdings" panose="05000000000000000000" pitchFamily="2" charset="2"/>
              </a:rPr>
              <a:t>에 있는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 smtClean="0">
                <a:sym typeface="Wingdings" panose="05000000000000000000" pitchFamily="2" charset="2"/>
              </a:rPr>
              <a:t>Scroll</a:t>
            </a:r>
            <a:r>
              <a:rPr lang="ko-KR" altLang="en-US" b="1" dirty="0" smtClean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메시지가 한 번만 </a:t>
            </a:r>
            <a:r>
              <a:rPr lang="en-US" altLang="ko-KR" dirty="0" smtClean="0">
                <a:sym typeface="Wingdings" panose="05000000000000000000" pitchFamily="2" charset="2"/>
              </a:rPr>
              <a:t>print</a:t>
            </a:r>
            <a:r>
              <a:rPr lang="ko-KR" altLang="en-US" dirty="0" smtClean="0">
                <a:sym typeface="Wingdings" panose="05000000000000000000" pitchFamily="2" charset="2"/>
              </a:rPr>
              <a:t>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size </a:t>
            </a:r>
            <a:r>
              <a:rPr lang="ko-KR" altLang="en-US" dirty="0" smtClean="0">
                <a:sym typeface="Wingdings" panose="05000000000000000000" pitchFamily="2" charset="2"/>
              </a:rPr>
              <a:t>속성이 </a:t>
            </a:r>
            <a:r>
              <a:rPr lang="en-US" altLang="ko-KR" dirty="0" smtClean="0">
                <a:sym typeface="Wingdings" panose="05000000000000000000" pitchFamily="2" charset="2"/>
              </a:rPr>
              <a:t>0 or 1</a:t>
            </a:r>
            <a:r>
              <a:rPr lang="ko-KR" altLang="en-US" dirty="0" smtClean="0">
                <a:sym typeface="Wingdings" panose="05000000000000000000" pitchFamily="2" charset="2"/>
              </a:rPr>
              <a:t>이 아닌지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속성은 </a:t>
            </a:r>
            <a:r>
              <a:rPr lang="en-US" altLang="ko-KR" dirty="0" smtClean="0">
                <a:sym typeface="Wingdings" panose="05000000000000000000" pitchFamily="2" charset="2"/>
              </a:rPr>
              <a:t>multi-line 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 smtClean="0">
                <a:sym typeface="Wingdings" panose="05000000000000000000" pitchFamily="2" charset="2"/>
              </a:rPr>
              <a:t>, auto-scrolling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ScrollView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r>
              <a:rPr lang="ko-KR" altLang="en-US" dirty="0" smtClean="0">
                <a:sym typeface="Wingdings" panose="05000000000000000000" pitchFamily="2" charset="2"/>
              </a:rPr>
              <a:t>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crash </a:t>
            </a:r>
            <a:r>
              <a:rPr lang="ko-KR" altLang="en-US" dirty="0" smtClean="0">
                <a:sym typeface="Wingdings" panose="05000000000000000000" pitchFamily="2" charset="2"/>
              </a:rPr>
              <a:t>하지 않나요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혹시 빈칸인지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디폴트로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생성되지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정도면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잠잠합니다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로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010619"/>
            <a:ext cx="815049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dirty="0" smtClean="0">
                <a:latin typeface="Consolas" panose="020B0609020204030204" pitchFamily="49" charset="0"/>
              </a:rPr>
              <a:t>(data </a:t>
            </a:r>
            <a:r>
              <a:rPr lang="en-US" altLang="ko-KR" dirty="0">
                <a:latin typeface="Consolas" panose="020B0609020204030204" pitchFamily="49" charset="0"/>
              </a:rPr>
              <a:t>+ "\n");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scrollView.fullScroll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View.FOCUS_DOWN</a:t>
            </a:r>
            <a:r>
              <a:rPr lang="en-US" altLang="ko-KR" dirty="0">
                <a:latin typeface="Consolas" panose="020B0609020204030204" pitchFamily="49" charset="0"/>
              </a:rPr>
              <a:t>);  // </a:t>
            </a:r>
            <a:r>
              <a:rPr lang="en-US" altLang="ko-KR" dirty="0" smtClean="0">
                <a:latin typeface="Consolas" panose="020B0609020204030204" pitchFamily="49" charset="0"/>
              </a:rPr>
              <a:t>auto </a:t>
            </a:r>
            <a:r>
              <a:rPr lang="en-US" altLang="ko-KR" dirty="0">
                <a:latin typeface="Consolas" panose="020B0609020204030204" pitchFamily="49" charset="0"/>
              </a:rPr>
              <a:t>scrolling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35" y="836712"/>
            <a:ext cx="320067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TextView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ScrollView </a:t>
            </a:r>
            <a:r>
              <a:rPr lang="en-US" altLang="ko-KR" dirty="0" err="1">
                <a:latin typeface="Consolas" panose="020B0609020204030204" pitchFamily="49" charset="0"/>
              </a:rPr>
              <a:t>scrollView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</a:t>
            </a:r>
            <a:r>
              <a:rPr lang="ko-KR" altLang="en-US" dirty="0" smtClean="0">
                <a:latin typeface="Consolas" panose="020B0609020204030204" pitchFamily="49" charset="0"/>
              </a:rPr>
              <a:t>중략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detector </a:t>
            </a:r>
            <a:r>
              <a:rPr lang="en-US" altLang="ko-KR" sz="1400" dirty="0">
                <a:latin typeface="Consolas" panose="020B0609020204030204" pitchFamily="49" charset="0"/>
              </a:rPr>
              <a:t>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dirty="0" err="1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6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>
                <a:latin typeface="Consolas" panose="020B0609020204030204" pitchFamily="49" charset="0"/>
              </a:rPr>
              <a:t>view2 = findViewById(R.id.view2);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view2.setOnTouchListener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detector.onTouchEvent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 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   } // end of onCreate()</a:t>
            </a:r>
            <a:endParaRPr lang="en-US" altLang="ko-KR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둘째 뷰</a:t>
            </a:r>
            <a:r>
              <a:rPr lang="en-US" altLang="ko-KR" dirty="0" smtClean="0"/>
              <a:t>(id=view2)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OnTouchListener</a:t>
            </a:r>
            <a:r>
              <a:rPr lang="ko-KR" altLang="en-US" dirty="0" smtClean="0"/>
              <a:t>객체를 설정합니다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뷰를 터치하면 자동으로 </a:t>
            </a:r>
            <a:r>
              <a:rPr lang="en-US" altLang="ko-KR" dirty="0" err="1" smtClean="0"/>
              <a:t>onTouch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 됩니다</a:t>
            </a:r>
            <a:r>
              <a:rPr lang="en-US" altLang="ko-KR" dirty="0" smtClean="0"/>
              <a:t>. 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err="1" smtClean="0"/>
              <a:t>onTouch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안에서는 </a:t>
            </a:r>
            <a:r>
              <a:rPr lang="en-US" altLang="ko-KR" dirty="0" smtClean="0"/>
              <a:t>Gesture Detector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onTouchEvent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전달합니다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GestureDetector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자기 안에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6: </a:t>
            </a:r>
            <a:r>
              <a:rPr lang="ko-KR" altLang="en-US" dirty="0" smtClean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onDown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onShowPress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onSingleTapUp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onLongPress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563322"/>
            <a:ext cx="2807516" cy="49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자바의 </a:t>
            </a:r>
            <a:r>
              <a:rPr lang="ko-KR" altLang="en-US" dirty="0" err="1" smtClean="0">
                <a:sym typeface="Wingdings" panose="05000000000000000000" pitchFamily="2" charset="2"/>
              </a:rPr>
              <a:t>예약어</a:t>
            </a:r>
            <a:r>
              <a:rPr lang="en-US" altLang="ko-KR" dirty="0" smtClean="0">
                <a:sym typeface="Wingdings" panose="05000000000000000000" pitchFamily="2" charset="2"/>
              </a:rPr>
              <a:t>(reserved) </a:t>
            </a:r>
            <a:r>
              <a:rPr lang="ko-KR" altLang="en-US" dirty="0" smtClean="0">
                <a:sym typeface="Wingdings" panose="05000000000000000000" pitchFamily="2" charset="2"/>
              </a:rPr>
              <a:t>키워드인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View.getContext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ko-KR" altLang="en-US" dirty="0">
                <a:sym typeface="Wingdings" panose="05000000000000000000" pitchFamily="2" charset="2"/>
              </a:rPr>
              <a:t>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 smtClean="0">
                <a:sym typeface="Wingdings" panose="05000000000000000000" pitchFamily="2" charset="2"/>
              </a:rPr>
              <a:t>와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 – </a:t>
            </a:r>
            <a:r>
              <a:rPr lang="ko-KR" altLang="en-US" dirty="0" smtClean="0">
                <a:sym typeface="Wingdings" panose="05000000000000000000" pitchFamily="2" charset="2"/>
              </a:rPr>
              <a:t>어플리케이션의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</a:t>
            </a:r>
            <a:r>
              <a:rPr lang="en-US" altLang="ko-KR" b="1" dirty="0" smtClean="0"/>
              <a:t>3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는 다음과 같이 사용합니다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Snackbar</a:t>
            </a:r>
            <a:r>
              <a:rPr lang="ko-KR" altLang="en-US" dirty="0" smtClean="0"/>
              <a:t>를 사용하려고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 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표시됩니다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 전구를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여러 가지 해결 방안을 제시하게 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제안된 방안들 중에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를 추가할 수 있는 방안을 선택하십시오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</a:t>
            </a:r>
            <a:r>
              <a:rPr lang="en-US" altLang="ko-KR" dirty="0" err="1">
                <a:latin typeface="Consolas" panose="020B0609020204030204" pitchFamily="49" charset="0"/>
              </a:rPr>
              <a:t>show_my_greeting</a:t>
            </a:r>
            <a:r>
              <a:rPr lang="en-US" altLang="ko-KR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Toast.makeText(this</a:t>
            </a:r>
            <a:r>
              <a:rPr lang="en-US" altLang="ko-KR" dirty="0">
                <a:latin typeface="Consolas" panose="020B0609020204030204" pitchFamily="49" charset="0"/>
              </a:rPr>
              <a:t>(), </a:t>
            </a:r>
            <a:r>
              <a:rPr lang="en-US" altLang="ko-KR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Toast.LENGTH_LONG).show();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dirty="0">
                <a:latin typeface="Consolas" panose="020B0609020204030204" pitchFamily="49" charset="0"/>
              </a:rPr>
              <a:t>).show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your code for </a:t>
            </a:r>
            <a:r>
              <a:rPr lang="en-US" altLang="ko-KR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005064"/>
            <a:ext cx="7437765" cy="233954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실시간으로 좌표를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클릭되면</a:t>
            </a:r>
            <a:r>
              <a:rPr lang="ko-KR" altLang="en-US" dirty="0" smtClean="0">
                <a:sym typeface="Wingdings" panose="05000000000000000000" pitchFamily="2" charset="2"/>
              </a:rPr>
              <a:t> 마지막 좌표를 토스트로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2" y="2614969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</a:t>
            </a:r>
            <a:r>
              <a:rPr lang="en-US" altLang="ko-KR" dirty="0">
                <a:sym typeface="Wingdings" panose="05000000000000000000" pitchFamily="2" charset="2"/>
              </a:rPr>
              <a:t>margin = 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EditText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2780928"/>
            <a:ext cx="9563499" cy="3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 || </a:t>
            </a:r>
            <a:r>
              <a:rPr lang="en-US" altLang="ko-KR" sz="1400" dirty="0" smtClean="0">
                <a:latin typeface="Consolas" panose="020B0609020204030204" pitchFamily="49" charset="0"/>
              </a:rPr>
              <a:t>action </a:t>
            </a:r>
            <a:r>
              <a:rPr lang="en-US" altLang="ko-KR" sz="1400" dirty="0">
                <a:latin typeface="Consolas" panose="020B0609020204030204" pitchFamily="49" charset="0"/>
              </a:rPr>
              <a:t>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 else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"Toast: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 + ",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int x = Integer.parseInt(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int y = Integer.parseInt(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 </a:t>
            </a:r>
            <a:r>
              <a:rPr lang="en-US" altLang="ko-KR" sz="1400" dirty="0" err="1">
                <a:latin typeface="Consolas" panose="020B0609020204030204" pitchFamily="49" charset="0"/>
              </a:rPr>
              <a:t>toast</a:t>
            </a:r>
            <a:r>
              <a:rPr lang="en-US" altLang="ko-KR" sz="1400" dirty="0">
                <a:latin typeface="Consolas" panose="020B0609020204030204" pitchFamily="49" charset="0"/>
              </a:rPr>
              <a:t> =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toast.show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 catch (NumberFormatException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6329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hold down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하며 움직이면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값이 계속 변한다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40" y="1955623"/>
            <a:ext cx="2626852" cy="45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Hu03Toast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dirty="0" smtClean="0">
                <a:sym typeface="Wingdings" panose="05000000000000000000" pitchFamily="2" charset="2"/>
              </a:rPr>
              <a:t>[Toast] </a:t>
            </a:r>
            <a:r>
              <a:rPr lang="ko-KR" altLang="en-US" dirty="0" smtClean="0">
                <a:sym typeface="Wingdings" panose="05000000000000000000" pitchFamily="2" charset="2"/>
              </a:rPr>
              <a:t>버튼 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다음과 같이 추가하여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sym typeface="Wingdings" panose="05000000000000000000" pitchFamily="2" charset="2"/>
              </a:rPr>
              <a:t> 기능을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56" y="2222953"/>
            <a:ext cx="2473135" cy="4273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77" y="4437112"/>
            <a:ext cx="3561646" cy="2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버튼도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같이 유연한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가 되도록 하기 위해</a:t>
            </a:r>
            <a:r>
              <a:rPr lang="en-US" altLang="ko-KR" dirty="0" smtClean="0">
                <a:sym typeface="Wingdings" panose="05000000000000000000" pitchFamily="2" charset="2"/>
              </a:rPr>
              <a:t>, 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en-US" altLang="ko-KR" dirty="0" smtClean="0">
                <a:sym typeface="Wingdings" panose="05000000000000000000" pitchFamily="2" charset="2"/>
              </a:rPr>
              <a:t>left edge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sym typeface="Wingdings" panose="05000000000000000000" pitchFamily="2" charset="2"/>
              </a:rPr>
              <a:t>되도록 설정하고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두 뷰를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나옴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en-US" altLang="ko-KR" dirty="0" smtClean="0">
                <a:sym typeface="Wingdings" panose="05000000000000000000" pitchFamily="2" charset="2"/>
              </a:rPr>
              <a:t>parent </a:t>
            </a:r>
            <a:r>
              <a:rPr lang="ko-KR" altLang="en-US" dirty="0" smtClean="0">
                <a:sym typeface="Wingdings" panose="05000000000000000000" pitchFamily="2" charset="2"/>
              </a:rPr>
              <a:t>벽과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layout_width = 0dp</a:t>
            </a:r>
            <a:r>
              <a:rPr lang="ko-KR" altLang="en-US" dirty="0" smtClean="0">
                <a:sym typeface="Wingdings" panose="05000000000000000000" pitchFamily="2" charset="2"/>
              </a:rPr>
              <a:t>로 설정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82946"/>
            <a:ext cx="9350550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파일의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button2</a:t>
            </a:r>
            <a:r>
              <a:rPr lang="ko-KR" altLang="en-US" dirty="0" smtClean="0">
                <a:sym typeface="Wingdings" panose="05000000000000000000" pitchFamily="2" charset="2"/>
              </a:rPr>
              <a:t>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setOnClickClickListener</a:t>
            </a:r>
            <a:r>
              <a:rPr lang="ko-KR" altLang="en-US" dirty="0" smtClean="0">
                <a:sym typeface="Wingdings" panose="05000000000000000000" pitchFamily="2" charset="2"/>
              </a:rPr>
              <a:t>를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onSnackbarClicked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898" y="4581128"/>
            <a:ext cx="1051058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onSnackbarClicked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"Welcome to my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."),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099" y="1572352"/>
            <a:ext cx="1051058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button2.setOnClickListener(new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snackbarButtonClicked</a:t>
            </a:r>
            <a:r>
              <a:rPr lang="en-US" altLang="ko-KR" sz="16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813378"/>
            <a:ext cx="9537038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TextView textView2;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600" b="1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아래와 같이 첫 번째 옵션을 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필요한 라이브러리가 설치됩니다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이러한 일이 일어나지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과정을 거쳐야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안스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49280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결과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76" y="3715030"/>
            <a:ext cx="5029636" cy="283488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161814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558383"/>
            <a:ext cx="2834886" cy="499153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240336" y="5416886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Hu038Dialog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글자크기는 </a:t>
            </a:r>
            <a:r>
              <a:rPr lang="en-US" altLang="ko-KR" dirty="0" smtClean="0">
                <a:sym typeface="Wingdings" panose="05000000000000000000" pitchFamily="2" charset="2"/>
              </a:rPr>
              <a:t>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자동 부여되었는지 다시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02903"/>
            <a:ext cx="8711802" cy="1758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96" y="2968830"/>
            <a:ext cx="2061138" cy="36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R.id.textView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public void </a:t>
            </a:r>
            <a:r>
              <a:rPr lang="en-US" altLang="ko-KR" dirty="0" err="1"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latin typeface="Consolas" panose="020B0609020204030204" pitchFamily="49" charset="0"/>
              </a:rPr>
              <a:t>showMessage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아래와 같이 </a:t>
            </a:r>
            <a:r>
              <a:rPr lang="en-US" altLang="ko-KR" sz="1600" dirty="0" err="1" smtClean="0"/>
              <a:t>AlertDialog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입력하면 글자가 빨간색으로 표시되면서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alt+enter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입력하라는 메시지가 뜹니다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ko-KR" altLang="en-US" sz="1600" dirty="0" smtClean="0"/>
              <a:t>이것은 클래스가 없거나 여러 개 있을 때 표시됩니다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지시에 따라 적절한 것을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하거나 설치하십시오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showMessage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 builder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builder.setNeutralButton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실행하고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96" y="2084859"/>
            <a:ext cx="2067726" cy="3647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488" y="2069749"/>
            <a:ext cx="2102667" cy="36484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1" y="2061401"/>
            <a:ext cx="2071034" cy="36567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510" y="2040507"/>
            <a:ext cx="2114508" cy="36776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84" y="2084859"/>
            <a:ext cx="2089646" cy="36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일의 진행 상태를 사용자에게 보여줄 때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 혹은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반복적으로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/>
              <a:t>Hu039P</a:t>
            </a:r>
            <a:r>
              <a:rPr lang="en-US" altLang="ko-KR" b="1" dirty="0" smtClean="0"/>
              <a:t>rogress</a:t>
            </a:r>
            <a:r>
              <a:rPr lang="ko-KR" altLang="en-US" dirty="0" smtClean="0"/>
              <a:t> 프로젝트를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이름을 </a:t>
            </a:r>
            <a:r>
              <a:rPr lang="en-US" altLang="ko-KR" b="1" dirty="0" smtClean="0"/>
              <a:t>widget </a:t>
            </a:r>
            <a:r>
              <a:rPr lang="ko-KR" altLang="en-US" b="1" dirty="0" smtClean="0"/>
              <a:t>으로 입력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/>
              <a:t>Pallete</a:t>
            </a:r>
            <a:r>
              <a:rPr lang="en-US" altLang="ko-KR" dirty="0" err="1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프로그레스바</a:t>
            </a:r>
            <a:r>
              <a:rPr lang="ko-KR" altLang="en-US" dirty="0" smtClean="0"/>
              <a:t>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프로그레스바</a:t>
            </a:r>
            <a:r>
              <a:rPr lang="ko-KR" altLang="en-US" sz="1400" dirty="0" smtClean="0"/>
              <a:t>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코드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redundant code</a:t>
            </a:r>
            <a:r>
              <a:rPr lang="ko-KR" altLang="en-US" dirty="0" smtClean="0">
                <a:sym typeface="Wingdings" panose="05000000000000000000" pitchFamily="2" charset="2"/>
              </a:rPr>
              <a:t>를 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닫기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ko-KR" altLang="en-US" dirty="0" smtClean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인터셉트해야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), a method in Button class, requires an object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as a parameter.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must be an instance made by a class that </a:t>
            </a:r>
            <a:r>
              <a:rPr lang="en-US" altLang="ko-KR" b="1" dirty="0" smtClean="0">
                <a:sym typeface="Wingdings" panose="05000000000000000000" pitchFamily="2" charset="2"/>
              </a:rPr>
              <a:t>implements the interface </a:t>
            </a:r>
            <a:r>
              <a:rPr lang="en-US" altLang="ko-KR" dirty="0" smtClean="0">
                <a:sym typeface="Wingdings" panose="05000000000000000000" pitchFamily="2" charset="2"/>
              </a:rPr>
              <a:t>called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en-US" altLang="ko-KR" dirty="0" smtClean="0">
                <a:sym typeface="Wingdings" panose="05000000000000000000" pitchFamily="2" charset="2"/>
              </a:rPr>
              <a:t>in this example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Then we need </a:t>
            </a:r>
            <a:r>
              <a:rPr lang="en-US" altLang="ko-KR" b="1" dirty="0" smtClean="0">
                <a:sym typeface="Wingdings" panose="05000000000000000000" pitchFamily="2" charset="2"/>
              </a:rPr>
              <a:t>a class </a:t>
            </a:r>
            <a:r>
              <a:rPr lang="en-US" altLang="ko-KR" dirty="0" smtClean="0">
                <a:sym typeface="Wingdings" panose="05000000000000000000" pitchFamily="2" charset="2"/>
              </a:rPr>
              <a:t>that implements the interface called View.OnClickListener in this example.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The interface in Java usually consists of a list of method definitions only without their body.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 class that implements the interface actually </a:t>
            </a:r>
            <a:r>
              <a:rPr lang="en-US" altLang="ko-KR" b="1" dirty="0" smtClean="0">
                <a:sym typeface="Wingdings" panose="05000000000000000000" pitchFamily="2" charset="2"/>
              </a:rPr>
              <a:t>must code all the methods – this is a strict requirement.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79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클래스를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279" y="4149080"/>
            <a:ext cx="440012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err="1" smtClean="0">
                <a:latin typeface="Consolas" panose="020B0609020204030204" pitchFamily="49" charset="0"/>
              </a:rPr>
              <a:t>button.</a:t>
            </a:r>
            <a:r>
              <a:rPr lang="en-US" altLang="ko-KR" sz="1400" b="1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dialog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447928" y="1196752"/>
            <a:ext cx="1584176" cy="3096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2750273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6318481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275189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이 프로젝트에서는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b="1" dirty="0">
                <a:sym typeface="Wingdings" panose="05000000000000000000" pitchFamily="2" charset="2"/>
              </a:rPr>
              <a:t>중앙에 </a:t>
            </a:r>
            <a:r>
              <a:rPr lang="ko-KR" altLang="en-US" b="1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b="1" dirty="0">
                <a:sym typeface="Wingdings" panose="05000000000000000000" pitchFamily="2" charset="2"/>
              </a:rPr>
              <a:t>위치로 복귀합니다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Joy031PlaceHoder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프로젝트에서는 프로젝트 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3720943"/>
            <a:ext cx="1610452" cy="28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17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20003</TotalTime>
  <Words>12590</Words>
  <Application>Microsoft Office PowerPoint</Application>
  <PresentationFormat>와이드스크린</PresentationFormat>
  <Paragraphs>2134</Paragraphs>
  <Slides>125</Slides>
  <Notes>1</Notes>
  <HiddenSlides>7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125</vt:i4>
      </vt:variant>
    </vt:vector>
  </HeadingPairs>
  <TitlesOfParts>
    <vt:vector size="136" baseType="lpstr"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드로어블 만들기 – 뷰의 배경 이미지</vt:lpstr>
      <vt:lpstr>03-2 드로어블 만들기 – 뷰의 배경 이미지</vt:lpstr>
      <vt:lpstr>03-2 드로어블 만들기 – 뷰의 배경 이미지</vt:lpstr>
      <vt:lpstr>03-2 드로어블 만들기 – 뷰의 배경 이미지</vt:lpstr>
      <vt:lpstr>03-2 드로어블 만들기 – 드로어블</vt:lpstr>
      <vt:lpstr>03-2 드로어블 만들기 – 상태 드로어블 (StateListDrawable) 만들기 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1168</cp:revision>
  <dcterms:created xsi:type="dcterms:W3CDTF">2014-02-12T09:15:05Z</dcterms:created>
  <dcterms:modified xsi:type="dcterms:W3CDTF">2020-07-21T13:48:32Z</dcterms:modified>
</cp:coreProperties>
</file>