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1"/>
    <p:restoredTop sz="94568"/>
  </p:normalViewPr>
  <p:slideViewPr>
    <p:cSldViewPr snapToGrid="0">
      <p:cViewPr>
        <p:scale>
          <a:sx n="108" d="100"/>
          <a:sy n="108" d="100"/>
        </p:scale>
        <p:origin x="15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B5A36-F98F-612D-1CE0-230BE9BB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61C99-F869-9E63-90D1-60AEEE32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E0EDE-8F4B-C5C2-8954-3BF2E9FE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1257-5B12-4F55-9EE5-8F9AA943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1F94-FDD9-B595-1DAA-E40D6988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022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A492C-AA9F-8573-B8A8-C1C667E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EA3E8-F8D5-BEDE-B006-4CA13520F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03829-14E1-A90B-4D47-D66168E9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0DF2-2795-C863-5B9D-C2275F7B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3C085-E900-1B0D-94D4-E6B97EA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2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64872E-1012-30AC-8B8D-83E704536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2C0B4-C901-B1A1-A94C-913CDDBD5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2F8AF-D939-0CA1-F3CF-9A28C2E4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D9667-1B2E-A1FA-41A7-4E2675B8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2598-4E01-F6D8-109D-FF2AB7AF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93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F546-5EE0-63CC-3919-FB67916D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90F83-68C1-F1D2-C5A9-B571FAA7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01A57-416A-E779-B0CE-15B09C8C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E0E2F-FFB2-2A9C-C80A-A486CFA5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D8424-5D71-5E37-8558-1392A00A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07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F47C-090C-5890-FBA9-5F5AADC3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099E5-141B-00A6-877F-045CBB8E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06BA5-2E16-045D-C4AB-A0171110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3A34B-A06D-0674-CFAC-061178C9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34753-9E8D-79C0-4104-7F0A5E89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70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E6B6-EE92-AA36-D97E-AF596536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4266C-4496-2D6C-854E-DDBEA01CB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3CD18-6E10-EF6E-B86F-C2CF17E2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E02BA-650B-0D8C-9685-53027460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0F056-9CFE-CB4E-2AD5-A32A1F4E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B7935-4825-D2F3-5B51-81BC61AF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05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DB82-F3FA-7CA8-CD2C-67F0AC69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D410B-1CD6-0EB0-85EF-173513D1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09193-872A-C0C4-427D-70A8E1C75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09548-4C63-0C8D-AF2E-4E67B8C62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A6982E-5755-CCE9-E5FA-E11E18F59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56E3FA-9C15-C911-30B1-B7F9A29A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9B435-778E-1FA1-7F4E-4A372CA6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C20F87-AC5D-BE0C-B3DC-F569281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25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124B5-EE7B-A152-F624-80D0B790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47F754-5BB3-6288-DBE4-3982C18D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B05C5F-19C2-228B-978E-908520E0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447D6-594B-5EEE-7B63-488088B5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122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94E221-5BEB-27E5-DB9A-1984E178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B2EB6-795C-7CE6-5302-B61AD65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4BAE4-A5DA-9895-462B-76886BBB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6827B-DCE9-206B-31DC-07E3144C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3EA3A-7B2D-CEDC-BDAE-08F167F1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F6052-7655-81FD-23B6-654CD227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C567F-1279-F7E5-0E58-632DD9B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1E06E-A702-5698-AEFD-535B735A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9ED67-F4E7-6160-74E8-0E429CF4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3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31408-893A-B15D-57EA-A818A4A7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DE3F7-9ABD-5D30-20FA-7302F6DC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276B4-9BC4-AAFA-4B99-35B778DB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54F7D-ABB7-5156-76AA-C9A9EEB4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B5F83-78A2-92D2-3ED4-E740381F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96581-4C60-7B99-2AB0-A6D3CED0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3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DC63AD-1754-7670-892C-490FFA92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F5BAB-00F5-F513-B893-39BF7470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F5F3E-2177-A9B0-569E-6129C57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FF06-04B5-7B44-8064-370A66CA0744}" type="datetimeFigureOut">
              <a:rPr kumimoji="1" lang="ko-KR" altLang="en-US" smtClean="0"/>
              <a:t>2024. 8. 15.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F9600-A851-5D35-42AC-B635CB8EA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5867-2D64-50D2-5865-7DE537383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0476-4432-5241-B0B9-3C647E2A53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65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89BA-BE5F-1D19-641E-99BC47D1C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segmentation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608515-8F96-EE79-FE19-142D99065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97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architecture of UNet-VGG16 with transfer learning | Download Scientific  Diagram">
            <a:extLst>
              <a:ext uri="{FF2B5EF4-FFF2-40B4-BE49-F238E27FC236}">
                <a16:creationId xmlns:a16="http://schemas.microsoft.com/office/drawing/2014/main" id="{FCD2781B-F95D-0FB0-EFC0-F5500128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5"/>
          <a:stretch/>
        </p:blipFill>
        <p:spPr bwMode="auto">
          <a:xfrm>
            <a:off x="53009" y="824948"/>
            <a:ext cx="7100848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A657D9-2C96-8E24-B8DC-A70FDA0B3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54"/>
          <a:stretch/>
        </p:blipFill>
        <p:spPr>
          <a:xfrm>
            <a:off x="7523923" y="477079"/>
            <a:ext cx="4529747" cy="545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C3C95-17BB-6F94-9584-7D3A51E5014E}"/>
              </a:ext>
            </a:extLst>
          </p:cNvPr>
          <p:cNvSpPr txBox="1"/>
          <p:nvPr/>
        </p:nvSpPr>
        <p:spPr>
          <a:xfrm>
            <a:off x="138330" y="107747"/>
            <a:ext cx="656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Pros: better result than FCN8 (VGG+UNET &gt; UNET)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B2BB6-0547-57EE-3119-82001BD6F2E3}"/>
              </a:ext>
            </a:extLst>
          </p:cNvPr>
          <p:cNvSpPr txBox="1"/>
          <p:nvPr/>
        </p:nvSpPr>
        <p:spPr>
          <a:xfrm>
            <a:off x="138330" y="455616"/>
            <a:ext cx="92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Cons: takes extreme amount of time for training (est. 7hr) </a:t>
            </a:r>
            <a:r>
              <a:rPr kumimoji="1" lang="en-US" altLang="ko-KR" dirty="0">
                <a:sym typeface="Wingdings" pitchFamily="2" charset="2"/>
              </a:rPr>
              <a:t> might need </a:t>
            </a:r>
            <a:r>
              <a:rPr kumimoji="1" lang="en-US" altLang="ko-KR" dirty="0" err="1">
                <a:sym typeface="Wingdings" pitchFamily="2" charset="2"/>
              </a:rPr>
              <a:t>colab</a:t>
            </a:r>
            <a:r>
              <a:rPr kumimoji="1" lang="en-US" altLang="ko-KR" dirty="0">
                <a:sym typeface="Wingdings" pitchFamily="2" charset="2"/>
              </a:rPr>
              <a:t> pro…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01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90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E389E-6D8C-6592-7259-FD1B4834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ko-KR" altLang="en-US" b="1" dirty="0"/>
              <a:t>수업 시간에 다룬 모델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81443-CC24-2722-4FEA-F9B7A97A35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31" y="1690688"/>
            <a:ext cx="93175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CB7E-B365-F0CD-E2F9-37CF78B8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325563"/>
          </a:xfrm>
        </p:spPr>
        <p:txBody>
          <a:bodyPr/>
          <a:lstStyle/>
          <a:p>
            <a:r>
              <a:rPr kumimoji="1" lang="en-US" altLang="ko-KR" b="1" dirty="0"/>
              <a:t>U-NET + VGG-16 Transfer-learning</a:t>
            </a:r>
            <a:endParaRPr kumimoji="1"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B8FEC-DC26-1930-F18D-CDB285F6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2044700"/>
            <a:ext cx="8967470" cy="32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5628A7-57A2-0B6C-6B52-37BA9012255F}"/>
                  </a:ext>
                </a:extLst>
              </p:cNvPr>
              <p:cNvSpPr txBox="1"/>
              <p:nvPr/>
            </p:nvSpPr>
            <p:spPr>
              <a:xfrm>
                <a:off x="162560" y="721360"/>
                <a:ext cx="166552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5628A7-57A2-0B6C-6B52-37BA9012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721360"/>
                <a:ext cx="1665521" cy="37555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4CB03C-D180-C304-D3E5-A6417C66CAAB}"/>
              </a:ext>
            </a:extLst>
          </p:cNvPr>
          <p:cNvSpPr txBox="1"/>
          <p:nvPr/>
        </p:nvSpPr>
        <p:spPr>
          <a:xfrm>
            <a:off x="162560" y="142240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segmentation.py</a:t>
            </a:r>
            <a:r>
              <a:rPr kumimoji="1" lang="en-US" altLang="ko-KR" b="1" dirty="0"/>
              <a:t> </a:t>
            </a:r>
            <a:r>
              <a:rPr kumimoji="1" lang="en-US" altLang="ko-KR" b="1" dirty="0">
                <a:sym typeface="Wingdings" pitchFamily="2" charset="2"/>
              </a:rPr>
              <a:t> def segmentation(image, model)</a:t>
            </a:r>
            <a:endParaRPr kumimoji="1"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CD4E8A-1DBD-A65C-49A9-3CDDCFBD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623570"/>
            <a:ext cx="7772400" cy="1988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1628A-3308-B420-C573-2B215E030BA8}"/>
                  </a:ext>
                </a:extLst>
              </p:cNvPr>
              <p:cNvSpPr txBox="1"/>
              <p:nvPr/>
            </p:nvSpPr>
            <p:spPr>
              <a:xfrm>
                <a:off x="162560" y="1140525"/>
                <a:ext cx="178715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1628A-3308-B420-C573-2B215E03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1140525"/>
                <a:ext cx="1787156" cy="37427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E06D8-E8AA-7744-310E-C3B47778AF53}"/>
                  </a:ext>
                </a:extLst>
              </p:cNvPr>
              <p:cNvSpPr txBox="1"/>
              <p:nvPr/>
            </p:nvSpPr>
            <p:spPr>
              <a:xfrm>
                <a:off x="162560" y="1558408"/>
                <a:ext cx="199099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E06D8-E8AA-7744-310E-C3B47778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1558408"/>
                <a:ext cx="1990994" cy="370230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97F06E6-3C1A-E2C9-D372-7EB768C31E6F}"/>
              </a:ext>
            </a:extLst>
          </p:cNvPr>
          <p:cNvSpPr txBox="1"/>
          <p:nvPr/>
        </p:nvSpPr>
        <p:spPr>
          <a:xfrm>
            <a:off x="1943976" y="1514795"/>
            <a:ext cx="23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(type = </a:t>
            </a:r>
            <a:r>
              <a:rPr kumimoji="1" lang="en-US" altLang="ko-KR" dirty="0" err="1"/>
              <a:t>torch.tensor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3EB007-7B43-C311-7CC1-806CB41CD38A}"/>
              </a:ext>
            </a:extLst>
          </p:cNvPr>
          <p:cNvSpPr/>
          <p:nvPr/>
        </p:nvSpPr>
        <p:spPr>
          <a:xfrm>
            <a:off x="253749" y="2484114"/>
            <a:ext cx="1859280" cy="640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model</a:t>
            </a:r>
            <a:endParaRPr kumimoji="1" lang="ko-KR" altLang="en-US" b="1" dirty="0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5BB92B40-B698-DF1E-1724-26F08B5695EF}"/>
              </a:ext>
            </a:extLst>
          </p:cNvPr>
          <p:cNvSpPr/>
          <p:nvPr/>
        </p:nvSpPr>
        <p:spPr>
          <a:xfrm>
            <a:off x="1056138" y="1928638"/>
            <a:ext cx="254502" cy="4691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53593-6AA4-E0AE-8667-E974BA9A245E}"/>
              </a:ext>
            </a:extLst>
          </p:cNvPr>
          <p:cNvSpPr txBox="1"/>
          <p:nvPr/>
        </p:nvSpPr>
        <p:spPr>
          <a:xfrm>
            <a:off x="2204720" y="2652558"/>
            <a:ext cx="560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model.py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 class </a:t>
            </a:r>
            <a:r>
              <a:rPr kumimoji="1" lang="en-US" altLang="ko-KR" dirty="0" err="1">
                <a:sym typeface="Wingdings" pitchFamily="2" charset="2"/>
              </a:rPr>
              <a:t>segmentation_model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en-US" altLang="ko-KR" dirty="0" err="1">
                <a:sym typeface="Wingdings" pitchFamily="2" charset="2"/>
              </a:rPr>
              <a:t>nn.Module</a:t>
            </a:r>
            <a:r>
              <a:rPr kumimoji="1" lang="en-US" altLang="ko-KR" dirty="0">
                <a:sym typeface="Wingdings" pitchFamily="2" charset="2"/>
              </a:rPr>
              <a:t>):</a:t>
            </a:r>
          </a:p>
          <a:p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283E32-FDF4-4A8E-16D0-88BAE5DF6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840" y="3264685"/>
            <a:ext cx="6734810" cy="2318732"/>
          </a:xfrm>
          <a:prstGeom prst="rect">
            <a:avLst/>
          </a:prstGeom>
        </p:spPr>
      </p:pic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9D884153-1A3E-0A2D-0E9F-5F854446236A}"/>
              </a:ext>
            </a:extLst>
          </p:cNvPr>
          <p:cNvSpPr/>
          <p:nvPr/>
        </p:nvSpPr>
        <p:spPr>
          <a:xfrm>
            <a:off x="1056138" y="3264685"/>
            <a:ext cx="254502" cy="4691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97B16A-95DA-7400-08E6-7416D4AE9BF8}"/>
                  </a:ext>
                </a:extLst>
              </p:cNvPr>
              <p:cNvSpPr txBox="1"/>
              <p:nvPr/>
            </p:nvSpPr>
            <p:spPr>
              <a:xfrm>
                <a:off x="300583" y="3874298"/>
                <a:ext cx="1765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𝕆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97B16A-95DA-7400-08E6-7416D4AE9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3" y="3874298"/>
                <a:ext cx="1765612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4CCEA3-CED7-DF37-5B58-B0A35A8EF709}"/>
                  </a:ext>
                </a:extLst>
              </p:cNvPr>
              <p:cNvSpPr txBox="1"/>
              <p:nvPr/>
            </p:nvSpPr>
            <p:spPr>
              <a:xfrm>
                <a:off x="1678038" y="1837044"/>
                <a:ext cx="86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4CCEA3-CED7-DF37-5B58-B0A35A8E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38" y="1837044"/>
                <a:ext cx="8699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7E058330-6BA7-AD0B-9F01-23248DC871C7}"/>
              </a:ext>
            </a:extLst>
          </p:cNvPr>
          <p:cNvSpPr/>
          <p:nvPr/>
        </p:nvSpPr>
        <p:spPr>
          <a:xfrm>
            <a:off x="1056138" y="4384121"/>
            <a:ext cx="254502" cy="4691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335B2E-87DD-F93F-1B7C-2C3FC2582EA9}"/>
                  </a:ext>
                </a:extLst>
              </p:cNvPr>
              <p:cNvSpPr txBox="1"/>
              <p:nvPr/>
            </p:nvSpPr>
            <p:spPr>
              <a:xfrm>
                <a:off x="275251" y="5114926"/>
                <a:ext cx="1695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𝕆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×3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335B2E-87DD-F93F-1B7C-2C3FC258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" y="5114926"/>
                <a:ext cx="1695977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B0B80-63FE-FF0A-0065-E1E56DDD8927}"/>
              </a:ext>
            </a:extLst>
          </p:cNvPr>
          <p:cNvSpPr txBox="1"/>
          <p:nvPr/>
        </p:nvSpPr>
        <p:spPr>
          <a:xfrm>
            <a:off x="1948831" y="3960495"/>
            <a:ext cx="328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segmentation.py</a:t>
            </a:r>
            <a:r>
              <a:rPr kumimoji="1" lang="en-US" altLang="ko-KR" b="1" dirty="0"/>
              <a:t> </a:t>
            </a:r>
            <a:r>
              <a:rPr kumimoji="1" lang="en-US" altLang="ko-KR" b="1" dirty="0">
                <a:sym typeface="Wingdings" pitchFamily="2" charset="2"/>
              </a:rPr>
              <a:t> </a:t>
            </a:r>
          </a:p>
          <a:p>
            <a:r>
              <a:rPr kumimoji="1" lang="en-US" altLang="ko-KR" dirty="0">
                <a:sym typeface="Wingdings" pitchFamily="2" charset="2"/>
              </a:rPr>
              <a:t>def </a:t>
            </a:r>
            <a:r>
              <a:rPr kumimoji="1" lang="en-US" altLang="ko-KR" dirty="0" err="1">
                <a:sym typeface="Wingdings" pitchFamily="2" charset="2"/>
              </a:rPr>
              <a:t>segmentation_output</a:t>
            </a:r>
            <a:r>
              <a:rPr kumimoji="1" lang="en-US" altLang="ko-KR" dirty="0">
                <a:sym typeface="Wingdings" pitchFamily="2" charset="2"/>
              </a:rPr>
              <a:t>(mask, </a:t>
            </a:r>
            <a:r>
              <a:rPr kumimoji="1" lang="en-US" altLang="ko-KR" dirty="0" err="1">
                <a:sym typeface="Wingdings" pitchFamily="2" charset="2"/>
              </a:rPr>
              <a:t>num_classes</a:t>
            </a:r>
            <a:r>
              <a:rPr kumimoji="1" lang="en-US" altLang="ko-KR" dirty="0">
                <a:sym typeface="Wingdings" pitchFamily="2" charset="2"/>
              </a:rPr>
              <a:t> = 7)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58A45-9919-A46E-64DD-97CB13535F01}"/>
              </a:ext>
            </a:extLst>
          </p:cNvPr>
          <p:cNvSpPr txBox="1"/>
          <p:nvPr/>
        </p:nvSpPr>
        <p:spPr>
          <a:xfrm>
            <a:off x="162560" y="1422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model.py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79753-8CDB-DD71-06F9-E0680D666549}"/>
                  </a:ext>
                </a:extLst>
              </p:cNvPr>
              <p:cNvSpPr txBox="1"/>
              <p:nvPr/>
            </p:nvSpPr>
            <p:spPr>
              <a:xfrm>
                <a:off x="162560" y="664328"/>
                <a:ext cx="199099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79753-8CDB-DD71-06F9-E0680D666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664328"/>
                <a:ext cx="1990994" cy="370230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36162DC-8484-120C-8F4C-605E9974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80" y="1332746"/>
            <a:ext cx="6154959" cy="419250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41D36D2-EC94-FA57-D373-CBD8A099A9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2099627"/>
            <a:ext cx="5693184" cy="26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8EE0A-F7E4-7FC5-34FF-69F444B0FFA2}"/>
              </a:ext>
            </a:extLst>
          </p:cNvPr>
          <p:cNvSpPr txBox="1"/>
          <p:nvPr/>
        </p:nvSpPr>
        <p:spPr>
          <a:xfrm>
            <a:off x="2634690" y="11480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FCN8</a:t>
            </a:r>
            <a:endParaRPr kumimoji="1"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91EDB-F771-4F6E-732B-5209F21A9588}"/>
              </a:ext>
            </a:extLst>
          </p:cNvPr>
          <p:cNvSpPr txBox="1"/>
          <p:nvPr/>
        </p:nvSpPr>
        <p:spPr>
          <a:xfrm>
            <a:off x="8203951" y="1168400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UNET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984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58A45-9919-A46E-64DD-97CB13535F01}"/>
              </a:ext>
            </a:extLst>
          </p:cNvPr>
          <p:cNvSpPr txBox="1"/>
          <p:nvPr/>
        </p:nvSpPr>
        <p:spPr>
          <a:xfrm>
            <a:off x="162560" y="1422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model.py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79753-8CDB-DD71-06F9-E0680D666549}"/>
                  </a:ext>
                </a:extLst>
              </p:cNvPr>
              <p:cNvSpPr txBox="1"/>
              <p:nvPr/>
            </p:nvSpPr>
            <p:spPr>
              <a:xfrm>
                <a:off x="162560" y="664328"/>
                <a:ext cx="199099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879753-8CDB-DD71-06F9-E0680D666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664328"/>
                <a:ext cx="1990994" cy="370230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F891EDB-F771-4F6E-732B-5209F21A9588}"/>
              </a:ext>
            </a:extLst>
          </p:cNvPr>
          <p:cNvSpPr txBox="1"/>
          <p:nvPr/>
        </p:nvSpPr>
        <p:spPr>
          <a:xfrm>
            <a:off x="5156415" y="1513840"/>
            <a:ext cx="18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UNET + VGG16</a:t>
            </a:r>
            <a:endParaRPr kumimoji="1" lang="ko-KR" altLang="en-US" b="1" dirty="0"/>
          </a:p>
        </p:txBody>
      </p:sp>
      <p:pic>
        <p:nvPicPr>
          <p:cNvPr id="3074" name="Picture 2" descr="The architecture of UNet-VGG16 with transfer learning | Download Scientific  Diagram">
            <a:extLst>
              <a:ext uri="{FF2B5EF4-FFF2-40B4-BE49-F238E27FC236}">
                <a16:creationId xmlns:a16="http://schemas.microsoft.com/office/drawing/2014/main" id="{1554176E-D582-C2C5-A041-18241B0C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082800"/>
            <a:ext cx="1079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2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F482E5-9B32-EA00-AAE2-5D8151888902}"/>
              </a:ext>
            </a:extLst>
          </p:cNvPr>
          <p:cNvSpPr txBox="1"/>
          <p:nvPr/>
        </p:nvSpPr>
        <p:spPr>
          <a:xfrm>
            <a:off x="162560" y="1422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model.py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C7A56-3B55-630F-B360-5AE2E45207C3}"/>
                  </a:ext>
                </a:extLst>
              </p:cNvPr>
              <p:cNvSpPr txBox="1"/>
              <p:nvPr/>
            </p:nvSpPr>
            <p:spPr>
              <a:xfrm>
                <a:off x="162560" y="664328"/>
                <a:ext cx="199099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C7A56-3B55-630F-B360-5AE2E452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664328"/>
                <a:ext cx="1990994" cy="370230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2122F3-35A1-9EE0-9368-A0D9E3FCEF6E}"/>
              </a:ext>
            </a:extLst>
          </p:cNvPr>
          <p:cNvSpPr txBox="1"/>
          <p:nvPr/>
        </p:nvSpPr>
        <p:spPr>
          <a:xfrm>
            <a:off x="2839247" y="142240"/>
            <a:ext cx="935275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(0): Conv2d(</a:t>
            </a:r>
            <a:r>
              <a:rPr kumimoji="1" lang="en-US" altLang="ko-KR" b="1" dirty="0" err="1"/>
              <a:t>in_channel</a:t>
            </a:r>
            <a:r>
              <a:rPr kumimoji="1" lang="en-US" altLang="ko-KR" b="1" dirty="0"/>
              <a:t>, 64, </a:t>
            </a:r>
            <a:r>
              <a:rPr kumimoji="1" lang="en-US" altLang="ko-KR" b="1" dirty="0" err="1"/>
              <a:t>kernel_size</a:t>
            </a:r>
            <a:r>
              <a:rPr kumimoji="1" lang="en-US" altLang="ko-KR" b="1" dirty="0"/>
              <a:t>=(3, 3), stride=(1, 1), padding=(1, 1))</a:t>
            </a:r>
          </a:p>
          <a:p>
            <a:r>
              <a:rPr lang="en" altLang="ko-KR" dirty="0"/>
              <a:t>(1):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(2): Conv2d(64, 64,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(3):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>
                <a:solidFill>
                  <a:srgbClr val="FF0000"/>
                </a:solidFill>
              </a:rPr>
              <a:t>(4): MaxPool2d(</a:t>
            </a:r>
            <a:r>
              <a:rPr lang="en" altLang="ko-KR" b="1" dirty="0" err="1">
                <a:solidFill>
                  <a:srgbClr val="FF0000"/>
                </a:solidFill>
              </a:rPr>
              <a:t>kernel_size</a:t>
            </a:r>
            <a:r>
              <a:rPr lang="en" altLang="ko-KR" b="1" dirty="0">
                <a:solidFill>
                  <a:srgbClr val="FF0000"/>
                </a:solidFill>
              </a:rPr>
              <a:t>=2, stride=2, padding=0, dilation=1, </a:t>
            </a:r>
            <a:r>
              <a:rPr lang="en" altLang="ko-KR" b="1" dirty="0" err="1">
                <a:solidFill>
                  <a:srgbClr val="FF0000"/>
                </a:solidFill>
              </a:rPr>
              <a:t>ceil_mode</a:t>
            </a:r>
            <a:r>
              <a:rPr lang="en" altLang="ko-KR" b="1" dirty="0">
                <a:solidFill>
                  <a:srgbClr val="FF0000"/>
                </a:solidFill>
              </a:rPr>
              <a:t>=False) </a:t>
            </a:r>
          </a:p>
          <a:p>
            <a:r>
              <a:rPr lang="en" altLang="ko-KR" b="1" dirty="0"/>
              <a:t>(5): Conv2d(64, 128,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(6):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(7): Conv2d(128, 128,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(8):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>
                <a:solidFill>
                  <a:srgbClr val="FF0000"/>
                </a:solidFill>
              </a:rPr>
              <a:t>(9): MaxPool2d(</a:t>
            </a:r>
            <a:r>
              <a:rPr lang="en" altLang="ko-KR" b="1" dirty="0" err="1">
                <a:solidFill>
                  <a:srgbClr val="FF0000"/>
                </a:solidFill>
              </a:rPr>
              <a:t>kernel_size</a:t>
            </a:r>
            <a:r>
              <a:rPr lang="en" altLang="ko-KR" b="1" dirty="0">
                <a:solidFill>
                  <a:srgbClr val="FF0000"/>
                </a:solidFill>
              </a:rPr>
              <a:t>=2, stride=2, padding=0, dilation=1, </a:t>
            </a:r>
            <a:r>
              <a:rPr lang="en" altLang="ko-KR" b="1" dirty="0" err="1">
                <a:solidFill>
                  <a:srgbClr val="FF0000"/>
                </a:solidFill>
              </a:rPr>
              <a:t>ceil_mode</a:t>
            </a:r>
            <a:r>
              <a:rPr lang="en" altLang="ko-KR" b="1" dirty="0">
                <a:solidFill>
                  <a:srgbClr val="FF0000"/>
                </a:solidFill>
              </a:rPr>
              <a:t>=False) </a:t>
            </a:r>
          </a:p>
          <a:p>
            <a:r>
              <a:rPr lang="en" altLang="ko-KR" b="1" dirty="0"/>
              <a:t>(10): Conv2d(128, 256,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(11):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(12): Conv2d(256, 256,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(13):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(14): Conv2d(256, 256,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(15):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>
                <a:solidFill>
                  <a:srgbClr val="FF0000"/>
                </a:solidFill>
              </a:rPr>
              <a:t>(16): MaxPool2d(</a:t>
            </a:r>
            <a:r>
              <a:rPr lang="en" altLang="ko-KR" b="1" dirty="0" err="1">
                <a:solidFill>
                  <a:srgbClr val="FF0000"/>
                </a:solidFill>
              </a:rPr>
              <a:t>kernel_size</a:t>
            </a:r>
            <a:r>
              <a:rPr lang="en" altLang="ko-KR" b="1" dirty="0">
                <a:solidFill>
                  <a:srgbClr val="FF0000"/>
                </a:solidFill>
              </a:rPr>
              <a:t>=2, stride=2, padding=0, dilation=1, </a:t>
            </a:r>
            <a:r>
              <a:rPr lang="en" altLang="ko-KR" b="1" dirty="0" err="1">
                <a:solidFill>
                  <a:srgbClr val="FF0000"/>
                </a:solidFill>
              </a:rPr>
              <a:t>ceil_mode</a:t>
            </a:r>
            <a:r>
              <a:rPr lang="en" altLang="ko-KR" b="1" dirty="0">
                <a:solidFill>
                  <a:srgbClr val="FF0000"/>
                </a:solidFill>
              </a:rPr>
              <a:t>=False) </a:t>
            </a:r>
          </a:p>
          <a:p>
            <a:r>
              <a:rPr lang="en" altLang="ko-KR" b="1" dirty="0"/>
              <a:t>(17): Conv2d(256, 512,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(18):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(19): Conv2d(512, 512,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(20):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(21): Conv2d(512, 512,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(22):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>
                <a:solidFill>
                  <a:srgbClr val="FF0000"/>
                </a:solidFill>
              </a:rPr>
              <a:t>(23): MaxPool2d(</a:t>
            </a:r>
            <a:r>
              <a:rPr lang="en" altLang="ko-KR" b="1" dirty="0" err="1">
                <a:solidFill>
                  <a:srgbClr val="FF0000"/>
                </a:solidFill>
              </a:rPr>
              <a:t>kernel_size</a:t>
            </a:r>
            <a:r>
              <a:rPr lang="en" altLang="ko-KR" b="1" dirty="0">
                <a:solidFill>
                  <a:srgbClr val="FF0000"/>
                </a:solidFill>
              </a:rPr>
              <a:t>=2, stride=2, padding=0, dilation=1, </a:t>
            </a:r>
            <a:r>
              <a:rPr lang="en" altLang="ko-KR" b="1" dirty="0" err="1">
                <a:solidFill>
                  <a:srgbClr val="FF0000"/>
                </a:solidFill>
              </a:rPr>
              <a:t>ceil_mode</a:t>
            </a:r>
            <a:r>
              <a:rPr lang="en" altLang="ko-KR" b="1" dirty="0">
                <a:solidFill>
                  <a:srgbClr val="FF0000"/>
                </a:solidFill>
              </a:rPr>
              <a:t>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763C4-9348-E4AE-C6C9-0B93A6748DC7}"/>
              </a:ext>
            </a:extLst>
          </p:cNvPr>
          <p:cNvSpPr txBox="1"/>
          <p:nvPr/>
        </p:nvSpPr>
        <p:spPr>
          <a:xfrm>
            <a:off x="111998" y="3429000"/>
            <a:ext cx="21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pass_through</a:t>
            </a:r>
            <a:r>
              <a:rPr kumimoji="1" lang="en-US" altLang="ko-KR" b="1" dirty="0"/>
              <a:t> = []</a:t>
            </a:r>
            <a:endParaRPr kumimoji="1"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140AAB-2861-8963-BBF7-2BF483363E2A}"/>
              </a:ext>
            </a:extLst>
          </p:cNvPr>
          <p:cNvCxnSpPr/>
          <p:nvPr/>
        </p:nvCxnSpPr>
        <p:spPr>
          <a:xfrm flipH="1">
            <a:off x="1477670" y="1148486"/>
            <a:ext cx="1361577" cy="22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7B7703-4B25-96AB-DD85-DD3ED39F7B18}"/>
              </a:ext>
            </a:extLst>
          </p:cNvPr>
          <p:cNvCxnSpPr/>
          <p:nvPr/>
        </p:nvCxnSpPr>
        <p:spPr>
          <a:xfrm flipH="1">
            <a:off x="1602029" y="2567635"/>
            <a:ext cx="1302105" cy="8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5570FF-9353-623E-198D-18997C9AD919}"/>
              </a:ext>
            </a:extLst>
          </p:cNvPr>
          <p:cNvCxnSpPr/>
          <p:nvPr/>
        </p:nvCxnSpPr>
        <p:spPr>
          <a:xfrm flipH="1" flipV="1">
            <a:off x="1602029" y="3798332"/>
            <a:ext cx="1302105" cy="67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0239B4-E182-9223-B438-4BB99D97F456}"/>
              </a:ext>
            </a:extLst>
          </p:cNvPr>
          <p:cNvCxnSpPr/>
          <p:nvPr/>
        </p:nvCxnSpPr>
        <p:spPr>
          <a:xfrm flipH="1" flipV="1">
            <a:off x="1536192" y="3798332"/>
            <a:ext cx="1367942" cy="2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B0D78F-7FDB-74E1-7EC8-05CD7C5CDD7A}"/>
              </a:ext>
            </a:extLst>
          </p:cNvPr>
          <p:cNvSpPr txBox="1"/>
          <p:nvPr/>
        </p:nvSpPr>
        <p:spPr>
          <a:xfrm>
            <a:off x="2839247" y="142240"/>
            <a:ext cx="81466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1" dirty="0"/>
              <a:t>(24): Conv2d(512, 512,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(25):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(26): Conv2d(512, 512,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(27):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 </a:t>
            </a:r>
          </a:p>
          <a:p>
            <a:r>
              <a:rPr lang="en" altLang="ko-KR" b="1" dirty="0"/>
              <a:t>(28): Conv2d(512, 512, </a:t>
            </a:r>
            <a:r>
              <a:rPr lang="en" altLang="ko-KR" b="1" dirty="0" err="1"/>
              <a:t>kernel_size</a:t>
            </a:r>
            <a:r>
              <a:rPr lang="en" altLang="ko-KR" b="1" dirty="0"/>
              <a:t>=(3, 3), stride=(1, 1), padding=(1, 1)) </a:t>
            </a:r>
          </a:p>
          <a:p>
            <a:r>
              <a:rPr lang="en" altLang="ko-KR" dirty="0"/>
              <a:t>(29): </a:t>
            </a:r>
            <a:r>
              <a:rPr lang="en" altLang="ko-KR" dirty="0" err="1"/>
              <a:t>ReLU</a:t>
            </a:r>
            <a:r>
              <a:rPr lang="en" altLang="ko-KR" dirty="0"/>
              <a:t>(</a:t>
            </a:r>
            <a:r>
              <a:rPr lang="en" altLang="ko-KR" dirty="0" err="1"/>
              <a:t>inplace</a:t>
            </a:r>
            <a:r>
              <a:rPr lang="en" altLang="ko-KR" dirty="0"/>
              <a:t>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489BF-6286-949B-FAE6-B751B79FE0A5}"/>
              </a:ext>
            </a:extLst>
          </p:cNvPr>
          <p:cNvSpPr txBox="1"/>
          <p:nvPr/>
        </p:nvSpPr>
        <p:spPr>
          <a:xfrm>
            <a:off x="162560" y="1422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model.py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28C934-6D86-61BD-87D3-730136BF9966}"/>
                  </a:ext>
                </a:extLst>
              </p:cNvPr>
              <p:cNvSpPr txBox="1"/>
              <p:nvPr/>
            </p:nvSpPr>
            <p:spPr>
              <a:xfrm>
                <a:off x="162560" y="595681"/>
                <a:ext cx="1990994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28C934-6D86-61BD-87D3-730136BF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" y="595681"/>
                <a:ext cx="1990994" cy="370230"/>
              </a:xfrm>
              <a:prstGeom prst="rect">
                <a:avLst/>
              </a:prstGeom>
              <a:blipFill>
                <a:blip r:embed="rId2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The architecture of UNet-VGG16 with transfer learning | Download Scientific  Diagram">
            <a:extLst>
              <a:ext uri="{FF2B5EF4-FFF2-40B4-BE49-F238E27FC236}">
                <a16:creationId xmlns:a16="http://schemas.microsoft.com/office/drawing/2014/main" id="{D75B4A28-E6CA-4A0F-0B02-144A4C6A2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089"/>
          <a:stretch/>
        </p:blipFill>
        <p:spPr bwMode="auto">
          <a:xfrm>
            <a:off x="162560" y="2411775"/>
            <a:ext cx="7328486" cy="41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E4416-D62D-B067-4996-88A38A79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14" y="1490347"/>
            <a:ext cx="7880172" cy="5367653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DCC829E-B644-AAE1-279E-D586FB1098A6}"/>
              </a:ext>
            </a:extLst>
          </p:cNvPr>
          <p:cNvCxnSpPr/>
          <p:nvPr/>
        </p:nvCxnSpPr>
        <p:spPr>
          <a:xfrm flipV="1">
            <a:off x="5814391" y="467139"/>
            <a:ext cx="0" cy="6231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559E39-18B0-D37A-4F8E-E0158BAC9848}"/>
              </a:ext>
            </a:extLst>
          </p:cNvPr>
          <p:cNvCxnSpPr/>
          <p:nvPr/>
        </p:nvCxnSpPr>
        <p:spPr>
          <a:xfrm flipH="1">
            <a:off x="3279913" y="467139"/>
            <a:ext cx="2534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EE111D-A8D1-E9F7-3529-5CD9C46076DA}"/>
              </a:ext>
            </a:extLst>
          </p:cNvPr>
          <p:cNvSpPr txBox="1"/>
          <p:nvPr/>
        </p:nvSpPr>
        <p:spPr>
          <a:xfrm>
            <a:off x="3279913" y="655578"/>
            <a:ext cx="2169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Encoder Method</a:t>
            </a:r>
          </a:p>
          <a:p>
            <a:r>
              <a:rPr kumimoji="1" lang="en-US" altLang="ko-KR" dirty="0"/>
              <a:t>(feature extraction)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A95765-D0F8-121F-CB6F-C3D2CA7D8226}"/>
              </a:ext>
            </a:extLst>
          </p:cNvPr>
          <p:cNvCxnSpPr>
            <a:cxnSpLocks/>
          </p:cNvCxnSpPr>
          <p:nvPr/>
        </p:nvCxnSpPr>
        <p:spPr>
          <a:xfrm>
            <a:off x="5814391" y="467139"/>
            <a:ext cx="2534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E1D4A-913F-FF51-8F60-118655AC7911}"/>
              </a:ext>
            </a:extLst>
          </p:cNvPr>
          <p:cNvSpPr txBox="1"/>
          <p:nvPr/>
        </p:nvSpPr>
        <p:spPr>
          <a:xfrm>
            <a:off x="6179750" y="65557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Decoder </a:t>
            </a:r>
            <a:r>
              <a:rPr kumimoji="1" lang="en-US" altLang="ko-KR" b="1" dirty="0">
                <a:sym typeface="Wingdings" pitchFamily="2" charset="2"/>
              </a:rPr>
              <a:t> HOW??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4151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765</Words>
  <Application>Microsoft Macintosh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segmentation</vt:lpstr>
      <vt:lpstr>수업 시간에 다룬 모델</vt:lpstr>
      <vt:lpstr>U-NET + VGG-16 Transfer-learning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</dc:title>
  <dc:creator>Yeonseo Choo</dc:creator>
  <cp:lastModifiedBy>Yeonseo Choo</cp:lastModifiedBy>
  <cp:revision>1</cp:revision>
  <dcterms:created xsi:type="dcterms:W3CDTF">2024-08-15T10:14:24Z</dcterms:created>
  <dcterms:modified xsi:type="dcterms:W3CDTF">2024-08-18T11:05:07Z</dcterms:modified>
</cp:coreProperties>
</file>