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4.jpg" ContentType="image/png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17.jpg" ContentType="image/pn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71" r:id="rId2"/>
    <p:sldId id="258" r:id="rId3"/>
    <p:sldId id="270" r:id="rId4"/>
    <p:sldId id="298" r:id="rId5"/>
    <p:sldId id="297" r:id="rId6"/>
    <p:sldId id="263" r:id="rId7"/>
    <p:sldId id="256" r:id="rId8"/>
    <p:sldId id="265" r:id="rId9"/>
    <p:sldId id="266" r:id="rId10"/>
    <p:sldId id="264" r:id="rId11"/>
    <p:sldId id="257" r:id="rId12"/>
    <p:sldId id="290" r:id="rId13"/>
    <p:sldId id="261" r:id="rId14"/>
    <p:sldId id="259" r:id="rId15"/>
    <p:sldId id="260" r:id="rId16"/>
    <p:sldId id="262" r:id="rId17"/>
    <p:sldId id="272" r:id="rId18"/>
    <p:sldId id="299" r:id="rId19"/>
    <p:sldId id="267" r:id="rId20"/>
    <p:sldId id="268" r:id="rId21"/>
    <p:sldId id="301" r:id="rId22"/>
    <p:sldId id="269" r:id="rId23"/>
    <p:sldId id="273" r:id="rId24"/>
    <p:sldId id="277" r:id="rId25"/>
    <p:sldId id="293" r:id="rId26"/>
    <p:sldId id="292" r:id="rId27"/>
    <p:sldId id="294" r:id="rId28"/>
    <p:sldId id="295" r:id="rId29"/>
    <p:sldId id="291" r:id="rId30"/>
    <p:sldId id="274" r:id="rId31"/>
    <p:sldId id="307" r:id="rId32"/>
    <p:sldId id="278" r:id="rId33"/>
    <p:sldId id="275" r:id="rId34"/>
    <p:sldId id="276" r:id="rId35"/>
    <p:sldId id="279" r:id="rId36"/>
    <p:sldId id="280" r:id="rId37"/>
    <p:sldId id="287" r:id="rId38"/>
    <p:sldId id="286" r:id="rId39"/>
    <p:sldId id="288" r:id="rId40"/>
    <p:sldId id="289" r:id="rId41"/>
    <p:sldId id="296" r:id="rId42"/>
    <p:sldId id="302" r:id="rId43"/>
    <p:sldId id="303" r:id="rId44"/>
    <p:sldId id="305" r:id="rId45"/>
    <p:sldId id="306" r:id="rId46"/>
    <p:sldId id="304" r:id="rId47"/>
    <p:sldId id="281" r:id="rId48"/>
    <p:sldId id="282" r:id="rId49"/>
    <p:sldId id="283" r:id="rId50"/>
    <p:sldId id="285" r:id="rId51"/>
    <p:sldId id="300" r:id="rId52"/>
    <p:sldId id="284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BE655"/>
    <a:srgbClr val="FB9D17"/>
    <a:srgbClr val="FFCC00"/>
    <a:srgbClr val="0000FF"/>
    <a:srgbClr val="000000"/>
    <a:srgbClr val="00FF00"/>
    <a:srgbClr val="009900"/>
    <a:srgbClr val="00FFCC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9818" autoAdjust="0"/>
  </p:normalViewPr>
  <p:slideViewPr>
    <p:cSldViewPr>
      <p:cViewPr varScale="1">
        <p:scale>
          <a:sx n="66" d="100"/>
          <a:sy n="66" d="100"/>
        </p:scale>
        <p:origin x="31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6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成绩</c:v>
                </c:pt>
              </c:strCache>
            </c:strRef>
          </c:tx>
          <c:spPr>
            <a:solidFill>
              <a:srgbClr val="00B050"/>
            </a:solidFill>
            <a:effectLst/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56-4752-8681-45FF21917885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56-4752-8681-45FF21917885}"/>
              </c:ext>
            </c:extLst>
          </c:dPt>
          <c:dPt>
            <c:idx val="2"/>
            <c:bubble3D val="0"/>
            <c:spPr>
              <a:solidFill>
                <a:srgbClr val="008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156-4752-8681-45FF21917885}"/>
              </c:ext>
            </c:extLst>
          </c:dPt>
          <c:dPt>
            <c:idx val="3"/>
            <c:bubble3D val="0"/>
            <c:spPr>
              <a:solidFill>
                <a:srgbClr val="0099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56-4752-8681-45FF21917885}"/>
              </c:ext>
            </c:extLst>
          </c:dPt>
          <c:dLbls>
            <c:dLbl>
              <c:idx val="0"/>
              <c:layout>
                <c:manualLayout>
                  <c:x val="-0.1016971144613021"/>
                  <c:y val="0.207570135166329"/>
                </c:manualLayout>
              </c:layout>
              <c:tx>
                <c:rich>
                  <a:bodyPr/>
                  <a:lstStyle/>
                  <a:p>
                    <a:fld id="{E760B8DF-E45D-446F-99AD-D806EC5E141D}" type="CATEGORYNAME">
                      <a:rPr lang="zh-CN" altLang="en-US" sz="240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/>
                      <a:t>[类别名称]</a:t>
                    </a:fld>
                    <a:r>
                      <a:rPr lang="zh-CN" altLang="en-US" sz="2400" baseline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
</a:t>
                    </a:r>
                    <a:fld id="{400AE86F-49B9-49A1-BB6C-B33F671D95E9}" type="PERCENTAGE">
                      <a:rPr lang="en-US" altLang="zh-CN" sz="2400" baseline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/>
                      <a:t>[百分比]</a:t>
                    </a:fld>
                    <a:endParaRPr lang="zh-CN" altLang="en-US" sz="2400" baseline="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156-4752-8681-45FF21917885}"/>
                </c:ext>
              </c:extLst>
            </c:dLbl>
            <c:dLbl>
              <c:idx val="1"/>
              <c:layout>
                <c:manualLayout>
                  <c:x val="-0.20059739293259085"/>
                  <c:y val="2.5666777765433472E-2"/>
                </c:manualLayout>
              </c:layout>
              <c:tx>
                <c:rich>
                  <a:bodyPr/>
                  <a:lstStyle/>
                  <a:p>
                    <a:fld id="{5FE7B094-E4BE-4990-850E-27B8CA43456D}" type="CATEGORYNAME">
                      <a:rPr lang="zh-CN" altLang="en-US" sz="240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/>
                      <a:t>[类别名称]</a:t>
                    </a:fld>
                    <a:r>
                      <a:rPr lang="zh-CN" altLang="en-US" sz="2400" baseline="0" dirty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
</a:t>
                    </a:r>
                    <a:fld id="{F6731BF4-BE66-4B6C-BA14-BCE64303B7A8}" type="PERCENTAGE">
                      <a:rPr lang="en-US" altLang="zh-CN" sz="2400" baseline="0">
                        <a:solidFill>
                          <a:srgbClr val="0000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/>
                      <a:t>[百分比]</a:t>
                    </a:fld>
                    <a:endParaRPr lang="zh-CN" altLang="en-US" sz="2400" baseline="0" dirty="0">
                      <a:solidFill>
                        <a:srgbClr val="0000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156-4752-8681-45FF21917885}"/>
                </c:ext>
              </c:extLst>
            </c:dLbl>
            <c:dLbl>
              <c:idx val="2"/>
              <c:layout>
                <c:manualLayout>
                  <c:x val="0.21430226137891301"/>
                  <c:y val="-0.15654464318779404"/>
                </c:manualLayout>
              </c:layout>
              <c:tx>
                <c:rich>
                  <a:bodyPr/>
                  <a:lstStyle/>
                  <a:p>
                    <a:fld id="{4E43464F-5345-4359-8E51-8B601DED81AC}" type="CATEGORYNAME">
                      <a:rPr lang="zh-CN" altLang="en-US" sz="240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/>
                      <a:t>[类别名称]</a:t>
                    </a:fld>
                    <a:r>
                      <a:rPr lang="zh-CN" altLang="en-US" sz="2400" baseline="0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
</a:t>
                    </a:r>
                    <a:fld id="{6ADBCABB-A6EB-4491-8ED0-2EFB21E95EFF}" type="PERCENTAGE">
                      <a:rPr lang="en-US" altLang="zh-CN" sz="2400" baseline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/>
                      <a:t>[百分比]</a:t>
                    </a:fld>
                    <a:endParaRPr lang="zh-CN" altLang="en-US" sz="2400" baseline="0" dirty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156-4752-8681-45FF2191788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CDBC233-521C-4A01-9F81-08B24D36DF3B}" type="CATEGORYNAME">
                      <a: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/>
                      <a:t>[类别名称]</a:t>
                    </a:fld>
                    <a:r>
                      <a:rPr lang="zh-CN" altLang="en-US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
</a:t>
                    </a:r>
                    <a:fld id="{59B81015-92C3-426A-895D-5E9582E7A954}" type="PERCENTAGE">
                      <a:rPr lang="en-US" altLang="zh-CN" baseline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pPr/>
                      <a:t>[百分比]</a:t>
                    </a:fld>
                    <a:endParaRPr lang="zh-CN" altLang="en-US" baseline="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156-4752-8681-45FF219178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平时表现</c:v>
                </c:pt>
                <c:pt idx="1">
                  <c:v>实验作业</c:v>
                </c:pt>
                <c:pt idx="2">
                  <c:v>期末考试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</c:v>
                </c:pt>
                <c:pt idx="1">
                  <c:v>0.3</c:v>
                </c:pt>
                <c:pt idx="2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156-4752-8681-45FF21917885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4ECF16-CD32-4542-84D1-386E0CFE1AA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AC91935-3FB2-4E18-B1BC-3759AF291CE7}">
      <dgm:prSet phldrT="[文本]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HTML+CSS+JS</a:t>
          </a:r>
          <a:endParaRPr lang="zh-CN" altLang="zh-CN" b="1" cap="none" spc="0" dirty="0" smtClean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gm:t>
    </dgm:pt>
    <dgm:pt modelId="{111372AE-0339-491A-A473-51285C7036E0}" type="parTrans" cxnId="{2135B3A5-BE30-4352-A9CB-4898915ED821}">
      <dgm:prSet/>
      <dgm:spPr/>
      <dgm:t>
        <a:bodyPr/>
        <a:lstStyle/>
        <a:p>
          <a:endParaRPr lang="zh-CN" altLang="en-US"/>
        </a:p>
      </dgm:t>
    </dgm:pt>
    <dgm:pt modelId="{E0F45A73-FD0E-4460-B7FD-D8FC67B1469A}" type="sibTrans" cxnId="{2135B3A5-BE30-4352-A9CB-4898915ED821}">
      <dgm:prSet/>
      <dgm:spPr/>
      <dgm:t>
        <a:bodyPr/>
        <a:lstStyle/>
        <a:p>
          <a:endParaRPr lang="zh-CN" altLang="en-US"/>
        </a:p>
      </dgm:t>
    </dgm:pt>
    <dgm:pt modelId="{31A23F9F-9DE2-47AE-A306-993831A82DEB}">
      <dgm:prSet phldrT="[文本]"/>
      <dgm:spPr/>
      <dgm:t>
        <a:bodyPr/>
        <a:lstStyle/>
        <a:p>
          <a:r>
            <a:rPr lang="en-US" altLang="zh-CN" dirty="0" smtClean="0"/>
            <a:t>Android adapter layer</a:t>
          </a:r>
          <a:endParaRPr lang="zh-CN" altLang="en-US" dirty="0"/>
        </a:p>
      </dgm:t>
    </dgm:pt>
    <dgm:pt modelId="{2914A9FF-69A3-4764-9175-5F16F9DDDE81}" type="parTrans" cxnId="{9E4E0D62-D4CA-45C7-AE12-7BA598131BB1}">
      <dgm:prSet/>
      <dgm:spPr/>
      <dgm:t>
        <a:bodyPr/>
        <a:lstStyle/>
        <a:p>
          <a:endParaRPr lang="zh-CN" altLang="en-US"/>
        </a:p>
      </dgm:t>
    </dgm:pt>
    <dgm:pt modelId="{BC9D6AC9-0113-48FA-9C7B-5D81739D7384}" type="sibTrans" cxnId="{9E4E0D62-D4CA-45C7-AE12-7BA598131BB1}">
      <dgm:prSet/>
      <dgm:spPr/>
      <dgm:t>
        <a:bodyPr/>
        <a:lstStyle/>
        <a:p>
          <a:endParaRPr lang="zh-CN" altLang="en-US"/>
        </a:p>
      </dgm:t>
    </dgm:pt>
    <dgm:pt modelId="{A736BFCE-3D33-46B7-AA23-73647A902D04}">
      <dgm:prSet phldrT="[文本]"/>
      <dgm:spPr/>
      <dgm:t>
        <a:bodyPr/>
        <a:lstStyle/>
        <a:p>
          <a:r>
            <a:rPr lang="en-US" altLang="zh-CN" dirty="0" err="1" smtClean="0"/>
            <a:t>iOS</a:t>
          </a:r>
          <a:r>
            <a:rPr lang="en-US" altLang="zh-CN" dirty="0" smtClean="0"/>
            <a:t> adapter layer</a:t>
          </a:r>
          <a:endParaRPr lang="zh-CN" altLang="en-US" dirty="0"/>
        </a:p>
      </dgm:t>
    </dgm:pt>
    <dgm:pt modelId="{F7B66DE4-9306-408F-98E2-B9B1993CE1E3}" type="parTrans" cxnId="{9A7D0025-C29B-43BD-949C-53F4F1059234}">
      <dgm:prSet/>
      <dgm:spPr/>
      <dgm:t>
        <a:bodyPr/>
        <a:lstStyle/>
        <a:p>
          <a:endParaRPr lang="zh-CN" altLang="en-US"/>
        </a:p>
      </dgm:t>
    </dgm:pt>
    <dgm:pt modelId="{08244D38-5499-475B-A3C3-9A2AE707EA1F}" type="sibTrans" cxnId="{9A7D0025-C29B-43BD-949C-53F4F1059234}">
      <dgm:prSet/>
      <dgm:spPr/>
      <dgm:t>
        <a:bodyPr/>
        <a:lstStyle/>
        <a:p>
          <a:endParaRPr lang="zh-CN" altLang="en-US"/>
        </a:p>
      </dgm:t>
    </dgm:pt>
    <dgm:pt modelId="{2F83EC2E-D174-4F1F-B107-D507991BFBB9}">
      <dgm:prSet phldrT="[文本]"/>
      <dgm:spPr/>
      <dgm:t>
        <a:bodyPr/>
        <a:lstStyle/>
        <a:p>
          <a:r>
            <a:rPr lang="en-US" altLang="zh-CN" dirty="0" err="1" smtClean="0"/>
            <a:t>Symbian</a:t>
          </a:r>
          <a:r>
            <a:rPr lang="en-US" altLang="zh-CN" dirty="0" smtClean="0"/>
            <a:t> layer</a:t>
          </a:r>
          <a:endParaRPr lang="zh-CN" altLang="en-US" dirty="0"/>
        </a:p>
      </dgm:t>
    </dgm:pt>
    <dgm:pt modelId="{BE72143F-6559-4F24-A3A5-E491B75BA14C}" type="parTrans" cxnId="{8E45D353-5883-4464-880F-1460DD6989C8}">
      <dgm:prSet/>
      <dgm:spPr/>
      <dgm:t>
        <a:bodyPr/>
        <a:lstStyle/>
        <a:p>
          <a:endParaRPr lang="zh-CN" altLang="en-US"/>
        </a:p>
      </dgm:t>
    </dgm:pt>
    <dgm:pt modelId="{01148221-C7C3-4D1A-A4DF-5D4857DABD4A}" type="sibTrans" cxnId="{8E45D353-5883-4464-880F-1460DD6989C8}">
      <dgm:prSet/>
      <dgm:spPr/>
      <dgm:t>
        <a:bodyPr/>
        <a:lstStyle/>
        <a:p>
          <a:endParaRPr lang="zh-CN" altLang="en-US"/>
        </a:p>
      </dgm:t>
    </dgm:pt>
    <dgm:pt modelId="{E1F35D28-E606-4521-8F7D-B35EB26D3143}" type="pres">
      <dgm:prSet presAssocID="{AE4ECF16-CD32-4542-84D1-386E0CFE1AA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79AA18-4033-46C1-90BB-7CFB9A5D1691}" type="pres">
      <dgm:prSet presAssocID="{5AC91935-3FB2-4E18-B1BC-3759AF291CE7}" presName="root1" presStyleCnt="0"/>
      <dgm:spPr/>
    </dgm:pt>
    <dgm:pt modelId="{34AA0A44-3D01-4BE2-9625-0EB2B7A212F0}" type="pres">
      <dgm:prSet presAssocID="{5AC91935-3FB2-4E18-B1BC-3759AF291CE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7B755B-C4FF-4255-8DB2-A333670CEA8D}" type="pres">
      <dgm:prSet presAssocID="{5AC91935-3FB2-4E18-B1BC-3759AF291CE7}" presName="level2hierChild" presStyleCnt="0"/>
      <dgm:spPr/>
    </dgm:pt>
    <dgm:pt modelId="{AED8E01C-6A01-4939-891E-B08418336909}" type="pres">
      <dgm:prSet presAssocID="{2914A9FF-69A3-4764-9175-5F16F9DDDE81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F4DF69C4-9539-4E07-8F04-110950CE1C31}" type="pres">
      <dgm:prSet presAssocID="{2914A9FF-69A3-4764-9175-5F16F9DDDE81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BC901017-410B-42E8-8B48-A2B6B5C96643}" type="pres">
      <dgm:prSet presAssocID="{31A23F9F-9DE2-47AE-A306-993831A82DEB}" presName="root2" presStyleCnt="0"/>
      <dgm:spPr/>
    </dgm:pt>
    <dgm:pt modelId="{BF21ADF6-F053-45D2-9C8B-3C1519818BF0}" type="pres">
      <dgm:prSet presAssocID="{31A23F9F-9DE2-47AE-A306-993831A82DEB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5B5C3D-C734-4776-A81F-BBD2F6A4934F}" type="pres">
      <dgm:prSet presAssocID="{31A23F9F-9DE2-47AE-A306-993831A82DEB}" presName="level3hierChild" presStyleCnt="0"/>
      <dgm:spPr/>
    </dgm:pt>
    <dgm:pt modelId="{58CAA1DA-6585-45A1-94B3-CC8C5B8427AC}" type="pres">
      <dgm:prSet presAssocID="{F7B66DE4-9306-408F-98E2-B9B1993CE1E3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0F8F5190-5119-4341-BAF8-21D1085D0591}" type="pres">
      <dgm:prSet presAssocID="{F7B66DE4-9306-408F-98E2-B9B1993CE1E3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C6E9124A-1012-4D8C-88AB-EDCFD40A4075}" type="pres">
      <dgm:prSet presAssocID="{A736BFCE-3D33-46B7-AA23-73647A902D04}" presName="root2" presStyleCnt="0"/>
      <dgm:spPr/>
    </dgm:pt>
    <dgm:pt modelId="{890D045C-9282-4CCC-B655-1F33CAADFDC8}" type="pres">
      <dgm:prSet presAssocID="{A736BFCE-3D33-46B7-AA23-73647A902D04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73A466-3306-475E-A08C-E5873A55CB53}" type="pres">
      <dgm:prSet presAssocID="{A736BFCE-3D33-46B7-AA23-73647A902D04}" presName="level3hierChild" presStyleCnt="0"/>
      <dgm:spPr/>
    </dgm:pt>
    <dgm:pt modelId="{B51CBFD2-CE58-4D7F-9902-F1F15AC5C0E3}" type="pres">
      <dgm:prSet presAssocID="{BE72143F-6559-4F24-A3A5-E491B75BA14C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A7E805BE-A3E4-41D8-847B-CFF49ABDB64D}" type="pres">
      <dgm:prSet presAssocID="{BE72143F-6559-4F24-A3A5-E491B75BA14C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1AEF56FA-B570-4084-91FC-D2879742803E}" type="pres">
      <dgm:prSet presAssocID="{2F83EC2E-D174-4F1F-B107-D507991BFBB9}" presName="root2" presStyleCnt="0"/>
      <dgm:spPr/>
    </dgm:pt>
    <dgm:pt modelId="{5338CCDA-5F72-4741-BC4B-42CE0794FEF3}" type="pres">
      <dgm:prSet presAssocID="{2F83EC2E-D174-4F1F-B107-D507991BFBB9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B2DF20-D237-40E0-A22A-B2E61B4C1E58}" type="pres">
      <dgm:prSet presAssocID="{2F83EC2E-D174-4F1F-B107-D507991BFBB9}" presName="level3hierChild" presStyleCnt="0"/>
      <dgm:spPr/>
    </dgm:pt>
  </dgm:ptLst>
  <dgm:cxnLst>
    <dgm:cxn modelId="{6FE4ABBE-CBF2-467A-89CF-88328A33E83D}" type="presOf" srcId="{2914A9FF-69A3-4764-9175-5F16F9DDDE81}" destId="{AED8E01C-6A01-4939-891E-B08418336909}" srcOrd="0" destOrd="0" presId="urn:microsoft.com/office/officeart/2005/8/layout/hierarchy2"/>
    <dgm:cxn modelId="{75C42DF4-8412-43CB-9FD0-EDDAC03901F0}" type="presOf" srcId="{F7B66DE4-9306-408F-98E2-B9B1993CE1E3}" destId="{0F8F5190-5119-4341-BAF8-21D1085D0591}" srcOrd="1" destOrd="0" presId="urn:microsoft.com/office/officeart/2005/8/layout/hierarchy2"/>
    <dgm:cxn modelId="{8E45D353-5883-4464-880F-1460DD6989C8}" srcId="{5AC91935-3FB2-4E18-B1BC-3759AF291CE7}" destId="{2F83EC2E-D174-4F1F-B107-D507991BFBB9}" srcOrd="2" destOrd="0" parTransId="{BE72143F-6559-4F24-A3A5-E491B75BA14C}" sibTransId="{01148221-C7C3-4D1A-A4DF-5D4857DABD4A}"/>
    <dgm:cxn modelId="{8750ABA6-0A51-4628-97BA-592E003E011A}" type="presOf" srcId="{F7B66DE4-9306-408F-98E2-B9B1993CE1E3}" destId="{58CAA1DA-6585-45A1-94B3-CC8C5B8427AC}" srcOrd="0" destOrd="0" presId="urn:microsoft.com/office/officeart/2005/8/layout/hierarchy2"/>
    <dgm:cxn modelId="{2135B3A5-BE30-4352-A9CB-4898915ED821}" srcId="{AE4ECF16-CD32-4542-84D1-386E0CFE1AAA}" destId="{5AC91935-3FB2-4E18-B1BC-3759AF291CE7}" srcOrd="0" destOrd="0" parTransId="{111372AE-0339-491A-A473-51285C7036E0}" sibTransId="{E0F45A73-FD0E-4460-B7FD-D8FC67B1469A}"/>
    <dgm:cxn modelId="{EB8DF235-E7DB-485D-9EE5-1E63A2907D32}" type="presOf" srcId="{AE4ECF16-CD32-4542-84D1-386E0CFE1AAA}" destId="{E1F35D28-E606-4521-8F7D-B35EB26D3143}" srcOrd="0" destOrd="0" presId="urn:microsoft.com/office/officeart/2005/8/layout/hierarchy2"/>
    <dgm:cxn modelId="{9E4E0D62-D4CA-45C7-AE12-7BA598131BB1}" srcId="{5AC91935-3FB2-4E18-B1BC-3759AF291CE7}" destId="{31A23F9F-9DE2-47AE-A306-993831A82DEB}" srcOrd="0" destOrd="0" parTransId="{2914A9FF-69A3-4764-9175-5F16F9DDDE81}" sibTransId="{BC9D6AC9-0113-48FA-9C7B-5D81739D7384}"/>
    <dgm:cxn modelId="{818B38B6-6A9B-4014-9F61-D2A0D865FD85}" type="presOf" srcId="{5AC91935-3FB2-4E18-B1BC-3759AF291CE7}" destId="{34AA0A44-3D01-4BE2-9625-0EB2B7A212F0}" srcOrd="0" destOrd="0" presId="urn:microsoft.com/office/officeart/2005/8/layout/hierarchy2"/>
    <dgm:cxn modelId="{49CA2280-D21F-4FE6-9680-42FC578EC8F3}" type="presOf" srcId="{2F83EC2E-D174-4F1F-B107-D507991BFBB9}" destId="{5338CCDA-5F72-4741-BC4B-42CE0794FEF3}" srcOrd="0" destOrd="0" presId="urn:microsoft.com/office/officeart/2005/8/layout/hierarchy2"/>
    <dgm:cxn modelId="{5184E025-A106-4272-B0F3-B8AC156A6E9B}" type="presOf" srcId="{BE72143F-6559-4F24-A3A5-E491B75BA14C}" destId="{B51CBFD2-CE58-4D7F-9902-F1F15AC5C0E3}" srcOrd="0" destOrd="0" presId="urn:microsoft.com/office/officeart/2005/8/layout/hierarchy2"/>
    <dgm:cxn modelId="{AC502482-24F9-4CDA-8BC1-827E45DE3CD4}" type="presOf" srcId="{2914A9FF-69A3-4764-9175-5F16F9DDDE81}" destId="{F4DF69C4-9539-4E07-8F04-110950CE1C31}" srcOrd="1" destOrd="0" presId="urn:microsoft.com/office/officeart/2005/8/layout/hierarchy2"/>
    <dgm:cxn modelId="{1845A43F-595D-4A9C-986E-65E3FBBB1ADB}" type="presOf" srcId="{BE72143F-6559-4F24-A3A5-E491B75BA14C}" destId="{A7E805BE-A3E4-41D8-847B-CFF49ABDB64D}" srcOrd="1" destOrd="0" presId="urn:microsoft.com/office/officeart/2005/8/layout/hierarchy2"/>
    <dgm:cxn modelId="{7BAA5579-26F6-47C7-B4DD-EEE295A1DC75}" type="presOf" srcId="{A736BFCE-3D33-46B7-AA23-73647A902D04}" destId="{890D045C-9282-4CCC-B655-1F33CAADFDC8}" srcOrd="0" destOrd="0" presId="urn:microsoft.com/office/officeart/2005/8/layout/hierarchy2"/>
    <dgm:cxn modelId="{9A7D0025-C29B-43BD-949C-53F4F1059234}" srcId="{5AC91935-3FB2-4E18-B1BC-3759AF291CE7}" destId="{A736BFCE-3D33-46B7-AA23-73647A902D04}" srcOrd="1" destOrd="0" parTransId="{F7B66DE4-9306-408F-98E2-B9B1993CE1E3}" sibTransId="{08244D38-5499-475B-A3C3-9A2AE707EA1F}"/>
    <dgm:cxn modelId="{14436D13-FC3C-49B3-8FFA-2EC1CE2107E6}" type="presOf" srcId="{31A23F9F-9DE2-47AE-A306-993831A82DEB}" destId="{BF21ADF6-F053-45D2-9C8B-3C1519818BF0}" srcOrd="0" destOrd="0" presId="urn:microsoft.com/office/officeart/2005/8/layout/hierarchy2"/>
    <dgm:cxn modelId="{260AD4AB-6D54-4533-A45A-20DE7F1C067A}" type="presParOf" srcId="{E1F35D28-E606-4521-8F7D-B35EB26D3143}" destId="{3679AA18-4033-46C1-90BB-7CFB9A5D1691}" srcOrd="0" destOrd="0" presId="urn:microsoft.com/office/officeart/2005/8/layout/hierarchy2"/>
    <dgm:cxn modelId="{9D8DF940-A21A-4C90-804B-EF4D11E706DC}" type="presParOf" srcId="{3679AA18-4033-46C1-90BB-7CFB9A5D1691}" destId="{34AA0A44-3D01-4BE2-9625-0EB2B7A212F0}" srcOrd="0" destOrd="0" presId="urn:microsoft.com/office/officeart/2005/8/layout/hierarchy2"/>
    <dgm:cxn modelId="{2C01C831-1330-42E5-BDF8-631C94E30769}" type="presParOf" srcId="{3679AA18-4033-46C1-90BB-7CFB9A5D1691}" destId="{277B755B-C4FF-4255-8DB2-A333670CEA8D}" srcOrd="1" destOrd="0" presId="urn:microsoft.com/office/officeart/2005/8/layout/hierarchy2"/>
    <dgm:cxn modelId="{48C26B23-5989-45AC-86E3-5E62C49E1F4F}" type="presParOf" srcId="{277B755B-C4FF-4255-8DB2-A333670CEA8D}" destId="{AED8E01C-6A01-4939-891E-B08418336909}" srcOrd="0" destOrd="0" presId="urn:microsoft.com/office/officeart/2005/8/layout/hierarchy2"/>
    <dgm:cxn modelId="{B55256C6-EF34-4E67-B9FF-00508E7B42B8}" type="presParOf" srcId="{AED8E01C-6A01-4939-891E-B08418336909}" destId="{F4DF69C4-9539-4E07-8F04-110950CE1C31}" srcOrd="0" destOrd="0" presId="urn:microsoft.com/office/officeart/2005/8/layout/hierarchy2"/>
    <dgm:cxn modelId="{719791F6-C7AD-427C-9751-83B9E3B6EA8B}" type="presParOf" srcId="{277B755B-C4FF-4255-8DB2-A333670CEA8D}" destId="{BC901017-410B-42E8-8B48-A2B6B5C96643}" srcOrd="1" destOrd="0" presId="urn:microsoft.com/office/officeart/2005/8/layout/hierarchy2"/>
    <dgm:cxn modelId="{C9306E52-3297-45F7-BDFE-7EE6D2B0B20A}" type="presParOf" srcId="{BC901017-410B-42E8-8B48-A2B6B5C96643}" destId="{BF21ADF6-F053-45D2-9C8B-3C1519818BF0}" srcOrd="0" destOrd="0" presId="urn:microsoft.com/office/officeart/2005/8/layout/hierarchy2"/>
    <dgm:cxn modelId="{7F9A450A-C0B6-4932-8589-00DD75106A36}" type="presParOf" srcId="{BC901017-410B-42E8-8B48-A2B6B5C96643}" destId="{365B5C3D-C734-4776-A81F-BBD2F6A4934F}" srcOrd="1" destOrd="0" presId="urn:microsoft.com/office/officeart/2005/8/layout/hierarchy2"/>
    <dgm:cxn modelId="{8A5668F2-90C5-4FC8-9711-6429884E17F4}" type="presParOf" srcId="{277B755B-C4FF-4255-8DB2-A333670CEA8D}" destId="{58CAA1DA-6585-45A1-94B3-CC8C5B8427AC}" srcOrd="2" destOrd="0" presId="urn:microsoft.com/office/officeart/2005/8/layout/hierarchy2"/>
    <dgm:cxn modelId="{31F16637-D02A-4C33-90A1-EF931452C5A9}" type="presParOf" srcId="{58CAA1DA-6585-45A1-94B3-CC8C5B8427AC}" destId="{0F8F5190-5119-4341-BAF8-21D1085D0591}" srcOrd="0" destOrd="0" presId="urn:microsoft.com/office/officeart/2005/8/layout/hierarchy2"/>
    <dgm:cxn modelId="{666D8B50-4616-4037-9DC3-DF4F1BEDEB11}" type="presParOf" srcId="{277B755B-C4FF-4255-8DB2-A333670CEA8D}" destId="{C6E9124A-1012-4D8C-88AB-EDCFD40A4075}" srcOrd="3" destOrd="0" presId="urn:microsoft.com/office/officeart/2005/8/layout/hierarchy2"/>
    <dgm:cxn modelId="{6F59B70F-BDA2-42D6-BFCE-0FC8186CF63F}" type="presParOf" srcId="{C6E9124A-1012-4D8C-88AB-EDCFD40A4075}" destId="{890D045C-9282-4CCC-B655-1F33CAADFDC8}" srcOrd="0" destOrd="0" presId="urn:microsoft.com/office/officeart/2005/8/layout/hierarchy2"/>
    <dgm:cxn modelId="{37214304-CDDC-4625-99DB-768B4883ACF2}" type="presParOf" srcId="{C6E9124A-1012-4D8C-88AB-EDCFD40A4075}" destId="{A873A466-3306-475E-A08C-E5873A55CB53}" srcOrd="1" destOrd="0" presId="urn:microsoft.com/office/officeart/2005/8/layout/hierarchy2"/>
    <dgm:cxn modelId="{77141942-4145-49B8-9B4A-626A328A7462}" type="presParOf" srcId="{277B755B-C4FF-4255-8DB2-A333670CEA8D}" destId="{B51CBFD2-CE58-4D7F-9902-F1F15AC5C0E3}" srcOrd="4" destOrd="0" presId="urn:microsoft.com/office/officeart/2005/8/layout/hierarchy2"/>
    <dgm:cxn modelId="{95882BA8-B585-495B-BF3F-5A7180B63482}" type="presParOf" srcId="{B51CBFD2-CE58-4D7F-9902-F1F15AC5C0E3}" destId="{A7E805BE-A3E4-41D8-847B-CFF49ABDB64D}" srcOrd="0" destOrd="0" presId="urn:microsoft.com/office/officeart/2005/8/layout/hierarchy2"/>
    <dgm:cxn modelId="{9F0EB56E-4591-4C33-B4B1-D4841BB46DBE}" type="presParOf" srcId="{277B755B-C4FF-4255-8DB2-A333670CEA8D}" destId="{1AEF56FA-B570-4084-91FC-D2879742803E}" srcOrd="5" destOrd="0" presId="urn:microsoft.com/office/officeart/2005/8/layout/hierarchy2"/>
    <dgm:cxn modelId="{A8A58645-0A45-4BD7-874C-06C8B07C1A0F}" type="presParOf" srcId="{1AEF56FA-B570-4084-91FC-D2879742803E}" destId="{5338CCDA-5F72-4741-BC4B-42CE0794FEF3}" srcOrd="0" destOrd="0" presId="urn:microsoft.com/office/officeart/2005/8/layout/hierarchy2"/>
    <dgm:cxn modelId="{2C59CB3C-B985-4217-AF6D-629E82EF8AA2}" type="presParOf" srcId="{1AEF56FA-B570-4084-91FC-D2879742803E}" destId="{23B2DF20-D237-40E0-A22A-B2E61B4C1E5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A0A44-3D01-4BE2-9625-0EB2B7A212F0}">
      <dsp:nvSpPr>
        <dsp:cNvPr id="0" name=""/>
        <dsp:cNvSpPr/>
      </dsp:nvSpPr>
      <dsp:spPr>
        <a:xfrm>
          <a:off x="1052475" y="1469421"/>
          <a:ext cx="2551936" cy="127596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b="1" kern="1200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rPr>
            <a:t>HTML+CSS+JS</a:t>
          </a:r>
          <a:endParaRPr lang="zh-CN" altLang="zh-CN" sz="3300" b="1" kern="1200" cap="none" spc="0" dirty="0" smtClean="0">
            <a:ln w="12700">
              <a:solidFill>
                <a:schemeClr val="tx2">
                  <a:satMod val="155000"/>
                </a:schemeClr>
              </a:solidFill>
              <a:prstDash val="solid"/>
            </a:ln>
            <a:solidFill>
              <a:schemeClr val="bg2">
                <a:tint val="85000"/>
                <a:satMod val="155000"/>
              </a:schemeClr>
            </a:solidFill>
            <a:effectLst>
              <a:outerShdw blurRad="41275" dist="20320" dir="1800000" algn="tl" rotWithShape="0">
                <a:srgbClr val="000000">
                  <a:alpha val="40000"/>
                </a:srgbClr>
              </a:outerShdw>
            </a:effectLst>
          </a:endParaRPr>
        </a:p>
      </dsp:txBody>
      <dsp:txXfrm>
        <a:off x="1089847" y="1506793"/>
        <a:ext cx="2477192" cy="1201224"/>
      </dsp:txXfrm>
    </dsp:sp>
    <dsp:sp modelId="{AED8E01C-6A01-4939-891E-B08418336909}">
      <dsp:nvSpPr>
        <dsp:cNvPr id="0" name=""/>
        <dsp:cNvSpPr/>
      </dsp:nvSpPr>
      <dsp:spPr>
        <a:xfrm rot="18289469">
          <a:off x="3221052" y="1346478"/>
          <a:ext cx="178749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87494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4070112" y="1329036"/>
        <a:ext cx="89374" cy="89374"/>
      </dsp:txXfrm>
    </dsp:sp>
    <dsp:sp modelId="{BF21ADF6-F053-45D2-9C8B-3C1519818BF0}">
      <dsp:nvSpPr>
        <dsp:cNvPr id="0" name=""/>
        <dsp:cNvSpPr/>
      </dsp:nvSpPr>
      <dsp:spPr>
        <a:xfrm>
          <a:off x="4625187" y="2058"/>
          <a:ext cx="2551936" cy="1275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Android adapter layer</a:t>
          </a:r>
          <a:endParaRPr lang="zh-CN" altLang="en-US" sz="3300" kern="1200" dirty="0"/>
        </a:p>
      </dsp:txBody>
      <dsp:txXfrm>
        <a:off x="4662559" y="39430"/>
        <a:ext cx="2477192" cy="1201224"/>
      </dsp:txXfrm>
    </dsp:sp>
    <dsp:sp modelId="{58CAA1DA-6585-45A1-94B3-CC8C5B8427AC}">
      <dsp:nvSpPr>
        <dsp:cNvPr id="0" name=""/>
        <dsp:cNvSpPr/>
      </dsp:nvSpPr>
      <dsp:spPr>
        <a:xfrm>
          <a:off x="3604412" y="2080159"/>
          <a:ext cx="102077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20774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089280" y="2081886"/>
        <a:ext cx="51038" cy="51038"/>
      </dsp:txXfrm>
    </dsp:sp>
    <dsp:sp modelId="{890D045C-9282-4CCC-B655-1F33CAADFDC8}">
      <dsp:nvSpPr>
        <dsp:cNvPr id="0" name=""/>
        <dsp:cNvSpPr/>
      </dsp:nvSpPr>
      <dsp:spPr>
        <a:xfrm>
          <a:off x="4625187" y="1469421"/>
          <a:ext cx="2551936" cy="1275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err="1" smtClean="0"/>
            <a:t>iOS</a:t>
          </a:r>
          <a:r>
            <a:rPr lang="en-US" altLang="zh-CN" sz="3300" kern="1200" dirty="0" smtClean="0"/>
            <a:t> adapter layer</a:t>
          </a:r>
          <a:endParaRPr lang="zh-CN" altLang="en-US" sz="3300" kern="1200" dirty="0"/>
        </a:p>
      </dsp:txBody>
      <dsp:txXfrm>
        <a:off x="4662559" y="1506793"/>
        <a:ext cx="2477192" cy="1201224"/>
      </dsp:txXfrm>
    </dsp:sp>
    <dsp:sp modelId="{B51CBFD2-CE58-4D7F-9902-F1F15AC5C0E3}">
      <dsp:nvSpPr>
        <dsp:cNvPr id="0" name=""/>
        <dsp:cNvSpPr/>
      </dsp:nvSpPr>
      <dsp:spPr>
        <a:xfrm rot="3310531">
          <a:off x="3221052" y="2813841"/>
          <a:ext cx="178749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787494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4070112" y="2796400"/>
        <a:ext cx="89374" cy="89374"/>
      </dsp:txXfrm>
    </dsp:sp>
    <dsp:sp modelId="{5338CCDA-5F72-4741-BC4B-42CE0794FEF3}">
      <dsp:nvSpPr>
        <dsp:cNvPr id="0" name=""/>
        <dsp:cNvSpPr/>
      </dsp:nvSpPr>
      <dsp:spPr>
        <a:xfrm>
          <a:off x="4625187" y="2936785"/>
          <a:ext cx="2551936" cy="1275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err="1" smtClean="0"/>
            <a:t>Symbian</a:t>
          </a:r>
          <a:r>
            <a:rPr lang="en-US" altLang="zh-CN" sz="3300" kern="1200" dirty="0" smtClean="0"/>
            <a:t> layer</a:t>
          </a:r>
          <a:endParaRPr lang="zh-CN" altLang="en-US" sz="3300" kern="1200" dirty="0"/>
        </a:p>
      </dsp:txBody>
      <dsp:txXfrm>
        <a:off x="4662559" y="2974157"/>
        <a:ext cx="2477192" cy="1201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21484-7057-4C65-908A-C73FEA548A30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7366A-4BE2-4B6E-8128-AA61A7CAA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86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716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31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76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页面的设计与开发应当根据设备环境（屏幕尺寸、屏幕定向、系统平台等）以及用户行为（改变窗口大小等）进行相应的响应和调整。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分类不清晰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003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响应式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设计对交互设计和前端实现提出了更高的要求，需要考虑清楚不同分辨率下页面的布局变化、内容的缩放等。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响应式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设计的优势：开发、维护、运营成本优势；兼容性优势；操作灵活。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24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第一步：结合用户需求和实现成本，对适用的尺寸进行取舍。比如一些功能操作的页面，用户一般没有在移动端进行操作的需求，没有必要进行响应式设计。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步：针对确定下来的几个尺寸分别制作不同的线框原型，需要考虑清楚不同尺寸下，页面的布局如何变化，内容尺寸如何缩放，功能、内容的删减，甚至针对特殊的环境作特殊化的设计等。这个过程需要设计师和前端开发人员保持密切的沟通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第三步：将图片导入到相应的设备进行一些简单的测试，可帮助我们尽早发现可访问性、可读性等方面存在的问题。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479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37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那么一张</a:t>
            </a:r>
            <a:r>
              <a:rPr lang="en-US" altLang="zh-CN" dirty="0" smtClean="0"/>
              <a:t>1334</a:t>
            </a:r>
            <a:r>
              <a:rPr lang="zh-CN" altLang="en-US" dirty="0" smtClean="0"/>
              <a:t>*</a:t>
            </a:r>
            <a:r>
              <a:rPr lang="en-US" altLang="zh-CN" dirty="0" smtClean="0"/>
              <a:t>759</a:t>
            </a:r>
            <a:r>
              <a:rPr lang="zh-CN" altLang="en-US" dirty="0" smtClean="0"/>
              <a:t>的图片能不能再</a:t>
            </a:r>
            <a:r>
              <a:rPr lang="en-US" altLang="zh-CN" dirty="0" smtClean="0"/>
              <a:t>iPhone6</a:t>
            </a:r>
            <a:r>
              <a:rPr lang="zh-CN" altLang="en-US" dirty="0" smtClean="0"/>
              <a:t>上完全显示呢？</a:t>
            </a:r>
            <a:r>
              <a:rPr lang="zh-CN" altLang="en-US" baseline="0" dirty="0" smtClean="0"/>
              <a:t> 显示不下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64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dp</a:t>
            </a:r>
            <a:r>
              <a:rPr lang="zh-CN" altLang="en-US" dirty="0" smtClean="0"/>
              <a:t>是物理像素，而平时开发使用的是</a:t>
            </a:r>
            <a:r>
              <a:rPr lang="en-US" altLang="zh-CN" dirty="0" err="1" smtClean="0"/>
              <a:t>px</a:t>
            </a:r>
            <a:r>
              <a:rPr lang="zh-CN" altLang="en-US" dirty="0" smtClean="0"/>
              <a:t>逻辑像素，两者是不一样的。 </a:t>
            </a:r>
            <a:r>
              <a:rPr lang="en-US" altLang="zh-CN" dirty="0" smtClean="0"/>
              <a:t>iPhone6</a:t>
            </a:r>
            <a:r>
              <a:rPr lang="zh-CN" altLang="en-US" dirty="0" smtClean="0"/>
              <a:t>中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个逻辑像素是用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个物理像素来显示的。</a:t>
            </a:r>
            <a:endParaRPr lang="en-US" altLang="zh-CN" dirty="0" smtClean="0"/>
          </a:p>
          <a:p>
            <a:r>
              <a:rPr lang="zh-CN" altLang="en-US" dirty="0" smtClean="0"/>
              <a:t>那么为什么</a:t>
            </a:r>
            <a:r>
              <a:rPr lang="en-US" altLang="zh-CN" dirty="0" smtClean="0"/>
              <a:t>iPhone6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dpr</a:t>
            </a:r>
            <a:r>
              <a:rPr lang="en-US" altLang="zh-CN" dirty="0" smtClean="0"/>
              <a:t>=2</a:t>
            </a:r>
            <a:r>
              <a:rPr lang="zh-CN" altLang="en-US" dirty="0" smtClean="0"/>
              <a:t>呢？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24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dp</a:t>
            </a:r>
            <a:r>
              <a:rPr lang="zh-CN" altLang="en-US" dirty="0" smtClean="0"/>
              <a:t>是物理像素，而平时开发使用的是</a:t>
            </a:r>
            <a:r>
              <a:rPr lang="en-US" altLang="zh-CN" dirty="0" err="1" smtClean="0"/>
              <a:t>px</a:t>
            </a:r>
            <a:r>
              <a:rPr lang="zh-CN" altLang="en-US" dirty="0" smtClean="0"/>
              <a:t>逻辑像素，两者是不一样的。 </a:t>
            </a:r>
            <a:r>
              <a:rPr lang="en-US" altLang="zh-CN" dirty="0" smtClean="0"/>
              <a:t>iPhone6</a:t>
            </a:r>
            <a:r>
              <a:rPr lang="zh-CN" altLang="en-US" dirty="0" smtClean="0"/>
              <a:t>中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个逻辑像素是用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个物理像素来显示的。</a:t>
            </a:r>
            <a:endParaRPr lang="en-US" altLang="zh-CN" dirty="0" smtClean="0"/>
          </a:p>
          <a:p>
            <a:r>
              <a:rPr lang="zh-CN" altLang="en-US" dirty="0" smtClean="0"/>
              <a:t>那么为什么</a:t>
            </a:r>
            <a:r>
              <a:rPr lang="en-US" altLang="zh-CN" dirty="0" smtClean="0"/>
              <a:t>iPhone6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dpr</a:t>
            </a:r>
            <a:r>
              <a:rPr lang="en-US" altLang="zh-CN" dirty="0" smtClean="0"/>
              <a:t>=2</a:t>
            </a:r>
            <a:r>
              <a:rPr lang="zh-CN" altLang="en-US" dirty="0" smtClean="0"/>
              <a:t>呢？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57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移动互联网不仅仅是在手机上使用互联网，也不仅仅是桌面互联网的移动化。移动互联网把手机独有的位置、随身携带、实时移动等功能和互联网技术有机的结合起来，创造出新应用新模式，形成产业互联网化、互联网产业化两大趋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92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说的是像素密度，而分辨率说的是块屏幕的像素尺寸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93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PPI</a:t>
            </a:r>
            <a:r>
              <a:rPr lang="zh-CN" altLang="en-US" dirty="0" smtClean="0"/>
              <a:t>这个概念最初是有苹果的</a:t>
            </a:r>
            <a:r>
              <a:rPr lang="en-US" altLang="zh-CN" dirty="0" smtClean="0"/>
              <a:t>iPhone</a:t>
            </a:r>
            <a:r>
              <a:rPr lang="zh-CN" altLang="en-US" dirty="0" smtClean="0"/>
              <a:t>炒起来的，从</a:t>
            </a:r>
            <a:r>
              <a:rPr lang="en-US" altLang="zh-CN" dirty="0" smtClean="0"/>
              <a:t>iPhone4</a:t>
            </a:r>
            <a:r>
              <a:rPr lang="zh-CN" altLang="en-US" dirty="0" smtClean="0"/>
              <a:t>开始，苹果手机的</a:t>
            </a:r>
            <a:r>
              <a:rPr lang="en-US" altLang="zh-CN" dirty="0" smtClean="0"/>
              <a:t>PPI</a:t>
            </a:r>
            <a:r>
              <a:rPr lang="zh-CN" altLang="en-US" dirty="0" smtClean="0"/>
              <a:t>提升至</a:t>
            </a:r>
            <a:r>
              <a:rPr lang="en-US" altLang="zh-CN" dirty="0" smtClean="0"/>
              <a:t>326</a:t>
            </a:r>
            <a:r>
              <a:rPr lang="zh-CN" altLang="en-US" dirty="0" smtClean="0"/>
              <a:t>，即苹果宣传的视网膜屏幕。手机</a:t>
            </a:r>
            <a:r>
              <a:rPr lang="en-US" altLang="zh-CN" dirty="0" err="1" smtClean="0"/>
              <a:t>ppi</a:t>
            </a:r>
            <a:r>
              <a:rPr lang="zh-CN" altLang="en-US" dirty="0" smtClean="0"/>
              <a:t>数值超过</a:t>
            </a:r>
            <a:r>
              <a:rPr lang="en-US" altLang="zh-CN" dirty="0" smtClean="0"/>
              <a:t>300</a:t>
            </a:r>
            <a:r>
              <a:rPr lang="zh-CN" altLang="en-US" dirty="0" smtClean="0"/>
              <a:t>以上 人类的视觉就很难看出颗粒。一般来说，人眼所能分辨出的</a:t>
            </a:r>
            <a:r>
              <a:rPr lang="en-US" altLang="zh-CN" dirty="0" smtClean="0"/>
              <a:t>PPI</a:t>
            </a:r>
            <a:r>
              <a:rPr lang="zh-CN" altLang="en-US" dirty="0" smtClean="0"/>
              <a:t>和视觉距离有关，手机屏幕较小，平时我们使用时会离眼睛比较近（大概</a:t>
            </a:r>
            <a:r>
              <a:rPr lang="en-US" altLang="zh-CN" dirty="0" smtClean="0"/>
              <a:t>20-30</a:t>
            </a:r>
            <a:r>
              <a:rPr lang="zh-CN" altLang="en-US" dirty="0" smtClean="0"/>
              <a:t>厘米），如果更近一些能分辨的</a:t>
            </a:r>
            <a:r>
              <a:rPr lang="en-US" altLang="zh-CN" dirty="0" smtClean="0"/>
              <a:t>PPI</a:t>
            </a:r>
            <a:r>
              <a:rPr lang="zh-CN" altLang="en-US" dirty="0" smtClean="0"/>
              <a:t>更高一些。而屏幕较大的电脑显示屏一般的</a:t>
            </a:r>
            <a:r>
              <a:rPr lang="en-US" altLang="zh-CN" dirty="0" smtClean="0"/>
              <a:t>PPI</a:t>
            </a:r>
            <a:r>
              <a:rPr lang="zh-CN" altLang="en-US" dirty="0" smtClean="0"/>
              <a:t>都是在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左右，由于使用时，我们离得远也就并没有觉得不够清晰。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871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低高清</a:t>
            </a:r>
            <a:r>
              <a:rPr lang="zh-CN" altLang="en-US" baseline="0" dirty="0" smtClean="0"/>
              <a:t>  中高清  </a:t>
            </a:r>
            <a:r>
              <a:rPr lang="en-US" altLang="zh-CN" dirty="0" err="1" smtClean="0"/>
              <a:t>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高清屏  </a:t>
            </a:r>
            <a:r>
              <a:rPr lang="en-US" altLang="zh-CN" dirty="0" err="1" smtClean="0"/>
              <a:t>xhdpi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超高清屏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15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高清屏  </a:t>
            </a:r>
            <a:r>
              <a:rPr lang="en-US" altLang="zh-CN" dirty="0" err="1" smtClean="0"/>
              <a:t>xhdpi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超高清屏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15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随着智能手机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Andriod,Iphone,Ipod,WinPhone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的盛行，移动互联应用开发也越来越受到人们的重视，用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开发移动应用是最好的选择。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手机浏览器是把页面放在一个虚拟的“窗口”（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）中，通常这个虚拟的“窗口”（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）比屏幕宽，这样就不用把每个网页挤到很小的窗口中（这样会破坏没有针对手机浏览器优化的网页的布局），用户可以通过平移和缩放来看网页的不同部分。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150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高清屏  </a:t>
            </a:r>
            <a:r>
              <a:rPr lang="en-US" altLang="zh-CN" dirty="0" err="1" smtClean="0"/>
              <a:t>xhdpi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超高清屏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15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高清屏  </a:t>
            </a:r>
            <a:r>
              <a:rPr lang="en-US" altLang="zh-CN" dirty="0" err="1" smtClean="0"/>
              <a:t>xhdpi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超高清屏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15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高清屏  </a:t>
            </a:r>
            <a:r>
              <a:rPr lang="en-US" altLang="zh-CN" dirty="0" err="1" smtClean="0"/>
              <a:t>xhdpi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超高清屏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15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高清屏  </a:t>
            </a:r>
            <a:r>
              <a:rPr lang="en-US" altLang="zh-CN" dirty="0" err="1" smtClean="0"/>
              <a:t>xhdpi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超高清屏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161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高清屏  </a:t>
            </a:r>
            <a:r>
              <a:rPr lang="en-US" altLang="zh-CN" dirty="0" err="1" smtClean="0"/>
              <a:t>xhdpi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超高清屏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07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个人上网设备进一步向手机端集中，以互联网为基础的在线教育、网络医疗、网络约租车也已成规模。顺势而为，抓住时代的机遇，创造新的未来。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3958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25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正常情况下</a:t>
            </a:r>
            <a:r>
              <a:rPr lang="en-US" altLang="zh-CN" dirty="0" smtClean="0"/>
              <a:t>rem</a:t>
            </a:r>
            <a:r>
              <a:rPr lang="zh-CN" altLang="en-US" dirty="0" smtClean="0"/>
              <a:t>的值默认为</a:t>
            </a:r>
            <a:r>
              <a:rPr lang="en-US" altLang="zh-CN" dirty="0" smtClean="0"/>
              <a:t>16px</a:t>
            </a:r>
            <a:r>
              <a:rPr lang="zh-CN" altLang="en-US" dirty="0" smtClean="0"/>
              <a:t>，这样在整个页面的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计算过程中太过繁琐。比如，现在有个</a:t>
            </a:r>
            <a:r>
              <a:rPr lang="en-US" altLang="zh-CN" dirty="0" smtClean="0"/>
              <a:t>30px</a:t>
            </a:r>
            <a:r>
              <a:rPr lang="zh-CN" altLang="en-US" dirty="0" smtClean="0"/>
              <a:t>宽度的元素，就得写成</a:t>
            </a:r>
            <a:r>
              <a:rPr lang="en-US" altLang="zh-CN" dirty="0" smtClean="0"/>
              <a:t>30/16rem</a:t>
            </a:r>
            <a:r>
              <a:rPr lang="zh-CN" altLang="en-US" dirty="0" smtClean="0"/>
              <a:t>。对于整个页面来说工作量还是挺大的。所以这里提供了俩种方法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927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正常情况下</a:t>
            </a:r>
            <a:r>
              <a:rPr lang="en-US" altLang="zh-CN" dirty="0" smtClean="0"/>
              <a:t>rem</a:t>
            </a:r>
            <a:r>
              <a:rPr lang="zh-CN" altLang="en-US" dirty="0" smtClean="0"/>
              <a:t>的值默认为</a:t>
            </a:r>
            <a:r>
              <a:rPr lang="en-US" altLang="zh-CN" dirty="0" smtClean="0"/>
              <a:t>16px</a:t>
            </a:r>
            <a:r>
              <a:rPr lang="zh-CN" altLang="en-US" dirty="0" smtClean="0"/>
              <a:t>，这样在整个页面的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计算过程中太过繁琐。比如，现在有个</a:t>
            </a:r>
            <a:r>
              <a:rPr lang="en-US" altLang="zh-CN" dirty="0" smtClean="0"/>
              <a:t>30px</a:t>
            </a:r>
            <a:r>
              <a:rPr lang="zh-CN" altLang="en-US" dirty="0" smtClean="0"/>
              <a:t>宽度的元素，就得写成</a:t>
            </a:r>
            <a:r>
              <a:rPr lang="en-US" altLang="zh-CN" dirty="0" smtClean="0"/>
              <a:t>30/16rem</a:t>
            </a:r>
            <a:r>
              <a:rPr lang="zh-CN" altLang="en-US" dirty="0" smtClean="0"/>
              <a:t>。对于整个页面来说工作量还是挺大的。所以这里提供了俩种方法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3523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高清屏  </a:t>
            </a:r>
            <a:r>
              <a:rPr lang="en-US" altLang="zh-CN" dirty="0" err="1" smtClean="0"/>
              <a:t>xhdpi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超高清屏</a:t>
            </a:r>
            <a:endParaRPr lang="en-US" altLang="zh-CN" dirty="0" smtClean="0"/>
          </a:p>
          <a:p>
            <a:r>
              <a:rPr lang="zh-CN" altLang="en-US" dirty="0" smtClean="0"/>
              <a:t>强调所有元素都使用百分比单位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7314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高清屏  </a:t>
            </a:r>
            <a:r>
              <a:rPr lang="en-US" altLang="zh-CN" dirty="0" err="1" smtClean="0"/>
              <a:t>xhdpi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超高清屏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150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高清屏  </a:t>
            </a:r>
            <a:r>
              <a:rPr lang="en-US" altLang="zh-CN" dirty="0" err="1" smtClean="0"/>
              <a:t>xhdpi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超高清屏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150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高清屏  </a:t>
            </a:r>
            <a:r>
              <a:rPr lang="en-US" altLang="zh-CN" dirty="0" err="1" smtClean="0"/>
              <a:t>xhdpi</a:t>
            </a:r>
            <a:r>
              <a:rPr lang="en-US" altLang="zh-CN" dirty="0" smtClean="0"/>
              <a:t>:</a:t>
            </a:r>
            <a:r>
              <a:rPr lang="zh-CN" altLang="en-US" dirty="0" smtClean="0"/>
              <a:t>超高清屏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1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Jùbò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大巨头逐渐发展起了自己的互联网帝国，设计电子商务、媒体游戏、社交媒体、搜索门户、基于地理位置服务等多个领域。当年新浪微博之火引得众巨头为之折腰，而真正打击了新浪微博的却是腾讯的微信。而谁又能说，在未来三四年，不会再有一个新的产品，取代现在的微信称为新的移动互联网入口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75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Android Adapter layer</a:t>
            </a:r>
            <a:r>
              <a:rPr lang="zh-CN" altLang="en-US" baseline="0" dirty="0" smtClean="0"/>
              <a:t> ：</a:t>
            </a:r>
            <a:r>
              <a:rPr lang="en-US" altLang="zh-CN" baseline="0" dirty="0" smtClean="0"/>
              <a:t>Android</a:t>
            </a:r>
            <a:r>
              <a:rPr lang="zh-CN" altLang="en-US" baseline="0" dirty="0" smtClean="0"/>
              <a:t>的适配层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68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移动技术的变化很快，不过有几个方面我们很有信心：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29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加几个框架。超链接。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06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Mobile</a:t>
            </a:r>
            <a:r>
              <a:rPr lang="zh-CN" altLang="en-US" dirty="0" smtClean="0"/>
              <a:t>这个框架能够帮助你快速开发出支持多种移动设备的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应用用户界面。它是当前最流行的移动开发框架。加一点理由。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005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7366A-4BE2-4B6E-8128-AA61A7CAAEF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58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9866" y="188640"/>
            <a:ext cx="10195828" cy="63408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5155138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ts val="4000"/>
              </a:lnSpc>
              <a:buClr>
                <a:srgbClr val="FF9900"/>
              </a:buClr>
              <a:buFont typeface="Wingdings" pitchFamily="2" charset="2"/>
              <a:buChar char="v"/>
              <a:defRPr sz="3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lnSpc>
                <a:spcPts val="3800"/>
              </a:lnSpc>
              <a:buClr>
                <a:srgbClr val="FF9900"/>
              </a:buClr>
              <a:buFont typeface="Wingdings" pitchFamily="2" charset="2"/>
              <a:buNone/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ts val="3600"/>
              </a:lnSpc>
              <a:buClr>
                <a:srgbClr val="FF9900"/>
              </a:buClr>
              <a:defRPr sz="2200"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ts val="3400"/>
              </a:lnSpc>
              <a:buClr>
                <a:srgbClr val="FF9900"/>
              </a:buCl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ts val="3200"/>
              </a:lnSpc>
              <a:buClr>
                <a:srgbClr val="FFC000"/>
              </a:buCl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Oval 2"/>
          <p:cNvSpPr>
            <a:spLocks noChangeArrowheads="1"/>
          </p:cNvSpPr>
          <p:nvPr userDrawn="1"/>
        </p:nvSpPr>
        <p:spPr bwMode="auto">
          <a:xfrm>
            <a:off x="10845694" y="5177680"/>
            <a:ext cx="1369532" cy="1275656"/>
          </a:xfrm>
          <a:prstGeom prst="ellipse">
            <a:avLst/>
          </a:prstGeom>
          <a:solidFill>
            <a:srgbClr val="FBE655">
              <a:alpha val="89804"/>
            </a:srgbClr>
          </a:solidFill>
          <a:ln w="9525">
            <a:solidFill>
              <a:srgbClr val="FFFF99"/>
            </a:solidFill>
            <a:round/>
            <a:headEnd/>
            <a:tailEnd/>
          </a:ln>
          <a:effectLst/>
          <a:extLst/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9" name="Oval 3"/>
          <p:cNvSpPr>
            <a:spLocks noChangeArrowheads="1"/>
          </p:cNvSpPr>
          <p:nvPr userDrawn="1"/>
        </p:nvSpPr>
        <p:spPr bwMode="auto">
          <a:xfrm>
            <a:off x="9120336" y="4466550"/>
            <a:ext cx="2256251" cy="2130802"/>
          </a:xfrm>
          <a:prstGeom prst="ellipse">
            <a:avLst/>
          </a:prstGeom>
          <a:solidFill>
            <a:srgbClr val="FB9D17">
              <a:alpha val="89804"/>
            </a:srgbClr>
          </a:solidFill>
          <a:ln w="9525">
            <a:solidFill>
              <a:srgbClr val="FB9D17"/>
            </a:solidFill>
            <a:round/>
            <a:headEnd/>
            <a:tailEnd/>
          </a:ln>
          <a:effectLst/>
          <a:extLst/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10" name="Oval 4"/>
          <p:cNvSpPr>
            <a:spLocks noChangeArrowheads="1"/>
          </p:cNvSpPr>
          <p:nvPr userDrawn="1"/>
        </p:nvSpPr>
        <p:spPr bwMode="auto">
          <a:xfrm>
            <a:off x="8177454" y="5445383"/>
            <a:ext cx="1474138" cy="1412617"/>
          </a:xfrm>
          <a:prstGeom prst="ellipse">
            <a:avLst/>
          </a:prstGeom>
          <a:solidFill>
            <a:srgbClr val="FFCC00">
              <a:alpha val="89804"/>
            </a:srgbClr>
          </a:solidFill>
          <a:ln w="9525">
            <a:solidFill>
              <a:srgbClr val="FFCC00"/>
            </a:solidFill>
            <a:round/>
            <a:headEnd/>
            <a:tailEnd/>
          </a:ln>
          <a:effectLst/>
          <a:extLst/>
        </p:spPr>
        <p:txBody>
          <a:bodyPr anchor="ctr"/>
          <a:lstStyle/>
          <a:p>
            <a:endParaRPr lang="zh-CN" altLang="en-US" sz="180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43340" y="908720"/>
            <a:ext cx="1173777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143340" y="1052736"/>
            <a:ext cx="11737777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35" y="0"/>
            <a:ext cx="12357528" cy="6858000"/>
          </a:xfrm>
          <a:prstGeom prst="rect">
            <a:avLst/>
          </a:prstGeom>
          <a:solidFill>
            <a:srgbClr val="FF0000">
              <a:alpha val="4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73407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1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95733" y="681727"/>
            <a:ext cx="7790656" cy="70001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" y="0"/>
            <a:ext cx="12192000" cy="6858000"/>
          </a:xfrm>
          <a:prstGeom prst="rect">
            <a:avLst/>
          </a:prstGeom>
        </p:spPr>
      </p:pic>
      <p:sp>
        <p:nvSpPr>
          <p:cNvPr id="10" name="矩形 14"/>
          <p:cNvSpPr>
            <a:spLocks noChangeArrowheads="1"/>
          </p:cNvSpPr>
          <p:nvPr userDrawn="1"/>
        </p:nvSpPr>
        <p:spPr bwMode="auto">
          <a:xfrm>
            <a:off x="1" y="0"/>
            <a:ext cx="2952751" cy="685800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1" name="Group 3"/>
          <p:cNvGrpSpPr>
            <a:grpSpLocks/>
          </p:cNvGrpSpPr>
          <p:nvPr userDrawn="1"/>
        </p:nvGrpSpPr>
        <p:grpSpPr bwMode="auto">
          <a:xfrm flipH="1">
            <a:off x="0" y="0"/>
            <a:ext cx="6671733" cy="6858000"/>
            <a:chOff x="0" y="0"/>
            <a:chExt cx="5004049" cy="5143500"/>
          </a:xfrm>
        </p:grpSpPr>
        <p:sp>
          <p:nvSpPr>
            <p:cNvPr id="12" name="直接连接符 34"/>
            <p:cNvSpPr>
              <a:spLocks noChangeShapeType="1"/>
            </p:cNvSpPr>
            <p:nvPr/>
          </p:nvSpPr>
          <p:spPr bwMode="auto">
            <a:xfrm flipH="1">
              <a:off x="2425903" y="3824346"/>
              <a:ext cx="2578144" cy="1319154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直接连接符 35"/>
            <p:cNvSpPr>
              <a:spLocks noChangeShapeType="1"/>
            </p:cNvSpPr>
            <p:nvPr/>
          </p:nvSpPr>
          <p:spPr bwMode="auto">
            <a:xfrm flipH="1" flipV="1">
              <a:off x="0" y="627534"/>
              <a:ext cx="5004049" cy="396044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直接连接符 36"/>
            <p:cNvSpPr>
              <a:spLocks noChangeShapeType="1"/>
            </p:cNvSpPr>
            <p:nvPr/>
          </p:nvSpPr>
          <p:spPr bwMode="auto">
            <a:xfrm flipH="1">
              <a:off x="4248472" y="3013090"/>
              <a:ext cx="755575" cy="213041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直接连接符 38"/>
            <p:cNvSpPr>
              <a:spLocks noChangeShapeType="1"/>
            </p:cNvSpPr>
            <p:nvPr/>
          </p:nvSpPr>
          <p:spPr bwMode="auto">
            <a:xfrm>
              <a:off x="2608837" y="0"/>
              <a:ext cx="1495619" cy="509203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直接连接符 39"/>
            <p:cNvSpPr>
              <a:spLocks noChangeShapeType="1"/>
            </p:cNvSpPr>
            <p:nvPr/>
          </p:nvSpPr>
          <p:spPr bwMode="auto">
            <a:xfrm flipH="1">
              <a:off x="3168352" y="2571750"/>
              <a:ext cx="1835697" cy="2571750"/>
            </a:xfrm>
            <a:prstGeom prst="line">
              <a:avLst/>
            </a:prstGeom>
            <a:noFill/>
            <a:ln w="25400" cap="flat" cmpd="sng">
              <a:solidFill>
                <a:srgbClr val="FFFFFF">
                  <a:alpha val="28999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17" name="Group 10"/>
          <p:cNvGrpSpPr>
            <a:grpSpLocks/>
          </p:cNvGrpSpPr>
          <p:nvPr userDrawn="1"/>
        </p:nvGrpSpPr>
        <p:grpSpPr bwMode="auto">
          <a:xfrm>
            <a:off x="2713568" y="781821"/>
            <a:ext cx="671901" cy="551826"/>
            <a:chOff x="0" y="4646"/>
            <a:chExt cx="360040" cy="360040"/>
          </a:xfrm>
        </p:grpSpPr>
        <p:sp>
          <p:nvSpPr>
            <p:cNvPr id="18" name="椭圆 23"/>
            <p:cNvSpPr>
              <a:spLocks noChangeArrowheads="1"/>
            </p:cNvSpPr>
            <p:nvPr/>
          </p:nvSpPr>
          <p:spPr bwMode="auto">
            <a:xfrm>
              <a:off x="0" y="4646"/>
              <a:ext cx="360040" cy="360040"/>
            </a:xfrm>
            <a:prstGeom prst="ellipse">
              <a:avLst/>
            </a:prstGeom>
            <a:solidFill>
              <a:srgbClr val="FF8607"/>
            </a:solidFill>
            <a:ln w="25400" cap="flat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1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" name="TextBox 52"/>
            <p:cNvSpPr>
              <a:spLocks noChangeArrowheads="1"/>
            </p:cNvSpPr>
            <p:nvPr/>
          </p:nvSpPr>
          <p:spPr bwMode="auto">
            <a:xfrm>
              <a:off x="65583" y="17912"/>
              <a:ext cx="181965" cy="30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1</a:t>
              </a:r>
              <a:endPara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35" name="椭圆 23"/>
          <p:cNvSpPr>
            <a:spLocks noChangeArrowheads="1"/>
          </p:cNvSpPr>
          <p:nvPr userDrawn="1"/>
        </p:nvSpPr>
        <p:spPr bwMode="auto">
          <a:xfrm>
            <a:off x="2743200" y="4572108"/>
            <a:ext cx="642269" cy="551826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6" name="TextBox 52"/>
          <p:cNvSpPr>
            <a:spLocks noChangeArrowheads="1"/>
          </p:cNvSpPr>
          <p:nvPr userDrawn="1"/>
        </p:nvSpPr>
        <p:spPr bwMode="auto">
          <a:xfrm>
            <a:off x="2849874" y="4591191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4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7" name="椭圆 23"/>
          <p:cNvSpPr>
            <a:spLocks noChangeArrowheads="1"/>
          </p:cNvSpPr>
          <p:nvPr userDrawn="1"/>
        </p:nvSpPr>
        <p:spPr bwMode="auto">
          <a:xfrm>
            <a:off x="2741027" y="2038823"/>
            <a:ext cx="644442" cy="551826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8" name="TextBox 52"/>
          <p:cNvSpPr>
            <a:spLocks noChangeArrowheads="1"/>
          </p:cNvSpPr>
          <p:nvPr userDrawn="1"/>
        </p:nvSpPr>
        <p:spPr bwMode="auto">
          <a:xfrm>
            <a:off x="2849874" y="2057906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9" name="椭圆 23"/>
          <p:cNvSpPr>
            <a:spLocks noChangeArrowheads="1"/>
          </p:cNvSpPr>
          <p:nvPr userDrawn="1"/>
        </p:nvSpPr>
        <p:spPr bwMode="auto">
          <a:xfrm>
            <a:off x="2717442" y="3345322"/>
            <a:ext cx="668027" cy="551826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0" name="TextBox 52"/>
          <p:cNvSpPr>
            <a:spLocks noChangeArrowheads="1"/>
          </p:cNvSpPr>
          <p:nvPr userDrawn="1"/>
        </p:nvSpPr>
        <p:spPr bwMode="auto">
          <a:xfrm>
            <a:off x="2866615" y="3394686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4" name="椭圆 23"/>
          <p:cNvSpPr>
            <a:spLocks noChangeArrowheads="1"/>
          </p:cNvSpPr>
          <p:nvPr userDrawn="1"/>
        </p:nvSpPr>
        <p:spPr bwMode="auto">
          <a:xfrm>
            <a:off x="2741028" y="5702651"/>
            <a:ext cx="644442" cy="551826"/>
          </a:xfrm>
          <a:prstGeom prst="ellipse">
            <a:avLst/>
          </a:prstGeom>
          <a:solidFill>
            <a:srgbClr val="FF8607"/>
          </a:solidFill>
          <a:ln w="25400" cap="flat" cmpd="sng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5" name="TextBox 52"/>
          <p:cNvSpPr>
            <a:spLocks noChangeArrowheads="1"/>
          </p:cNvSpPr>
          <p:nvPr userDrawn="1"/>
        </p:nvSpPr>
        <p:spPr bwMode="auto">
          <a:xfrm>
            <a:off x="2855640" y="5721734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endParaRPr lang="zh-CN" altLang="en-US" sz="24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0" r:id="rId3"/>
    <p:sldLayoutId id="214748364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inkdigital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ropp.com/pl/en/" TargetMode="External"/><Relationship Id="rId5" Type="http://schemas.openxmlformats.org/officeDocument/2006/relationships/hyperlink" Target="http://www.atlantaballet.com/" TargetMode="External"/><Relationship Id="rId4" Type="http://schemas.openxmlformats.org/officeDocument/2006/relationships/hyperlink" Target="http://www.mountaindew.com/sport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9656" y="3403269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第一章 移动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开发基础知识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99656" y="1772817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开发</a:t>
            </a:r>
          </a:p>
        </p:txBody>
      </p:sp>
    </p:spTree>
    <p:extLst>
      <p:ext uri="{BB962C8B-B14F-4D97-AF65-F5344CB8AC3E}">
        <p14:creationId xmlns:p14="http://schemas.microsoft.com/office/powerpoint/2010/main" val="18534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3888432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649866" y="1421904"/>
            <a:ext cx="9540984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FF0000"/>
                </a:solidFill>
              </a:rPr>
              <a:t>降低开发成本</a:t>
            </a:r>
            <a:r>
              <a:rPr lang="zh-CN" altLang="en-US" sz="3200" dirty="0"/>
              <a:t>的尝试</a:t>
            </a:r>
            <a:endParaRPr lang="en-US" altLang="zh-CN" sz="3200" dirty="0"/>
          </a:p>
        </p:txBody>
      </p:sp>
      <p:graphicFrame>
        <p:nvGraphicFramePr>
          <p:cNvPr id="8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336289"/>
              </p:ext>
            </p:extLst>
          </p:nvPr>
        </p:nvGraphicFramePr>
        <p:xfrm>
          <a:off x="1981200" y="2214563"/>
          <a:ext cx="8229600" cy="4214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17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移动</a:t>
            </a:r>
            <a:r>
              <a:rPr lang="en-US" altLang="zh-CN" sz="2800" dirty="0"/>
              <a:t>Web</a:t>
            </a:r>
            <a:r>
              <a:rPr lang="zh-CN" altLang="en-US" sz="2800" dirty="0"/>
              <a:t>技术优势</a:t>
            </a:r>
          </a:p>
          <a:p>
            <a:pPr marL="800100" lvl="1" indent="-342900">
              <a:buFont typeface="Wingdings" pitchFamily="2" charset="2"/>
              <a:buChar char="l"/>
            </a:pPr>
            <a:r>
              <a:rPr lang="zh-CN" altLang="en-US" sz="2600" dirty="0" smtClean="0"/>
              <a:t>通用性</a:t>
            </a:r>
            <a:r>
              <a:rPr lang="zh-CN" altLang="en-US" sz="2600" dirty="0"/>
              <a:t>，移动站点、跨平台的客户端应用提供统一的解决方案。</a:t>
            </a:r>
          </a:p>
          <a:p>
            <a:pPr marL="800100" lvl="1" indent="-342900">
              <a:buFont typeface="Wingdings" pitchFamily="2" charset="2"/>
              <a:buChar char="l"/>
            </a:pPr>
            <a:r>
              <a:rPr lang="zh-CN" altLang="en-US" sz="2600" dirty="0"/>
              <a:t>较低的开发和维护成本，</a:t>
            </a:r>
            <a:r>
              <a:rPr lang="zh-CN" altLang="en-US" sz="2600" dirty="0" smtClean="0"/>
              <a:t>因为只需</a:t>
            </a:r>
            <a:r>
              <a:rPr lang="zh-CN" altLang="en-US" sz="2600" dirty="0"/>
              <a:t>要一次编码。</a:t>
            </a:r>
          </a:p>
          <a:p>
            <a:pPr>
              <a:lnSpc>
                <a:spcPts val="4300"/>
              </a:lnSpc>
              <a:spcBef>
                <a:spcPts val="1200"/>
              </a:spcBef>
            </a:pPr>
            <a:r>
              <a:rPr lang="zh-CN" altLang="en-US" sz="2800" dirty="0"/>
              <a:t>移动</a:t>
            </a:r>
            <a:r>
              <a:rPr lang="en-US" altLang="zh-CN" sz="2800" dirty="0"/>
              <a:t>Web</a:t>
            </a:r>
            <a:r>
              <a:rPr lang="zh-CN" altLang="en-US" sz="2800" dirty="0"/>
              <a:t>技术目前适合场景</a:t>
            </a:r>
          </a:p>
          <a:p>
            <a:pPr lvl="1"/>
            <a:r>
              <a:rPr lang="zh-CN" altLang="en-US" sz="2600" dirty="0"/>
              <a:t> 以信息为主的应用，不适合对性能要求过高的产品。</a:t>
            </a:r>
            <a:endParaRPr lang="zh-CN" altLang="en-US" sz="2600" dirty="0">
              <a:solidFill>
                <a:schemeClr val="tx2"/>
              </a:solidFill>
            </a:endParaRP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03512" y="4975348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移动互联网时代，</a:t>
            </a:r>
            <a:r>
              <a:rPr lang="en-US" altLang="zh-CN" sz="32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</a:rPr>
              <a:t>必将璀璨</a:t>
            </a: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609600" y="188640"/>
            <a:ext cx="9048671" cy="634082"/>
          </a:xfrm>
        </p:spPr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的技术优势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80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所有新手机上都会有</a:t>
            </a:r>
            <a:r>
              <a:rPr lang="en-US" altLang="zh-CN" sz="2800" dirty="0"/>
              <a:t>Web</a:t>
            </a:r>
            <a:r>
              <a:rPr lang="zh-CN" altLang="en-US" sz="2800" dirty="0"/>
              <a:t>浏览器。</a:t>
            </a:r>
          </a:p>
          <a:p>
            <a:pPr>
              <a:lnSpc>
                <a:spcPts val="4300"/>
              </a:lnSpc>
            </a:pPr>
            <a:r>
              <a:rPr lang="zh-CN" altLang="en-US" sz="2800" dirty="0"/>
              <a:t>移动</a:t>
            </a:r>
            <a:r>
              <a:rPr lang="en-US" altLang="zh-CN" sz="2800" dirty="0"/>
              <a:t>Web</a:t>
            </a:r>
            <a:r>
              <a:rPr lang="zh-CN" altLang="en-US" sz="2800" dirty="0"/>
              <a:t>应用会超越桌面</a:t>
            </a:r>
            <a:r>
              <a:rPr lang="en-US" altLang="zh-CN" sz="2800" dirty="0"/>
              <a:t>Web</a:t>
            </a:r>
            <a:r>
              <a:rPr lang="zh-CN" altLang="en-US" sz="2800" dirty="0"/>
              <a:t>应用。</a:t>
            </a:r>
            <a:endParaRPr lang="en-US" altLang="zh-CN" sz="2800" dirty="0"/>
          </a:p>
          <a:p>
            <a:pPr>
              <a:lnSpc>
                <a:spcPts val="4300"/>
              </a:lnSpc>
            </a:pPr>
            <a:r>
              <a:rPr lang="en-US" altLang="zh-CN" sz="2800" dirty="0"/>
              <a:t>Web</a:t>
            </a:r>
            <a:r>
              <a:rPr lang="zh-CN" altLang="en-US" sz="2800" dirty="0"/>
              <a:t>是唯一真正的跨平台技术。</a:t>
            </a: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609600" y="188640"/>
            <a:ext cx="9048671" cy="634082"/>
          </a:xfrm>
        </p:spPr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00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340" y="821485"/>
            <a:ext cx="562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发展机遇和技术优势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4340" y="2060848"/>
            <a:ext cx="569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开发框架分析和选择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4340" y="3317601"/>
            <a:ext cx="562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开发和调试工具介绍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4340" y="450912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的基础知识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4340" y="566124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课程目标及学习方法</a:t>
            </a:r>
          </a:p>
        </p:txBody>
      </p:sp>
    </p:spTree>
    <p:extLst>
      <p:ext uri="{BB962C8B-B14F-4D97-AF65-F5344CB8AC3E}">
        <p14:creationId xmlns:p14="http://schemas.microsoft.com/office/powerpoint/2010/main" val="288009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9417" y="260648"/>
            <a:ext cx="8799000" cy="634082"/>
          </a:xfrm>
        </p:spPr>
        <p:txBody>
          <a:bodyPr>
            <a:noAutofit/>
          </a:bodyPr>
          <a:lstStyle/>
          <a:p>
            <a:r>
              <a:rPr lang="zh-CN" altLang="en-US" dirty="0"/>
              <a:t>移动</a:t>
            </a:r>
            <a:r>
              <a:rPr lang="en-US" altLang="zh-CN" dirty="0"/>
              <a:t>Web</a:t>
            </a:r>
            <a:r>
              <a:rPr lang="zh-CN" altLang="en-US" dirty="0"/>
              <a:t>开发框架分析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9417" y="1239662"/>
            <a:ext cx="10585175" cy="266429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以移动</a:t>
            </a:r>
            <a:r>
              <a:rPr lang="en-US" altLang="zh-CN" sz="2800" dirty="0"/>
              <a:t>Web</a:t>
            </a:r>
            <a:r>
              <a:rPr lang="zh-CN" altLang="en-US" sz="2800" dirty="0"/>
              <a:t>开发客户端为例，整体架构如下：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zh-CN" sz="2600" dirty="0">
                <a:solidFill>
                  <a:srgbClr val="FF0000"/>
                </a:solidFill>
              </a:rPr>
              <a:t>UI</a:t>
            </a:r>
            <a:r>
              <a:rPr lang="zh-CN" altLang="en-US" sz="2600" dirty="0" smtClean="0">
                <a:solidFill>
                  <a:srgbClr val="FF0000"/>
                </a:solidFill>
              </a:rPr>
              <a:t>层</a:t>
            </a:r>
            <a:r>
              <a:rPr lang="zh-CN" altLang="en-US" sz="2600" dirty="0">
                <a:solidFill>
                  <a:srgbClr val="FF0000"/>
                </a:solidFill>
              </a:rPr>
              <a:t>。</a:t>
            </a:r>
            <a:r>
              <a:rPr lang="zh-CN" altLang="en-US" sz="2600" dirty="0" smtClean="0"/>
              <a:t>负责</a:t>
            </a:r>
            <a:r>
              <a:rPr lang="zh-CN" altLang="en-US" sz="2600" dirty="0"/>
              <a:t>页面</a:t>
            </a:r>
            <a:r>
              <a:rPr lang="zh-CN" altLang="en-US" sz="2600" dirty="0" smtClean="0"/>
              <a:t>布局，可</a:t>
            </a:r>
            <a:r>
              <a:rPr lang="zh-CN" altLang="en-US" sz="2600" dirty="0"/>
              <a:t>自行实现或</a:t>
            </a:r>
            <a:r>
              <a:rPr lang="zh-CN" altLang="en-US" sz="2600" dirty="0" smtClean="0"/>
              <a:t>使用框架。框架</a:t>
            </a:r>
            <a:r>
              <a:rPr lang="zh-CN" altLang="en-US" sz="2600" dirty="0"/>
              <a:t>优美之处在于封装常用布局</a:t>
            </a:r>
            <a:r>
              <a:rPr lang="zh-CN" altLang="en-US" sz="2600" dirty="0" smtClean="0"/>
              <a:t>和组件</a:t>
            </a:r>
            <a:r>
              <a:rPr lang="zh-CN" altLang="en-US" sz="2600" dirty="0"/>
              <a:t>，开发者只需关注业务逻辑，推荐框架</a:t>
            </a:r>
            <a:r>
              <a:rPr lang="en-US" altLang="zh-CN" sz="2600" dirty="0" smtClean="0"/>
              <a:t>jQuery Mobile</a:t>
            </a:r>
            <a:r>
              <a:rPr lang="zh-CN" altLang="en-US" sz="2600" dirty="0" smtClean="0"/>
              <a:t>和</a:t>
            </a:r>
            <a:r>
              <a:rPr lang="en-US" altLang="zh-CN" sz="2600" dirty="0" smtClean="0"/>
              <a:t>Amaze UI</a:t>
            </a:r>
            <a:r>
              <a:rPr lang="zh-CN" altLang="en-US" sz="2600" dirty="0" smtClean="0"/>
              <a:t>。</a:t>
            </a:r>
            <a:endParaRPr lang="zh-CN" altLang="en-US" sz="2600" dirty="0"/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43472" y="3496055"/>
            <a:ext cx="1008112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移动中间件。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处于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层和终端系统之间，封装各系统差异，提供统一的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接口，操作系统资源，如：文件系统、摄像头等，推荐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PhoneGap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4082" y="5373216"/>
            <a:ext cx="10080510" cy="10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终端系统。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处于整个应用的最底层，除非需要扩展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PhoneGap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接口，否则开发者可以不关心。</a:t>
            </a:r>
          </a:p>
        </p:txBody>
      </p:sp>
    </p:spTree>
    <p:extLst>
      <p:ext uri="{BB962C8B-B14F-4D97-AF65-F5344CB8AC3E}">
        <p14:creationId xmlns:p14="http://schemas.microsoft.com/office/powerpoint/2010/main" val="86088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1" y="260648"/>
            <a:ext cx="9028816" cy="634082"/>
          </a:xfrm>
        </p:spPr>
        <p:txBody>
          <a:bodyPr>
            <a:noAutofit/>
          </a:bodyPr>
          <a:lstStyle/>
          <a:p>
            <a:r>
              <a:rPr lang="zh-CN" altLang="en-US" dirty="0"/>
              <a:t>移动</a:t>
            </a:r>
            <a:r>
              <a:rPr lang="en-US" altLang="zh-CN" dirty="0"/>
              <a:t>Web</a:t>
            </a:r>
            <a:r>
              <a:rPr lang="zh-CN" altLang="en-US" dirty="0"/>
              <a:t>开发框架分析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以移动</a:t>
            </a:r>
            <a:r>
              <a:rPr lang="en-US" altLang="zh-CN" sz="2800" dirty="0"/>
              <a:t>Web</a:t>
            </a:r>
            <a:r>
              <a:rPr lang="zh-CN" altLang="en-US" sz="2800" dirty="0"/>
              <a:t>开发客户端为例，整体架构如下：</a:t>
            </a: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grpSp>
        <p:nvGrpSpPr>
          <p:cNvPr id="30" name="Group 5"/>
          <p:cNvGrpSpPr>
            <a:grpSpLocks/>
          </p:cNvGrpSpPr>
          <p:nvPr/>
        </p:nvGrpSpPr>
        <p:grpSpPr bwMode="auto">
          <a:xfrm>
            <a:off x="1559496" y="2629426"/>
            <a:ext cx="9001000" cy="3794472"/>
            <a:chOff x="528" y="1200"/>
            <a:chExt cx="4752" cy="2352"/>
          </a:xfrm>
        </p:grpSpPr>
        <p:sp>
          <p:nvSpPr>
            <p:cNvPr id="31" name="AutoShape 6"/>
            <p:cNvSpPr>
              <a:spLocks noChangeArrowheads="1"/>
            </p:cNvSpPr>
            <p:nvPr/>
          </p:nvSpPr>
          <p:spPr bwMode="gray">
            <a:xfrm>
              <a:off x="3504" y="1728"/>
              <a:ext cx="1776" cy="1824"/>
            </a:xfrm>
            <a:prstGeom prst="chevron">
              <a:avLst>
                <a:gd name="adj" fmla="val 16468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AutoShape 7"/>
            <p:cNvSpPr>
              <a:spLocks noChangeArrowheads="1"/>
            </p:cNvSpPr>
            <p:nvPr/>
          </p:nvSpPr>
          <p:spPr bwMode="gray">
            <a:xfrm>
              <a:off x="2016" y="1728"/>
              <a:ext cx="1872" cy="1824"/>
            </a:xfrm>
            <a:prstGeom prst="chevron">
              <a:avLst>
                <a:gd name="adj" fmla="val 17842"/>
              </a:avLst>
            </a:prstGeom>
            <a:solidFill>
              <a:srgbClr val="FFC000"/>
            </a:soli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AutoShape 8"/>
            <p:cNvSpPr>
              <a:spLocks noChangeArrowheads="1"/>
            </p:cNvSpPr>
            <p:nvPr/>
          </p:nvSpPr>
          <p:spPr bwMode="gray">
            <a:xfrm>
              <a:off x="528" y="1728"/>
              <a:ext cx="1872" cy="1824"/>
            </a:xfrm>
            <a:prstGeom prst="chevron">
              <a:avLst>
                <a:gd name="adj" fmla="val 17842"/>
              </a:avLst>
            </a:prstGeom>
            <a:solidFill>
              <a:schemeClr val="accent6">
                <a:lumMod val="75000"/>
              </a:schemeClr>
            </a:soli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AutoShape 9"/>
            <p:cNvSpPr>
              <a:spLocks noChangeArrowheads="1"/>
            </p:cNvSpPr>
            <p:nvPr/>
          </p:nvSpPr>
          <p:spPr bwMode="gray">
            <a:xfrm>
              <a:off x="672" y="1200"/>
              <a:ext cx="1296" cy="362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dirty="0">
                  <a:solidFill>
                    <a:schemeClr val="bg1"/>
                  </a:solidFill>
                  <a:ea typeface="宋体" pitchFamily="2" charset="-122"/>
                </a:rPr>
                <a:t>UI</a:t>
              </a:r>
              <a:r>
                <a:rPr lang="zh-CN" altLang="en-US" sz="2800" b="1" dirty="0">
                  <a:solidFill>
                    <a:schemeClr val="bg1"/>
                  </a:solidFill>
                  <a:ea typeface="宋体" pitchFamily="2" charset="-122"/>
                </a:rPr>
                <a:t>层</a:t>
              </a:r>
            </a:p>
          </p:txBody>
        </p:sp>
        <p:sp>
          <p:nvSpPr>
            <p:cNvPr id="35" name="AutoShape 10"/>
            <p:cNvSpPr>
              <a:spLocks noChangeArrowheads="1"/>
            </p:cNvSpPr>
            <p:nvPr/>
          </p:nvSpPr>
          <p:spPr bwMode="gray">
            <a:xfrm>
              <a:off x="2133" y="1200"/>
              <a:ext cx="1296" cy="362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宋体" pitchFamily="2" charset="-122"/>
                </a:rPr>
                <a:t>移动中间件</a:t>
              </a:r>
            </a:p>
          </p:txBody>
        </p:sp>
        <p:sp>
          <p:nvSpPr>
            <p:cNvPr id="36" name="AutoShape 11"/>
            <p:cNvSpPr>
              <a:spLocks noChangeArrowheads="1"/>
            </p:cNvSpPr>
            <p:nvPr/>
          </p:nvSpPr>
          <p:spPr bwMode="gray">
            <a:xfrm>
              <a:off x="3600" y="1200"/>
              <a:ext cx="1296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69804"/>
                    <a:invGamma/>
                  </a:scheme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ea typeface="宋体" pitchFamily="2" charset="-122"/>
                </a:rPr>
                <a:t>终端系统</a:t>
              </a:r>
            </a:p>
          </p:txBody>
        </p:sp>
      </p:grp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2517776" y="4077434"/>
            <a:ext cx="22525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ea typeface="宋体" pitchFamily="2" charset="-122"/>
              </a:rPr>
              <a:t>jQueryMobile</a:t>
            </a:r>
            <a:endParaRPr lang="en-US" altLang="zh-CN" sz="2800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2517776" y="4574105"/>
            <a:ext cx="220547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ea typeface="宋体" pitchFamily="2" charset="-122"/>
              </a:rPr>
              <a:t>Sencha</a:t>
            </a:r>
            <a:r>
              <a:rPr lang="en-US" altLang="zh-CN" sz="2800" b="1" dirty="0">
                <a:solidFill>
                  <a:schemeClr val="bg1"/>
                </a:solidFill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ea typeface="宋体" pitchFamily="2" charset="-122"/>
              </a:rPr>
              <a:t>Touch</a:t>
            </a:r>
          </a:p>
          <a:p>
            <a:r>
              <a:rPr lang="en-US" altLang="zh-CN" sz="2800" b="1" dirty="0" err="1" smtClean="0">
                <a:solidFill>
                  <a:schemeClr val="bg1"/>
                </a:solidFill>
                <a:ea typeface="宋体" pitchFamily="2" charset="-122"/>
              </a:rPr>
              <a:t>AmazeUI</a:t>
            </a:r>
            <a:endParaRPr lang="en-US" altLang="zh-CN" sz="2800" b="1" dirty="0" smtClean="0">
              <a:solidFill>
                <a:schemeClr val="bg1"/>
              </a:solidFill>
              <a:ea typeface="宋体" pitchFamily="2" charset="-122"/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  <a:ea typeface="宋体" pitchFamily="2" charset="-122"/>
              </a:rPr>
              <a:t>…</a:t>
            </a:r>
            <a:endParaRPr lang="en-US" altLang="zh-CN" sz="28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5478446" y="4137526"/>
            <a:ext cx="173316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宋体" pitchFamily="2" charset="-122"/>
              </a:rPr>
              <a:t>PhoneGap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ea typeface="宋体" pitchFamily="2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宋体" pitchFamily="2" charset="-122"/>
              </a:rPr>
              <a:t>…</a:t>
            </a: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8040216" y="4137526"/>
            <a:ext cx="1752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ea typeface="宋体" pitchFamily="2" charset="-122"/>
              </a:rPr>
              <a:t>Android</a:t>
            </a:r>
            <a:endParaRPr lang="en-US" altLang="zh-CN" sz="2800" b="1" dirty="0">
              <a:ea typeface="宋体" pitchFamily="2" charset="-122"/>
            </a:endParaRPr>
          </a:p>
          <a:p>
            <a:r>
              <a:rPr lang="en-US" altLang="zh-CN" sz="2800" b="1" dirty="0" smtClean="0">
                <a:ea typeface="宋体" pitchFamily="2" charset="-122"/>
              </a:rPr>
              <a:t>IOS</a:t>
            </a:r>
            <a:endParaRPr lang="en-US" altLang="zh-CN" sz="2800" b="1" dirty="0">
              <a:ea typeface="宋体" pitchFamily="2" charset="-122"/>
            </a:endParaRPr>
          </a:p>
          <a:p>
            <a:r>
              <a:rPr lang="en-US" altLang="zh-CN" sz="2800" b="1" dirty="0">
                <a:ea typeface="宋体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717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9417" y="260648"/>
            <a:ext cx="8799000" cy="634082"/>
          </a:xfrm>
        </p:spPr>
        <p:txBody>
          <a:bodyPr>
            <a:noAutofit/>
          </a:bodyPr>
          <a:lstStyle/>
          <a:p>
            <a:r>
              <a:rPr lang="zh-CN" altLang="en-US" dirty="0"/>
              <a:t>移动</a:t>
            </a:r>
            <a:r>
              <a:rPr lang="en-US" altLang="zh-CN" dirty="0"/>
              <a:t>Web</a:t>
            </a:r>
            <a:r>
              <a:rPr lang="zh-CN" altLang="en-US" dirty="0"/>
              <a:t>开发</a:t>
            </a:r>
            <a:r>
              <a:rPr lang="zh-CN" altLang="en-US" dirty="0" smtClean="0"/>
              <a:t>框架</a:t>
            </a:r>
            <a:r>
              <a:rPr lang="zh-CN" altLang="en-US" dirty="0"/>
              <a:t>选择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9417" y="1268760"/>
            <a:ext cx="9371383" cy="720080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jQuery</a:t>
            </a:r>
            <a:r>
              <a:rPr lang="en-US" altLang="zh-CN" sz="3200" dirty="0">
                <a:solidFill>
                  <a:srgbClr val="FF0000"/>
                </a:solidFill>
              </a:rPr>
              <a:t> Mobile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7" y="1916833"/>
            <a:ext cx="10297143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支持多平台：</a:t>
            </a:r>
          </a:p>
          <a:p>
            <a:pPr marL="360000" indent="-2160000">
              <a:lnSpc>
                <a:spcPts val="3600"/>
              </a:lnSpc>
              <a:spcBef>
                <a:spcPts val="600"/>
              </a:spcBef>
              <a:buClr>
                <a:srgbClr val="FFC000"/>
              </a:buClr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建立在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框架之上，跨平台能力良好。</a:t>
            </a:r>
          </a:p>
          <a:p>
            <a:pPr marL="360000" indent="-2160000">
              <a:lnSpc>
                <a:spcPts val="3600"/>
              </a:lnSpc>
              <a:spcBef>
                <a:spcPts val="600"/>
              </a:spcBef>
              <a:buClr>
                <a:srgbClr val="FFC000"/>
              </a:buClr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支持较好的平台有：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Apple IOS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windows phone7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Blackberry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Firfox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Mobile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Chrome Desktop 11-13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9417" y="4797152"/>
            <a:ext cx="9400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结合</a:t>
            </a:r>
            <a:r>
              <a:rPr lang="en-US" altLang="zh-CN" sz="28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PhoneGap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，可生成跨平台移动客户端。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417" y="4221088"/>
            <a:ext cx="942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布局自适应手机、平板电脑和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9417" y="5373216"/>
            <a:ext cx="942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较丰富的组件支持。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124744"/>
            <a:ext cx="26670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9417" y="5949281"/>
            <a:ext cx="9421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比原生程序运行慢。</a:t>
            </a:r>
          </a:p>
        </p:txBody>
      </p:sp>
    </p:spTree>
    <p:extLst>
      <p:ext uri="{BB962C8B-B14F-4D97-AF65-F5344CB8AC3E}">
        <p14:creationId xmlns:p14="http://schemas.microsoft.com/office/powerpoint/2010/main" val="61051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  <p:bldP spid="6" grpId="0"/>
      <p:bldP spid="7" grpId="0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七角星 1"/>
          <p:cNvSpPr/>
          <p:nvPr/>
        </p:nvSpPr>
        <p:spPr>
          <a:xfrm>
            <a:off x="4959856" y="5510781"/>
            <a:ext cx="1800200" cy="973334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11425" y="260648"/>
            <a:ext cx="8726992" cy="634082"/>
          </a:xfrm>
        </p:spPr>
        <p:txBody>
          <a:bodyPr>
            <a:noAutofit/>
          </a:bodyPr>
          <a:lstStyle/>
          <a:p>
            <a:r>
              <a:rPr lang="zh-CN" altLang="en-US" dirty="0"/>
              <a:t>移动</a:t>
            </a:r>
            <a:r>
              <a:rPr lang="en-US" altLang="zh-CN" dirty="0"/>
              <a:t>Web</a:t>
            </a:r>
            <a:r>
              <a:rPr lang="zh-CN" altLang="en-US" dirty="0"/>
              <a:t>开发</a:t>
            </a:r>
            <a:r>
              <a:rPr lang="zh-CN" altLang="en-US" dirty="0" smtClean="0"/>
              <a:t>框架</a:t>
            </a:r>
            <a:r>
              <a:rPr lang="zh-CN" altLang="en-US" dirty="0"/>
              <a:t>选择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1425" y="1268760"/>
            <a:ext cx="9299375" cy="720080"/>
          </a:xfrm>
        </p:spPr>
        <p:txBody>
          <a:bodyPr>
            <a:normAutofit/>
          </a:bodyPr>
          <a:lstStyle/>
          <a:p>
            <a:r>
              <a:rPr lang="en-US" altLang="zh-CN" sz="3200" dirty="0" err="1">
                <a:solidFill>
                  <a:srgbClr val="FF0000"/>
                </a:solidFill>
              </a:rPr>
              <a:t>jQuery</a:t>
            </a:r>
            <a:r>
              <a:rPr lang="en-US" altLang="zh-CN" sz="3200" dirty="0">
                <a:solidFill>
                  <a:srgbClr val="FF0000"/>
                </a:solidFill>
              </a:rPr>
              <a:t> Mobile </a:t>
            </a:r>
            <a:r>
              <a:rPr lang="zh-CN" altLang="en-US" sz="3200" dirty="0">
                <a:solidFill>
                  <a:srgbClr val="FF0000"/>
                </a:solidFill>
              </a:rPr>
              <a:t>关键特点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5480" y="2662402"/>
            <a:ext cx="88889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体积小，压缩后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20K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左右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5480" y="1994002"/>
            <a:ext cx="88889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兼容主流的手机浏览器和桌面浏览器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5480" y="3290146"/>
            <a:ext cx="9361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页面自动初始化，通过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data-role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属性自动对页面部件进行初始化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15480" y="4378476"/>
            <a:ext cx="88889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触摸屏和鼠标事件支持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15480" y="5672071"/>
            <a:ext cx="89297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应用面广，文档详细，</a:t>
            </a:r>
            <a:r>
              <a:rPr lang="zh-CN" altLang="en-US" sz="2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上手简单</a:t>
            </a:r>
            <a:endParaRPr lang="en-US" altLang="zh-CN" sz="2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480" y="5018338"/>
            <a:ext cx="89374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加载页面，实现炫丽的页面切换效果</a:t>
            </a:r>
          </a:p>
        </p:txBody>
      </p:sp>
    </p:spTree>
    <p:extLst>
      <p:ext uri="{BB962C8B-B14F-4D97-AF65-F5344CB8AC3E}">
        <p14:creationId xmlns:p14="http://schemas.microsoft.com/office/powerpoint/2010/main" val="341705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build="p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83433" y="260648"/>
            <a:ext cx="8654984" cy="634082"/>
          </a:xfrm>
        </p:spPr>
        <p:txBody>
          <a:bodyPr>
            <a:noAutofit/>
          </a:bodyPr>
          <a:lstStyle/>
          <a:p>
            <a:r>
              <a:rPr lang="zh-CN" altLang="en-US" dirty="0"/>
              <a:t>移动</a:t>
            </a:r>
            <a:r>
              <a:rPr lang="en-US" altLang="zh-CN" dirty="0"/>
              <a:t>Web</a:t>
            </a:r>
            <a:r>
              <a:rPr lang="zh-CN" altLang="en-US" dirty="0"/>
              <a:t>开发</a:t>
            </a:r>
            <a:r>
              <a:rPr lang="zh-CN" altLang="en-US" dirty="0" smtClean="0"/>
              <a:t>框架</a:t>
            </a:r>
            <a:r>
              <a:rPr lang="zh-CN" altLang="en-US" dirty="0"/>
              <a:t>选择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83433" y="1268760"/>
            <a:ext cx="9227367" cy="7200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Amaze UI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7488" y="1916833"/>
            <a:ext cx="8928992" cy="158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为移动而生</a:t>
            </a:r>
          </a:p>
          <a:p>
            <a:pPr marL="360000" indent="-2160000">
              <a:lnSpc>
                <a:spcPts val="3600"/>
              </a:lnSpc>
              <a:spcBef>
                <a:spcPts val="600"/>
              </a:spcBef>
              <a:buClr>
                <a:srgbClr val="FFC000"/>
              </a:buClr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以移动优先（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Mobile first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）为理念，从小屏逐步扩展到大屏，最终实现所有屏幕适配，适应移动互联潮流。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7488" y="4129916"/>
            <a:ext cx="8773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国内本地化支持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7488" y="3553852"/>
            <a:ext cx="8773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组件丰富，模块化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87488" y="4777988"/>
            <a:ext cx="8773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轻量级，高性能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87488" y="5426060"/>
            <a:ext cx="8773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不兼容</a:t>
            </a:r>
            <a:r>
              <a:rPr lang="en-US" altLang="zh-CN" sz="28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IE9</a:t>
            </a:r>
            <a:r>
              <a:rPr lang="zh-CN" altLang="en-US" sz="28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以下版本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378" y="1141404"/>
            <a:ext cx="2998617" cy="8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9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/>
      <p:bldP spid="6" grpId="0"/>
      <p:bldP spid="7" grpId="0"/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340" y="821485"/>
            <a:ext cx="569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发展机遇和技术优势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4340" y="2060848"/>
            <a:ext cx="569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开发框架分析和选择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4340" y="3317601"/>
            <a:ext cx="569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开发和调试工具介绍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4340" y="450912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的基础知识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4340" y="566124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课程目标及学习方法</a:t>
            </a:r>
          </a:p>
        </p:txBody>
      </p:sp>
    </p:spTree>
    <p:extLst>
      <p:ext uri="{BB962C8B-B14F-4D97-AF65-F5344CB8AC3E}">
        <p14:creationId xmlns:p14="http://schemas.microsoft.com/office/powerpoint/2010/main" val="15534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340" y="821485"/>
            <a:ext cx="569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发展机遇和技术优势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4340" y="2060848"/>
            <a:ext cx="569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开发框架分析和选择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4340" y="3317601"/>
            <a:ext cx="569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开发和调试工具介绍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4340" y="450912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的基础知识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4340" y="566124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课程目标及学习方法</a:t>
            </a:r>
          </a:p>
        </p:txBody>
      </p:sp>
    </p:spTree>
    <p:extLst>
      <p:ext uri="{BB962C8B-B14F-4D97-AF65-F5344CB8AC3E}">
        <p14:creationId xmlns:p14="http://schemas.microsoft.com/office/powerpoint/2010/main" val="249437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/>
              <a:t>Web</a:t>
            </a:r>
            <a:r>
              <a:rPr lang="zh-CN" altLang="en-US" dirty="0"/>
              <a:t>开发和调试工具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Sublime Text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dirty="0"/>
              <a:t>Sublime Text </a:t>
            </a:r>
            <a:r>
              <a:rPr lang="zh-CN" altLang="en-US" dirty="0"/>
              <a:t>是一个代码</a:t>
            </a:r>
            <a:r>
              <a:rPr lang="zh-CN" altLang="en-US" dirty="0" smtClean="0"/>
              <a:t>编辑器，</a:t>
            </a:r>
            <a:r>
              <a:rPr lang="zh-CN" altLang="en-US" dirty="0"/>
              <a:t>也是</a:t>
            </a:r>
            <a:r>
              <a:rPr lang="en-US" altLang="zh-CN" dirty="0"/>
              <a:t>HTML</a:t>
            </a:r>
            <a:r>
              <a:rPr lang="zh-CN" altLang="en-US" dirty="0"/>
              <a:t>和散文先进的文本编辑器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dirty="0"/>
              <a:t>具有漂亮的用户界面和强大的</a:t>
            </a:r>
            <a:r>
              <a:rPr lang="zh-CN" altLang="en-US" dirty="0" smtClean="0"/>
              <a:t>功能。</a:t>
            </a:r>
            <a:endParaRPr lang="en-US" altLang="zh-CN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dirty="0"/>
              <a:t>是一个跨平台的编辑器，同时支持</a:t>
            </a:r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/>
              <a:t>Mac OS </a:t>
            </a:r>
            <a:r>
              <a:rPr lang="en-US" altLang="zh-CN" dirty="0" smtClean="0"/>
              <a:t>X</a:t>
            </a:r>
            <a:r>
              <a:rPr lang="zh-CN" altLang="en-US" dirty="0" smtClean="0"/>
              <a:t>等</a:t>
            </a:r>
            <a:r>
              <a:rPr lang="zh-CN" altLang="en-US" dirty="0"/>
              <a:t>操作系统。</a:t>
            </a:r>
          </a:p>
        </p:txBody>
      </p:sp>
      <p:pic>
        <p:nvPicPr>
          <p:cNvPr id="7170" name="Picture 2" descr="http://upload.wikimedia.org/wikipedia/en/4/4c/Sublime_Text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4725144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0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/>
              <a:t>Web</a:t>
            </a:r>
            <a:r>
              <a:rPr lang="zh-CN" altLang="en-US" dirty="0"/>
              <a:t>开发和调试工具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10558702" cy="4248472"/>
          </a:xfrm>
        </p:spPr>
        <p:txBody>
          <a:bodyPr/>
          <a:lstStyle/>
          <a:p>
            <a:r>
              <a:rPr lang="en-US" altLang="zh-CN" dirty="0" err="1" smtClean="0"/>
              <a:t>HBuilder</a:t>
            </a:r>
            <a:endParaRPr lang="en-US" altLang="zh-CN" dirty="0" smtClean="0"/>
          </a:p>
          <a:p>
            <a:pPr marL="8001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dirty="0" err="1" smtClean="0"/>
              <a:t>HBuilder</a:t>
            </a:r>
            <a:endParaRPr lang="en-US" altLang="zh-CN" dirty="0" smtClean="0"/>
          </a:p>
          <a:p>
            <a:pPr marL="8001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dirty="0" smtClean="0"/>
              <a:t>集成</a:t>
            </a:r>
            <a:r>
              <a:rPr lang="en-US" altLang="zh-CN" dirty="0" err="1" smtClean="0"/>
              <a:t>mui</a:t>
            </a:r>
            <a:r>
              <a:rPr lang="zh-CN" altLang="en-US" dirty="0" smtClean="0"/>
              <a:t>框架。</a:t>
            </a:r>
            <a:endParaRPr lang="zh-CN" altLang="en-US" dirty="0"/>
          </a:p>
          <a:p>
            <a:pPr marL="800100" lvl="1" indent="-342900">
              <a:buFont typeface="Arial" pitchFamily="34" charset="0"/>
              <a:buChar char="•"/>
            </a:pPr>
            <a:endParaRPr lang="en-US" altLang="zh-CN" dirty="0" smtClean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4714171"/>
            <a:ext cx="1633967" cy="125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8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/>
              <a:t>Web</a:t>
            </a:r>
            <a:r>
              <a:rPr lang="zh-CN" altLang="en-US" dirty="0"/>
              <a:t>开发和调试工具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10558702" cy="4248472"/>
          </a:xfrm>
        </p:spPr>
        <p:txBody>
          <a:bodyPr/>
          <a:lstStyle/>
          <a:p>
            <a:r>
              <a:rPr lang="en-US" altLang="zh-CN" dirty="0" smtClean="0"/>
              <a:t>Dreamweaver</a:t>
            </a:r>
          </a:p>
          <a:p>
            <a:pPr marL="8001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zh-CN" dirty="0"/>
              <a:t>Adobe </a:t>
            </a:r>
            <a:r>
              <a:rPr lang="en-US" altLang="zh-CN" dirty="0" smtClean="0"/>
              <a:t>Dreamweaver</a:t>
            </a:r>
            <a:r>
              <a:rPr lang="zh-CN" altLang="en-US" dirty="0" smtClean="0"/>
              <a:t>是集</a:t>
            </a:r>
            <a:r>
              <a:rPr lang="zh-CN" altLang="en-US" dirty="0"/>
              <a:t>网页制作和</a:t>
            </a:r>
            <a:r>
              <a:rPr lang="zh-CN" altLang="en-US" dirty="0" smtClean="0"/>
              <a:t>管理于</a:t>
            </a:r>
            <a:r>
              <a:rPr lang="zh-CN" altLang="en-US" dirty="0"/>
              <a:t>一身的所见即</a:t>
            </a:r>
            <a:r>
              <a:rPr lang="zh-CN" altLang="en-US" dirty="0" smtClean="0"/>
              <a:t>所得</a:t>
            </a:r>
            <a:r>
              <a:rPr lang="zh-CN" altLang="en-US" dirty="0"/>
              <a:t>的</a:t>
            </a:r>
            <a:r>
              <a:rPr lang="zh-CN" altLang="en-US" dirty="0" smtClean="0"/>
              <a:t>网页</a:t>
            </a:r>
            <a:r>
              <a:rPr lang="zh-CN" altLang="en-US" dirty="0"/>
              <a:t>编辑器</a:t>
            </a:r>
            <a:r>
              <a:rPr lang="zh-CN" altLang="en-US" dirty="0" smtClean="0"/>
              <a:t>，是一</a:t>
            </a:r>
            <a:r>
              <a:rPr lang="zh-CN" altLang="en-US" dirty="0"/>
              <a:t>套</a:t>
            </a:r>
            <a:r>
              <a:rPr lang="zh-CN" altLang="en-US" dirty="0" smtClean="0"/>
              <a:t>针对网页设计师发展</a:t>
            </a:r>
            <a:r>
              <a:rPr lang="zh-CN" altLang="en-US" dirty="0"/>
              <a:t>的视觉化网页开发工具，利用它可以轻而易举地制作出跨越平台限制</a:t>
            </a:r>
            <a:r>
              <a:rPr lang="zh-CN" altLang="en-US" dirty="0" smtClean="0"/>
              <a:t>和浏览器</a:t>
            </a:r>
            <a:r>
              <a:rPr lang="zh-CN" altLang="en-US" dirty="0"/>
              <a:t>限制的充满动感的网页。</a:t>
            </a:r>
            <a:endParaRPr lang="en-US" altLang="zh-CN" dirty="0" smtClean="0"/>
          </a:p>
          <a:p>
            <a:pPr marL="800100" lvl="1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dirty="0" smtClean="0"/>
              <a:t>集成</a:t>
            </a:r>
            <a:r>
              <a:rPr lang="en-US" altLang="zh-CN" dirty="0" err="1"/>
              <a:t>jQueryMobile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PhoneGap</a:t>
            </a:r>
            <a:r>
              <a:rPr lang="zh-CN" altLang="en-US" dirty="0"/>
              <a:t>框架，支持</a:t>
            </a:r>
            <a:r>
              <a:rPr lang="en-US" altLang="zh-CN" dirty="0"/>
              <a:t>Android </a:t>
            </a:r>
            <a:r>
              <a:rPr lang="zh-CN" altLang="en-US" dirty="0"/>
              <a:t>虚拟机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800100" lvl="1" indent="-342900">
              <a:buFont typeface="Arial" pitchFamily="34" charset="0"/>
              <a:buChar char="•"/>
            </a:pPr>
            <a:endParaRPr lang="en-US" altLang="zh-CN" dirty="0" smtClean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4" name="Picture 4" descr="http://news.mydrivers.com/Img/20120424/201204241129365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4653136"/>
            <a:ext cx="1512168" cy="15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340" y="821485"/>
            <a:ext cx="569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发展机遇和技术优势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4340" y="2060848"/>
            <a:ext cx="569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开发框架分析和选择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4340" y="3317601"/>
            <a:ext cx="569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开发和调试工具介绍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4340" y="4509120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的基础知识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4340" y="5661248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课程目标及学习方法</a:t>
            </a:r>
          </a:p>
        </p:txBody>
      </p:sp>
    </p:spTree>
    <p:extLst>
      <p:ext uri="{BB962C8B-B14F-4D97-AF65-F5344CB8AC3E}">
        <p14:creationId xmlns:p14="http://schemas.microsoft.com/office/powerpoint/2010/main" val="395030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响应式</a:t>
            </a:r>
            <a:r>
              <a:rPr lang="en-US" altLang="zh-CN" dirty="0"/>
              <a:t>Web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268760"/>
            <a:ext cx="10297144" cy="5040560"/>
          </a:xfrm>
        </p:spPr>
        <p:txBody>
          <a:bodyPr/>
          <a:lstStyle/>
          <a:p>
            <a:r>
              <a:rPr lang="zh-CN" altLang="en-US" sz="2800" dirty="0"/>
              <a:t>响应式</a:t>
            </a:r>
            <a:r>
              <a:rPr lang="en-US" altLang="zh-CN" sz="2800" dirty="0"/>
              <a:t>Web</a:t>
            </a:r>
            <a:r>
              <a:rPr lang="zh-CN" altLang="en-US" sz="2800" dirty="0"/>
              <a:t>设计</a:t>
            </a:r>
            <a:r>
              <a:rPr lang="en-US" altLang="zh-CN" sz="2800" dirty="0"/>
              <a:t>(Responsive Web </a:t>
            </a:r>
            <a:r>
              <a:rPr lang="en-US" altLang="zh-CN" sz="2800" dirty="0" err="1"/>
              <a:t>Design,RWD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sz="2800" dirty="0" smtClean="0"/>
              <a:t>根据</a:t>
            </a:r>
            <a:r>
              <a:rPr lang="zh-CN" altLang="en-US" sz="2800" dirty="0" smtClean="0">
                <a:solidFill>
                  <a:srgbClr val="0000FF"/>
                </a:solidFill>
              </a:rPr>
              <a:t>设备环境</a:t>
            </a:r>
            <a:r>
              <a:rPr lang="zh-CN" altLang="en-US" sz="2800" dirty="0" smtClean="0"/>
              <a:t>以及</a:t>
            </a:r>
            <a:r>
              <a:rPr lang="zh-CN" altLang="en-US" sz="2800" dirty="0" smtClean="0">
                <a:solidFill>
                  <a:srgbClr val="0000FF"/>
                </a:solidFill>
              </a:rPr>
              <a:t>用户行为</a:t>
            </a:r>
            <a:r>
              <a:rPr lang="zh-CN" altLang="en-US" sz="2800" dirty="0" smtClean="0">
                <a:solidFill>
                  <a:srgbClr val="FF0000"/>
                </a:solidFill>
              </a:rPr>
              <a:t>调整布局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 indent="-457200">
              <a:lnSpc>
                <a:spcPts val="4500"/>
              </a:lnSpc>
              <a:buFont typeface="Wingdings" pitchFamily="2" charset="2"/>
              <a:buChar char="v"/>
            </a:pPr>
            <a:r>
              <a:rPr lang="zh-CN" altLang="en-US" sz="2800" dirty="0"/>
              <a:t>实现方式</a:t>
            </a:r>
          </a:p>
          <a:p>
            <a:pPr lvl="1"/>
            <a:r>
              <a:rPr lang="en-US" altLang="zh-CN" sz="2600" dirty="0">
                <a:solidFill>
                  <a:srgbClr val="C00000"/>
                </a:solidFill>
              </a:rPr>
              <a:t>CSS3</a:t>
            </a:r>
            <a:r>
              <a:rPr lang="zh-CN" altLang="en-US" sz="2600" dirty="0">
                <a:solidFill>
                  <a:srgbClr val="C00000"/>
                </a:solidFill>
              </a:rPr>
              <a:t>媒体</a:t>
            </a:r>
            <a:r>
              <a:rPr lang="zh-CN" altLang="en-US" sz="2600" dirty="0" smtClean="0">
                <a:solidFill>
                  <a:srgbClr val="C00000"/>
                </a:solidFill>
              </a:rPr>
              <a:t>查询：</a:t>
            </a:r>
            <a:r>
              <a:rPr lang="zh-CN" altLang="en-US" sz="2600" dirty="0" smtClean="0"/>
              <a:t>计算当前浏览器环境的某些方面，来确定应用哪一个</a:t>
            </a:r>
            <a:r>
              <a:rPr lang="en-US" altLang="zh-CN" sz="2600" dirty="0" smtClean="0"/>
              <a:t>CSS</a:t>
            </a:r>
            <a:r>
              <a:rPr lang="zh-CN" altLang="en-US" sz="2600" dirty="0" smtClean="0"/>
              <a:t>。</a:t>
            </a:r>
            <a:endParaRPr lang="zh-CN" altLang="en-US" sz="2600" dirty="0"/>
          </a:p>
          <a:p>
            <a:pPr lvl="1"/>
            <a:r>
              <a:rPr lang="zh-CN" altLang="en-US" sz="2600" dirty="0">
                <a:solidFill>
                  <a:srgbClr val="C00000"/>
                </a:solidFill>
              </a:rPr>
              <a:t>流式网格</a:t>
            </a:r>
            <a:r>
              <a:rPr lang="zh-CN" altLang="en-US" sz="2600" dirty="0" smtClean="0">
                <a:solidFill>
                  <a:srgbClr val="C00000"/>
                </a:solidFill>
              </a:rPr>
              <a:t>布局：</a:t>
            </a:r>
            <a:r>
              <a:rPr lang="zh-CN" altLang="en-US" sz="2600" dirty="0" smtClean="0"/>
              <a:t>对页面布局元素使用相对</a:t>
            </a:r>
            <a:r>
              <a:rPr lang="en-US" altLang="zh-CN" sz="2600" dirty="0" smtClean="0"/>
              <a:t>CSS</a:t>
            </a:r>
            <a:r>
              <a:rPr lang="zh-CN" altLang="en-US" sz="2600" dirty="0" smtClean="0"/>
              <a:t>比例而不是绝对大小。</a:t>
            </a:r>
            <a:endParaRPr lang="zh-CN" altLang="en-US" sz="2600" dirty="0">
              <a:solidFill>
                <a:srgbClr val="C00000"/>
              </a:solidFill>
            </a:endParaRPr>
          </a:p>
          <a:p>
            <a:pPr lvl="1"/>
            <a:r>
              <a:rPr lang="zh-CN" altLang="en-US" sz="2600" dirty="0">
                <a:solidFill>
                  <a:srgbClr val="C00000"/>
                </a:solidFill>
              </a:rPr>
              <a:t>流式图像和</a:t>
            </a:r>
            <a:r>
              <a:rPr lang="zh-CN" altLang="en-US" sz="2600" dirty="0" smtClean="0">
                <a:solidFill>
                  <a:srgbClr val="C00000"/>
                </a:solidFill>
              </a:rPr>
              <a:t>媒体：</a:t>
            </a:r>
            <a:r>
              <a:rPr lang="zh-CN" altLang="en-US" sz="2600" dirty="0" smtClean="0"/>
              <a:t>使图像和媒体比例适应其容器的约束。</a:t>
            </a:r>
            <a:endParaRPr lang="zh-CN" altLang="en-US" sz="2600" dirty="0"/>
          </a:p>
          <a:p>
            <a:pPr lvl="1"/>
            <a:endParaRPr lang="en-US" altLang="zh-CN" dirty="0" smtClean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45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响应式</a:t>
            </a:r>
            <a:r>
              <a:rPr lang="en-US" altLang="zh-CN" dirty="0"/>
              <a:t>Web</a:t>
            </a:r>
            <a:r>
              <a:rPr lang="zh-CN" altLang="en-US" dirty="0"/>
              <a:t>设计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2636912"/>
            <a:ext cx="6922369" cy="4032448"/>
          </a:xfrm>
          <a:effectLst>
            <a:outerShdw blurRad="63500" sx="102000" sy="102000" algn="ctr" rotWithShape="0">
              <a:srgbClr val="7030A0">
                <a:alpha val="40000"/>
              </a:srgb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649866" y="1231777"/>
            <a:ext cx="10195828" cy="98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设计对交互设计和前端实现提出了更高的要求，需要考虑清楚不同分辨率下页面的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布局变化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内容的缩放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8532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响应式</a:t>
            </a:r>
            <a:r>
              <a:rPr lang="en-US" altLang="zh-CN" dirty="0"/>
              <a:t>Web</a:t>
            </a:r>
            <a:r>
              <a:rPr lang="zh-CN" altLang="en-US" dirty="0"/>
              <a:t>设计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268761"/>
            <a:ext cx="7677070" cy="4463443"/>
          </a:xfrm>
        </p:spPr>
      </p:pic>
      <p:sp>
        <p:nvSpPr>
          <p:cNvPr id="3" name="文本框 2"/>
          <p:cNvSpPr txBox="1"/>
          <p:nvPr/>
        </p:nvSpPr>
        <p:spPr>
          <a:xfrm>
            <a:off x="1847528" y="5903893"/>
            <a:ext cx="8638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：开发、维护、运营成本优势；兼容性优势；操作灵活。</a:t>
            </a:r>
          </a:p>
        </p:txBody>
      </p:sp>
    </p:spTree>
    <p:extLst>
      <p:ext uri="{BB962C8B-B14F-4D97-AF65-F5344CB8AC3E}">
        <p14:creationId xmlns:p14="http://schemas.microsoft.com/office/powerpoint/2010/main" val="297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响应式</a:t>
            </a:r>
            <a:r>
              <a:rPr lang="en-US" altLang="zh-CN" dirty="0"/>
              <a:t>Web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响应式页面的设计</a:t>
            </a:r>
            <a:r>
              <a:rPr lang="zh-CN" altLang="en-US" dirty="0" smtClean="0"/>
              <a:t>流程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en-US" sz="2500" dirty="0"/>
              <a:t>第一步：确定需要兼容的设备类型、屏幕尺寸</a:t>
            </a:r>
            <a:endParaRPr lang="en-US" altLang="zh-CN" sz="2500" dirty="0"/>
          </a:p>
          <a:p>
            <a:pPr lvl="1">
              <a:spcAft>
                <a:spcPts val="600"/>
              </a:spcAft>
            </a:pPr>
            <a:r>
              <a:rPr lang="zh-CN" altLang="en-US" sz="2500" dirty="0"/>
              <a:t>第二步：制作线框原型</a:t>
            </a:r>
            <a:endParaRPr lang="en-US" altLang="zh-CN" sz="2500" dirty="0"/>
          </a:p>
          <a:p>
            <a:pPr lvl="1">
              <a:spcAft>
                <a:spcPts val="600"/>
              </a:spcAft>
            </a:pPr>
            <a:r>
              <a:rPr lang="zh-CN" altLang="en-US" sz="2500" dirty="0"/>
              <a:t>第三步：测试线框原型</a:t>
            </a:r>
            <a:endParaRPr lang="en-US" altLang="zh-CN" sz="2500" dirty="0"/>
          </a:p>
          <a:p>
            <a:pPr lvl="1">
              <a:spcAft>
                <a:spcPts val="600"/>
              </a:spcAft>
            </a:pPr>
            <a:r>
              <a:rPr lang="zh-CN" altLang="en-US" sz="2500" dirty="0"/>
              <a:t>第四步：视觉设计，保证移动设备内容文字的可读性、控件可点击区域的面积等</a:t>
            </a:r>
            <a:endParaRPr lang="en-US" altLang="zh-CN" sz="2500" dirty="0"/>
          </a:p>
          <a:p>
            <a:pPr lvl="1">
              <a:spcAft>
                <a:spcPts val="600"/>
              </a:spcAft>
            </a:pPr>
            <a:r>
              <a:rPr lang="zh-CN" altLang="en-US" sz="2500" dirty="0"/>
              <a:t>第五步：前端实现</a:t>
            </a:r>
            <a:endParaRPr lang="en-US" altLang="zh-CN" sz="25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94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响应式</a:t>
            </a:r>
            <a:r>
              <a:rPr lang="en-US" altLang="zh-CN" dirty="0"/>
              <a:t>Web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响应</a:t>
            </a:r>
            <a:r>
              <a:rPr lang="zh-CN" altLang="en-US" dirty="0" smtClean="0"/>
              <a:t>式网站举例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://www.stinkdigital.com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>
                <a:hlinkClick r:id="rId4"/>
              </a:rPr>
              <a:t>http://www.mountaindew.com/sports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>
                <a:hlinkClick r:id="rId5"/>
              </a:rPr>
              <a:t>http://www.atlantaballet.com/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>
                <a:hlinkClick r:id="rId6"/>
              </a:rPr>
              <a:t>http://www.cropp.com/pl/en</a:t>
            </a:r>
            <a:r>
              <a:rPr lang="en-US" altLang="zh-CN" dirty="0" smtClean="0">
                <a:hlinkClick r:id="rId6"/>
              </a:rPr>
              <a:t>/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FF"/>
                </a:solidFill>
              </a:rPr>
              <a:t>…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1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1296144"/>
          </a:xfrm>
        </p:spPr>
        <p:txBody>
          <a:bodyPr/>
          <a:lstStyle/>
          <a:p>
            <a:r>
              <a:rPr lang="zh-CN" altLang="en-US" dirty="0" smtClean="0"/>
              <a:t>像素知识</a:t>
            </a:r>
            <a:endParaRPr lang="en-US" altLang="zh-CN" dirty="0" smtClean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295" y="2609148"/>
            <a:ext cx="6401132" cy="420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27448" y="2001066"/>
            <a:ext cx="403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iPhone6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显示屏参数：</a:t>
            </a:r>
          </a:p>
        </p:txBody>
      </p:sp>
    </p:spTree>
    <p:extLst>
      <p:ext uri="{BB962C8B-B14F-4D97-AF65-F5344CB8AC3E}">
        <p14:creationId xmlns:p14="http://schemas.microsoft.com/office/powerpoint/2010/main" val="42841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</a:t>
            </a:r>
            <a:r>
              <a:rPr lang="zh-CN" altLang="en-US" dirty="0" smtClean="0"/>
              <a:t>互联网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zh-CN" altLang="en-US" dirty="0" smtClean="0">
                <a:solidFill>
                  <a:srgbClr val="FF0000"/>
                </a:solidFill>
              </a:rPr>
              <a:t>移动互联网</a:t>
            </a:r>
            <a:endParaRPr lang="zh-CN" altLang="en-US" sz="2600" dirty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 sz="2800" dirty="0"/>
              <a:t>移动互联网，就是将移动通信和互联网二者结合起来，成为一体。</a:t>
            </a:r>
            <a:endParaRPr lang="en-US" altLang="zh-CN" sz="2800" dirty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zh-CN" altLang="en-US" sz="2800" dirty="0"/>
              <a:t>移动的客户从自身需求出发，能够通过手机、移动互联设备为主的无线终端随时随地地接入互联网，来消费内容和使用应用。</a:t>
            </a:r>
            <a:endParaRPr lang="en-US" altLang="zh-CN" sz="2800" dirty="0"/>
          </a:p>
          <a:p>
            <a:pPr lvl="1">
              <a:spcAft>
                <a:spcPts val="60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1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11206774" cy="3600400"/>
          </a:xfrm>
        </p:spPr>
        <p:txBody>
          <a:bodyPr/>
          <a:lstStyle/>
          <a:p>
            <a:r>
              <a:rPr lang="zh-CN" altLang="en-US" dirty="0" smtClean="0"/>
              <a:t>像素知识</a:t>
            </a:r>
            <a:endParaRPr lang="en-US" altLang="zh-CN" dirty="0" smtClean="0"/>
          </a:p>
          <a:p>
            <a:pPr lvl="1"/>
            <a:r>
              <a:rPr lang="en-US" altLang="zh-CN" sz="2800" dirty="0" err="1" smtClean="0"/>
              <a:t>px</a:t>
            </a:r>
            <a:r>
              <a:rPr lang="zh-CN" altLang="en-US" sz="2800" dirty="0"/>
              <a:t>：</a:t>
            </a:r>
            <a:r>
              <a:rPr lang="en-US" altLang="zh-CN" sz="2800" dirty="0" smtClean="0"/>
              <a:t> </a:t>
            </a:r>
            <a:r>
              <a:rPr lang="en-US" altLang="zh-CN" sz="2800" dirty="0" err="1"/>
              <a:t>css</a:t>
            </a:r>
            <a:r>
              <a:rPr lang="en-US" altLang="zh-CN" sz="2800" dirty="0"/>
              <a:t> pixels </a:t>
            </a:r>
            <a:r>
              <a:rPr lang="zh-CN" altLang="en-US" sz="2800" dirty="0"/>
              <a:t>逻辑像素，浏览器使用的抽象单位</a:t>
            </a:r>
            <a:endParaRPr lang="en-US" altLang="zh-CN" sz="2800" dirty="0"/>
          </a:p>
          <a:p>
            <a:pPr lvl="1"/>
            <a:r>
              <a:rPr lang="en-US" altLang="zh-CN" sz="2800" dirty="0" err="1" smtClean="0"/>
              <a:t>dp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pt</a:t>
            </a:r>
            <a:r>
              <a:rPr lang="zh-CN" altLang="en-US" sz="2800" dirty="0"/>
              <a:t>：</a:t>
            </a:r>
            <a:r>
              <a:rPr lang="en-US" altLang="zh-CN" sz="2800" dirty="0" smtClean="0"/>
              <a:t> </a:t>
            </a:r>
            <a:r>
              <a:rPr lang="zh-CN" altLang="en-US" sz="2800" dirty="0"/>
              <a:t>设备无关像素（物理像素）</a:t>
            </a:r>
            <a:endParaRPr lang="en-US" altLang="zh-CN" sz="2800" dirty="0"/>
          </a:p>
          <a:p>
            <a:pPr lvl="1"/>
            <a:r>
              <a:rPr lang="en-US" altLang="zh-CN" sz="2800" dirty="0" err="1" smtClean="0"/>
              <a:t>dpr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devicePixelRatio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 </a:t>
            </a:r>
            <a:r>
              <a:rPr lang="zh-CN" altLang="en-US" sz="2800" dirty="0"/>
              <a:t>设备像素缩放比（逻辑像素和物理像素的关系）</a:t>
            </a:r>
            <a:endParaRPr lang="en-US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649866" y="4325870"/>
            <a:ext cx="8557343" cy="543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</a:pPr>
            <a:r>
              <a:rPr lang="en-US" altLang="zh-CN" sz="2800" dirty="0" err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window.devicePixelRatio</a:t>
            </a:r>
            <a:r>
              <a:rPr lang="en-US" altLang="zh-CN" sz="28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zh-CN" altLang="en-US" sz="28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物理像素 </a:t>
            </a:r>
            <a:r>
              <a:rPr lang="en-US" altLang="zh-CN" sz="28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8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逻辑像素</a:t>
            </a:r>
          </a:p>
        </p:txBody>
      </p:sp>
    </p:spTree>
    <p:extLst>
      <p:ext uri="{BB962C8B-B14F-4D97-AF65-F5344CB8AC3E}">
        <p14:creationId xmlns:p14="http://schemas.microsoft.com/office/powerpoint/2010/main" val="32695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11206774" cy="5040560"/>
          </a:xfrm>
        </p:spPr>
        <p:txBody>
          <a:bodyPr/>
          <a:lstStyle/>
          <a:p>
            <a:r>
              <a:rPr lang="zh-CN" altLang="en-US" dirty="0" smtClean="0"/>
              <a:t>像素知识</a:t>
            </a:r>
            <a:endParaRPr lang="en-US" altLang="zh-CN" dirty="0"/>
          </a:p>
          <a:p>
            <a:pPr lvl="1"/>
            <a:r>
              <a:rPr lang="zh-CN" altLang="en-US" sz="2800" dirty="0"/>
              <a:t>计算公式：</a:t>
            </a:r>
            <a:r>
              <a:rPr lang="en-US" altLang="zh-CN" sz="2800" dirty="0"/>
              <a:t>1px = (</a:t>
            </a:r>
            <a:r>
              <a:rPr lang="en-US" altLang="zh-CN" sz="2800" dirty="0" err="1"/>
              <a:t>dpr</a:t>
            </a:r>
            <a:r>
              <a:rPr lang="en-US" altLang="zh-CN" sz="2800" dirty="0"/>
              <a:t>)² </a:t>
            </a:r>
            <a:r>
              <a:rPr lang="zh-CN" altLang="en-US" sz="2800" dirty="0"/>
              <a:t>* </a:t>
            </a:r>
            <a:r>
              <a:rPr lang="en-US" altLang="zh-CN" sz="2800" dirty="0" err="1" smtClean="0"/>
              <a:t>dp</a:t>
            </a:r>
            <a:endParaRPr lang="en-US" altLang="zh-CN" sz="2800" dirty="0" smtClean="0"/>
          </a:p>
          <a:p>
            <a:pPr lvl="1"/>
            <a:endParaRPr lang="en-US" altLang="zh-CN" sz="2800" dirty="0"/>
          </a:p>
          <a:p>
            <a:pPr lvl="1"/>
            <a:endParaRPr lang="en-US" altLang="zh-CN" sz="2800" dirty="0" smtClean="0"/>
          </a:p>
          <a:p>
            <a:pPr lvl="1"/>
            <a:endParaRPr lang="en-US" altLang="zh-CN" sz="2800" dirty="0"/>
          </a:p>
          <a:p>
            <a:pPr lvl="1"/>
            <a:endParaRPr lang="en-US" altLang="zh-CN" sz="2800" dirty="0" smtClean="0"/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即</a:t>
            </a:r>
            <a:r>
              <a:rPr lang="zh-CN" altLang="en-US" sz="2800" dirty="0" smtClean="0">
                <a:solidFill>
                  <a:srgbClr val="FF0000"/>
                </a:solidFill>
              </a:rPr>
              <a:t>使用 </a:t>
            </a:r>
            <a:r>
              <a:rPr lang="en-US" altLang="zh-CN" sz="2800" dirty="0">
                <a:solidFill>
                  <a:srgbClr val="FF0000"/>
                </a:solidFill>
              </a:rPr>
              <a:t>4 </a:t>
            </a:r>
            <a:r>
              <a:rPr lang="zh-CN" altLang="en-US" sz="2800" dirty="0">
                <a:solidFill>
                  <a:srgbClr val="FF0000"/>
                </a:solidFill>
              </a:rPr>
              <a:t>个硬件上的像素点 </a:t>
            </a:r>
            <a:r>
              <a:rPr lang="en-US" altLang="zh-CN" sz="2800" dirty="0">
                <a:solidFill>
                  <a:srgbClr val="FF0000"/>
                </a:solidFill>
              </a:rPr>
              <a:t>(2 x 2) </a:t>
            </a:r>
            <a:r>
              <a:rPr lang="zh-CN" altLang="en-US" sz="2800" dirty="0">
                <a:solidFill>
                  <a:srgbClr val="FF0000"/>
                </a:solidFill>
              </a:rPr>
              <a:t>来</a:t>
            </a:r>
            <a:r>
              <a:rPr lang="zh-CN" altLang="en-US" sz="2800" dirty="0" smtClean="0">
                <a:solidFill>
                  <a:srgbClr val="FF0000"/>
                </a:solidFill>
              </a:rPr>
              <a:t>表示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个</a:t>
            </a:r>
            <a:r>
              <a:rPr lang="zh-CN" altLang="en-US" sz="2800" dirty="0">
                <a:solidFill>
                  <a:srgbClr val="FF0000"/>
                </a:solidFill>
              </a:rPr>
              <a:t>逻辑像素点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18027" y="2729383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750dp *1334dp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284132" y="3252603"/>
            <a:ext cx="5040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||</a:t>
            </a:r>
            <a:endParaRPr lang="zh-CN" altLang="en-US" sz="2600" dirty="0"/>
          </a:p>
        </p:txBody>
      </p:sp>
      <p:sp>
        <p:nvSpPr>
          <p:cNvPr id="12" name="TextBox 11"/>
          <p:cNvSpPr txBox="1"/>
          <p:nvPr/>
        </p:nvSpPr>
        <p:spPr>
          <a:xfrm>
            <a:off x="6218027" y="3803973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375px * 667px</a:t>
            </a:r>
            <a:endParaRPr lang="zh-CN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222207" y="2962597"/>
            <a:ext cx="648072" cy="4924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chemeClr val="bg1"/>
                </a:solidFill>
              </a:rPr>
              <a:t>SO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43492" y="2731766"/>
            <a:ext cx="194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CC00"/>
                </a:solidFill>
              </a:rPr>
              <a:t>iphone6</a:t>
            </a:r>
            <a:r>
              <a:rPr lang="zh-CN" altLang="en-US" sz="2800" dirty="0">
                <a:solidFill>
                  <a:srgbClr val="00CC00"/>
                </a:solidFill>
              </a:rPr>
              <a:t>的</a:t>
            </a:r>
            <a:r>
              <a:rPr lang="en-US" altLang="zh-CN" sz="2800" dirty="0" err="1">
                <a:solidFill>
                  <a:srgbClr val="00CC00"/>
                </a:solidFill>
              </a:rPr>
              <a:t>dpr</a:t>
            </a:r>
            <a:r>
              <a:rPr lang="en-US" altLang="zh-CN" sz="2800" dirty="0">
                <a:solidFill>
                  <a:srgbClr val="00CC00"/>
                </a:solidFill>
              </a:rPr>
              <a:t>=2</a:t>
            </a:r>
            <a:endParaRPr lang="zh-CN" altLang="en-US" sz="2800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95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3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的基础知识</a:t>
            </a:r>
            <a:r>
              <a:rPr lang="en-US" altLang="zh-CN" dirty="0" smtClean="0"/>
              <a:t>-</a:t>
            </a:r>
            <a:r>
              <a:rPr lang="zh-CN" altLang="en-US" dirty="0" smtClean="0"/>
              <a:t>像素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10486694" cy="4248472"/>
          </a:xfrm>
        </p:spPr>
        <p:txBody>
          <a:bodyPr/>
          <a:lstStyle/>
          <a:p>
            <a:r>
              <a:rPr lang="en-US" altLang="zh-CN" dirty="0" smtClean="0"/>
              <a:t>PPI</a:t>
            </a:r>
          </a:p>
          <a:p>
            <a:pPr lvl="1">
              <a:spcAft>
                <a:spcPts val="600"/>
              </a:spcAft>
            </a:pPr>
            <a:r>
              <a:rPr lang="en-US" altLang="zh-CN" sz="2800" dirty="0"/>
              <a:t>PPI</a:t>
            </a:r>
            <a:r>
              <a:rPr lang="zh-CN" altLang="en-US" sz="2800" dirty="0"/>
              <a:t>全称为</a:t>
            </a:r>
            <a:r>
              <a:rPr lang="en-US" altLang="zh-CN" sz="2800" dirty="0"/>
              <a:t>Pixel Per Inch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FF0000"/>
                </a:solidFill>
              </a:rPr>
              <a:t>每英寸像素取值</a:t>
            </a:r>
            <a:r>
              <a:rPr lang="zh-CN" altLang="en-US" sz="2800" dirty="0"/>
              <a:t>，或称为</a:t>
            </a:r>
            <a:r>
              <a:rPr lang="zh-CN" altLang="en-US" sz="2800" dirty="0">
                <a:solidFill>
                  <a:srgbClr val="FF0000"/>
                </a:solidFill>
              </a:rPr>
              <a:t>像素密度</a:t>
            </a:r>
            <a:r>
              <a:rPr lang="zh-CN" altLang="en-US" sz="2800" dirty="0"/>
              <a:t>，衡量单位物理面积内拥有像素值的情况。</a:t>
            </a:r>
            <a:endParaRPr lang="en-US" altLang="zh-CN" sz="2800" dirty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3212976"/>
            <a:ext cx="950222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61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10558702" cy="5184576"/>
          </a:xfrm>
        </p:spPr>
        <p:txBody>
          <a:bodyPr/>
          <a:lstStyle/>
          <a:p>
            <a:r>
              <a:rPr lang="en-US" altLang="zh-CN" dirty="0" smtClean="0"/>
              <a:t>PPI</a:t>
            </a:r>
          </a:p>
          <a:p>
            <a:pPr lvl="1"/>
            <a:r>
              <a:rPr lang="en-US" altLang="zh-CN" sz="2800" dirty="0">
                <a:solidFill>
                  <a:srgbClr val="FF0000"/>
                </a:solidFill>
              </a:rPr>
              <a:t>PPI</a:t>
            </a:r>
            <a:r>
              <a:rPr lang="zh-CN" altLang="en-US" sz="2800" dirty="0">
                <a:solidFill>
                  <a:srgbClr val="FF0000"/>
                </a:solidFill>
              </a:rPr>
              <a:t>值越高图像越清晰</a:t>
            </a:r>
            <a:r>
              <a:rPr lang="zh-CN" altLang="en-US" sz="2800" dirty="0"/>
              <a:t>，因为更高的</a:t>
            </a:r>
            <a:r>
              <a:rPr lang="en-US" altLang="zh-CN" sz="2800" dirty="0"/>
              <a:t>PPI</a:t>
            </a:r>
            <a:r>
              <a:rPr lang="zh-CN" altLang="en-US" sz="2800" dirty="0"/>
              <a:t>意味着在同一实际尺寸的物理屏幕上能容纳更多的像素，展现更多的画面细节，也就意味着更平滑的画面。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3717033"/>
            <a:ext cx="8496944" cy="2736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69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10342678" cy="2448272"/>
          </a:xfrm>
        </p:spPr>
        <p:txBody>
          <a:bodyPr/>
          <a:lstStyle/>
          <a:p>
            <a:r>
              <a:rPr lang="zh-CN" altLang="en-US" dirty="0" smtClean="0"/>
              <a:t>移动设备</a:t>
            </a:r>
            <a:r>
              <a:rPr lang="en-US" altLang="zh-CN" dirty="0" smtClean="0"/>
              <a:t>PPI</a:t>
            </a:r>
            <a:r>
              <a:rPr lang="zh-CN" altLang="en-US" dirty="0" smtClean="0"/>
              <a:t>的计算</a:t>
            </a:r>
            <a:endParaRPr lang="en-US" altLang="zh-CN" dirty="0" smtClean="0"/>
          </a:p>
          <a:p>
            <a:pPr lvl="1">
              <a:spcAft>
                <a:spcPts val="600"/>
              </a:spcAft>
            </a:pPr>
            <a:r>
              <a:rPr lang="zh-CN" altLang="en-US" sz="2800" dirty="0">
                <a:solidFill>
                  <a:srgbClr val="FF0000"/>
                </a:solidFill>
              </a:rPr>
              <a:t>屏幕边的物理像素除以物理尺寸</a:t>
            </a:r>
            <a:endParaRPr lang="en-US" altLang="zh-CN" sz="2800" dirty="0"/>
          </a:p>
          <a:p>
            <a:pPr lvl="1">
              <a:spcAft>
                <a:spcPts val="600"/>
              </a:spcAft>
            </a:pPr>
            <a:r>
              <a:rPr lang="zh-CN" altLang="en-US" sz="2800" dirty="0"/>
              <a:t>用长跟高的像素数计算出对角方向的像素数（直角三角形），然后再用对角的像素数除以屏幕尺寸就是</a:t>
            </a:r>
            <a:r>
              <a:rPr lang="en-US" altLang="zh-CN" sz="2800" dirty="0" err="1"/>
              <a:t>ppi</a:t>
            </a:r>
            <a:endParaRPr lang="en-US" altLang="zh-CN" sz="2800" dirty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75272" y="3861048"/>
            <a:ext cx="9145016" cy="174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  公式为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PPI=√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X²+Y²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/ Z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（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：长度物理像素数；  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：宽度物理像素数；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    Z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：屏幕大小）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684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1296144"/>
          </a:xfrm>
        </p:spPr>
        <p:txBody>
          <a:bodyPr/>
          <a:lstStyle/>
          <a:p>
            <a:r>
              <a:rPr lang="en-US" altLang="zh-CN" dirty="0" smtClean="0"/>
              <a:t>PPI</a:t>
            </a:r>
            <a:r>
              <a:rPr lang="zh-CN" altLang="en-US" dirty="0" smtClean="0"/>
              <a:t>与移动缩放比</a:t>
            </a:r>
            <a:endParaRPr lang="en-US" altLang="zh-CN" dirty="0" smtClean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2276873"/>
            <a:ext cx="8814779" cy="180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9575" y="4725144"/>
            <a:ext cx="8952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Retina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屏（高清屏）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默认缩放比（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dpr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）都是大于等于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5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1296144"/>
          </a:xfrm>
        </p:spPr>
        <p:txBody>
          <a:bodyPr/>
          <a:lstStyle/>
          <a:p>
            <a:r>
              <a:rPr lang="en-US" altLang="zh-CN" dirty="0" err="1"/>
              <a:t>d</a:t>
            </a:r>
            <a:r>
              <a:rPr lang="en-US" altLang="zh-CN" dirty="0" err="1" smtClean="0"/>
              <a:t>p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px</a:t>
            </a:r>
            <a:endParaRPr lang="en-US" altLang="zh-CN" dirty="0" smtClean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02" y="2276872"/>
            <a:ext cx="894908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18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576064"/>
          </a:xfrm>
        </p:spPr>
        <p:txBody>
          <a:bodyPr/>
          <a:lstStyle/>
          <a:p>
            <a:r>
              <a:rPr lang="en-US" altLang="zh-CN" dirty="0" smtClean="0"/>
              <a:t>Viewport</a:t>
            </a:r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9866" y="2060849"/>
            <a:ext cx="10195828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不同手机有不同的分辨率，不同屏幕大小，如何使开发出来的应用或页面大小能适合各种手机使用呢？</a:t>
            </a:r>
            <a:endParaRPr lang="en-US" altLang="zh-CN" sz="2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1704" y="3304377"/>
            <a:ext cx="45863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rgbClr val="0000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html5 Viewport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8388" y="4581128"/>
            <a:ext cx="10195828" cy="98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移动设备上的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viewport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就是设备的屏幕上能用来显示网页的那一块区域。通常这个虚拟的“窗口”（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viewport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）比屏幕宽。</a:t>
            </a:r>
          </a:p>
        </p:txBody>
      </p:sp>
    </p:spTree>
    <p:extLst>
      <p:ext uri="{BB962C8B-B14F-4D97-AF65-F5344CB8AC3E}">
        <p14:creationId xmlns:p14="http://schemas.microsoft.com/office/powerpoint/2010/main" val="268389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Viewport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576064"/>
          </a:xfrm>
        </p:spPr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iewport</a:t>
            </a:r>
            <a:r>
              <a:rPr lang="zh-CN" altLang="en-US" dirty="0"/>
              <a:t>总共有</a:t>
            </a:r>
            <a:r>
              <a:rPr lang="en-US" altLang="zh-CN" dirty="0"/>
              <a:t>5</a:t>
            </a:r>
            <a:r>
              <a:rPr lang="zh-CN" altLang="en-US" dirty="0"/>
              <a:t>个属性，分别如下：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27448" y="2132856"/>
            <a:ext cx="90833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&lt;meta </a:t>
            </a:r>
            <a:r>
              <a:rPr lang="en-US" altLang="zh-CN" sz="3000" dirty="0">
                <a:solidFill>
                  <a:srgbClr val="0000FF"/>
                </a:solidFill>
              </a:rPr>
              <a:t>name</a:t>
            </a:r>
            <a:r>
              <a:rPr lang="en-US" altLang="zh-CN" sz="3000" dirty="0"/>
              <a:t>="</a:t>
            </a:r>
            <a:r>
              <a:rPr lang="en-US" altLang="zh-CN" sz="3000" dirty="0">
                <a:solidFill>
                  <a:srgbClr val="FF0000"/>
                </a:solidFill>
              </a:rPr>
              <a:t>viewport</a:t>
            </a:r>
            <a:r>
              <a:rPr lang="en-US" altLang="zh-CN" sz="3000" dirty="0"/>
              <a:t>"</a:t>
            </a:r>
          </a:p>
          <a:p>
            <a:r>
              <a:rPr lang="en-US" altLang="zh-CN" sz="3000" dirty="0">
                <a:solidFill>
                  <a:srgbClr val="0000FF"/>
                </a:solidFill>
              </a:rPr>
              <a:t>content</a:t>
            </a:r>
            <a:r>
              <a:rPr lang="en-US" altLang="zh-CN" sz="3000" dirty="0"/>
              <a:t>="</a:t>
            </a:r>
          </a:p>
          <a:p>
            <a:r>
              <a:rPr lang="en-US" altLang="zh-CN" sz="3000" dirty="0">
                <a:solidFill>
                  <a:srgbClr val="009900"/>
                </a:solidFill>
              </a:rPr>
              <a:t>height</a:t>
            </a:r>
            <a:r>
              <a:rPr lang="en-US" altLang="zh-CN" sz="3000" dirty="0"/>
              <a:t> = [ </a:t>
            </a:r>
            <a:r>
              <a:rPr lang="en-US" altLang="zh-CN" sz="3000" dirty="0" err="1"/>
              <a:t>pixel_value</a:t>
            </a:r>
            <a:r>
              <a:rPr lang="en-US" altLang="zh-CN" sz="3000" dirty="0"/>
              <a:t> |device-height] ,</a:t>
            </a:r>
          </a:p>
          <a:p>
            <a:r>
              <a:rPr lang="en-US" altLang="zh-CN" sz="3000" dirty="0">
                <a:solidFill>
                  <a:srgbClr val="009900"/>
                </a:solidFill>
              </a:rPr>
              <a:t>width</a:t>
            </a:r>
            <a:r>
              <a:rPr lang="en-US" altLang="zh-CN" sz="3000" dirty="0"/>
              <a:t> = [ </a:t>
            </a:r>
            <a:r>
              <a:rPr lang="en-US" altLang="zh-CN" sz="3000" dirty="0" err="1"/>
              <a:t>pixel_value</a:t>
            </a:r>
            <a:r>
              <a:rPr lang="en-US" altLang="zh-CN" sz="3000" dirty="0"/>
              <a:t> |device-width ] ,</a:t>
            </a:r>
          </a:p>
          <a:p>
            <a:r>
              <a:rPr lang="en-US" altLang="zh-CN" sz="3000" dirty="0">
                <a:solidFill>
                  <a:srgbClr val="009900"/>
                </a:solidFill>
              </a:rPr>
              <a:t>initial-scale</a:t>
            </a:r>
            <a:r>
              <a:rPr lang="en-US" altLang="zh-CN" sz="3000" dirty="0"/>
              <a:t> = </a:t>
            </a:r>
            <a:r>
              <a:rPr lang="en-US" altLang="zh-CN" sz="3000" dirty="0" err="1"/>
              <a:t>float_value</a:t>
            </a:r>
            <a:r>
              <a:rPr lang="en-US" altLang="zh-CN" sz="3000" dirty="0"/>
              <a:t> , minimum-scale = </a:t>
            </a:r>
            <a:r>
              <a:rPr lang="en-US" altLang="zh-CN" sz="3000" dirty="0" err="1"/>
              <a:t>float_value</a:t>
            </a:r>
            <a:r>
              <a:rPr lang="en-US" altLang="zh-CN" sz="3000" dirty="0"/>
              <a:t> , maximum-scale = </a:t>
            </a:r>
            <a:r>
              <a:rPr lang="en-US" altLang="zh-CN" sz="3000" dirty="0" err="1"/>
              <a:t>float_value</a:t>
            </a:r>
            <a:r>
              <a:rPr lang="en-US" altLang="zh-CN" sz="3000" dirty="0"/>
              <a:t> ,</a:t>
            </a:r>
          </a:p>
          <a:p>
            <a:r>
              <a:rPr lang="en-US" altLang="zh-CN" sz="3000" dirty="0">
                <a:solidFill>
                  <a:srgbClr val="009900"/>
                </a:solidFill>
              </a:rPr>
              <a:t>user-scalable</a:t>
            </a:r>
            <a:r>
              <a:rPr lang="en-US" altLang="zh-CN" sz="3000" dirty="0"/>
              <a:t> =[yes | no] ,</a:t>
            </a:r>
          </a:p>
          <a:p>
            <a:r>
              <a:rPr lang="en-US" altLang="zh-CN" sz="3000" dirty="0">
                <a:solidFill>
                  <a:srgbClr val="009900"/>
                </a:solidFill>
              </a:rPr>
              <a:t>target- </a:t>
            </a:r>
            <a:r>
              <a:rPr lang="en-US" altLang="zh-CN" sz="3000" dirty="0" err="1">
                <a:solidFill>
                  <a:srgbClr val="009900"/>
                </a:solidFill>
              </a:rPr>
              <a:t>densitydpi</a:t>
            </a:r>
            <a:r>
              <a:rPr lang="en-US" altLang="zh-CN" sz="3000" dirty="0">
                <a:solidFill>
                  <a:srgbClr val="009900"/>
                </a:solidFill>
              </a:rPr>
              <a:t> </a:t>
            </a:r>
            <a:r>
              <a:rPr lang="en-US" altLang="zh-CN" sz="3000" dirty="0"/>
              <a:t>= [ </a:t>
            </a:r>
            <a:r>
              <a:rPr lang="en-US" altLang="zh-CN" sz="3000" dirty="0" err="1"/>
              <a:t>dpi_value</a:t>
            </a:r>
            <a:r>
              <a:rPr lang="en-US" altLang="zh-CN" sz="3000" dirty="0"/>
              <a:t> | device-dpi| high-dpi | medium-dpi | low-dpi] " /&gt;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742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576064"/>
          </a:xfrm>
        </p:spPr>
        <p:txBody>
          <a:bodyPr/>
          <a:lstStyle/>
          <a:p>
            <a:r>
              <a:rPr lang="en-US" altLang="zh-CN" dirty="0">
                <a:solidFill>
                  <a:srgbClr val="009900"/>
                </a:solidFill>
              </a:rPr>
              <a:t>w</a:t>
            </a:r>
            <a:r>
              <a:rPr lang="en-US" altLang="zh-CN" dirty="0" smtClean="0">
                <a:solidFill>
                  <a:srgbClr val="009900"/>
                </a:solidFill>
              </a:rPr>
              <a:t>idth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>
                <a:solidFill>
                  <a:srgbClr val="009900"/>
                </a:solidFill>
              </a:rPr>
              <a:t>height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71464" y="1945679"/>
            <a:ext cx="9721080" cy="1511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控制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viewport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的大小，可以指定的一个值或者特殊的值，如 </a:t>
            </a:r>
            <a:r>
              <a:rPr lang="en-US" altLang="zh-CN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device-width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为设备的宽度（单位为缩放为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100%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时的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CSS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的像素）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1283284" y="4437112"/>
            <a:ext cx="8928992" cy="53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width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相对应，指定高度。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6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移动互联网的浪潮之巅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814992" cy="5155138"/>
          </a:xfrm>
        </p:spPr>
        <p:txBody>
          <a:bodyPr/>
          <a:lstStyle/>
          <a:p>
            <a:r>
              <a:rPr lang="zh-CN" altLang="en-US" dirty="0"/>
              <a:t>移动互联网正处于浪潮之</a:t>
            </a:r>
            <a:r>
              <a:rPr lang="zh-CN" altLang="en-US" dirty="0" smtClean="0"/>
              <a:t>巅</a:t>
            </a:r>
            <a:endParaRPr lang="en-US" altLang="zh-CN" dirty="0" smtClean="0"/>
          </a:p>
          <a:p>
            <a:pPr lvl="1"/>
            <a:r>
              <a:rPr lang="zh-CN" altLang="en-US" sz="2600" dirty="0"/>
              <a:t>当前的</a:t>
            </a:r>
            <a:r>
              <a:rPr lang="zh-CN" altLang="en-US" sz="2600" dirty="0">
                <a:solidFill>
                  <a:srgbClr val="0070C0"/>
                </a:solidFill>
              </a:rPr>
              <a:t>浪潮之巅</a:t>
            </a:r>
            <a:r>
              <a:rPr lang="zh-CN" altLang="en-US" sz="2600" dirty="0"/>
              <a:t>就是</a:t>
            </a:r>
            <a:r>
              <a:rPr lang="zh-CN" altLang="en-US" sz="2600" dirty="0">
                <a:solidFill>
                  <a:srgbClr val="FF0000"/>
                </a:solidFill>
              </a:rPr>
              <a:t>移动互联网</a:t>
            </a:r>
            <a:r>
              <a:rPr lang="zh-CN" altLang="en-US" sz="2600" dirty="0"/>
              <a:t>。</a:t>
            </a:r>
          </a:p>
          <a:p>
            <a:pPr lvl="1">
              <a:spcAft>
                <a:spcPts val="600"/>
              </a:spcAft>
            </a:pPr>
            <a:r>
              <a:rPr lang="zh-CN" altLang="en-US" sz="2600" dirty="0"/>
              <a:t>截止到</a:t>
            </a:r>
            <a:r>
              <a:rPr lang="en-US" altLang="zh-CN" sz="2600" dirty="0" smtClean="0"/>
              <a:t>2016</a:t>
            </a:r>
            <a:r>
              <a:rPr lang="zh-CN" altLang="en-US" sz="2600" dirty="0" smtClean="0"/>
              <a:t>年，</a:t>
            </a:r>
            <a:r>
              <a:rPr lang="zh-CN" altLang="en-US" sz="2600" dirty="0"/>
              <a:t>全球智能手机设备已经</a:t>
            </a:r>
            <a:r>
              <a:rPr lang="zh-CN" altLang="en-US" sz="2600" dirty="0" smtClean="0"/>
              <a:t>超过</a:t>
            </a:r>
            <a:r>
              <a:rPr lang="en-US" altLang="zh-CN" sz="2600" dirty="0" smtClean="0"/>
              <a:t>20</a:t>
            </a:r>
            <a:r>
              <a:rPr lang="zh-CN" altLang="en-US" sz="2600" dirty="0"/>
              <a:t>亿</a:t>
            </a:r>
            <a:r>
              <a:rPr lang="zh-CN" altLang="en-US" sz="2600" dirty="0" smtClean="0"/>
              <a:t>。</a:t>
            </a:r>
            <a:endParaRPr lang="zh-CN" altLang="en-US" sz="2600" dirty="0"/>
          </a:p>
          <a:p>
            <a:pPr lvl="1">
              <a:spcAft>
                <a:spcPts val="600"/>
              </a:spcAft>
            </a:pPr>
            <a:r>
              <a:rPr lang="zh-CN" altLang="en-US" sz="2600" dirty="0"/>
              <a:t>中国网民规模达</a:t>
            </a:r>
            <a:r>
              <a:rPr lang="en-US" altLang="zh-CN" sz="2600" dirty="0"/>
              <a:t>6.88</a:t>
            </a:r>
            <a:r>
              <a:rPr lang="zh-CN" altLang="en-US" sz="2600" dirty="0"/>
              <a:t>亿，互联网普及率为</a:t>
            </a:r>
            <a:r>
              <a:rPr lang="en-US" altLang="zh-CN" sz="2600" dirty="0"/>
              <a:t>50.3%;</a:t>
            </a:r>
            <a:r>
              <a:rPr lang="zh-CN" altLang="en-US" sz="2600" dirty="0"/>
              <a:t>手机网民规模</a:t>
            </a:r>
            <a:r>
              <a:rPr lang="en-US" altLang="zh-CN" sz="2600" dirty="0"/>
              <a:t>6.20</a:t>
            </a:r>
            <a:r>
              <a:rPr lang="zh-CN" altLang="en-US" sz="2600" dirty="0"/>
              <a:t>亿，占比提升至</a:t>
            </a:r>
            <a:r>
              <a:rPr lang="en-US" altLang="zh-CN" sz="2600" dirty="0"/>
              <a:t>90.1%</a:t>
            </a:r>
            <a:r>
              <a:rPr lang="zh-CN" altLang="en-US" sz="2600" dirty="0" smtClean="0"/>
              <a:t>。其中</a:t>
            </a:r>
            <a:r>
              <a:rPr lang="en-US" altLang="zh-CN" sz="2600" dirty="0" err="1"/>
              <a:t>iOS</a:t>
            </a:r>
            <a:r>
              <a:rPr lang="zh-CN" altLang="en-US" sz="2600" dirty="0"/>
              <a:t>和</a:t>
            </a:r>
            <a:r>
              <a:rPr lang="en-US" altLang="zh-CN" sz="2600" dirty="0"/>
              <a:t>Android</a:t>
            </a:r>
            <a:r>
              <a:rPr lang="zh-CN" altLang="en-US" sz="2600" dirty="0"/>
              <a:t>相对高端设备的用户数已超过</a:t>
            </a:r>
            <a:r>
              <a:rPr lang="en-US" altLang="zh-CN" sz="2600" dirty="0"/>
              <a:t>2</a:t>
            </a:r>
            <a:r>
              <a:rPr lang="zh-CN" altLang="en-US" sz="2600" dirty="0"/>
              <a:t>亿</a:t>
            </a:r>
            <a:r>
              <a:rPr lang="zh-CN" altLang="en-US" sz="2600" dirty="0" smtClean="0"/>
              <a:t>。</a:t>
            </a:r>
            <a:endParaRPr lang="zh-CN" altLang="en-US" sz="2600" dirty="0"/>
          </a:p>
          <a:p>
            <a:pPr lvl="1">
              <a:spcAft>
                <a:spcPts val="600"/>
              </a:spcAft>
            </a:pPr>
            <a:r>
              <a:rPr lang="zh-CN" altLang="en-US" sz="2600" dirty="0"/>
              <a:t>移动互联网的成长速度大概是互联网的</a:t>
            </a:r>
            <a:r>
              <a:rPr lang="en-US" altLang="zh-CN" sz="2600" dirty="0"/>
              <a:t>6</a:t>
            </a:r>
            <a:r>
              <a:rPr lang="zh-CN" altLang="en-US" sz="2600" dirty="0"/>
              <a:t>倍</a:t>
            </a:r>
            <a:r>
              <a:rPr lang="zh-CN" altLang="en-US" sz="2600" dirty="0" smtClean="0"/>
              <a:t>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0646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196752"/>
            <a:ext cx="9443392" cy="57606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9900"/>
                </a:solidFill>
              </a:rPr>
              <a:t>initial-scale</a:t>
            </a:r>
          </a:p>
          <a:p>
            <a:endParaRPr lang="en-US" altLang="zh-CN" sz="3200" dirty="0">
              <a:solidFill>
                <a:srgbClr val="009900"/>
              </a:solidFill>
            </a:endParaRPr>
          </a:p>
          <a:p>
            <a:endParaRPr lang="en-US" altLang="zh-CN" sz="3200" dirty="0">
              <a:solidFill>
                <a:srgbClr val="009900"/>
              </a:solidFill>
            </a:endParaRPr>
          </a:p>
          <a:p>
            <a:endParaRPr lang="en-US" altLang="zh-CN" sz="3200" dirty="0">
              <a:solidFill>
                <a:srgbClr val="009900"/>
              </a:solidFill>
            </a:endParaRPr>
          </a:p>
          <a:p>
            <a:endParaRPr lang="en-US" altLang="zh-CN" sz="1100" dirty="0">
              <a:solidFill>
                <a:srgbClr val="0099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009900"/>
                </a:solidFill>
              </a:rPr>
              <a:t>user-scalable</a:t>
            </a:r>
          </a:p>
          <a:p>
            <a:endParaRPr lang="en-US" altLang="zh-CN" sz="3200" dirty="0">
              <a:solidFill>
                <a:srgbClr val="009900"/>
              </a:solidFill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71464" y="1844824"/>
            <a:ext cx="9574230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页面初始缩放程度，浮点值，是页面大小的一个乘数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，如果设置初始缩放为“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1.0”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那么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页面在展现的时候就会以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target density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分辨率的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1:1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来展现。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如果设置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为“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2.0”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，页面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就会放大为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倍。</a:t>
            </a:r>
            <a:endParaRPr lang="en-US" altLang="zh-CN" sz="2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71464" y="4653136"/>
            <a:ext cx="9574230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用户调整缩放。即用户是否能改变页面缩放程度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  <a:spcBef>
                <a:spcPts val="300"/>
              </a:spcBef>
              <a:spcAft>
                <a:spcPts val="600"/>
              </a:spcAft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yes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则是允许用户对其进行改变，反之为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no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。默认值是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yes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。如果将其设置为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no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，表示不能被缩放，则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minimum-scale 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maximum-scale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都将被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忽略。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63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57606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9900"/>
                </a:solidFill>
              </a:rPr>
              <a:t>target-</a:t>
            </a:r>
            <a:r>
              <a:rPr lang="en-US" altLang="zh-CN" dirty="0" err="1" smtClean="0">
                <a:solidFill>
                  <a:srgbClr val="009900"/>
                </a:solidFill>
              </a:rPr>
              <a:t>densitydpi</a:t>
            </a:r>
            <a:endParaRPr lang="en-US" altLang="zh-CN" dirty="0">
              <a:solidFill>
                <a:srgbClr val="009900"/>
              </a:solidFill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99456" y="1945679"/>
            <a:ext cx="972108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一个屏幕像素密度是由屏幕分辨率决定的，通常定义为每英寸点的数量（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dpi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支持三种屏幕像素密度：低像素密度，中像素密度，高像素密度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。低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像素密度的屏幕每英寸上的像素点更少，高像素密度的屏幕每英寸上的像素点更多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Browser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WebView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默认屏幕为中像素密度。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  <a:p>
            <a:pPr>
              <a:spcAft>
                <a:spcPts val="600"/>
              </a:spcAft>
            </a:pP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143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常用单位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2952328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009900"/>
                </a:solidFill>
              </a:rPr>
              <a:t>px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endParaRPr lang="en-US" altLang="zh-CN" dirty="0">
              <a:solidFill>
                <a:srgbClr val="009900"/>
              </a:solidFill>
            </a:endParaRPr>
          </a:p>
          <a:p>
            <a:endParaRPr lang="en-US" altLang="zh-CN" dirty="0" smtClean="0">
              <a:solidFill>
                <a:srgbClr val="009900"/>
              </a:solidFill>
            </a:endParaRPr>
          </a:p>
          <a:p>
            <a:endParaRPr lang="en-US" altLang="zh-CN" dirty="0">
              <a:solidFill>
                <a:srgbClr val="009900"/>
              </a:solidFill>
            </a:endParaRPr>
          </a:p>
          <a:p>
            <a:endParaRPr lang="en-US" altLang="zh-CN" dirty="0" smtClean="0">
              <a:solidFill>
                <a:srgbClr val="009900"/>
              </a:solidFill>
            </a:endParaRPr>
          </a:p>
          <a:p>
            <a:r>
              <a:rPr lang="en-US" altLang="zh-CN" dirty="0" err="1" smtClean="0">
                <a:solidFill>
                  <a:srgbClr val="009900"/>
                </a:solidFill>
              </a:rPr>
              <a:t>em</a:t>
            </a:r>
            <a:r>
              <a:rPr lang="zh-CN" altLang="en-US" dirty="0">
                <a:solidFill>
                  <a:srgbClr val="009900"/>
                </a:solidFill>
              </a:rPr>
              <a:t>（</a:t>
            </a:r>
            <a:r>
              <a:rPr lang="en-US" altLang="zh-CN" dirty="0">
                <a:solidFill>
                  <a:srgbClr val="009900"/>
                </a:solidFill>
              </a:rPr>
              <a:t>font size of the element</a:t>
            </a:r>
            <a:r>
              <a:rPr lang="zh-CN" altLang="en-US" dirty="0">
                <a:solidFill>
                  <a:srgbClr val="009900"/>
                </a:solidFill>
              </a:rPr>
              <a:t>）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 </a:t>
            </a:r>
            <a:endParaRPr lang="en-US" altLang="zh-CN" dirty="0">
              <a:solidFill>
                <a:srgbClr val="009900"/>
              </a:solidFill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99456" y="1945679"/>
            <a:ext cx="6696744" cy="219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px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来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设置文本，比较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稳定和精确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用户在浏览器中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浏览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页面时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，改变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了浏览器的字体大小，这时会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页面布局被打破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1199456" y="4889192"/>
            <a:ext cx="669674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指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相对于父元素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的字体大小的单位。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如设置“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1em”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等于“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10px”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改变默认值“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1em=16px”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 。</a:t>
            </a:r>
            <a:endParaRPr lang="zh-CN" altLang="en-US" sz="2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1093778"/>
            <a:ext cx="3528392" cy="576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4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常用单位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576064"/>
          </a:xfrm>
        </p:spPr>
        <p:txBody>
          <a:bodyPr/>
          <a:lstStyle/>
          <a:p>
            <a:r>
              <a:rPr lang="en-US" altLang="zh-CN" dirty="0" err="1">
                <a:solidFill>
                  <a:srgbClr val="009900"/>
                </a:solidFill>
              </a:rPr>
              <a:t>pt</a:t>
            </a:r>
            <a:endParaRPr lang="en-US" altLang="zh-CN" dirty="0">
              <a:solidFill>
                <a:srgbClr val="009900"/>
              </a:solidFill>
            </a:endParaRPr>
          </a:p>
          <a:p>
            <a:pPr lvl="1"/>
            <a:endParaRPr lang="en-US" altLang="zh-CN" dirty="0" smtClean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99456" y="1945679"/>
            <a:ext cx="8568952" cy="53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point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，是印刷行业常用单位，等于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1/72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英寸。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25480" y="2852936"/>
            <a:ext cx="9560934" cy="576064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v"/>
              <a:defRPr sz="3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600"/>
              </a:lnSpc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3400"/>
              </a:lnSpc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3200"/>
              </a:lnSpc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09900"/>
                </a:solidFill>
              </a:rPr>
              <a:t>rem</a:t>
            </a:r>
            <a:r>
              <a:rPr lang="zh-CN" altLang="en-US" dirty="0" smtClean="0">
                <a:solidFill>
                  <a:srgbClr val="009900"/>
                </a:solidFill>
              </a:rPr>
              <a:t>（</a:t>
            </a:r>
            <a:r>
              <a:rPr lang="en-US" altLang="zh-CN" dirty="0" smtClean="0">
                <a:solidFill>
                  <a:srgbClr val="009900"/>
                </a:solidFill>
              </a:rPr>
              <a:t>font size of the root element</a:t>
            </a:r>
            <a:r>
              <a:rPr lang="zh-CN" altLang="en-US" dirty="0" smtClean="0">
                <a:solidFill>
                  <a:srgbClr val="009900"/>
                </a:solidFill>
              </a:rPr>
              <a:t>）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8" name="TextBox 5"/>
          <p:cNvSpPr txBox="1"/>
          <p:nvPr/>
        </p:nvSpPr>
        <p:spPr>
          <a:xfrm>
            <a:off x="1175070" y="3529855"/>
            <a:ext cx="9313418" cy="283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指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相对于根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html&gt;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）的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字体大小的单位。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根据屏幕大小动态地给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设定不同的值，从而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达到</a:t>
            </a:r>
            <a:r>
              <a:rPr lang="en-US" altLang="zh-CN" sz="2600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样式中的适配效果。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值目前有两种，一种是根据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来调整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的字号，另一种则是通过媒体查询来调整字号。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2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</a:t>
            </a:r>
            <a:r>
              <a:rPr lang="zh-CN" altLang="en-US" dirty="0"/>
              <a:t>的适配规则</a:t>
            </a:r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25480" y="1340768"/>
            <a:ext cx="9560934" cy="576064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v"/>
              <a:defRPr sz="3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600"/>
              </a:lnSpc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3400"/>
              </a:lnSpc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3200"/>
              </a:lnSpc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09900"/>
                </a:solidFill>
              </a:rPr>
              <a:t>rem</a:t>
            </a:r>
            <a:r>
              <a:rPr lang="zh-CN" altLang="en-US" dirty="0" smtClean="0">
                <a:solidFill>
                  <a:srgbClr val="009900"/>
                </a:solidFill>
              </a:rPr>
              <a:t>（</a:t>
            </a:r>
            <a:r>
              <a:rPr lang="en-US" altLang="zh-CN" dirty="0" smtClean="0">
                <a:solidFill>
                  <a:srgbClr val="009900"/>
                </a:solidFill>
              </a:rPr>
              <a:t>font size of the root element</a:t>
            </a:r>
            <a:r>
              <a:rPr lang="zh-CN" altLang="en-US" dirty="0" smtClean="0">
                <a:solidFill>
                  <a:srgbClr val="009900"/>
                </a:solidFill>
              </a:rPr>
              <a:t>）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8" name="TextBox 5"/>
          <p:cNvSpPr txBox="1"/>
          <p:nvPr/>
        </p:nvSpPr>
        <p:spPr>
          <a:xfrm>
            <a:off x="1175070" y="2017687"/>
            <a:ext cx="9313418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基准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虽然我们所写出的页面要在不同的屏幕大小设备上运行，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但是写页面时必须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要选择其中一种屏幕大小作为初始的基准，而这个基准的选择应该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根据视觉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稿来决定。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2.rem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数值计算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①将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font-size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设置成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100px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等固定值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在写单位时直接将数值除以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在加上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rem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的单位就可以了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。如果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设计稿的字体是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16px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；即可以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写成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1.6rem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69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</a:t>
            </a:r>
            <a:r>
              <a:rPr lang="zh-CN" altLang="en-US" dirty="0"/>
              <a:t>的适配规则</a:t>
            </a:r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25480" y="1340768"/>
            <a:ext cx="9560934" cy="576064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ts val="4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v"/>
              <a:defRPr sz="3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ts val="38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3600"/>
              </a:lnSpc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3400"/>
              </a:lnSpc>
              <a:spcBef>
                <a:spcPct val="20000"/>
              </a:spcBef>
              <a:buClr>
                <a:srgbClr val="FF9900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3200"/>
              </a:lnSpc>
              <a:spcBef>
                <a:spcPct val="20000"/>
              </a:spcBef>
              <a:buClr>
                <a:srgbClr val="FFC000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009900"/>
                </a:solidFill>
              </a:rPr>
              <a:t>rem</a:t>
            </a:r>
            <a:r>
              <a:rPr lang="zh-CN" altLang="en-US" dirty="0" smtClean="0">
                <a:solidFill>
                  <a:srgbClr val="009900"/>
                </a:solidFill>
              </a:rPr>
              <a:t>（</a:t>
            </a:r>
            <a:r>
              <a:rPr lang="en-US" altLang="zh-CN" dirty="0" smtClean="0">
                <a:solidFill>
                  <a:srgbClr val="009900"/>
                </a:solidFill>
              </a:rPr>
              <a:t>font size of the root element</a:t>
            </a:r>
            <a:r>
              <a:rPr lang="zh-CN" altLang="en-US" dirty="0" smtClean="0">
                <a:solidFill>
                  <a:srgbClr val="009900"/>
                </a:solidFill>
              </a:rPr>
              <a:t>）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8" name="TextBox 5"/>
          <p:cNvSpPr txBox="1"/>
          <p:nvPr/>
        </p:nvSpPr>
        <p:spPr>
          <a:xfrm>
            <a:off x="1175070" y="2017687"/>
            <a:ext cx="93134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2.rem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数值计算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②动态设置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font-size</a:t>
            </a: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随着屏幕大小的改变，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font-size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的值应该是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基准</a:t>
            </a:r>
            <a:r>
              <a:rPr lang="en-US" altLang="zh-CN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rem*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改变后的屏幕宽度 </a:t>
            </a:r>
            <a:r>
              <a:rPr lang="en-US" altLang="zh-CN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sz="2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基准屏幕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宽度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值目前有两种，一种是根据</a:t>
            </a:r>
            <a:r>
              <a:rPr lang="en-US" altLang="zh-CN" sz="2600" dirty="0" err="1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来调整</a:t>
            </a:r>
            <a:r>
              <a:rPr lang="en-US" altLang="zh-CN" sz="2600" dirty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2600" dirty="0">
                <a:latin typeface="微软雅黑" pitchFamily="34" charset="-122"/>
                <a:ea typeface="微软雅黑" pitchFamily="34" charset="-122"/>
              </a:rPr>
              <a:t>的字号，另一种则是通过媒体查询来调整字号。</a:t>
            </a:r>
            <a:endParaRPr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48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</a:t>
            </a:r>
            <a:r>
              <a:rPr lang="zh-CN" altLang="en-US" dirty="0" smtClean="0"/>
              <a:t>式布局的几种方式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866" y="1268760"/>
            <a:ext cx="9560934" cy="576064"/>
          </a:xfrm>
        </p:spPr>
        <p:txBody>
          <a:bodyPr/>
          <a:lstStyle/>
          <a:p>
            <a:r>
              <a:rPr lang="zh-CN" altLang="en-US" dirty="0" smtClean="0"/>
              <a:t>百分比布局</a:t>
            </a:r>
            <a:endParaRPr lang="en-US" altLang="zh-CN" dirty="0" smtClean="0"/>
          </a:p>
          <a:p>
            <a:r>
              <a:rPr lang="en-US" altLang="zh-CN" dirty="0"/>
              <a:t>r</a:t>
            </a:r>
            <a:r>
              <a:rPr lang="en-US" altLang="zh-CN" dirty="0" smtClean="0"/>
              <a:t>em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r>
              <a:rPr lang="en-US" altLang="zh-CN" dirty="0" err="1"/>
              <a:t>e</a:t>
            </a:r>
            <a:r>
              <a:rPr lang="en-US" altLang="zh-CN" dirty="0" err="1" smtClean="0"/>
              <a:t>m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55440" y="3933056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元素都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使用相对单位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99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4340" y="82148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发展机遇和技术优势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4340" y="2060848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开发框架分析和选择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4340" y="3317601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开发和调试工具介绍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4340" y="4509120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的基础知识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4340" y="5661248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课程目标及学习方法</a:t>
            </a:r>
          </a:p>
        </p:txBody>
      </p:sp>
    </p:spTree>
    <p:extLst>
      <p:ext uri="{BB962C8B-B14F-4D97-AF65-F5344CB8AC3E}">
        <p14:creationId xmlns:p14="http://schemas.microsoft.com/office/powerpoint/2010/main" val="369821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456" y="1268760"/>
            <a:ext cx="9217024" cy="417646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了解</a:t>
            </a:r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基础知识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掌握</a:t>
            </a:r>
            <a:r>
              <a:rPr lang="en-US" altLang="zh-CN" dirty="0"/>
              <a:t>jQuery 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掌握</a:t>
            </a:r>
            <a:r>
              <a:rPr lang="en-US" altLang="zh-CN" dirty="0" err="1" smtClean="0"/>
              <a:t>AmazeUI</a:t>
            </a:r>
            <a:r>
              <a:rPr lang="zh-CN" altLang="en-US" dirty="0" smtClean="0"/>
              <a:t>移动开发框架</a:t>
            </a:r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/>
              <a:t>能够构建内容丰富、界面美观</a:t>
            </a:r>
            <a:r>
              <a:rPr lang="zh-CN" altLang="en-US" dirty="0" smtClean="0"/>
              <a:t>的移动</a:t>
            </a:r>
            <a:r>
              <a:rPr lang="en-US" altLang="zh-CN" dirty="0" smtClean="0"/>
              <a:t>Web</a:t>
            </a:r>
            <a:r>
              <a:rPr lang="zh-CN" altLang="en-US" dirty="0"/>
              <a:t>页面</a:t>
            </a:r>
          </a:p>
          <a:p>
            <a:pPr>
              <a:spcAft>
                <a:spcPts val="600"/>
              </a:spcAft>
            </a:pPr>
            <a:r>
              <a:rPr lang="zh-CN" altLang="en-US" dirty="0"/>
              <a:t>掌握相关开发、调试工具的使用方法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15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课程考核</a:t>
            </a:r>
            <a:endParaRPr lang="zh-CN" altLang="en-US" dirty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8" name="内容占位符 6" title="期末考试50%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19648745"/>
              </p:ext>
            </p:extLst>
          </p:nvPr>
        </p:nvGraphicFramePr>
        <p:xfrm>
          <a:off x="1832832" y="1196752"/>
          <a:ext cx="8331200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内容占位符 6" title="期末考试50%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152292"/>
              </p:ext>
            </p:extLst>
          </p:nvPr>
        </p:nvGraphicFramePr>
        <p:xfrm>
          <a:off x="1582180" y="1196752"/>
          <a:ext cx="8331200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037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中国移动互联网的三大巨擘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中国移动互联网的三大</a:t>
            </a:r>
            <a:r>
              <a:rPr lang="zh-CN" altLang="en-US" dirty="0" smtClean="0"/>
              <a:t>巨擘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1" y="2420889"/>
            <a:ext cx="2990407" cy="1428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637" y="2417579"/>
            <a:ext cx="2552700" cy="1428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04" y="4508270"/>
            <a:ext cx="2699792" cy="165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7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推荐书籍</a:t>
            </a:r>
            <a:endParaRPr lang="zh-CN" altLang="en-US" dirty="0"/>
          </a:p>
        </p:txBody>
      </p:sp>
      <p:sp>
        <p:nvSpPr>
          <p:cNvPr id="4" name="AutoShape 2" descr="http://img0.imgtn.bdimg.com/it/u=531738591,3773703811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828267"/>
            <a:ext cx="2401944" cy="3305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1828267"/>
            <a:ext cx="2564936" cy="3305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0856" y="1828267"/>
            <a:ext cx="2354641" cy="335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6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移动</a:t>
            </a:r>
            <a:r>
              <a:rPr lang="en-US" altLang="zh-CN" dirty="0"/>
              <a:t>Web</a:t>
            </a:r>
            <a:r>
              <a:rPr lang="zh-CN" altLang="en-US" dirty="0"/>
              <a:t>发展机遇和技术优势</a:t>
            </a:r>
          </a:p>
          <a:p>
            <a:r>
              <a:rPr lang="zh-CN" altLang="en-US" dirty="0"/>
              <a:t>移动</a:t>
            </a:r>
            <a:r>
              <a:rPr lang="en-US" altLang="zh-CN" dirty="0"/>
              <a:t>Web</a:t>
            </a:r>
            <a:r>
              <a:rPr lang="zh-CN" altLang="en-US" dirty="0"/>
              <a:t>的基础知识</a:t>
            </a:r>
          </a:p>
          <a:p>
            <a:pPr lvl="1"/>
            <a:r>
              <a:rPr lang="zh-CN" altLang="en-US" sz="2600" dirty="0"/>
              <a:t>响应式</a:t>
            </a:r>
            <a:r>
              <a:rPr lang="en-US" altLang="zh-CN" sz="2600" dirty="0"/>
              <a:t>Web</a:t>
            </a:r>
            <a:r>
              <a:rPr lang="zh-CN" altLang="en-US" sz="2600" dirty="0"/>
              <a:t>设计：根据设备环境以及用户行为调整</a:t>
            </a:r>
            <a:r>
              <a:rPr lang="zh-CN" altLang="en-US" sz="2600" dirty="0" smtClean="0"/>
              <a:t>布局</a:t>
            </a:r>
            <a:endParaRPr lang="en-US" altLang="zh-CN" sz="2600" dirty="0" smtClean="0"/>
          </a:p>
          <a:p>
            <a:pPr lvl="1"/>
            <a:r>
              <a:rPr lang="en-US" altLang="zh-CN" sz="2600" dirty="0" err="1"/>
              <a:t>p</a:t>
            </a:r>
            <a:r>
              <a:rPr lang="en-US" altLang="zh-CN" sz="2600" dirty="0" err="1" smtClean="0"/>
              <a:t>x</a:t>
            </a:r>
            <a:r>
              <a:rPr lang="zh-CN" altLang="en-US" sz="2600" dirty="0" smtClean="0"/>
              <a:t>：</a:t>
            </a:r>
            <a:r>
              <a:rPr lang="en-US" altLang="zh-CN" sz="2600" dirty="0" err="1" smtClean="0"/>
              <a:t>css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pixels </a:t>
            </a:r>
            <a:r>
              <a:rPr lang="zh-CN" altLang="en-US" sz="2600" dirty="0"/>
              <a:t>逻辑像素，浏览器使用的抽象单位</a:t>
            </a:r>
            <a:endParaRPr lang="en-US" altLang="zh-CN" sz="2600" dirty="0"/>
          </a:p>
          <a:p>
            <a:pPr lvl="1"/>
            <a:r>
              <a:rPr lang="en-US" altLang="zh-CN" sz="2600" dirty="0" err="1" smtClean="0"/>
              <a:t>dp</a:t>
            </a:r>
            <a:r>
              <a:rPr lang="en-US" altLang="zh-CN" sz="2600" dirty="0" smtClean="0"/>
              <a:t> : </a:t>
            </a:r>
            <a:r>
              <a:rPr lang="zh-CN" altLang="en-US" sz="2600" dirty="0" smtClean="0"/>
              <a:t>设备</a:t>
            </a:r>
            <a:r>
              <a:rPr lang="zh-CN" altLang="en-US" sz="2600" dirty="0"/>
              <a:t>无关像素（物理像素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 lvl="1"/>
            <a:r>
              <a:rPr lang="en-US" altLang="zh-CN" sz="2600" dirty="0" err="1" smtClean="0"/>
              <a:t>dpr</a:t>
            </a:r>
            <a:r>
              <a:rPr lang="en-US" altLang="zh-CN" sz="2600" dirty="0" smtClean="0"/>
              <a:t> : </a:t>
            </a:r>
            <a:r>
              <a:rPr lang="zh-CN" altLang="en-US" sz="2600" dirty="0" smtClean="0"/>
              <a:t>设备</a:t>
            </a:r>
            <a:r>
              <a:rPr lang="zh-CN" altLang="en-US" sz="2600" dirty="0"/>
              <a:t>像素缩放比（逻辑像素和物理像素的关系）</a:t>
            </a:r>
            <a:endParaRPr lang="en-US" altLang="zh-CN" sz="2600" dirty="0" smtClean="0"/>
          </a:p>
          <a:p>
            <a:pPr lvl="1"/>
            <a:r>
              <a:rPr lang="en-US" altLang="zh-CN" sz="2600" dirty="0" err="1" smtClean="0"/>
              <a:t>ppi</a:t>
            </a:r>
            <a:r>
              <a:rPr lang="en-US" altLang="zh-CN" sz="2600" dirty="0" smtClean="0"/>
              <a:t> : </a:t>
            </a:r>
            <a:r>
              <a:rPr lang="zh-CN" altLang="en-US" sz="2600" dirty="0" smtClean="0"/>
              <a:t>每</a:t>
            </a:r>
            <a:r>
              <a:rPr lang="zh-CN" altLang="en-US" sz="2600" dirty="0"/>
              <a:t>英寸像素取值，或称为像素密度</a:t>
            </a:r>
            <a:endParaRPr lang="en-US" altLang="zh-CN" sz="2600" dirty="0" smtClean="0"/>
          </a:p>
          <a:p>
            <a:pPr lvl="1"/>
            <a:r>
              <a:rPr lang="en-US" altLang="zh-CN" sz="2600" dirty="0" smtClean="0"/>
              <a:t>viewport : </a:t>
            </a:r>
            <a:r>
              <a:rPr lang="zh-CN" altLang="en-US" sz="2600" dirty="0" smtClean="0"/>
              <a:t>设备</a:t>
            </a:r>
            <a:r>
              <a:rPr lang="zh-CN" altLang="en-US" sz="2600" dirty="0"/>
              <a:t>的屏幕上能用来显示网页的那一块</a:t>
            </a:r>
            <a:r>
              <a:rPr lang="zh-CN" altLang="en-US" sz="2600" dirty="0" smtClean="0"/>
              <a:t>区域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9555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2"/>
          <p:cNvSpPr txBox="1"/>
          <p:nvPr/>
        </p:nvSpPr>
        <p:spPr>
          <a:xfrm>
            <a:off x="4241654" y="2492897"/>
            <a:ext cx="41586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</a:t>
            </a:r>
            <a:endParaRPr lang="en-US" altLang="zh-CN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4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移动设备的演化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3888432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71" y="1322677"/>
            <a:ext cx="8530017" cy="339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2771" y="5038626"/>
            <a:ext cx="5832648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移动设备的演化</a:t>
            </a:r>
          </a:p>
        </p:txBody>
      </p:sp>
      <p:pic>
        <p:nvPicPr>
          <p:cNvPr id="2057" name="Picture 9" descr="http://www.pep.com.cn/gzls/js/tbjx/kb/tp/jcct_6/d2dy/201008/W02010083076751801430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234" y="5067078"/>
            <a:ext cx="1303740" cy="92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16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268760"/>
            <a:ext cx="10153128" cy="532859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传统网站面临的挑战</a:t>
            </a:r>
            <a:endParaRPr lang="en-US" altLang="zh-CN" sz="2800" dirty="0"/>
          </a:p>
          <a:p>
            <a:pPr lvl="1">
              <a:spcAft>
                <a:spcPts val="600"/>
              </a:spcAft>
            </a:pPr>
            <a:r>
              <a:rPr lang="zh-CN" altLang="en-US" sz="2600" dirty="0"/>
              <a:t>随着手机和平板电脑普及，</a:t>
            </a:r>
            <a:r>
              <a:rPr lang="zh-CN" altLang="en-US" sz="2600" dirty="0">
                <a:solidFill>
                  <a:srgbClr val="FF0000"/>
                </a:solidFill>
              </a:rPr>
              <a:t>传统</a:t>
            </a:r>
            <a:r>
              <a:rPr lang="zh-CN" altLang="en-US" sz="2600" dirty="0"/>
              <a:t>信息类和电子商务</a:t>
            </a:r>
            <a:r>
              <a:rPr lang="zh-CN" altLang="en-US" sz="2600" dirty="0">
                <a:solidFill>
                  <a:srgbClr val="FF0000"/>
                </a:solidFill>
              </a:rPr>
              <a:t>网站</a:t>
            </a:r>
            <a:r>
              <a:rPr lang="zh-CN" altLang="en-US" sz="2600" dirty="0"/>
              <a:t>因市场需求</a:t>
            </a:r>
            <a:r>
              <a:rPr lang="zh-CN" altLang="en-US" sz="2600" dirty="0">
                <a:solidFill>
                  <a:srgbClr val="FF0000"/>
                </a:solidFill>
              </a:rPr>
              <a:t>向移动端转移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lvl="1">
              <a:spcAft>
                <a:spcPts val="600"/>
              </a:spcAft>
            </a:pPr>
            <a:r>
              <a:rPr lang="zh-CN" altLang="en-US" sz="2600" dirty="0" smtClean="0"/>
              <a:t>传统</a:t>
            </a:r>
            <a:r>
              <a:rPr lang="zh-CN" altLang="en-US" sz="2600" dirty="0"/>
              <a:t>网站在终端不能很好的适应，需要做移动站点；客户端应用由于</a:t>
            </a:r>
            <a:r>
              <a:rPr lang="en-US" altLang="zh-CN" sz="2600" dirty="0"/>
              <a:t>Android</a:t>
            </a:r>
            <a:r>
              <a:rPr lang="zh-CN" altLang="en-US" sz="2600" dirty="0"/>
              <a:t>、</a:t>
            </a:r>
            <a:r>
              <a:rPr lang="en-US" altLang="zh-CN" sz="2600" dirty="0"/>
              <a:t>IOS</a:t>
            </a:r>
            <a:r>
              <a:rPr lang="zh-CN" altLang="en-US" sz="2600" dirty="0"/>
              <a:t>等多种平台存在，开发、维护成本高</a:t>
            </a:r>
            <a:r>
              <a:rPr lang="zh-CN" altLang="en-US" sz="2600" dirty="0" smtClean="0"/>
              <a:t>。</a:t>
            </a:r>
            <a:endParaRPr lang="en-US" altLang="zh-CN" sz="2600" dirty="0"/>
          </a:p>
          <a:p>
            <a:pPr marL="685800" lvl="2" indent="0">
              <a:lnSpc>
                <a:spcPts val="4000"/>
              </a:lnSpc>
              <a:buNone/>
            </a:pPr>
            <a:endParaRPr lang="zh-CN" altLang="en-US" sz="2600" dirty="0">
              <a:solidFill>
                <a:schemeClr val="tx2"/>
              </a:solidFill>
            </a:endParaRP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pic>
        <p:nvPicPr>
          <p:cNvPr id="6" name="Picture 2" descr="appl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4644125"/>
            <a:ext cx="1309374" cy="130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776" y="4797153"/>
            <a:ext cx="1003321" cy="100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767408" y="188640"/>
            <a:ext cx="8890863" cy="634082"/>
          </a:xfrm>
        </p:spPr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的发展机遇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5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智能移动终端本地应用开发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sz="2800" dirty="0" err="1"/>
              <a:t>iOS</a:t>
            </a:r>
            <a:r>
              <a:rPr lang="zh-CN" altLang="en-US" sz="2800" dirty="0"/>
              <a:t>平台   </a:t>
            </a:r>
            <a:r>
              <a:rPr lang="en-US" altLang="zh-CN" sz="2800" dirty="0"/>
              <a:t>Object </a:t>
            </a:r>
            <a:r>
              <a:rPr lang="en-US" altLang="zh-CN" sz="2800" dirty="0" smtClean="0"/>
              <a:t>C / </a:t>
            </a:r>
            <a:r>
              <a:rPr lang="en-US" altLang="zh-CN" sz="2800" dirty="0" err="1" smtClean="0"/>
              <a:t>Swift+iOS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SDK</a:t>
            </a:r>
          </a:p>
          <a:p>
            <a:pPr>
              <a:spcAft>
                <a:spcPts val="600"/>
              </a:spcAft>
            </a:pPr>
            <a:r>
              <a:rPr lang="en-US" altLang="zh-CN" sz="2800" dirty="0"/>
              <a:t>Android </a:t>
            </a:r>
            <a:r>
              <a:rPr lang="zh-CN" altLang="en-US" sz="2800" dirty="0"/>
              <a:t>平台   </a:t>
            </a:r>
            <a:r>
              <a:rPr lang="en-US" altLang="zh-CN" sz="2800" dirty="0" err="1"/>
              <a:t>JAVA+Android</a:t>
            </a:r>
            <a:r>
              <a:rPr lang="en-US" altLang="zh-CN" sz="2800" dirty="0"/>
              <a:t> SDK</a:t>
            </a:r>
          </a:p>
          <a:p>
            <a:pPr>
              <a:spcAft>
                <a:spcPts val="600"/>
              </a:spcAft>
            </a:pPr>
            <a:r>
              <a:rPr lang="en-US" altLang="zh-CN" sz="2800" dirty="0"/>
              <a:t>Symbian</a:t>
            </a:r>
            <a:r>
              <a:rPr lang="zh-CN" altLang="en-US" sz="2800" dirty="0"/>
              <a:t>平台   </a:t>
            </a:r>
            <a:r>
              <a:rPr lang="en-US" altLang="zh-CN" sz="2800" dirty="0"/>
              <a:t>C++ and S60 SDK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811" y="3429000"/>
            <a:ext cx="2631578" cy="3061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37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1424" y="1268760"/>
            <a:ext cx="10585176" cy="5328592"/>
          </a:xfrm>
        </p:spPr>
        <p:txBody>
          <a:bodyPr>
            <a:normAutofit/>
          </a:bodyPr>
          <a:lstStyle/>
          <a:p>
            <a:pPr lvl="1" indent="-457200">
              <a:lnSpc>
                <a:spcPts val="4300"/>
              </a:lnSpc>
              <a:buFont typeface="Wingdings" pitchFamily="2" charset="2"/>
              <a:buChar char="v"/>
            </a:pPr>
            <a:r>
              <a:rPr lang="zh-CN" altLang="en-US" sz="2800" dirty="0"/>
              <a:t>机遇与挑战并存</a:t>
            </a:r>
            <a:endParaRPr lang="en-US" altLang="zh-CN" sz="2800" dirty="0"/>
          </a:p>
          <a:p>
            <a:pPr lvl="1"/>
            <a:r>
              <a:rPr lang="zh-CN" altLang="en-US" sz="2600" dirty="0" smtClean="0"/>
              <a:t>移动</a:t>
            </a:r>
            <a:r>
              <a:rPr lang="en-US" altLang="zh-CN" sz="2600" dirty="0"/>
              <a:t>Web</a:t>
            </a:r>
            <a:r>
              <a:rPr lang="zh-CN" altLang="en-US" sz="2600" dirty="0"/>
              <a:t>技术，利用浏览器、</a:t>
            </a:r>
            <a:r>
              <a:rPr lang="en-US" altLang="zh-CN" sz="2600" dirty="0"/>
              <a:t>HTML5</a:t>
            </a:r>
            <a:r>
              <a:rPr lang="zh-CN" altLang="en-US" sz="2600" dirty="0"/>
              <a:t>、</a:t>
            </a:r>
            <a:r>
              <a:rPr lang="en-US" altLang="zh-CN" sz="2600" dirty="0"/>
              <a:t>JavaScript</a:t>
            </a:r>
            <a:r>
              <a:rPr lang="zh-CN" altLang="en-US" sz="2600" dirty="0">
                <a:solidFill>
                  <a:srgbClr val="FF0000"/>
                </a:solidFill>
              </a:rPr>
              <a:t>跨平台</a:t>
            </a:r>
            <a:r>
              <a:rPr lang="zh-CN" altLang="en-US" sz="2600" dirty="0"/>
              <a:t>特性，提供通用的解决方案。一次编码，</a:t>
            </a:r>
            <a:r>
              <a:rPr lang="zh-CN" altLang="en-US" sz="2600" dirty="0" smtClean="0"/>
              <a:t>可以作为</a:t>
            </a:r>
            <a:r>
              <a:rPr lang="zh-CN" altLang="en-US" sz="2600" dirty="0"/>
              <a:t>移动站点支持手机和平板电脑，包装成客户端应用支持</a:t>
            </a:r>
            <a:r>
              <a:rPr lang="en-US" altLang="zh-CN" sz="2600" dirty="0"/>
              <a:t>Android</a:t>
            </a:r>
            <a:r>
              <a:rPr lang="zh-CN" altLang="en-US" sz="2600" dirty="0" smtClean="0"/>
              <a:t>、</a:t>
            </a:r>
            <a:r>
              <a:rPr lang="en-US" altLang="zh-CN" sz="2600" dirty="0" err="1" smtClean="0"/>
              <a:t>iOS</a:t>
            </a:r>
            <a:r>
              <a:rPr lang="zh-CN" altLang="en-US" sz="2600" dirty="0"/>
              <a:t>等主流平台。</a:t>
            </a:r>
          </a:p>
          <a:p>
            <a:pPr marL="685800" lvl="2" indent="0">
              <a:lnSpc>
                <a:spcPts val="4000"/>
              </a:lnSpc>
              <a:buNone/>
            </a:pPr>
            <a:endParaRPr lang="zh-CN" altLang="en-US" sz="2600" dirty="0">
              <a:solidFill>
                <a:schemeClr val="tx2"/>
              </a:solidFill>
            </a:endParaRP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pPr lvl="1"/>
            <a:endParaRPr lang="zh-CN" altLang="en-US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3777510"/>
            <a:ext cx="5472608" cy="296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911424" y="188640"/>
            <a:ext cx="8746847" cy="634082"/>
          </a:xfrm>
        </p:spPr>
        <p:txBody>
          <a:bodyPr/>
          <a:lstStyle/>
          <a:p>
            <a:r>
              <a:rPr lang="zh-CN" altLang="en-US" dirty="0" smtClean="0"/>
              <a:t>移动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的发展机遇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9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3565</Words>
  <Application>Microsoft Office PowerPoint</Application>
  <PresentationFormat>宽屏</PresentationFormat>
  <Paragraphs>386</Paragraphs>
  <Slides>52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8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移动互联网</vt:lpstr>
      <vt:lpstr>移动互联网的浪潮之巅</vt:lpstr>
      <vt:lpstr>中国移动互联网的三大巨擘</vt:lpstr>
      <vt:lpstr>移动设备的演化</vt:lpstr>
      <vt:lpstr>移动Web的发展机遇</vt:lpstr>
      <vt:lpstr>智能移动终端本地应用开发</vt:lpstr>
      <vt:lpstr>移动Web的发展机遇</vt:lpstr>
      <vt:lpstr>移动Web</vt:lpstr>
      <vt:lpstr>移动Web的技术优势</vt:lpstr>
      <vt:lpstr>移动Web</vt:lpstr>
      <vt:lpstr>PowerPoint 演示文稿</vt:lpstr>
      <vt:lpstr>移动Web开发框架分析</vt:lpstr>
      <vt:lpstr>移动Web开发框架分析</vt:lpstr>
      <vt:lpstr>移动Web开发框架选择</vt:lpstr>
      <vt:lpstr>移动Web开发框架选择</vt:lpstr>
      <vt:lpstr>移动Web开发框架选择</vt:lpstr>
      <vt:lpstr>PowerPoint 演示文稿</vt:lpstr>
      <vt:lpstr>移动Web开发和调试工具 </vt:lpstr>
      <vt:lpstr>移动Web开发和调试工具 </vt:lpstr>
      <vt:lpstr>移动Web开发和调试工具 </vt:lpstr>
      <vt:lpstr>PowerPoint 演示文稿</vt:lpstr>
      <vt:lpstr>响应式Web设计</vt:lpstr>
      <vt:lpstr>响应式Web设计</vt:lpstr>
      <vt:lpstr>响应式Web设计</vt:lpstr>
      <vt:lpstr>响应式Web设计</vt:lpstr>
      <vt:lpstr>响应式Web设计</vt:lpstr>
      <vt:lpstr>移动Web基本概念</vt:lpstr>
      <vt:lpstr>移动Web的基础知识</vt:lpstr>
      <vt:lpstr>移动Web的基础知识</vt:lpstr>
      <vt:lpstr>移动Web的基础知识-像素</vt:lpstr>
      <vt:lpstr>移动Web基本概念</vt:lpstr>
      <vt:lpstr>移动Web基本概念</vt:lpstr>
      <vt:lpstr>移动Web基本概念</vt:lpstr>
      <vt:lpstr>移动Web基本概念</vt:lpstr>
      <vt:lpstr>移动Web基本概念</vt:lpstr>
      <vt:lpstr>Viewport </vt:lpstr>
      <vt:lpstr>Viewport</vt:lpstr>
      <vt:lpstr>Viewport</vt:lpstr>
      <vt:lpstr>Viewport</vt:lpstr>
      <vt:lpstr>常用单位</vt:lpstr>
      <vt:lpstr>常用单位</vt:lpstr>
      <vt:lpstr>rem的适配规则</vt:lpstr>
      <vt:lpstr>rem的适配规则</vt:lpstr>
      <vt:lpstr>响应式布局的几种方式</vt:lpstr>
      <vt:lpstr>PowerPoint 演示文稿</vt:lpstr>
      <vt:lpstr>课程目标</vt:lpstr>
      <vt:lpstr>课程考核</vt:lpstr>
      <vt:lpstr>推荐书籍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移动Web发展机遇和技术优势</dc:title>
  <dc:creator>MengYi</dc:creator>
  <cp:lastModifiedBy>MengYi</cp:lastModifiedBy>
  <cp:revision>198</cp:revision>
  <dcterms:created xsi:type="dcterms:W3CDTF">2016-04-12T06:35:46Z</dcterms:created>
  <dcterms:modified xsi:type="dcterms:W3CDTF">2017-08-29T01:45:05Z</dcterms:modified>
</cp:coreProperties>
</file>