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1" r:id="rId2"/>
    <p:sldId id="258" r:id="rId3"/>
    <p:sldId id="306" r:id="rId4"/>
    <p:sldId id="310" r:id="rId5"/>
    <p:sldId id="311" r:id="rId6"/>
    <p:sldId id="305" r:id="rId7"/>
    <p:sldId id="270" r:id="rId8"/>
    <p:sldId id="297" r:id="rId9"/>
    <p:sldId id="298" r:id="rId10"/>
    <p:sldId id="263" r:id="rId11"/>
    <p:sldId id="256" r:id="rId12"/>
    <p:sldId id="265" r:id="rId13"/>
    <p:sldId id="266" r:id="rId14"/>
    <p:sldId id="307" r:id="rId15"/>
    <p:sldId id="268" r:id="rId16"/>
    <p:sldId id="292" r:id="rId17"/>
    <p:sldId id="293" r:id="rId18"/>
    <p:sldId id="294" r:id="rId19"/>
    <p:sldId id="296" r:id="rId20"/>
    <p:sldId id="308" r:id="rId21"/>
    <p:sldId id="277" r:id="rId22"/>
    <p:sldId id="309" r:id="rId23"/>
    <p:sldId id="285" r:id="rId24"/>
    <p:sldId id="304" r:id="rId25"/>
    <p:sldId id="302" r:id="rId26"/>
    <p:sldId id="303" r:id="rId27"/>
    <p:sldId id="312" r:id="rId28"/>
    <p:sldId id="313" r:id="rId29"/>
    <p:sldId id="314" r:id="rId30"/>
    <p:sldId id="28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D17"/>
    <a:srgbClr val="FFCC00"/>
    <a:srgbClr val="008000"/>
    <a:srgbClr val="0000FF"/>
    <a:srgbClr val="FFFFCC"/>
    <a:srgbClr val="FF6699"/>
    <a:srgbClr val="D60093"/>
    <a:srgbClr val="FBE655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>
      <p:cViewPr varScale="1">
        <p:scale>
          <a:sx n="69" d="100"/>
          <a:sy n="69" d="100"/>
        </p:scale>
        <p:origin x="75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把全部代码写在一个页面中会延缓页面被加载的时间，不利于功能的分工与维护。因此，在</a:t>
            </a:r>
            <a:r>
              <a:rPr lang="en-US" altLang="zh-CN" sz="1200" dirty="0" smtClean="0"/>
              <a:t>jQuery Mobile</a:t>
            </a:r>
            <a:r>
              <a:rPr lang="zh-CN" altLang="en-US" sz="1200" dirty="0" smtClean="0"/>
              <a:t>中，可以采用开发多个页面并通过</a:t>
            </a:r>
            <a:r>
              <a:rPr lang="zh-CN" altLang="en-US" sz="1200" dirty="0" smtClean="0">
                <a:solidFill>
                  <a:srgbClr val="FF0000"/>
                </a:solidFill>
              </a:rPr>
              <a:t>外部链接</a:t>
            </a:r>
            <a:r>
              <a:rPr lang="zh-CN" altLang="en-US" sz="1200" dirty="0" smtClean="0"/>
              <a:t>的方式，实现页面相互切换的效果。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37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单页面程序 </a:t>
            </a:r>
            <a:r>
              <a:rPr lang="en-US" altLang="zh-CN" dirty="0" err="1" smtClean="0"/>
              <a:t>onepage</a:t>
            </a:r>
            <a:r>
              <a:rPr lang="en-US" altLang="zh-CN" baseline="0" dirty="0" smtClean="0"/>
              <a:t> application</a:t>
            </a:r>
            <a:r>
              <a:rPr lang="zh-CN" altLang="en-US" baseline="0" dirty="0" smtClean="0"/>
              <a:t>的概念。跨域的问题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14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10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作为一款真正具有使用价值的应用，首先应该至少有两个页面，通过页面的切换来实现更多的交互。在</a:t>
            </a:r>
            <a:r>
              <a:rPr lang="en-US" altLang="zh-CN" dirty="0" smtClean="0"/>
              <a:t>JQM</a:t>
            </a:r>
            <a:r>
              <a:rPr lang="zh-CN" altLang="en-US" dirty="0" smtClean="0"/>
              <a:t>里面，页面的切换时通过链接来实现的，这跟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完全一样，有所不同的是，</a:t>
            </a:r>
            <a:r>
              <a:rPr lang="en-US" altLang="zh-CN" dirty="0" smtClean="0"/>
              <a:t>JQM</a:t>
            </a:r>
            <a:r>
              <a:rPr lang="zh-CN" altLang="en-US" dirty="0" smtClean="0"/>
              <a:t>为了使开发者能够创造出更好的交互性，提供了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种不同的切换效果。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77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00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尽管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data-theme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属性可以被添加到内容容器中， 但是建议把它添加到被分配了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data-role=“page”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属性的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div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或者容器中， 以确保背景色会在整个页面中应用。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默认情况下页面上所有的控件都会继承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page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上设置的调板，这意味着你只需设置一次便可以更改整个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page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09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可以看到类名（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-bar-a)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有着特定的结构，后缀（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）指明了其所属调板，类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则控制着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的显示。</a:t>
            </a:r>
          </a:p>
          <a:p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4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模拟器很多种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7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3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改一下数据。增加对</a:t>
            </a:r>
            <a:r>
              <a:rPr lang="en-US" altLang="zh-CN" dirty="0" smtClean="0"/>
              <a:t>data-</a:t>
            </a:r>
            <a:r>
              <a:rPr lang="zh-CN" altLang="en-US" dirty="0" smtClean="0"/>
              <a:t>属性</a:t>
            </a:r>
            <a:r>
              <a:rPr lang="zh-CN" altLang="en-US" baseline="0" dirty="0" smtClean="0"/>
              <a:t> 的说明。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26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在本实例页面中，从第一个容器切换至第二个容器时，采用的是“</a:t>
            </a:r>
            <a:r>
              <a:rPr lang="en-US" altLang="zh-CN" dirty="0" smtClean="0"/>
              <a:t>#”</a:t>
            </a:r>
            <a:r>
              <a:rPr lang="zh-CN" altLang="en-US" dirty="0" smtClean="0"/>
              <a:t>加对应“</a:t>
            </a:r>
            <a:r>
              <a:rPr lang="en-US" altLang="zh-CN" dirty="0" smtClean="0"/>
              <a:t>Id”</a:t>
            </a:r>
            <a:r>
              <a:rPr lang="zh-CN" altLang="en-US" dirty="0" smtClean="0"/>
              <a:t>的内部链接方式。因此，在一个页面中，不论相同框架的“</a:t>
            </a:r>
            <a:r>
              <a:rPr lang="en-US" altLang="zh-CN" dirty="0" smtClean="0"/>
              <a:t>page”</a:t>
            </a:r>
            <a:r>
              <a:rPr lang="zh-CN" altLang="en-US" dirty="0" smtClean="0"/>
              <a:t>容器有多少，只要对应的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号唯一，就可以通过内部链接的方式进行容器间的切换。在切换时，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会在文档中寻找对应“</a:t>
            </a:r>
            <a:r>
              <a:rPr lang="en-US" altLang="zh-CN" dirty="0" smtClean="0"/>
              <a:t>Id”</a:t>
            </a:r>
            <a:r>
              <a:rPr lang="zh-CN" altLang="en-US" dirty="0" smtClean="0"/>
              <a:t>的容器，然后通过动画的效果切换到该页面中。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5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866" y="188640"/>
            <a:ext cx="10195828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10845694" y="5255674"/>
            <a:ext cx="1154962" cy="1105166"/>
          </a:xfrm>
          <a:prstGeom prst="ellipse">
            <a:avLst/>
          </a:prstGeom>
          <a:solidFill>
            <a:srgbClr val="FBE655">
              <a:alpha val="89804"/>
            </a:srgbClr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9480376" y="4725144"/>
            <a:ext cx="1896211" cy="1698754"/>
          </a:xfrm>
          <a:prstGeom prst="ellipse">
            <a:avLst/>
          </a:prstGeom>
          <a:solidFill>
            <a:srgbClr val="FB9D17">
              <a:alpha val="89804"/>
            </a:srgbClr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8472265" y="5523854"/>
            <a:ext cx="1367564" cy="1217514"/>
          </a:xfrm>
          <a:prstGeom prst="ellipse">
            <a:avLst/>
          </a:prstGeom>
          <a:solidFill>
            <a:srgbClr val="FFCC00">
              <a:alpha val="89804"/>
            </a:srgbClr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43340" y="908720"/>
            <a:ext cx="1173777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43340" y="1052736"/>
            <a:ext cx="11737777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5" y="0"/>
            <a:ext cx="12357528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" y="0"/>
            <a:ext cx="12192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1" y="0"/>
            <a:ext cx="2952751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6671733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682998" y="560799"/>
            <a:ext cx="702471" cy="602200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91053" y="40600"/>
              <a:ext cx="181965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5" name="椭圆 23"/>
          <p:cNvSpPr>
            <a:spLocks noChangeArrowheads="1"/>
          </p:cNvSpPr>
          <p:nvPr userDrawn="1"/>
        </p:nvSpPr>
        <p:spPr bwMode="auto">
          <a:xfrm>
            <a:off x="2677343" y="4464528"/>
            <a:ext cx="723791" cy="596344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TextBox 52"/>
          <p:cNvSpPr>
            <a:spLocks noChangeArrowheads="1"/>
          </p:cNvSpPr>
          <p:nvPr userDrawn="1"/>
        </p:nvSpPr>
        <p:spPr bwMode="auto">
          <a:xfrm>
            <a:off x="2849874" y="4551511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686862" y="1815989"/>
            <a:ext cx="698607" cy="612781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849874" y="1887215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椭圆 23"/>
          <p:cNvSpPr>
            <a:spLocks noChangeArrowheads="1"/>
          </p:cNvSpPr>
          <p:nvPr userDrawn="1"/>
        </p:nvSpPr>
        <p:spPr bwMode="auto">
          <a:xfrm>
            <a:off x="2677344" y="3100845"/>
            <a:ext cx="708126" cy="622982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" name="TextBox 52"/>
          <p:cNvSpPr>
            <a:spLocks noChangeArrowheads="1"/>
          </p:cNvSpPr>
          <p:nvPr userDrawn="1"/>
        </p:nvSpPr>
        <p:spPr bwMode="auto">
          <a:xfrm>
            <a:off x="2849874" y="3183359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椭圆 23"/>
          <p:cNvSpPr>
            <a:spLocks noChangeArrowheads="1"/>
          </p:cNvSpPr>
          <p:nvPr userDrawn="1"/>
        </p:nvSpPr>
        <p:spPr bwMode="auto">
          <a:xfrm>
            <a:off x="2686862" y="5751037"/>
            <a:ext cx="723791" cy="613862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TextBox 52"/>
          <p:cNvSpPr>
            <a:spLocks noChangeArrowheads="1"/>
          </p:cNvSpPr>
          <p:nvPr userDrawn="1"/>
        </p:nvSpPr>
        <p:spPr bwMode="auto">
          <a:xfrm>
            <a:off x="2849874" y="5847655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themeroller.jquerymobil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7688" y="3356992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第四章 </a:t>
            </a:r>
            <a:r>
              <a:rPr lang="en-US" altLang="zh-CN" sz="36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页面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9656" y="1772817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多容器页面</a:t>
            </a:r>
            <a:r>
              <a:rPr lang="zh-CN" altLang="en-US" dirty="0"/>
              <a:t>结构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9866" y="1268760"/>
            <a:ext cx="10195828" cy="5256584"/>
          </a:xfrm>
        </p:spPr>
        <p:txBody>
          <a:bodyPr/>
          <a:lstStyle/>
          <a:p>
            <a:r>
              <a:rPr lang="zh-CN" altLang="en-US" sz="2700" dirty="0"/>
              <a:t>在一个页面中，可以包含一个元素属性“</a:t>
            </a:r>
            <a:r>
              <a:rPr lang="en-US" altLang="zh-CN" sz="2700" dirty="0"/>
              <a:t>data-role”</a:t>
            </a:r>
            <a:r>
              <a:rPr lang="zh-CN" altLang="en-US" sz="2700" dirty="0"/>
              <a:t>值为“</a:t>
            </a:r>
            <a:r>
              <a:rPr lang="en-US" altLang="zh-CN" sz="2700" dirty="0"/>
              <a:t>page”</a:t>
            </a:r>
            <a:r>
              <a:rPr lang="zh-CN" altLang="en-US" sz="2700" dirty="0"/>
              <a:t>的容器，也允许包含多个，从而形成</a:t>
            </a:r>
            <a:r>
              <a:rPr lang="zh-CN" altLang="en-US" sz="2700" dirty="0">
                <a:solidFill>
                  <a:srgbClr val="FF0000"/>
                </a:solidFill>
              </a:rPr>
              <a:t>多容器页面结构</a:t>
            </a:r>
            <a:r>
              <a:rPr lang="zh-CN" altLang="en-US" sz="2700" dirty="0"/>
              <a:t>。</a:t>
            </a:r>
            <a:endParaRPr lang="en-US" altLang="zh-CN" sz="2700" dirty="0"/>
          </a:p>
          <a:p>
            <a:endParaRPr lang="en-US" altLang="zh-CN" sz="2700" dirty="0"/>
          </a:p>
          <a:p>
            <a:r>
              <a:rPr lang="zh-CN" altLang="en-US" sz="2700" dirty="0"/>
              <a:t>容器之间各自独立，拥有唯一的</a:t>
            </a:r>
            <a:r>
              <a:rPr lang="en-US" altLang="zh-CN" sz="2700" dirty="0"/>
              <a:t>id</a:t>
            </a:r>
            <a:r>
              <a:rPr lang="zh-CN" altLang="en-US" sz="2700" dirty="0"/>
              <a:t>号属性。页面加载时，以堆栈的方式同时加载；容器访问时，以</a:t>
            </a:r>
            <a:r>
              <a:rPr lang="zh-CN" altLang="en-US" sz="2700" dirty="0">
                <a:solidFill>
                  <a:srgbClr val="FF0000"/>
                </a:solidFill>
              </a:rPr>
              <a:t>内部链接“</a:t>
            </a:r>
            <a:r>
              <a:rPr lang="en-US" altLang="zh-CN" sz="2700" dirty="0">
                <a:solidFill>
                  <a:srgbClr val="FF0000"/>
                </a:solidFill>
              </a:rPr>
              <a:t>#” </a:t>
            </a:r>
            <a:r>
              <a:rPr lang="zh-CN" altLang="en-US" sz="2700" dirty="0">
                <a:solidFill>
                  <a:srgbClr val="FF0000"/>
                </a:solidFill>
              </a:rPr>
              <a:t>加对应“</a:t>
            </a:r>
            <a:r>
              <a:rPr lang="en-US" altLang="zh-CN" sz="2700" dirty="0">
                <a:solidFill>
                  <a:srgbClr val="FF0000"/>
                </a:solidFill>
              </a:rPr>
              <a:t>id”</a:t>
            </a:r>
            <a:r>
              <a:rPr lang="zh-CN" altLang="en-US" sz="2700" dirty="0"/>
              <a:t>的方式进行设置。单击该链接时，</a:t>
            </a:r>
            <a:r>
              <a:rPr lang="en-US" altLang="zh-CN" sz="2700" dirty="0" err="1"/>
              <a:t>jQuery</a:t>
            </a:r>
            <a:r>
              <a:rPr lang="en-US" altLang="zh-CN" sz="2700" dirty="0"/>
              <a:t> Mobile </a:t>
            </a:r>
            <a:r>
              <a:rPr lang="zh-CN" altLang="en-US" sz="2700" dirty="0"/>
              <a:t>将在页面文档寻找对应</a:t>
            </a:r>
            <a:r>
              <a:rPr lang="en-US" altLang="zh-CN" sz="2700" dirty="0"/>
              <a:t>id</a:t>
            </a:r>
            <a:r>
              <a:rPr lang="zh-CN" altLang="en-US" sz="2700" dirty="0"/>
              <a:t>号的容器，实现容器间内容的访问。</a:t>
            </a:r>
            <a:endParaRPr lang="en-US" altLang="zh-CN" sz="27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1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409" y="260648"/>
            <a:ext cx="8871008" cy="634082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en-US" altLang="zh-CN" dirty="0"/>
              <a:t>Mobile</a:t>
            </a:r>
            <a:r>
              <a:rPr lang="zh-CN" altLang="en-US" dirty="0"/>
              <a:t>多容器页面结构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9" y="1268760"/>
            <a:ext cx="9443391" cy="7200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实例</a:t>
            </a:r>
            <a:r>
              <a:rPr lang="en-US" altLang="zh-CN" sz="2800" dirty="0"/>
              <a:t>2-1</a:t>
            </a:r>
            <a:r>
              <a:rPr lang="zh-CN" altLang="en-US" sz="2800" dirty="0"/>
              <a:t>　</a:t>
            </a:r>
            <a:r>
              <a:rPr lang="en-US" altLang="zh-CN" sz="2800" dirty="0" err="1"/>
              <a:t>jQuery</a:t>
            </a:r>
            <a:r>
              <a:rPr lang="en-US" altLang="zh-CN" sz="2800" dirty="0"/>
              <a:t> Mobile</a:t>
            </a:r>
            <a:r>
              <a:rPr lang="zh-CN" altLang="en-US" sz="2800" dirty="0"/>
              <a:t>多容器间的切换</a:t>
            </a:r>
            <a:endParaRPr lang="en-US" altLang="zh-CN" sz="2800" dirty="0"/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pic>
        <p:nvPicPr>
          <p:cNvPr id="3074" name="Picture 2" descr="http://images.51cto.com/files/uploadimg/20120911/1459148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136" y="2005761"/>
            <a:ext cx="4464496" cy="449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7409" y="1988841"/>
            <a:ext cx="4896543" cy="397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250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功能说明</a:t>
            </a:r>
            <a:r>
              <a:rPr lang="en-US" altLang="zh-CN" sz="250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500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在页面中添加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个“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data-role”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属性为“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page”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元素，作为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个页面容器。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用户在第一个容器中选择需要查看天气预报的日期，单击某天后，切换至第二个容器，显示所选日期的详细天气情况。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2871" y="610478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pages.html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25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 </a:t>
            </a:r>
            <a:r>
              <a:rPr lang="en-US" altLang="zh-CN" dirty="0" smtClean="0"/>
              <a:t>Mobile</a:t>
            </a:r>
            <a:r>
              <a:rPr lang="zh-CN" altLang="en-US" dirty="0"/>
              <a:t>多页面切换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500" dirty="0"/>
              <a:t>采用</a:t>
            </a:r>
            <a:r>
              <a:rPr lang="en-US" altLang="zh-CN" sz="2500" dirty="0">
                <a:solidFill>
                  <a:srgbClr val="FF0000"/>
                </a:solidFill>
              </a:rPr>
              <a:t>AJAX</a:t>
            </a:r>
            <a:r>
              <a:rPr lang="zh-CN" altLang="en-US" sz="2500" dirty="0">
                <a:solidFill>
                  <a:srgbClr val="FF0000"/>
                </a:solidFill>
              </a:rPr>
              <a:t>请求</a:t>
            </a:r>
            <a:r>
              <a:rPr lang="zh-CN" altLang="en-US" sz="2500" dirty="0"/>
              <a:t>的方式打开新页面。</a:t>
            </a:r>
          </a:p>
          <a:p>
            <a:pPr>
              <a:spcAft>
                <a:spcPts val="600"/>
              </a:spcAft>
            </a:pPr>
            <a:r>
              <a:rPr lang="zh-CN" altLang="en-US" sz="2500" dirty="0"/>
              <a:t>注入主页面的内容是以“</a:t>
            </a:r>
            <a:r>
              <a:rPr lang="en-US" altLang="zh-CN" sz="2500" dirty="0"/>
              <a:t>page”</a:t>
            </a:r>
            <a:r>
              <a:rPr lang="zh-CN" altLang="en-US" sz="2500" dirty="0"/>
              <a:t>为目标，“</a:t>
            </a:r>
            <a:r>
              <a:rPr lang="en-US" altLang="zh-CN" sz="2500" dirty="0"/>
              <a:t>page”</a:t>
            </a:r>
            <a:r>
              <a:rPr lang="zh-CN" altLang="en-US" sz="2500" dirty="0"/>
              <a:t>以外的内容将不会被注入主页面中；且必须确保外部加载页面</a:t>
            </a:r>
            <a:r>
              <a:rPr lang="en-US" altLang="zh-CN" sz="2500" dirty="0"/>
              <a:t>URL</a:t>
            </a:r>
            <a:r>
              <a:rPr lang="zh-CN" altLang="en-US" sz="2500" dirty="0"/>
              <a:t>地址的唯一性。</a:t>
            </a:r>
          </a:p>
          <a:p>
            <a:pPr>
              <a:spcAft>
                <a:spcPts val="600"/>
              </a:spcAft>
            </a:pPr>
            <a:r>
              <a:rPr lang="zh-CN" altLang="en-US" sz="2500" dirty="0"/>
              <a:t>在</a:t>
            </a:r>
            <a:r>
              <a:rPr lang="en-US" altLang="zh-CN" sz="2500" dirty="0"/>
              <a:t>jQuery Mobile</a:t>
            </a:r>
            <a:r>
              <a:rPr lang="zh-CN" altLang="en-US" sz="2500" dirty="0"/>
              <a:t>中，可以采用开发多个页面并通过</a:t>
            </a:r>
            <a:r>
              <a:rPr lang="zh-CN" altLang="en-US" sz="2500" dirty="0">
                <a:solidFill>
                  <a:srgbClr val="FF0000"/>
                </a:solidFill>
              </a:rPr>
              <a:t>外部链接</a:t>
            </a:r>
            <a:r>
              <a:rPr lang="zh-CN" altLang="en-US" sz="2500" dirty="0"/>
              <a:t>的方式，实现页面相互切换的效果。该页面将脱离整个</a:t>
            </a:r>
            <a:r>
              <a:rPr lang="en-US" altLang="zh-CN" sz="2500" dirty="0"/>
              <a:t>jQuery Mobile</a:t>
            </a:r>
            <a:r>
              <a:rPr lang="zh-CN" altLang="en-US" sz="2500" dirty="0"/>
              <a:t>的主页面环境，以独自打开的页面效果在浏览器中显示。</a:t>
            </a:r>
          </a:p>
          <a:p>
            <a:pPr>
              <a:spcAft>
                <a:spcPts val="600"/>
              </a:spcAft>
            </a:pP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623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5400" y="188640"/>
            <a:ext cx="8943017" cy="634082"/>
          </a:xfrm>
        </p:spPr>
        <p:txBody>
          <a:bodyPr>
            <a:noAutofit/>
          </a:bodyPr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外部页面链接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1" y="1268760"/>
            <a:ext cx="9721080" cy="5328592"/>
          </a:xfrm>
        </p:spPr>
        <p:txBody>
          <a:bodyPr>
            <a:normAutofit/>
          </a:bodyPr>
          <a:lstStyle/>
          <a:p>
            <a:pPr lvl="1" indent="-457200">
              <a:lnSpc>
                <a:spcPts val="4300"/>
              </a:lnSpc>
              <a:buFont typeface="Wingdings" pitchFamily="2" charset="2"/>
              <a:buChar char="v"/>
            </a:pPr>
            <a:r>
              <a:rPr lang="zh-CN" altLang="en-US" sz="2600" dirty="0"/>
              <a:t>设置外部页面链接的方法</a:t>
            </a:r>
          </a:p>
          <a:p>
            <a:pPr marL="0" lvl="1">
              <a:lnSpc>
                <a:spcPts val="4300"/>
              </a:lnSpc>
            </a:pPr>
            <a:r>
              <a:rPr lang="zh-CN" altLang="en-US" sz="2600" dirty="0"/>
              <a:t>     在</a:t>
            </a:r>
            <a:r>
              <a:rPr lang="en-US" altLang="zh-CN" sz="2600" dirty="0"/>
              <a:t>&lt;a&gt;</a:t>
            </a:r>
            <a:r>
              <a:rPr lang="zh-CN" altLang="en-US" sz="2600" dirty="0"/>
              <a:t>中增加</a:t>
            </a:r>
            <a:r>
              <a:rPr lang="en-US" altLang="zh-CN" sz="2600" dirty="0" err="1"/>
              <a:t>rel</a:t>
            </a:r>
            <a:r>
              <a:rPr lang="zh-CN" altLang="en-US" sz="2600" dirty="0"/>
              <a:t>属性，并将属性值设为</a:t>
            </a:r>
            <a:r>
              <a:rPr lang="en-US" altLang="zh-CN" sz="2600" dirty="0"/>
              <a:t>external</a:t>
            </a:r>
          </a:p>
          <a:p>
            <a:pPr lvl="1" indent="-457200">
              <a:lnSpc>
                <a:spcPts val="4300"/>
              </a:lnSpc>
              <a:buFont typeface="Wingdings" pitchFamily="2" charset="2"/>
              <a:buChar char="v"/>
            </a:pPr>
            <a:endParaRPr lang="zh-CN" altLang="en-US" sz="2600" dirty="0"/>
          </a:p>
          <a:p>
            <a:pPr marL="685800" lvl="2" indent="0">
              <a:lnSpc>
                <a:spcPts val="4000"/>
              </a:lnSpc>
              <a:buNone/>
            </a:pPr>
            <a:endParaRPr lang="zh-CN" altLang="en-US" sz="2600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31504" y="2992424"/>
            <a:ext cx="7848872" cy="124649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="about.html" </a:t>
            </a:r>
            <a:r>
              <a:rPr lang="en-US" altLang="zh-CN" sz="2500" dirty="0" err="1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25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="external"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defRPr/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&lt;h4&gt;</a:t>
            </a: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Onest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&lt;/h4&gt;</a:t>
            </a:r>
          </a:p>
          <a:p>
            <a:pPr>
              <a:defRPr/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&lt;/a&gt;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600056" y="508518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pages.html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9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5800" y="184673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5800" y="309195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页面切换效果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5800" y="449509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对话框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5800" y="5748483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页面主题化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4287987" y="601524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认识与下载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jQuery Mobile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9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页面切换效果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浏览器支持</a:t>
            </a:r>
            <a:endParaRPr lang="en-US" altLang="zh-CN" dirty="0" smtClean="0"/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500" dirty="0"/>
              <a:t> </a:t>
            </a:r>
            <a:r>
              <a:rPr lang="en-US" altLang="zh-CN" sz="2500" dirty="0" err="1"/>
              <a:t>jQuery</a:t>
            </a:r>
            <a:r>
              <a:rPr lang="en-US" altLang="zh-CN" sz="2500" dirty="0"/>
              <a:t> Mobile </a:t>
            </a:r>
            <a:r>
              <a:rPr lang="zh-CN" altLang="en-US" sz="2500" dirty="0"/>
              <a:t>提供了各种页面切换到下一个页面的效果。</a:t>
            </a:r>
            <a:endParaRPr lang="en-US" altLang="zh-CN" sz="2500" dirty="0"/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500" dirty="0"/>
              <a:t>为了实现页面切换效果，浏览器必须支持 </a:t>
            </a:r>
            <a:r>
              <a:rPr lang="en-US" altLang="zh-CN" sz="2500" dirty="0"/>
              <a:t>CSS3 3D </a:t>
            </a:r>
            <a:r>
              <a:rPr lang="zh-CN" altLang="en-US" sz="2500" dirty="0"/>
              <a:t>切换。如： </a:t>
            </a:r>
            <a:r>
              <a:rPr lang="en-US" altLang="zh-CN" sz="2500" dirty="0"/>
              <a:t>Internet Explorer 10 +</a:t>
            </a:r>
            <a:r>
              <a:rPr lang="zh-CN" altLang="en-US" sz="2500" dirty="0"/>
              <a:t>、火狐、</a:t>
            </a:r>
            <a:r>
              <a:rPr lang="en-US" altLang="zh-CN" sz="2500" dirty="0"/>
              <a:t>Chrome</a:t>
            </a:r>
            <a:r>
              <a:rPr lang="zh-CN" altLang="en-US" sz="2500" dirty="0"/>
              <a:t>、</a:t>
            </a:r>
            <a:r>
              <a:rPr lang="en-US" altLang="zh-CN" sz="2500" dirty="0"/>
              <a:t>Safari</a:t>
            </a:r>
            <a:r>
              <a:rPr lang="zh-CN" altLang="en-US" sz="2500" dirty="0"/>
              <a:t>支持 </a:t>
            </a:r>
            <a:r>
              <a:rPr lang="en-US" altLang="zh-CN" sz="2500" dirty="0"/>
              <a:t>3D</a:t>
            </a:r>
            <a:r>
              <a:rPr lang="zh-CN" altLang="en-US" sz="2500" dirty="0"/>
              <a:t>切换。 </a:t>
            </a:r>
            <a:r>
              <a:rPr lang="en-US" altLang="zh-CN" sz="2500" dirty="0"/>
              <a:t>Opera </a:t>
            </a:r>
            <a:r>
              <a:rPr lang="zh-CN" altLang="en-US" sz="2500" dirty="0"/>
              <a:t>不支持 。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500" dirty="0"/>
              <a:t>在 </a:t>
            </a:r>
            <a:r>
              <a:rPr lang="en-US" altLang="zh-CN" sz="2500" dirty="0" err="1"/>
              <a:t>jQuery</a:t>
            </a:r>
            <a:r>
              <a:rPr lang="en-US" altLang="zh-CN" sz="2500" dirty="0"/>
              <a:t> Mobile </a:t>
            </a:r>
            <a:r>
              <a:rPr lang="zh-CN" altLang="en-US" sz="2500" dirty="0"/>
              <a:t>的所有链接上，</a:t>
            </a:r>
            <a:r>
              <a:rPr lang="zh-CN" altLang="en-US" sz="2500" dirty="0">
                <a:solidFill>
                  <a:srgbClr val="FF0000"/>
                </a:solidFill>
              </a:rPr>
              <a:t>默认使用淡入淡出</a:t>
            </a:r>
            <a:r>
              <a:rPr lang="zh-CN" altLang="en-US" sz="2500" dirty="0"/>
              <a:t>的效果（如果浏览器支持）。</a:t>
            </a:r>
          </a:p>
        </p:txBody>
      </p:sp>
    </p:spTree>
    <p:extLst>
      <p:ext uri="{BB962C8B-B14F-4D97-AF65-F5344CB8AC3E}">
        <p14:creationId xmlns:p14="http://schemas.microsoft.com/office/powerpoint/2010/main" val="9140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页面切换效果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1584176"/>
          </a:xfrm>
        </p:spPr>
        <p:txBody>
          <a:bodyPr/>
          <a:lstStyle/>
          <a:p>
            <a:pPr>
              <a:spcBef>
                <a:spcPts val="920"/>
              </a:spcBef>
            </a:pPr>
            <a:r>
              <a:rPr lang="zh-CN" altLang="en-US" dirty="0" smtClean="0"/>
              <a:t>浏览器支持页面切换效果的使用条件</a:t>
            </a:r>
            <a:endParaRPr lang="en-US" altLang="zh-CN" dirty="0" smtClean="0"/>
          </a:p>
          <a:p>
            <a:pPr lvl="1">
              <a:spcBef>
                <a:spcPts val="920"/>
              </a:spcBef>
            </a:pPr>
            <a:r>
              <a:rPr lang="zh-CN" altLang="en-US" sz="2500" dirty="0"/>
              <a:t>页面切换效果可被应用于任何使用 </a:t>
            </a:r>
            <a:r>
              <a:rPr lang="en-US" altLang="zh-CN" sz="2500" dirty="0">
                <a:solidFill>
                  <a:srgbClr val="FF0000"/>
                </a:solidFill>
              </a:rPr>
              <a:t>data-transition</a:t>
            </a:r>
            <a:r>
              <a:rPr lang="en-US" altLang="zh-CN" sz="2500" dirty="0"/>
              <a:t> </a:t>
            </a:r>
            <a:r>
              <a:rPr lang="zh-CN" altLang="en-US" sz="2500" dirty="0"/>
              <a:t>属性的</a:t>
            </a:r>
            <a:r>
              <a:rPr lang="zh-CN" altLang="en-US" sz="2500" dirty="0">
                <a:solidFill>
                  <a:srgbClr val="FF0000"/>
                </a:solidFill>
              </a:rPr>
              <a:t>链接或表单</a:t>
            </a:r>
            <a:r>
              <a:rPr lang="zh-CN" altLang="en-US" sz="2500" dirty="0"/>
              <a:t>提交：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1904659" y="3429000"/>
            <a:ext cx="7686241" cy="1400383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anylink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data-transition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="slide"&gt;</a:t>
            </a:r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切换到第二个页面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&lt;/a&gt;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6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页面切换效果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648072"/>
          </a:xfrm>
        </p:spPr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data-transition </a:t>
            </a:r>
            <a:r>
              <a:rPr lang="zh-CN" altLang="en-US" dirty="0" smtClean="0"/>
              <a:t>属性后页面切换效果</a:t>
            </a:r>
            <a:br>
              <a:rPr lang="zh-CN" altLang="en-US" dirty="0" smtClean="0"/>
            </a:b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82328"/>
              </p:ext>
            </p:extLst>
          </p:nvPr>
        </p:nvGraphicFramePr>
        <p:xfrm>
          <a:off x="2927648" y="1916832"/>
          <a:ext cx="6624736" cy="462901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页面切换</a:t>
                      </a:r>
                    </a:p>
                  </a:txBody>
                  <a:tcPr marL="20131" marR="20131" marT="10066" marB="10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0131" marR="20131" marT="10066" marB="1006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6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fade</a:t>
                      </a:r>
                    </a:p>
                  </a:txBody>
                  <a:tcPr marL="20131" marR="20131" marT="10066" marB="10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默认。淡入到下一页</a:t>
                      </a:r>
                    </a:p>
                  </a:txBody>
                  <a:tcPr marL="20131" marR="20131" marT="10066" marB="1006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56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flip</a:t>
                      </a:r>
                      <a:endParaRPr lang="en-US" sz="2500" dirty="0"/>
                    </a:p>
                  </a:txBody>
                  <a:tcPr marL="20131" marR="20131" marT="10066" marB="10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从后向前翻转到下一页</a:t>
                      </a:r>
                    </a:p>
                  </a:txBody>
                  <a:tcPr marL="20131" marR="20131" marT="10066" marB="1006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56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flow</a:t>
                      </a:r>
                      <a:endParaRPr lang="en-US" sz="2500" dirty="0"/>
                    </a:p>
                  </a:txBody>
                  <a:tcPr marL="20131" marR="20131" marT="10066" marB="10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抛出当前页，进入下一页</a:t>
                      </a:r>
                    </a:p>
                  </a:txBody>
                  <a:tcPr marL="20131" marR="20131" marT="10066" marB="1006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56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pop</a:t>
                      </a:r>
                      <a:endParaRPr lang="en-US" sz="2500" dirty="0"/>
                    </a:p>
                  </a:txBody>
                  <a:tcPr marL="20131" marR="20131" marT="10066" marB="10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像弹出窗口一样进入下一页</a:t>
                      </a:r>
                    </a:p>
                  </a:txBody>
                  <a:tcPr marL="20131" marR="20131" marT="10066" marB="1006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9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slide</a:t>
                      </a:r>
                      <a:endParaRPr lang="en-US" sz="2500" dirty="0"/>
                    </a:p>
                  </a:txBody>
                  <a:tcPr marL="20131" marR="20131" marT="10066" marB="10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从右到左滑动到下一页</a:t>
                      </a:r>
                    </a:p>
                  </a:txBody>
                  <a:tcPr marL="20131" marR="20131" marT="10066" marB="1006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41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slidefade</a:t>
                      </a:r>
                      <a:endParaRPr lang="en-US" sz="2500" dirty="0"/>
                    </a:p>
                  </a:txBody>
                  <a:tcPr marL="20131" marR="20131" marT="10066" marB="10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从右到左滑动并淡入到下一页</a:t>
                      </a:r>
                    </a:p>
                  </a:txBody>
                  <a:tcPr marL="20131" marR="20131" marT="10066" marB="1006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25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slideup</a:t>
                      </a:r>
                      <a:endParaRPr lang="en-US" sz="2500" dirty="0"/>
                    </a:p>
                  </a:txBody>
                  <a:tcPr marL="20131" marR="20131" marT="10066" marB="10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从下到上滑动到下一页</a:t>
                      </a:r>
                    </a:p>
                  </a:txBody>
                  <a:tcPr marL="20131" marR="20131" marT="10066" marB="1006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41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slidedown</a:t>
                      </a:r>
                      <a:endParaRPr lang="en-US" sz="2500" dirty="0"/>
                    </a:p>
                  </a:txBody>
                  <a:tcPr marL="20131" marR="20131" marT="10066" marB="10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从上到下滑动到下一页</a:t>
                      </a:r>
                    </a:p>
                  </a:txBody>
                  <a:tcPr marL="20131" marR="20131" marT="10066" marB="1006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56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turn</a:t>
                      </a:r>
                      <a:endParaRPr lang="en-US" sz="2500" dirty="0"/>
                    </a:p>
                  </a:txBody>
                  <a:tcPr marL="20131" marR="20131" marT="10066" marB="10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翻到下一页</a:t>
                      </a:r>
                    </a:p>
                  </a:txBody>
                  <a:tcPr marL="20131" marR="20131" marT="10066" marB="1006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56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none</a:t>
                      </a:r>
                      <a:endParaRPr lang="en-US" sz="2500" dirty="0"/>
                    </a:p>
                  </a:txBody>
                  <a:tcPr marL="20131" marR="20131" marT="10066" marB="10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没有切换效果</a:t>
                      </a:r>
                    </a:p>
                  </a:txBody>
                  <a:tcPr marL="20131" marR="20131" marT="10066" marB="1006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2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页面切换效果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982638" cy="3096344"/>
          </a:xfrm>
        </p:spPr>
        <p:txBody>
          <a:bodyPr/>
          <a:lstStyle/>
          <a:p>
            <a:pPr>
              <a:spcBef>
                <a:spcPts val="920"/>
              </a:spcBef>
            </a:pPr>
            <a:r>
              <a:rPr lang="en-US" altLang="zh-CN" dirty="0" smtClean="0"/>
              <a:t>data-direction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spcBef>
                <a:spcPts val="920"/>
              </a:spcBef>
            </a:pPr>
            <a:r>
              <a:rPr lang="zh-CN" altLang="en-US" sz="2500" dirty="0"/>
              <a:t>所有效果支持</a:t>
            </a:r>
            <a:r>
              <a:rPr lang="zh-CN" altLang="en-US" sz="2500" dirty="0">
                <a:solidFill>
                  <a:srgbClr val="FF0000"/>
                </a:solidFill>
              </a:rPr>
              <a:t>后退行为</a:t>
            </a:r>
            <a:r>
              <a:rPr lang="zh-CN" altLang="en-US" sz="2500" dirty="0"/>
              <a:t>。</a:t>
            </a:r>
          </a:p>
          <a:p>
            <a:pPr lvl="1">
              <a:spcBef>
                <a:spcPts val="920"/>
              </a:spcBef>
            </a:pPr>
            <a:r>
              <a:rPr lang="zh-CN" altLang="en-US" sz="2500" dirty="0"/>
              <a:t>例如，如果想要页面从左向右滑动，而不是从右向左滑动， 设置</a:t>
            </a:r>
            <a:r>
              <a:rPr lang="en-US" altLang="zh-CN" sz="2500" dirty="0"/>
              <a:t>data-direction </a:t>
            </a:r>
            <a:r>
              <a:rPr lang="zh-CN" altLang="en-US" sz="2500" dirty="0"/>
              <a:t>属性的值为“</a:t>
            </a:r>
            <a:r>
              <a:rPr lang="en-US" altLang="zh-CN" sz="2500" dirty="0"/>
              <a:t>reverse”</a:t>
            </a:r>
            <a:r>
              <a:rPr lang="zh-CN" altLang="en-US" sz="2500" dirty="0"/>
              <a:t>。</a:t>
            </a:r>
            <a:br>
              <a:rPr lang="zh-CN" altLang="en-US" sz="2500" dirty="0"/>
            </a:br>
            <a:endParaRPr lang="zh-CN" altLang="en-US" sz="2500" dirty="0"/>
          </a:p>
          <a:p>
            <a:pPr>
              <a:spcBef>
                <a:spcPts val="920"/>
              </a:spcBef>
            </a:pPr>
            <a:endParaRPr lang="en-US" altLang="zh-CN" dirty="0" smtClean="0"/>
          </a:p>
        </p:txBody>
      </p:sp>
      <p:sp>
        <p:nvSpPr>
          <p:cNvPr id="5" name="TextBox 3"/>
          <p:cNvSpPr txBox="1"/>
          <p:nvPr/>
        </p:nvSpPr>
        <p:spPr>
          <a:xfrm>
            <a:off x="649866" y="4005064"/>
            <a:ext cx="11134766" cy="189282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anylink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data-transition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="slide"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data-direction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="reverse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       切换到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第二个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a&gt;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9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 smtClean="0"/>
              <a:t>页面切换效果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1296144"/>
          </a:xfrm>
        </p:spPr>
        <p:txBody>
          <a:bodyPr/>
          <a:lstStyle/>
          <a:p>
            <a:pPr>
              <a:spcBef>
                <a:spcPts val="920"/>
              </a:spcBef>
            </a:pPr>
            <a:r>
              <a:rPr lang="zh-CN" altLang="en-US" dirty="0" smtClean="0"/>
              <a:t>实例制作</a:t>
            </a:r>
            <a:endParaRPr lang="en-US" altLang="zh-CN" dirty="0" smtClean="0"/>
          </a:p>
          <a:p>
            <a:pPr lvl="1">
              <a:spcBef>
                <a:spcPts val="920"/>
              </a:spcBef>
            </a:pPr>
            <a:r>
              <a:rPr lang="zh-CN" altLang="en-US" sz="2500" dirty="0"/>
              <a:t>请参照下边两个效果图完成页面制作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58" y="2681779"/>
            <a:ext cx="4657725" cy="248684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FF66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60" y="2697545"/>
            <a:ext cx="4148138" cy="248684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FF66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567608" y="5538110"/>
            <a:ext cx="7188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效果图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                           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效果图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7680176" y="1349766"/>
            <a:ext cx="331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demo4_2.html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42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5800" y="184673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5800" y="309195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页面切换效果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5800" y="449509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对话框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5800" y="5748483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页面主题化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4287987" y="601524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认识与下载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jQuery Mobile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5800" y="184673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5800" y="309195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页面切换效果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5800" y="449509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对话框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5800" y="5748483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页面主题化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4287987" y="601524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认识与下载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jQuery Mobile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9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1296144"/>
          </a:xfrm>
        </p:spPr>
        <p:txBody>
          <a:bodyPr/>
          <a:lstStyle/>
          <a:p>
            <a:r>
              <a:rPr lang="zh-CN" altLang="en-US" dirty="0"/>
              <a:t>对话框</a:t>
            </a:r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9456" y="2011760"/>
            <a:ext cx="986509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5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链接元素中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添加“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500" dirty="0" err="1"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属性，并将该属性值设置为“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dialog”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单击该链接时，打开的页面将以一个对话框的形式展示在浏览器中。单击对话框中的任意链接时，打开的对话框将自动关闭，并以“回退”的形式切换至上一页。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3545" y="4725144"/>
            <a:ext cx="10801200" cy="129266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&lt;a 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 "about.htm"  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="dialog"   </a:t>
            </a:r>
            <a:r>
              <a:rPr lang="en-US" altLang="zh-CN" sz="26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data-transition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="pop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对话框  </a:t>
            </a:r>
          </a:p>
          <a:p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&lt;/a&gt; 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4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5800" y="184673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5800" y="309195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页面切换效果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5800" y="449509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对话框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5800" y="5748483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页面主题化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4287987" y="601524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认识与下载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jQuery Mobile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6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页面主题化</a:t>
            </a:r>
            <a:endParaRPr lang="zh-CN" altLang="en-US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9866" y="1278773"/>
            <a:ext cx="104866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Mobile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拥有一个丰富的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主题化系统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 可以控制如何显示一个页面的样式。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共有五种不同的样式主题，从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"a"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"e" -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每种主题带有不同颜色的按钮、栏、内容块等。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776" y="3573016"/>
            <a:ext cx="6338860" cy="280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4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页面主题化</a:t>
            </a:r>
            <a:endParaRPr lang="zh-CN" altLang="en-US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9866" y="1278772"/>
            <a:ext cx="9550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Mobile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内置的页面主题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799" y="2060849"/>
            <a:ext cx="2547938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88" y="2087836"/>
            <a:ext cx="2808287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838" y="2060848"/>
            <a:ext cx="2916237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63" y="4365899"/>
            <a:ext cx="27273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87" y="4365899"/>
            <a:ext cx="2736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600" y="4365899"/>
            <a:ext cx="26765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6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页面主</a:t>
            </a:r>
            <a:r>
              <a:rPr lang="zh-CN" altLang="en-US" dirty="0"/>
              <a:t>题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9866" y="1259686"/>
            <a:ext cx="9399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建议把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data-theme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属性添加到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data-role=“page”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属性的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div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或者容器中， 以确保背景色会在整个页面中应用。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6043" y="2712313"/>
            <a:ext cx="7632848" cy="143885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800" dirty="0"/>
              <a:t>&lt;div data-role="header" data-theme="b"&gt;&lt;/div&gt;</a:t>
            </a:r>
          </a:p>
          <a:p>
            <a:pPr>
              <a:lnSpc>
                <a:spcPts val="3500"/>
              </a:lnSpc>
            </a:pPr>
            <a:r>
              <a:rPr lang="en-US" altLang="zh-CN" sz="2800" dirty="0"/>
              <a:t>&lt;div data-role="content" data-theme="a"&gt;&lt;/div&gt;</a:t>
            </a:r>
          </a:p>
          <a:p>
            <a:pPr>
              <a:lnSpc>
                <a:spcPts val="3500"/>
              </a:lnSpc>
            </a:pPr>
            <a:r>
              <a:rPr lang="en-US" altLang="zh-CN" sz="2800" dirty="0"/>
              <a:t>&lt;div data-role="footer" data-theme="e"&gt;&lt;/div&gt;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43" y="4588132"/>
            <a:ext cx="714843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7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添加新主题</a:t>
            </a:r>
            <a:endParaRPr lang="zh-CN" altLang="en-US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9866" y="1340768"/>
            <a:ext cx="918166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可以自定义新主题。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通过编辑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文件（如已下载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）来添加或编辑新主题。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添加一段样式，用字母名（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f-z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）对类进行重命名，然后调整为喜欢的颜色和字体即可。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工具条添加类：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-bar-(a-z) 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文本内容添加类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-body-(a-z) 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页面添加类：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-page-theme-(a-z) 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9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添加新主题</a:t>
            </a:r>
            <a:endParaRPr lang="zh-CN" altLang="en-US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77646" y="1268760"/>
            <a:ext cx="4386305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&lt;style&gt;</a:t>
            </a:r>
          </a:p>
          <a:p>
            <a:r>
              <a:rPr lang="en-US" altLang="zh-CN" sz="2800" dirty="0" smtClean="0"/>
              <a:t>  .</a:t>
            </a:r>
            <a:r>
              <a:rPr lang="en-US" altLang="zh-CN" sz="2800" dirty="0" err="1">
                <a:solidFill>
                  <a:srgbClr val="FF0000"/>
                </a:solidFill>
              </a:rPr>
              <a:t>ui</a:t>
            </a:r>
            <a:r>
              <a:rPr lang="en-US" altLang="zh-CN" sz="2800" dirty="0">
                <a:solidFill>
                  <a:srgbClr val="FF0000"/>
                </a:solidFill>
              </a:rPr>
              <a:t>-bar</a:t>
            </a:r>
            <a:r>
              <a:rPr lang="en-US" altLang="zh-CN" sz="2800" dirty="0"/>
              <a:t>-f</a:t>
            </a:r>
          </a:p>
          <a:p>
            <a:r>
              <a:rPr lang="en-US" altLang="zh-CN" sz="2800" dirty="0" smtClean="0"/>
              <a:t>  {</a:t>
            </a:r>
            <a:endParaRPr lang="en-US" altLang="zh-CN" sz="2800" dirty="0"/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color:green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background-color:yellow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 smtClean="0"/>
              <a:t>  }</a:t>
            </a:r>
            <a:endParaRPr lang="en-US" altLang="zh-CN" sz="2800" dirty="0"/>
          </a:p>
          <a:p>
            <a:r>
              <a:rPr lang="en-US" altLang="zh-CN" sz="2800" dirty="0"/>
              <a:t>&lt;/style</a:t>
            </a:r>
            <a:r>
              <a:rPr lang="en-US" altLang="zh-CN" sz="2800" dirty="0" smtClean="0"/>
              <a:t>&gt;</a:t>
            </a:r>
            <a:endParaRPr lang="en-US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1256478" y="5013176"/>
            <a:ext cx="6532873" cy="138499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zh-CN" sz="2800" dirty="0"/>
              <a:t>&lt;div data-role="header" data-theme="f"&gt;</a:t>
            </a:r>
          </a:p>
          <a:p>
            <a:r>
              <a:rPr lang="en-US" altLang="zh-CN" sz="2800" dirty="0"/>
              <a:t>    &lt;h1&gt;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"f"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主题的标题</a:t>
            </a:r>
            <a:r>
              <a:rPr lang="en-US" altLang="zh-CN" sz="2800" dirty="0"/>
              <a:t>&lt;/h1&gt;</a:t>
            </a:r>
          </a:p>
          <a:p>
            <a:r>
              <a:rPr lang="en-US" altLang="zh-CN" sz="2800" dirty="0"/>
              <a:t>&lt;/div&gt;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412776"/>
            <a:ext cx="4910377" cy="8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2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自定义主题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1411047"/>
            <a:ext cx="2736304" cy="4527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599" y="1395855"/>
            <a:ext cx="2704762" cy="44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847" y="1376807"/>
            <a:ext cx="2742857" cy="451428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491974" y="6265545"/>
            <a:ext cx="331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index.html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2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ThemeRoller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://themeroller.jquerymobile.com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30" y="3140968"/>
            <a:ext cx="5283900" cy="117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jQuery </a:t>
            </a:r>
            <a:r>
              <a:rPr lang="en-US" altLang="zh-CN" dirty="0"/>
              <a:t>Mobile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96752"/>
            <a:ext cx="10486694" cy="5155138"/>
          </a:xfrm>
        </p:spPr>
        <p:txBody>
          <a:bodyPr/>
          <a:lstStyle/>
          <a:p>
            <a:r>
              <a:rPr lang="en-US" altLang="zh-CN" sz="2800" dirty="0"/>
              <a:t>jQuery Mobile</a:t>
            </a:r>
          </a:p>
          <a:p>
            <a:pPr marL="4320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dirty="0"/>
              <a:t>jQuery Mobile</a:t>
            </a:r>
            <a:r>
              <a:rPr lang="zh-CN" altLang="en-US" sz="2600" dirty="0"/>
              <a:t>是</a:t>
            </a:r>
            <a:r>
              <a:rPr lang="en-US" altLang="zh-CN" sz="2600" dirty="0"/>
              <a:t>jQuery </a:t>
            </a:r>
            <a:r>
              <a:rPr lang="zh-CN" altLang="en-US" sz="2600" dirty="0"/>
              <a:t>框架的一个组件。它给主流移动平台带来了</a:t>
            </a:r>
            <a:r>
              <a:rPr lang="en-US" altLang="zh-CN" sz="2600" dirty="0"/>
              <a:t>jQuery</a:t>
            </a:r>
            <a:r>
              <a:rPr lang="zh-CN" altLang="en-US" sz="2600" dirty="0"/>
              <a:t>核心库，是一个完整统一的</a:t>
            </a:r>
            <a:r>
              <a:rPr lang="en-US" altLang="zh-CN" sz="2600" dirty="0"/>
              <a:t>jQuery</a:t>
            </a:r>
            <a:r>
              <a:rPr lang="zh-CN" altLang="en-US" sz="2600" dirty="0">
                <a:solidFill>
                  <a:srgbClr val="FF0000"/>
                </a:solidFill>
              </a:rPr>
              <a:t>移动</a:t>
            </a:r>
            <a:r>
              <a:rPr lang="en-US" altLang="zh-CN" sz="2600" dirty="0">
                <a:solidFill>
                  <a:srgbClr val="FF0000"/>
                </a:solidFill>
              </a:rPr>
              <a:t>UI</a:t>
            </a:r>
            <a:r>
              <a:rPr lang="zh-CN" altLang="en-US" sz="2600" dirty="0">
                <a:solidFill>
                  <a:srgbClr val="FF0000"/>
                </a:solidFill>
              </a:rPr>
              <a:t>框架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spcAft>
                <a:spcPts val="600"/>
              </a:spcAft>
            </a:pPr>
            <a:r>
              <a:rPr lang="zh-CN" altLang="en-US" sz="2800" dirty="0"/>
              <a:t>针对移动端浏览器的事件</a:t>
            </a:r>
            <a:endParaRPr lang="en-US" altLang="zh-CN" sz="2800" dirty="0"/>
          </a:p>
          <a:p>
            <a:pPr marL="432000" indent="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dirty="0"/>
              <a:t>触摸事件 </a:t>
            </a:r>
            <a:r>
              <a:rPr lang="en-US" altLang="zh-CN" sz="2600" dirty="0"/>
              <a:t>- </a:t>
            </a:r>
            <a:r>
              <a:rPr lang="zh-CN" altLang="en-US" sz="2600" dirty="0"/>
              <a:t>当用户触摸屏幕时触发</a:t>
            </a:r>
          </a:p>
          <a:p>
            <a:pPr marL="432000" indent="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dirty="0"/>
              <a:t>滑动事件 </a:t>
            </a:r>
            <a:r>
              <a:rPr lang="en-US" altLang="zh-CN" sz="2600" dirty="0"/>
              <a:t>- </a:t>
            </a:r>
            <a:r>
              <a:rPr lang="zh-CN" altLang="en-US" sz="2600" dirty="0"/>
              <a:t>当用户左右滑动时触发</a:t>
            </a:r>
          </a:p>
          <a:p>
            <a:pPr marL="432000" indent="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dirty="0"/>
              <a:t>定位事件 </a:t>
            </a:r>
            <a:r>
              <a:rPr lang="en-US" altLang="zh-CN" sz="2600" dirty="0"/>
              <a:t>- </a:t>
            </a:r>
            <a:r>
              <a:rPr lang="zh-CN" altLang="en-US" sz="2600" dirty="0"/>
              <a:t>当设备水平或垂直翻转时触发</a:t>
            </a:r>
          </a:p>
          <a:p>
            <a:pPr marL="432000" indent="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dirty="0"/>
              <a:t>页面事件 </a:t>
            </a:r>
            <a:r>
              <a:rPr lang="en-US" altLang="zh-CN" sz="2600" dirty="0"/>
              <a:t>- </a:t>
            </a:r>
            <a:r>
              <a:rPr lang="zh-CN" altLang="en-US" sz="2600" dirty="0"/>
              <a:t>当页面显示，隐藏，创建，加载或未加载时触发</a:t>
            </a:r>
            <a:endParaRPr lang="en-US" altLang="zh-CN" sz="2600" dirty="0"/>
          </a:p>
          <a:p>
            <a:pPr marL="432000" indent="0">
              <a:buNone/>
            </a:pP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117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4241654" y="2492897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 smtClean="0"/>
              <a:t>jQuery </a:t>
            </a:r>
            <a:r>
              <a:rPr lang="en-US" altLang="zh-CN" dirty="0"/>
              <a:t>Mobile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dirty="0"/>
              <a:t>引入</a:t>
            </a:r>
            <a:r>
              <a:rPr lang="en-US" altLang="zh-CN" sz="2800" dirty="0"/>
              <a:t>jQuery Mobile</a:t>
            </a:r>
            <a:r>
              <a:rPr lang="zh-CN" altLang="en-US" sz="2800" dirty="0"/>
              <a:t>的方法</a:t>
            </a:r>
            <a:endParaRPr lang="en-US" altLang="zh-CN" sz="2800" dirty="0"/>
          </a:p>
          <a:p>
            <a:pPr marL="774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下载</a:t>
            </a:r>
            <a:r>
              <a:rPr lang="en-US" altLang="zh-CN" sz="2400" dirty="0"/>
              <a:t>JQM</a:t>
            </a:r>
            <a:r>
              <a:rPr lang="zh-CN" altLang="en-US" sz="2400" dirty="0"/>
              <a:t>，将*</a:t>
            </a:r>
            <a:r>
              <a:rPr lang="en-US" altLang="zh-CN" sz="2400" dirty="0"/>
              <a:t>.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文件和*</a:t>
            </a:r>
            <a:r>
              <a:rPr lang="en-US" altLang="zh-CN" sz="2400" dirty="0"/>
              <a:t>.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文件包含在</a:t>
            </a:r>
            <a:r>
              <a:rPr lang="en-US" altLang="zh-CN" sz="2400" dirty="0"/>
              <a:t>web</a:t>
            </a:r>
            <a:r>
              <a:rPr lang="zh-CN" altLang="en-US" sz="2400" dirty="0"/>
              <a:t>页面中。</a:t>
            </a:r>
            <a:endParaRPr lang="en-US" altLang="zh-CN" sz="2400" dirty="0"/>
          </a:p>
          <a:p>
            <a:pPr marL="432000" indent="0">
              <a:buNone/>
            </a:pPr>
            <a:r>
              <a:rPr lang="en-US" altLang="zh-CN" sz="2400" dirty="0"/>
              <a:t>http://jquerymobile.com/download/</a:t>
            </a:r>
          </a:p>
          <a:p>
            <a:pPr marL="774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直接引用</a:t>
            </a:r>
            <a:r>
              <a:rPr lang="en-US" altLang="zh-CN" sz="2400" dirty="0"/>
              <a:t>CDN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32000" indent="0">
              <a:buNone/>
            </a:pPr>
            <a:r>
              <a:rPr lang="en-US" altLang="zh-CN" sz="2000" dirty="0"/>
              <a:t>&lt;link </a:t>
            </a:r>
            <a:r>
              <a:rPr lang="en-US" altLang="zh-CN" sz="2000" dirty="0" err="1"/>
              <a:t>rel</a:t>
            </a:r>
            <a:r>
              <a:rPr lang="en-US" altLang="zh-CN" sz="2000" dirty="0"/>
              <a:t>="stylesheet" 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="http://code.jquery.com/mobile/1.4.5/</a:t>
            </a:r>
          </a:p>
          <a:p>
            <a:pPr marL="432000" indent="0">
              <a:buNone/>
            </a:pPr>
            <a:r>
              <a:rPr lang="en-US" altLang="zh-CN" sz="2000" dirty="0"/>
              <a:t>jquery.mobile-1.4.5.min.css" /&gt;</a:t>
            </a:r>
          </a:p>
          <a:p>
            <a:pPr marL="432000" indent="0">
              <a:buNone/>
            </a:pPr>
            <a:r>
              <a:rPr lang="en-US" altLang="zh-CN" sz="2000" dirty="0"/>
              <a:t>&lt;script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="http://code.jquery.com/jquery-1.11.1.min.js"&gt;&lt;/script&gt;</a:t>
            </a:r>
          </a:p>
          <a:p>
            <a:pPr marL="432000" indent="0">
              <a:buNone/>
            </a:pPr>
            <a:r>
              <a:rPr lang="en-US" altLang="zh-CN" sz="2000" dirty="0"/>
              <a:t>&lt;script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="http://code.jquery.com/mobile/1.4.5/jquery.mobile-1.4.5.min.js"&gt;&lt;/script&gt;</a:t>
            </a:r>
          </a:p>
          <a:p>
            <a:pPr marL="43200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94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创建移动设备模拟器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电脑端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en-US" altLang="zh-CN" sz="2600" dirty="0" smtClean="0"/>
              <a:t>Mac : </a:t>
            </a:r>
            <a:r>
              <a:rPr lang="en-US" altLang="zh-CN" sz="2600" dirty="0" err="1" smtClean="0"/>
              <a:t>Xcode</a:t>
            </a:r>
            <a:endParaRPr lang="en-US" altLang="zh-CN" sz="2600" dirty="0" smtClean="0"/>
          </a:p>
          <a:p>
            <a:pPr lvl="1">
              <a:spcAft>
                <a:spcPts val="600"/>
              </a:spcAft>
            </a:pPr>
            <a:r>
              <a:rPr lang="en-US" altLang="zh-CN" sz="2600" dirty="0" smtClean="0"/>
              <a:t>Windows : </a:t>
            </a:r>
            <a:r>
              <a:rPr lang="en-US" altLang="zh-CN" sz="2600" dirty="0" err="1" smtClean="0"/>
              <a:t>Genymotion</a:t>
            </a:r>
            <a:r>
              <a:rPr lang="zh-CN" altLang="en-US" sz="2600" dirty="0" smtClean="0"/>
              <a:t>、</a:t>
            </a:r>
            <a:r>
              <a:rPr lang="zh-CN" altLang="en-US" sz="2600" dirty="0"/>
              <a:t>夜</a:t>
            </a:r>
            <a:r>
              <a:rPr lang="zh-CN" altLang="en-US" sz="2600" dirty="0" smtClean="0"/>
              <a:t>神模拟器</a:t>
            </a:r>
            <a:endParaRPr lang="en-US" altLang="zh-CN" sz="2600" dirty="0" smtClean="0"/>
          </a:p>
          <a:p>
            <a:pPr lvl="1">
              <a:spcAft>
                <a:spcPts val="600"/>
              </a:spcAft>
            </a:pPr>
            <a:r>
              <a:rPr lang="zh-CN" altLang="en-US" sz="2600" dirty="0" smtClean="0"/>
              <a:t>浏览器自带：</a:t>
            </a:r>
            <a:r>
              <a:rPr lang="en-US" altLang="zh-CN" sz="2600" dirty="0" smtClean="0"/>
              <a:t>Chrome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Opera</a:t>
            </a:r>
          </a:p>
          <a:p>
            <a:pPr lvl="1" indent="-457200">
              <a:lnSpc>
                <a:spcPts val="4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zh-CN" altLang="en-US" sz="3000" dirty="0"/>
              <a:t>真机</a:t>
            </a:r>
            <a:endParaRPr lang="en-US" altLang="zh-CN" sz="3000" dirty="0"/>
          </a:p>
          <a:p>
            <a:pPr lvl="1"/>
            <a:r>
              <a:rPr lang="zh-CN" altLang="en-US" sz="2600" dirty="0" smtClean="0"/>
              <a:t>手机和电脑需在同一个局域网</a:t>
            </a:r>
            <a:endParaRPr lang="en-US" altLang="zh-CN" sz="26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7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5800" y="184673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5800" y="309195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页面切换效果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5800" y="449509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对话框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5800" y="5748483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页面主题化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4287987" y="601524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认识与下载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jQuery Mobile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2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en-US" altLang="zh-CN" dirty="0"/>
              <a:t>Mobile</a:t>
            </a:r>
            <a:r>
              <a:rPr lang="zh-CN" altLang="en-US" dirty="0"/>
              <a:t>页面结构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9376" y="1133675"/>
            <a:ext cx="11161240" cy="4987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&lt;!DOCTYPE html&gt; </a:t>
            </a:r>
          </a:p>
          <a:p>
            <a:pPr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&lt;html&gt; </a:t>
            </a:r>
          </a:p>
          <a:p>
            <a:pPr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&lt;head&gt; </a:t>
            </a:r>
          </a:p>
          <a:p>
            <a:pPr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&lt;meta charset="utf-8" /&gt;</a:t>
            </a:r>
          </a:p>
          <a:p>
            <a:pPr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&lt;title&gt;Hello HTML5&lt;/title&gt; </a:t>
            </a:r>
            <a:r>
              <a:rPr lang="en-US" altLang="zh-CN" sz="25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&lt;!-- title</a:t>
            </a:r>
            <a:r>
              <a:rPr lang="zh-CN" altLang="en-US" sz="25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属性值不显示</a:t>
            </a:r>
            <a:r>
              <a:rPr lang="en-US" altLang="zh-CN" sz="25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--&gt;</a:t>
            </a:r>
          </a:p>
          <a:p>
            <a:pPr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&lt;meta name=“viewport” content=“width=device-width, initial-scale=1”&gt; </a:t>
            </a:r>
            <a:r>
              <a:rPr lang="en-US" altLang="zh-CN" sz="2500" dirty="0" smtClean="0">
                <a:latin typeface="Malgun Gothic" pitchFamily="34" charset="-127"/>
                <a:ea typeface="Malgun Gothic" pitchFamily="34" charset="-127"/>
              </a:rPr>
              <a:t>        	</a:t>
            </a:r>
            <a:r>
              <a:rPr lang="en-US" altLang="zh-CN" sz="2500" b="1" dirty="0" smtClean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&lt;!-- </a:t>
            </a:r>
            <a:r>
              <a:rPr lang="zh-CN" altLang="en-US" sz="25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限定页面宽度与设备宽度一致，页面加载时的放大倍数为</a:t>
            </a:r>
            <a:r>
              <a:rPr lang="en-US" altLang="zh-CN" sz="25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1--&gt;</a:t>
            </a:r>
            <a:endParaRPr lang="en-US" altLang="zh-CN" sz="2500" b="1" dirty="0">
              <a:latin typeface="Malgun Gothic" pitchFamily="34" charset="-127"/>
              <a:ea typeface="Malgun Gothic" pitchFamily="34" charset="-127"/>
            </a:endParaRPr>
          </a:p>
          <a:p>
            <a:pPr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&lt;link </a:t>
            </a:r>
            <a:r>
              <a:rPr lang="en-US" altLang="zh-CN" sz="2500" dirty="0" err="1">
                <a:latin typeface="Malgun Gothic" pitchFamily="34" charset="-127"/>
                <a:ea typeface="Malgun Gothic" pitchFamily="34" charset="-127"/>
              </a:rPr>
              <a:t>rel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=“</a:t>
            </a:r>
            <a:r>
              <a:rPr lang="en-US" altLang="zh-CN" sz="2500" dirty="0" err="1">
                <a:latin typeface="Malgun Gothic" pitchFamily="34" charset="-127"/>
                <a:ea typeface="Malgun Gothic" pitchFamily="34" charset="-127"/>
              </a:rPr>
              <a:t>stylesheet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” </a:t>
            </a:r>
            <a:r>
              <a:rPr lang="en-US" altLang="zh-CN" sz="2500" dirty="0" err="1">
                <a:latin typeface="Malgun Gothic" pitchFamily="34" charset="-127"/>
                <a:ea typeface="Malgun Gothic" pitchFamily="34" charset="-127"/>
              </a:rPr>
              <a:t>href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=“</a:t>
            </a:r>
            <a:r>
              <a:rPr lang="en-US" altLang="zh-CN" sz="2500" dirty="0" err="1">
                <a:latin typeface="Malgun Gothic" pitchFamily="34" charset="-127"/>
                <a:ea typeface="Malgun Gothic" pitchFamily="34" charset="-127"/>
              </a:rPr>
              <a:t>css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/jquery.mobile-1.4.5.min.css” /&gt;</a:t>
            </a:r>
            <a:r>
              <a:rPr lang="en-US" altLang="zh-CN" sz="2500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endParaRPr lang="en-US" altLang="zh-CN" sz="2500" dirty="0">
              <a:latin typeface="Malgun Gothic" pitchFamily="34" charset="-127"/>
              <a:ea typeface="Malgun Gothic" pitchFamily="34" charset="-127"/>
            </a:endParaRPr>
          </a:p>
          <a:p>
            <a:pPr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&lt;script </a:t>
            </a:r>
            <a:r>
              <a:rPr lang="en-US" altLang="zh-CN" sz="2500" dirty="0" err="1">
                <a:latin typeface="Malgun Gothic" pitchFamily="34" charset="-127"/>
                <a:ea typeface="Malgun Gothic" pitchFamily="34" charset="-127"/>
              </a:rPr>
              <a:t>src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=“</a:t>
            </a:r>
            <a:r>
              <a:rPr lang="en-US" altLang="zh-CN" sz="2500" dirty="0" err="1">
                <a:latin typeface="Malgun Gothic" pitchFamily="34" charset="-127"/>
                <a:ea typeface="Malgun Gothic" pitchFamily="34" charset="-127"/>
              </a:rPr>
              <a:t>js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/jquery-2.2.2.js”&gt;&lt;/script&gt;</a:t>
            </a:r>
          </a:p>
          <a:p>
            <a:pPr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&lt;script </a:t>
            </a:r>
            <a:r>
              <a:rPr lang="en-US" altLang="zh-CN" sz="2500" dirty="0" err="1">
                <a:latin typeface="Malgun Gothic" pitchFamily="34" charset="-127"/>
                <a:ea typeface="Malgun Gothic" pitchFamily="34" charset="-127"/>
              </a:rPr>
              <a:t>src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="</a:t>
            </a:r>
            <a:r>
              <a:rPr lang="en-US" altLang="zh-CN" sz="2500" dirty="0" err="1">
                <a:latin typeface="Malgun Gothic" pitchFamily="34" charset="-127"/>
                <a:ea typeface="Malgun Gothic" pitchFamily="34" charset="-127"/>
              </a:rPr>
              <a:t>js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/jquery.mobile-1.4.5.min.js"&gt;&lt;/script&gt;</a:t>
            </a:r>
            <a:r>
              <a:rPr lang="en-US" altLang="zh-CN" sz="2500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endParaRPr lang="en-US" altLang="zh-CN" sz="2500" dirty="0" smtClean="0">
              <a:solidFill>
                <a:srgbClr val="00B0F0"/>
              </a:solidFill>
              <a:latin typeface="Malgun Gothic" pitchFamily="34" charset="-127"/>
              <a:ea typeface="Malgun Gothic" pitchFamily="34" charset="-127"/>
            </a:endParaRPr>
          </a:p>
          <a:p>
            <a:pPr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 smtClean="0">
                <a:latin typeface="Malgun Gothic" pitchFamily="34" charset="-127"/>
                <a:ea typeface="Malgun Gothic" pitchFamily="34" charset="-127"/>
              </a:rPr>
              <a:t>&lt;/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head&gt; </a:t>
            </a:r>
            <a:endParaRPr lang="zh-CN" altLang="en-US" sz="2500" dirty="0">
              <a:latin typeface="Malgun Gothic" pitchFamily="34" charset="-127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231904" y="5970261"/>
            <a:ext cx="5184576" cy="771107"/>
          </a:xfrm>
          <a:prstGeom prst="wedgeRectCallout">
            <a:avLst>
              <a:gd name="adj1" fmla="val -52359"/>
              <a:gd name="adj2" fmla="val -83003"/>
            </a:avLst>
          </a:prstGeom>
          <a:solidFill>
            <a:srgbClr val="FFFF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rgbClr val="00B0F0"/>
                </a:solidFill>
              </a:rPr>
              <a:t>引入</a:t>
            </a:r>
            <a:r>
              <a:rPr lang="en-US" altLang="zh-CN" sz="22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altLang="zh-CN" sz="2200" b="1" dirty="0" err="1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jQuery</a:t>
            </a:r>
            <a:r>
              <a:rPr lang="en-US" altLang="zh-CN" sz="22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 Mobile</a:t>
            </a:r>
            <a:r>
              <a:rPr lang="zh-CN" altLang="en-US" sz="22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样式文件、</a:t>
            </a:r>
            <a:r>
              <a:rPr lang="en-US" altLang="zh-CN" sz="22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altLang="zh-CN" sz="2200" b="1" dirty="0" err="1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jQuery</a:t>
            </a:r>
            <a:r>
              <a:rPr lang="en-US" altLang="zh-CN" sz="22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zh-CN" altLang="en-US" sz="22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脚本、</a:t>
            </a:r>
            <a:r>
              <a:rPr lang="en-US" altLang="zh-CN" sz="22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altLang="zh-CN" sz="2200" b="1" dirty="0" err="1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jQuery</a:t>
            </a:r>
            <a:r>
              <a:rPr lang="en-US" altLang="zh-CN" sz="22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 Mobile</a:t>
            </a:r>
            <a:r>
              <a:rPr lang="zh-CN" altLang="en-US" sz="22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脚本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5440" y="4293095"/>
            <a:ext cx="9649072" cy="1388111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en-US" altLang="zh-CN" dirty="0"/>
              <a:t>Mobile</a:t>
            </a:r>
            <a:r>
              <a:rPr lang="zh-CN" altLang="en-US" dirty="0"/>
              <a:t>页面结构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27448" y="980728"/>
            <a:ext cx="9325446" cy="5981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&lt;body&gt; </a:t>
            </a: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&lt;div </a:t>
            </a:r>
            <a:r>
              <a:rPr lang="en-US" altLang="zh-CN" sz="2500" dirty="0">
                <a:solidFill>
                  <a:srgbClr val="009900"/>
                </a:solidFill>
                <a:latin typeface="Malgun Gothic" pitchFamily="34" charset="-127"/>
                <a:ea typeface="Malgun Gothic" pitchFamily="34" charset="-127"/>
              </a:rPr>
              <a:t>data-role=“page”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&gt; </a:t>
            </a:r>
            <a:r>
              <a:rPr lang="en-US" altLang="zh-CN" sz="25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&lt;!-- </a:t>
            </a:r>
            <a:r>
              <a:rPr lang="zh-CN" altLang="en-US" sz="25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页</a:t>
            </a:r>
            <a:r>
              <a:rPr lang="en-US" altLang="zh-CN" sz="25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--&gt;</a:t>
            </a:r>
            <a:endParaRPr lang="en-US" altLang="zh-CN" sz="2500" dirty="0">
              <a:latin typeface="Malgun Gothic" pitchFamily="34" charset="-127"/>
              <a:ea typeface="Malgun Gothic" pitchFamily="34" charset="-127"/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	&lt;div </a:t>
            </a:r>
            <a:r>
              <a:rPr lang="en-US" altLang="zh-CN" sz="2500" dirty="0">
                <a:solidFill>
                  <a:srgbClr val="009900"/>
                </a:solidFill>
                <a:latin typeface="Malgun Gothic" pitchFamily="34" charset="-127"/>
                <a:ea typeface="Malgun Gothic" pitchFamily="34" charset="-127"/>
              </a:rPr>
              <a:t>data-role=“header”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&gt;</a:t>
            </a:r>
            <a:r>
              <a:rPr lang="en-US" altLang="zh-CN" sz="24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altLang="zh-CN" sz="25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&lt;!-- </a:t>
            </a:r>
            <a:r>
              <a:rPr lang="zh-CN" altLang="en-US" sz="25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标题</a:t>
            </a:r>
            <a:r>
              <a:rPr lang="en-US" altLang="zh-CN" sz="25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--&gt;</a:t>
            </a:r>
            <a:endParaRPr lang="en-US" altLang="zh-CN" sz="2500" dirty="0">
              <a:latin typeface="Malgun Gothic" pitchFamily="34" charset="-127"/>
              <a:ea typeface="Malgun Gothic" pitchFamily="34" charset="-127"/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    	    &lt;h1&gt;Hello HTML5&lt;/h1&gt;</a:t>
            </a: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    &lt;/div&gt;</a:t>
            </a: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    &lt;div </a:t>
            </a:r>
            <a:r>
              <a:rPr lang="en-US" altLang="zh-CN" sz="2500" dirty="0">
                <a:solidFill>
                  <a:srgbClr val="009900"/>
                </a:solidFill>
                <a:latin typeface="Malgun Gothic" pitchFamily="34" charset="-127"/>
                <a:ea typeface="Malgun Gothic" pitchFamily="34" charset="-127"/>
              </a:rPr>
              <a:t>data-role=“content”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&gt;</a:t>
            </a:r>
            <a:r>
              <a:rPr lang="en-US" altLang="zh-CN" sz="24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 &lt;!-- </a:t>
            </a:r>
            <a:r>
              <a:rPr lang="zh-CN" altLang="en-US" sz="24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内容</a:t>
            </a:r>
            <a:r>
              <a:rPr lang="en-US" altLang="zh-CN" sz="24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--&gt;</a:t>
            </a:r>
            <a:endParaRPr lang="en-US" altLang="zh-CN" sz="2500" dirty="0">
              <a:latin typeface="Malgun Gothic" pitchFamily="34" charset="-127"/>
              <a:ea typeface="Malgun Gothic" pitchFamily="34" charset="-127"/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    	    &lt;p&gt;Page content goes here.&lt;/p&gt;</a:t>
            </a: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    &lt;/div&gt;</a:t>
            </a: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	 &lt;div </a:t>
            </a:r>
            <a:r>
              <a:rPr lang="en-US" altLang="zh-CN" sz="2500" dirty="0">
                <a:solidFill>
                  <a:srgbClr val="009900"/>
                </a:solidFill>
                <a:latin typeface="Malgun Gothic" pitchFamily="34" charset="-127"/>
                <a:ea typeface="Malgun Gothic" pitchFamily="34" charset="-127"/>
              </a:rPr>
              <a:t>data-role=“footer”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&gt;</a:t>
            </a:r>
            <a:r>
              <a:rPr lang="en-US" altLang="zh-CN" sz="24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 &lt;!-- </a:t>
            </a:r>
            <a:r>
              <a:rPr lang="zh-CN" altLang="en-US" sz="24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页脚</a:t>
            </a:r>
            <a:r>
              <a:rPr lang="en-US" altLang="zh-CN" sz="2400" b="1" dirty="0">
                <a:solidFill>
                  <a:srgbClr val="00B0F0"/>
                </a:solidFill>
                <a:latin typeface="Malgun Gothic" pitchFamily="34" charset="-127"/>
                <a:ea typeface="Malgun Gothic" pitchFamily="34" charset="-127"/>
              </a:rPr>
              <a:t>--&gt;</a:t>
            </a:r>
            <a:endParaRPr lang="en-US" altLang="zh-CN" sz="2500" dirty="0">
              <a:latin typeface="Malgun Gothic" pitchFamily="34" charset="-127"/>
              <a:ea typeface="Malgun Gothic" pitchFamily="34" charset="-127"/>
            </a:endParaRP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    	    &lt;h4&gt;&amp;copy;</a:t>
            </a:r>
            <a:r>
              <a:rPr lang="zh-CN" altLang="en-US" sz="2500" dirty="0">
                <a:latin typeface="Malgun Gothic" pitchFamily="34" charset="-127"/>
                <a:ea typeface="Malgun Gothic" pitchFamily="34" charset="-127"/>
              </a:rPr>
              <a:t>开源中国社区</a:t>
            </a: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&lt;/h4&gt;</a:t>
            </a: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    &lt;/div&gt;</a:t>
            </a: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    &lt;/div&gt;</a:t>
            </a: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&lt;/body&gt;</a:t>
            </a:r>
          </a:p>
          <a:p>
            <a:pPr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dirty="0">
                <a:latin typeface="Malgun Gothic" pitchFamily="34" charset="-127"/>
                <a:ea typeface="Malgun Gothic" pitchFamily="34" charset="-127"/>
              </a:rPr>
              <a:t>&lt;/html&gt;</a:t>
            </a:r>
            <a:endParaRPr lang="zh-CN" altLang="en-US" sz="2500" dirty="0">
              <a:latin typeface="Malgun Gothic" pitchFamily="34" charset="-127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1504" y="1412776"/>
            <a:ext cx="6624736" cy="4464496"/>
          </a:xfrm>
          <a:prstGeom prst="rect">
            <a:avLst/>
          </a:prstGeom>
          <a:noFill/>
          <a:ln w="38100">
            <a:solidFill>
              <a:srgbClr val="FB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91544" y="1844824"/>
            <a:ext cx="5904656" cy="1152128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91544" y="3068960"/>
            <a:ext cx="5904656" cy="1152128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91544" y="4308008"/>
            <a:ext cx="5904656" cy="1152128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页面</a:t>
            </a:r>
            <a:r>
              <a:rPr lang="zh-CN" altLang="en-US" dirty="0"/>
              <a:t>结构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/>
        </p:nvSpPr>
        <p:spPr bwMode="auto">
          <a:xfrm>
            <a:off x="1055440" y="1213644"/>
            <a:ext cx="8352928" cy="5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页面运行结果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979775"/>
            <a:ext cx="4954057" cy="269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线形标注 1 6"/>
          <p:cNvSpPr/>
          <p:nvPr/>
        </p:nvSpPr>
        <p:spPr>
          <a:xfrm>
            <a:off x="7649370" y="1865256"/>
            <a:ext cx="2767111" cy="520130"/>
          </a:xfrm>
          <a:prstGeom prst="borderCallout1">
            <a:avLst>
              <a:gd name="adj1" fmla="val 46762"/>
              <a:gd name="adj2" fmla="val 70"/>
              <a:gd name="adj3" fmla="val 121149"/>
              <a:gd name="adj4" fmla="val -29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data-role=header</a:t>
            </a:r>
            <a:endParaRPr lang="zh-CN" altLang="en-US" sz="2800" dirty="0"/>
          </a:p>
        </p:txBody>
      </p:sp>
      <p:sp>
        <p:nvSpPr>
          <p:cNvPr id="8" name="线形标注 1 7"/>
          <p:cNvSpPr/>
          <p:nvPr/>
        </p:nvSpPr>
        <p:spPr>
          <a:xfrm>
            <a:off x="7649370" y="3053408"/>
            <a:ext cx="2983134" cy="519609"/>
          </a:xfrm>
          <a:prstGeom prst="borderCallout1">
            <a:avLst>
              <a:gd name="adj1" fmla="val 46762"/>
              <a:gd name="adj2" fmla="val 70"/>
              <a:gd name="adj3" fmla="val 94500"/>
              <a:gd name="adj4" fmla="val -26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data-role=content</a:t>
            </a:r>
            <a:endParaRPr lang="zh-CN" altLang="en-US" sz="2800" dirty="0"/>
          </a:p>
        </p:txBody>
      </p:sp>
      <p:sp>
        <p:nvSpPr>
          <p:cNvPr id="9" name="线形标注 1 8"/>
          <p:cNvSpPr/>
          <p:nvPr/>
        </p:nvSpPr>
        <p:spPr>
          <a:xfrm>
            <a:off x="7649369" y="4241783"/>
            <a:ext cx="2767112" cy="448221"/>
          </a:xfrm>
          <a:prstGeom prst="borderCallout1">
            <a:avLst>
              <a:gd name="adj1" fmla="val 46762"/>
              <a:gd name="adj2" fmla="val 70"/>
              <a:gd name="adj3" fmla="val 36738"/>
              <a:gd name="adj4" fmla="val -27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data-role=footer</a:t>
            </a:r>
            <a:endParaRPr lang="zh-CN" altLang="en-US" sz="2800" dirty="0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1055440" y="5141019"/>
            <a:ext cx="936104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上述三个元素并非必选。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一个页面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可以有多个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date-role=“page”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并使用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来进行标识以及导航。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7916800" y="6258006"/>
            <a:ext cx="221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demo4_1.html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42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1747</Words>
  <Application>Microsoft Office PowerPoint</Application>
  <PresentationFormat>宽屏</PresentationFormat>
  <Paragraphs>237</Paragraphs>
  <Slides>30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Malgun Gothic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认识jQuery Mobile </vt:lpstr>
      <vt:lpstr>下载jQuery Mobile </vt:lpstr>
      <vt:lpstr>创建移动设备模拟器</vt:lpstr>
      <vt:lpstr>PowerPoint 演示文稿</vt:lpstr>
      <vt:lpstr>jQuery Mobile页面结构 </vt:lpstr>
      <vt:lpstr>jQuery Mobile页面结构 </vt:lpstr>
      <vt:lpstr>jQuery Mobile页面结构 </vt:lpstr>
      <vt:lpstr>jQuery Mobile多容器页面结构 </vt:lpstr>
      <vt:lpstr>jQuery Mobile多容器页面结构 </vt:lpstr>
      <vt:lpstr>jQuery Mobile多页面切换</vt:lpstr>
      <vt:lpstr>jQuery Mobile外部页面链接</vt:lpstr>
      <vt:lpstr>PowerPoint 演示文稿</vt:lpstr>
      <vt:lpstr>jQuery Mobile页面切换效果 </vt:lpstr>
      <vt:lpstr>jQuery Mobile页面切换效果 </vt:lpstr>
      <vt:lpstr>jQuery Mobile页面切换效果 </vt:lpstr>
      <vt:lpstr>jQuery Mobile页面切换效果 </vt:lpstr>
      <vt:lpstr>jQuery Mobile页面切换效果 </vt:lpstr>
      <vt:lpstr>PowerPoint 演示文稿</vt:lpstr>
      <vt:lpstr>对话框</vt:lpstr>
      <vt:lpstr>PowerPoint 演示文稿</vt:lpstr>
      <vt:lpstr>页面主题化</vt:lpstr>
      <vt:lpstr>页面主题化</vt:lpstr>
      <vt:lpstr>页面主题化</vt:lpstr>
      <vt:lpstr>添加新主题</vt:lpstr>
      <vt:lpstr>添加新主题</vt:lpstr>
      <vt:lpstr>自定义主题</vt:lpstr>
      <vt:lpstr>ThemeRoller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202</cp:revision>
  <dcterms:created xsi:type="dcterms:W3CDTF">2016-04-12T06:35:46Z</dcterms:created>
  <dcterms:modified xsi:type="dcterms:W3CDTF">2017-07-12T00:32:19Z</dcterms:modified>
</cp:coreProperties>
</file>