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258" r:id="rId3"/>
    <p:sldId id="270" r:id="rId4"/>
    <p:sldId id="297" r:id="rId5"/>
    <p:sldId id="307" r:id="rId6"/>
    <p:sldId id="320" r:id="rId7"/>
    <p:sldId id="321" r:id="rId8"/>
    <p:sldId id="298" r:id="rId9"/>
    <p:sldId id="305" r:id="rId10"/>
    <p:sldId id="306" r:id="rId11"/>
    <p:sldId id="308" r:id="rId12"/>
    <p:sldId id="309" r:id="rId13"/>
    <p:sldId id="310" r:id="rId14"/>
    <p:sldId id="311" r:id="rId15"/>
    <p:sldId id="268" r:id="rId16"/>
    <p:sldId id="312" r:id="rId17"/>
    <p:sldId id="313" r:id="rId18"/>
    <p:sldId id="315" r:id="rId19"/>
    <p:sldId id="314" r:id="rId20"/>
    <p:sldId id="316" r:id="rId21"/>
    <p:sldId id="317" r:id="rId22"/>
    <p:sldId id="318" r:id="rId23"/>
    <p:sldId id="319" r:id="rId24"/>
    <p:sldId id="2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660066"/>
    <a:srgbClr val="FF6600"/>
    <a:srgbClr val="FF0066"/>
    <a:srgbClr val="FFCCFF"/>
    <a:srgbClr val="CCFFFF"/>
    <a:srgbClr val="FFFF66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9" autoAdjust="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微信的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开发者工具，</a:t>
            </a:r>
            <a:r>
              <a:rPr lang="en-US" altLang="zh-CN" dirty="0" err="1" smtClean="0"/>
              <a:t>openshift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6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3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10845694" y="5255674"/>
            <a:ext cx="1369532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8976320" y="4725144"/>
            <a:ext cx="2400267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7786559" y="5717340"/>
            <a:ext cx="1655787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43340" y="908720"/>
            <a:ext cx="117377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43340" y="1052736"/>
            <a:ext cx="1173777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5" y="0"/>
            <a:ext cx="12357528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" y="0"/>
            <a:ext cx="12192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1" y="0"/>
            <a:ext cx="2952751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6671733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713568" y="2037539"/>
            <a:ext cx="671902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181965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831579" y="5437727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713554" y="4129752"/>
            <a:ext cx="671915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831577" y="4148835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6119" y="3392746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第六章 工具栏和导航栏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9656" y="177281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头部栏和尾部栏的定位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343473" y="1484784"/>
            <a:ext cx="88569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data-position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属性来定位头部栏和尾部栏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Inline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定位（默认）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600" dirty="0">
                <a:solidFill>
                  <a:srgbClr val="FF0000"/>
                </a:solidFill>
              </a:rPr>
              <a:t/>
            </a:r>
            <a:br>
              <a:rPr lang="en-US" altLang="zh-CN" sz="2600" dirty="0">
                <a:solidFill>
                  <a:srgbClr val="FF0000"/>
                </a:solidFill>
              </a:rPr>
            </a:br>
            <a:endParaRPr lang="en-US" altLang="zh-CN" sz="26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144" y="3140969"/>
            <a:ext cx="8136903" cy="106695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data-role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="header" 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data-position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="inline"</a:t>
            </a: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&gt;&lt;/div&gt;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data-role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="footer" 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data-position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="inline"</a:t>
            </a: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437113"/>
            <a:ext cx="813949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data-position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定位时如果内容很多，在滑动滚动条时头部和尾部会随着滚动条的滚动而移动。</a:t>
            </a:r>
          </a:p>
        </p:txBody>
      </p:sp>
    </p:spTree>
    <p:extLst>
      <p:ext uri="{BB962C8B-B14F-4D97-AF65-F5344CB8AC3E}">
        <p14:creationId xmlns:p14="http://schemas.microsoft.com/office/powerpoint/2010/main" val="24826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头部栏和尾部栏的定位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631505" y="1484784"/>
            <a:ext cx="856895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data-position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属性来定位头部栏和尾部栏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>
                <a:solidFill>
                  <a:srgbClr val="FF0000"/>
                </a:solidFill>
              </a:rPr>
              <a:t>Fixed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600" dirty="0">
                <a:solidFill>
                  <a:srgbClr val="FF0000"/>
                </a:solidFill>
              </a:rPr>
              <a:t/>
            </a:r>
            <a:br>
              <a:rPr lang="en-US" altLang="zh-CN" sz="2600" dirty="0">
                <a:solidFill>
                  <a:srgbClr val="FF0000"/>
                </a:solidFill>
              </a:rPr>
            </a:br>
            <a:endParaRPr lang="en-US" altLang="zh-CN" sz="26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144" y="3140969"/>
            <a:ext cx="8136903" cy="106695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data-role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="header" 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data-position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</a:t>
            </a:r>
            <a:r>
              <a:rPr lang="en-US" altLang="zh-CN" sz="2800" dirty="0"/>
              <a:t>fixed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&gt;&lt;/div&gt;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data-role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="footer" 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data-position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="fixed"</a:t>
            </a: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437113"/>
            <a:ext cx="813949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data-position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fixed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定位时，如果要看到效果，则需要调整窗口大小使滚动条可用</a:t>
            </a:r>
          </a:p>
        </p:txBody>
      </p:sp>
    </p:spTree>
    <p:extLst>
      <p:ext uri="{BB962C8B-B14F-4D97-AF65-F5344CB8AC3E}">
        <p14:creationId xmlns:p14="http://schemas.microsoft.com/office/powerpoint/2010/main" val="36579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头部栏和尾部栏的定位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559496" y="1494749"/>
            <a:ext cx="8643551" cy="215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data-position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属性来定位头部栏和尾部栏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要启用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全屏定位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data-position=“fixed”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，并添加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fullscreen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=“true”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到元素。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600" dirty="0">
                <a:solidFill>
                  <a:srgbClr val="FF0000"/>
                </a:solidFill>
              </a:rPr>
              <a:t/>
            </a:r>
            <a:br>
              <a:rPr lang="en-US" altLang="zh-CN" sz="2600" dirty="0">
                <a:solidFill>
                  <a:srgbClr val="FF0000"/>
                </a:solidFill>
              </a:rPr>
            </a:br>
            <a:endParaRPr lang="en-US" altLang="zh-CN" sz="26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6143" y="3789040"/>
            <a:ext cx="81394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全屏定位适用于照片、图像和视频。</a:t>
            </a: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固定定位和全屏定位中，通过点击屏幕将隐藏和显示头部栏和尾部栏。</a:t>
            </a:r>
          </a:p>
        </p:txBody>
      </p:sp>
    </p:spTree>
    <p:extLst>
      <p:ext uri="{BB962C8B-B14F-4D97-AF65-F5344CB8AC3E}">
        <p14:creationId xmlns:p14="http://schemas.microsoft.com/office/powerpoint/2010/main" val="38965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头部栏和尾部栏的定位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2135560" y="1196752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Fullscreen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定位：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35560" y="2015400"/>
            <a:ext cx="7992888" cy="23955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="header"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data-position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="fixed" 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fullscreen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="true"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 &lt;/div&gt;</a:t>
            </a:r>
            <a:b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="footer"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data-position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="fixed"  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fullscreen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="true"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&lt;/div&gt;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8604" y="4653136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头部和尾部栏固定在页面的顶部和底部。当工具栏滚动出屏幕之外时，不会自动重新显示，除非点击屏幕。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适用于图片或视频类有提升代入感的应用。</a:t>
            </a:r>
          </a:p>
        </p:txBody>
      </p:sp>
    </p:spTree>
    <p:extLst>
      <p:ext uri="{BB962C8B-B14F-4D97-AF65-F5344CB8AC3E}">
        <p14:creationId xmlns:p14="http://schemas.microsoft.com/office/powerpoint/2010/main" val="20468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206084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工具栏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420001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导航栏</a:t>
            </a:r>
          </a:p>
        </p:txBody>
      </p:sp>
    </p:spTree>
    <p:extLst>
      <p:ext uri="{BB962C8B-B14F-4D97-AF65-F5344CB8AC3E}">
        <p14:creationId xmlns:p14="http://schemas.microsoft.com/office/powerpoint/2010/main" val="35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导航栏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导航栏是由一组水平排列的链接组成，通常包含在头部或尾部内。</a:t>
            </a:r>
          </a:p>
          <a:p>
            <a:r>
              <a:rPr lang="zh-CN" altLang="en-US" sz="2800" dirty="0"/>
              <a:t>默认情况下，导航栏中的链接将自动变成按钮（不需要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/>
              <a:t>="button"</a:t>
            </a:r>
            <a:r>
              <a:rPr lang="zh-CN" altLang="en-US" sz="2800" dirty="0"/>
              <a:t>）。</a:t>
            </a:r>
          </a:p>
          <a:p>
            <a:r>
              <a:rPr lang="zh-CN" altLang="en-US" sz="2800" dirty="0"/>
              <a:t>使用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/>
              <a:t>=“</a:t>
            </a:r>
            <a:r>
              <a:rPr lang="en-US" altLang="zh-CN" sz="2800" dirty="0" err="1">
                <a:solidFill>
                  <a:srgbClr val="0000FF"/>
                </a:solidFill>
              </a:rPr>
              <a:t>navbar</a:t>
            </a:r>
            <a:r>
              <a:rPr lang="en-US" altLang="zh-CN" sz="2800" dirty="0"/>
              <a:t>" </a:t>
            </a:r>
            <a:r>
              <a:rPr lang="zh-CN" altLang="en-US" sz="2800" dirty="0"/>
              <a:t>属性来定义导航栏。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导航栏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91544" y="1124744"/>
            <a:ext cx="8229600" cy="5400600"/>
          </a:xfrm>
          <a:solidFill>
            <a:srgbClr val="FFCCFF"/>
          </a:solidFill>
        </p:spPr>
        <p:txBody>
          <a:bodyPr/>
          <a:lstStyle/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&lt;div </a:t>
            </a:r>
            <a:r>
              <a:rPr lang="en-US" altLang="zh-CN" sz="2400" dirty="0">
                <a:solidFill>
                  <a:srgbClr val="009900"/>
                </a:solidFill>
              </a:rPr>
              <a:t>data-role</a:t>
            </a:r>
            <a:r>
              <a:rPr lang="en-US" altLang="zh-CN" sz="2400" dirty="0"/>
              <a:t>="header"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/>
              <a:t>    	</a:t>
            </a:r>
            <a:r>
              <a:rPr lang="en-US" altLang="zh-CN" sz="2400" dirty="0">
                <a:solidFill>
                  <a:srgbClr val="0000FF"/>
                </a:solidFill>
              </a:rPr>
              <a:t>&lt;h1&gt;</a:t>
            </a:r>
            <a:r>
              <a:rPr lang="zh-CN" altLang="en-US" sz="2400" dirty="0"/>
              <a:t>欢迎来到我的主页</a:t>
            </a:r>
            <a:r>
              <a:rPr lang="en-US" altLang="zh-CN" sz="2400" dirty="0">
                <a:solidFill>
                  <a:srgbClr val="0000FF"/>
                </a:solidFill>
              </a:rPr>
              <a:t>&lt;/h1&gt;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/>
              <a:t>    	</a:t>
            </a:r>
            <a:r>
              <a:rPr lang="en-US" altLang="zh-CN" sz="2400" dirty="0">
                <a:solidFill>
                  <a:srgbClr val="0000FF"/>
                </a:solidFill>
              </a:rPr>
              <a:t>&lt;div </a:t>
            </a:r>
            <a:r>
              <a:rPr lang="en-US" altLang="zh-CN" sz="2400" dirty="0">
                <a:solidFill>
                  <a:srgbClr val="009900"/>
                </a:solidFill>
              </a:rPr>
              <a:t>data-role</a:t>
            </a:r>
            <a:r>
              <a:rPr lang="en-US" altLang="zh-CN" sz="2400" dirty="0"/>
              <a:t>="</a:t>
            </a:r>
            <a:r>
              <a:rPr lang="en-US" altLang="zh-CN" sz="2400" dirty="0" err="1">
                <a:solidFill>
                  <a:srgbClr val="FF0000"/>
                </a:solidFill>
              </a:rPr>
              <a:t>navbar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/>
              <a:t>	      </a:t>
            </a: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</a:rPr>
              <a:t>&lt;li&gt;&lt;a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 </a:t>
            </a:r>
            <a:r>
              <a:rPr lang="en-US" altLang="zh-CN" sz="2400" dirty="0">
                <a:solidFill>
                  <a:srgbClr val="009900"/>
                </a:solidFill>
              </a:rPr>
              <a:t>data-icon</a:t>
            </a:r>
            <a:r>
              <a:rPr lang="en-US" altLang="zh-CN" sz="2400" dirty="0"/>
              <a:t>="home"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首页</a:t>
            </a: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</a:rPr>
              <a:t>&lt;/a&gt;&lt;/li&gt;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/>
              <a:t> 		</a:t>
            </a:r>
            <a:r>
              <a:rPr lang="en-US" altLang="zh-CN" sz="2400" dirty="0">
                <a:solidFill>
                  <a:srgbClr val="0000FF"/>
                </a:solidFill>
              </a:rPr>
              <a:t>&lt;li&gt;&lt;a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 </a:t>
            </a:r>
            <a:r>
              <a:rPr lang="en-US" altLang="zh-CN" sz="2400" dirty="0">
                <a:solidFill>
                  <a:srgbClr val="009900"/>
                </a:solidFill>
              </a:rPr>
              <a:t>data-icon</a:t>
            </a:r>
            <a:r>
              <a:rPr lang="en-US" altLang="zh-CN" sz="2400" dirty="0"/>
              <a:t>="star"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新闻</a:t>
            </a: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</a:rPr>
              <a:t>&lt;/a&gt;&lt;/li&gt;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/>
              <a:t> 		</a:t>
            </a:r>
            <a:r>
              <a:rPr lang="en-US" altLang="zh-CN" sz="2400" dirty="0">
                <a:solidFill>
                  <a:srgbClr val="0000FF"/>
                </a:solidFill>
              </a:rPr>
              <a:t>&lt;li&gt;&lt;a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 </a:t>
            </a:r>
            <a:r>
              <a:rPr lang="en-US" altLang="zh-CN" sz="2400" dirty="0">
                <a:solidFill>
                  <a:srgbClr val="009900"/>
                </a:solidFill>
              </a:rPr>
              <a:t>data-icon</a:t>
            </a:r>
            <a:r>
              <a:rPr lang="en-US" altLang="zh-CN" sz="2400" dirty="0"/>
              <a:t>="search"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搜索</a:t>
            </a: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</a:rPr>
              <a:t>&lt;/a&gt;&lt;/li&gt;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     &lt;/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&lt;/div&gt;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&lt;/div&gt;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102" y="5001714"/>
            <a:ext cx="3744416" cy="185628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3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导航栏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默认情况下，按钮的宽度与它的内容一样。</a:t>
            </a:r>
            <a:endParaRPr lang="en-US" altLang="zh-CN" sz="2600" dirty="0"/>
          </a:p>
          <a:p>
            <a:r>
              <a:rPr lang="zh-CN" altLang="en-US" sz="2600" dirty="0"/>
              <a:t>使用一个</a:t>
            </a:r>
            <a:r>
              <a:rPr lang="zh-CN" altLang="en-US" sz="2600" dirty="0">
                <a:solidFill>
                  <a:srgbClr val="FF0000"/>
                </a:solidFill>
              </a:rPr>
              <a:t>无序列表</a:t>
            </a:r>
            <a:r>
              <a:rPr lang="zh-CN" altLang="en-US" sz="2600" dirty="0"/>
              <a:t>来平均地划分按钮的宽度</a:t>
            </a:r>
            <a:endParaRPr lang="en-US" altLang="zh-CN" sz="2600" dirty="0"/>
          </a:p>
          <a:p>
            <a:pPr marL="432000" indent="0">
              <a:buNone/>
            </a:pPr>
            <a:r>
              <a:rPr lang="en-US" altLang="zh-CN" sz="2600" dirty="0"/>
              <a:t>1 </a:t>
            </a:r>
            <a:r>
              <a:rPr lang="zh-CN" altLang="en-US" sz="2600" dirty="0"/>
              <a:t>个按钮占 </a:t>
            </a:r>
            <a:r>
              <a:rPr lang="en-US" altLang="zh-CN" sz="2600" dirty="0"/>
              <a:t>100% </a:t>
            </a:r>
            <a:r>
              <a:rPr lang="zh-CN" altLang="en-US" sz="2600" dirty="0"/>
              <a:t>宽度，</a:t>
            </a:r>
            <a:r>
              <a:rPr lang="en-US" altLang="zh-CN" sz="2600" dirty="0"/>
              <a:t>2 </a:t>
            </a:r>
            <a:r>
              <a:rPr lang="zh-CN" altLang="en-US" sz="2600" dirty="0"/>
              <a:t>个按钮则各占 </a:t>
            </a:r>
            <a:r>
              <a:rPr lang="en-US" altLang="zh-CN" sz="2600" dirty="0"/>
              <a:t>50% </a:t>
            </a:r>
            <a:r>
              <a:rPr lang="zh-CN" altLang="en-US" sz="2600" dirty="0"/>
              <a:t>的宽度，</a:t>
            </a:r>
            <a:r>
              <a:rPr lang="en-US" altLang="zh-CN" sz="2600" dirty="0"/>
              <a:t>3 </a:t>
            </a:r>
            <a:r>
              <a:rPr lang="zh-CN" altLang="en-US" sz="2600" dirty="0"/>
              <a:t>个按钮则每个占 </a:t>
            </a:r>
            <a:r>
              <a:rPr lang="en-US" altLang="zh-CN" sz="2600" dirty="0"/>
              <a:t>33.3% </a:t>
            </a:r>
            <a:r>
              <a:rPr lang="zh-CN" altLang="en-US" sz="2600" dirty="0"/>
              <a:t>的宽度，依此类推。但如果在导航栏中指定了超过 </a:t>
            </a:r>
            <a:r>
              <a:rPr lang="en-US" altLang="zh-CN" sz="2600" dirty="0"/>
              <a:t>5 </a:t>
            </a:r>
            <a:r>
              <a:rPr lang="zh-CN" altLang="en-US" sz="2600" dirty="0"/>
              <a:t>个按钮，将会拆成多行。</a:t>
            </a:r>
          </a:p>
          <a:p>
            <a:endParaRPr lang="zh-CN" altLang="en-US" sz="2600" dirty="0"/>
          </a:p>
        </p:txBody>
      </p:sp>
      <p:sp>
        <p:nvSpPr>
          <p:cNvPr id="4" name="文本框 3"/>
          <p:cNvSpPr txBox="1"/>
          <p:nvPr/>
        </p:nvSpPr>
        <p:spPr>
          <a:xfrm>
            <a:off x="2495600" y="5962234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demo6_2.html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1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激活按钮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196752"/>
            <a:ext cx="10702718" cy="5155138"/>
          </a:xfrm>
        </p:spPr>
        <p:txBody>
          <a:bodyPr/>
          <a:lstStyle/>
          <a:p>
            <a:r>
              <a:rPr lang="zh-CN" altLang="en-US" sz="2600" dirty="0"/>
              <a:t>当导航栏中的某个链接被</a:t>
            </a:r>
            <a:r>
              <a:rPr lang="zh-CN" altLang="en-US" sz="2600" dirty="0">
                <a:solidFill>
                  <a:srgbClr val="FF0000"/>
                </a:solidFill>
              </a:rPr>
              <a:t>点击</a:t>
            </a:r>
            <a:r>
              <a:rPr lang="zh-CN" altLang="en-US" sz="2600" dirty="0"/>
              <a:t>，它将获得被选中（按下）的外观。</a:t>
            </a:r>
          </a:p>
          <a:p>
            <a:r>
              <a:rPr lang="zh-CN" altLang="en-US" sz="2600" dirty="0"/>
              <a:t>如果想在不点击链接时获得这种外观，设置</a:t>
            </a:r>
            <a:r>
              <a:rPr lang="en-US" altLang="zh-CN" sz="2600" dirty="0"/>
              <a:t>class=“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</a:t>
            </a:r>
            <a:r>
              <a:rPr lang="en-US" altLang="zh-CN" sz="2600" dirty="0" err="1"/>
              <a:t>btn</a:t>
            </a:r>
            <a:r>
              <a:rPr lang="en-US" altLang="zh-CN" sz="2600" dirty="0"/>
              <a:t>-active”</a:t>
            </a:r>
            <a:r>
              <a:rPr lang="zh-CN" altLang="en-US" sz="2600" dirty="0"/>
              <a:t> 如：</a:t>
            </a:r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32773" y="2996952"/>
            <a:ext cx="8136904" cy="12545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276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&lt;li&gt;</a:t>
            </a:r>
          </a:p>
          <a:p>
            <a:pPr>
              <a:spcBef>
                <a:spcPts val="276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&lt;a </a:t>
            </a:r>
            <a:r>
              <a:rPr lang="en-US" altLang="zh-CN" sz="24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="#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anylink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 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-active"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</a:p>
          <a:p>
            <a:pPr>
              <a:spcBef>
                <a:spcPts val="276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&lt;/li&gt;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408886"/>
            <a:ext cx="3856037" cy="235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5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激活按钮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68760"/>
            <a:ext cx="9865096" cy="1728192"/>
          </a:xfrm>
        </p:spPr>
        <p:txBody>
          <a:bodyPr/>
          <a:lstStyle/>
          <a:p>
            <a:r>
              <a:rPr lang="zh-CN" altLang="en-US" sz="2600" dirty="0"/>
              <a:t>对于多个页面，想要每个按钮的选中外观代表当前用户所在的页面，需要设置“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-state-persist” </a:t>
            </a:r>
            <a:r>
              <a:rPr lang="zh-CN" altLang="en-US" sz="2600" dirty="0"/>
              <a:t>和 “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</a:t>
            </a:r>
            <a:r>
              <a:rPr lang="en-US" altLang="zh-CN" sz="2600" dirty="0" err="1"/>
              <a:t>btn</a:t>
            </a:r>
            <a:r>
              <a:rPr lang="en-US" altLang="zh-CN" sz="2600" dirty="0"/>
              <a:t>-active” </a:t>
            </a:r>
            <a:r>
              <a:rPr lang="zh-CN" altLang="en-US" sz="2600" dirty="0"/>
              <a:t>。如：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5560" y="2996953"/>
            <a:ext cx="8136904" cy="169277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&lt;li&gt;</a:t>
            </a:r>
          </a:p>
          <a:p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&lt;a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anylink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 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-active 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	state-persist"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</a:p>
          <a:p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17203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206084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工具栏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420001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导航栏</a:t>
            </a: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内容中的导航栏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268760"/>
            <a:ext cx="9443392" cy="4824536"/>
          </a:xfrm>
        </p:spPr>
        <p:txBody>
          <a:bodyPr/>
          <a:lstStyle/>
          <a:p>
            <a:r>
              <a:rPr lang="zh-CN" altLang="en-US" sz="3200" dirty="0"/>
              <a:t>内容中的导航栏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52" y="2420888"/>
            <a:ext cx="6264696" cy="33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439536" y="636297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demo6_3.html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34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尾部中的导航栏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4824536"/>
          </a:xfrm>
        </p:spPr>
        <p:txBody>
          <a:bodyPr/>
          <a:lstStyle/>
          <a:p>
            <a:r>
              <a:rPr lang="zh-CN" altLang="en-US" sz="3200" dirty="0"/>
              <a:t>尾部中的导航栏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666312"/>
            <a:ext cx="6206942" cy="270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导航栏中的定位图标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4824536"/>
          </a:xfrm>
        </p:spPr>
        <p:txBody>
          <a:bodyPr/>
          <a:lstStyle/>
          <a:p>
            <a:r>
              <a:rPr lang="zh-CN" altLang="en-US" sz="3200" dirty="0"/>
              <a:t>尾部中的导航栏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520156"/>
            <a:ext cx="5603467" cy="263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2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多按钮导航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4824536"/>
          </a:xfrm>
        </p:spPr>
        <p:txBody>
          <a:bodyPr/>
          <a:lstStyle/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导航栏中设置</a:t>
            </a:r>
            <a:r>
              <a:rPr lang="en-US" altLang="zh-CN" sz="2800" dirty="0"/>
              <a:t>10</a:t>
            </a:r>
            <a:r>
              <a:rPr lang="zh-CN" altLang="en-US" sz="2800" dirty="0"/>
              <a:t>个（超过</a:t>
            </a:r>
            <a:r>
              <a:rPr lang="en-US" altLang="zh-CN" sz="2800" dirty="0"/>
              <a:t>5</a:t>
            </a:r>
            <a:r>
              <a:rPr lang="zh-CN" altLang="en-US" sz="2800" dirty="0"/>
              <a:t>个）按钮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348881"/>
            <a:ext cx="5040560" cy="368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7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4241654" y="2492897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工具栏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1340769"/>
            <a:ext cx="9694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工具栏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无论是网站还是应用，在屏幕的上下两端总有一些固定的栏目，称为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顶部栏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尾部栏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600"/>
              </a:lnSpc>
              <a:spcBef>
                <a:spcPts val="6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对于应用界面的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完整性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有非常重要的作用。</a:t>
            </a: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653137"/>
            <a:ext cx="7776864" cy="6700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649866" y="3501386"/>
            <a:ext cx="96946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工具栏元素通常位于头部和尾部内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使导航易于访问。</a:t>
            </a:r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头部栏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9866" y="1268760"/>
            <a:ext cx="9662518" cy="15542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头部栏一般包含页面标题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/logo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或按钮（通常是首页、选项或搜索）。</a:t>
            </a:r>
          </a:p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可以添加按钮到</a:t>
            </a:r>
            <a:r>
              <a:rPr lang="zh-CN" altLang="en-US" sz="2600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头部标题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左侧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右侧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8480" y="3212977"/>
            <a:ext cx="8320840" cy="220829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="header"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欢迎来到我的主页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&lt;/h1&gt;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6696" y="5753625"/>
            <a:ext cx="7481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头部可以包含一个或两个按钮，而尾部没有限制。</a:t>
            </a:r>
            <a:endParaRPr lang="en-US" altLang="zh-CN" sz="2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头部栏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3472" y="1268760"/>
            <a:ext cx="8968912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可以添加按钮到</a:t>
            </a:r>
            <a:r>
              <a:rPr lang="zh-CN" altLang="en-US" sz="2600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头部标题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左侧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9496" y="2106655"/>
            <a:ext cx="8320840" cy="178510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="header"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欢迎来到我的主页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&lt;/h1&gt;</a:t>
            </a:r>
            <a:b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1584" y="5541930"/>
            <a:ext cx="8012848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设置按钮的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，指定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=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-right"</a:t>
            </a:r>
          </a:p>
        </p:txBody>
      </p:sp>
      <p:sp>
        <p:nvSpPr>
          <p:cNvPr id="7" name="矩形 6"/>
          <p:cNvSpPr/>
          <p:nvPr/>
        </p:nvSpPr>
        <p:spPr>
          <a:xfrm>
            <a:off x="1971584" y="4365104"/>
            <a:ext cx="536068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如果想添加按钮到</a:t>
            </a:r>
            <a:r>
              <a:rPr lang="zh-CN" altLang="en-US" sz="2600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头部标题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右侧</a:t>
            </a:r>
          </a:p>
        </p:txBody>
      </p:sp>
      <p:pic>
        <p:nvPicPr>
          <p:cNvPr id="2050" name="Picture 2" descr="D:\工作_师大\2015-2016-2\素材\h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0003">
            <a:off x="7464152" y="3829303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8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尾部栏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99456" y="1268760"/>
            <a:ext cx="9141549" cy="5144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尾部栏比头部栏更灵活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在整个页面中更具功能性和可变性，因此可以包含尽可能多的按钮。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尾部栏的样式默认没有内边距和空间，且按钮不居中。可以使用简单的样式来解决这个问题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defRPr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&lt;div data-role="footer" 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style="</a:t>
            </a:r>
            <a:r>
              <a:rPr lang="en-US" altLang="zh-CN" sz="2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text-align:center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;"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可以将尾部中的按钮进行水平或垂直组合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defRPr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&lt;div 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data-role="</a:t>
            </a:r>
            <a:r>
              <a:rPr lang="en-US" altLang="zh-CN" sz="2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controlgroup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" data-type ="horizontal"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31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尾部栏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9456" y="1484785"/>
            <a:ext cx="10009112" cy="250183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en-US" altLang="zh-CN" sz="2800" dirty="0">
                <a:solidFill>
                  <a:srgbClr val="0000FF"/>
                </a:solidFill>
              </a:rPr>
              <a:t>&lt;div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/>
              <a:t>="footer"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00FF"/>
                </a:solidFill>
              </a:rPr>
              <a:t>&lt;a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href</a:t>
            </a:r>
            <a:r>
              <a:rPr lang="en-US" altLang="zh-CN" sz="2800" dirty="0"/>
              <a:t>="#"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/>
              <a:t>="button"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Facebook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上关注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en-US" altLang="zh-CN" sz="2800" dirty="0">
                <a:solidFill>
                  <a:srgbClr val="0000FF"/>
                </a:solidFill>
              </a:rPr>
              <a:t>&lt;/a&gt;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00FF"/>
                </a:solidFill>
              </a:rPr>
              <a:t>&lt;a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href</a:t>
            </a:r>
            <a:r>
              <a:rPr lang="en-US" altLang="zh-CN" sz="2800" dirty="0"/>
              <a:t>="#"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/>
              <a:t>="button"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Twitter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关注我</a:t>
            </a:r>
            <a:r>
              <a:rPr lang="en-US" altLang="zh-CN" sz="2800" dirty="0">
                <a:solidFill>
                  <a:srgbClr val="0000FF"/>
                </a:solidFill>
              </a:rPr>
              <a:t>&lt;/a&gt;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00FF"/>
                </a:solidFill>
              </a:rPr>
              <a:t>&lt;a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href</a:t>
            </a:r>
            <a:r>
              <a:rPr lang="en-US" altLang="zh-CN" sz="2800" dirty="0"/>
              <a:t>="#"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/>
              <a:t>="button"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Instagram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上关注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en-US" altLang="zh-CN" sz="2800" dirty="0">
                <a:solidFill>
                  <a:srgbClr val="0000FF"/>
                </a:solidFill>
              </a:rPr>
              <a:t>&lt;/a&gt;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0000FF"/>
                </a:solidFill>
              </a:rPr>
              <a:t>&lt;/div&gt;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4509120"/>
            <a:ext cx="7128792" cy="1898591"/>
          </a:xfrm>
          <a:prstGeom prst="rect">
            <a:avLst/>
          </a:prstGeo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07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/>
              <a:t>尾</a:t>
            </a:r>
            <a:r>
              <a:rPr lang="zh-CN" altLang="en-US" dirty="0" smtClean="0"/>
              <a:t>部栏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206670" y="2006623"/>
            <a:ext cx="7848872" cy="400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  <p:sp>
        <p:nvSpPr>
          <p:cNvPr id="14" name="内容占位符 4"/>
          <p:cNvSpPr>
            <a:spLocks noGrp="1"/>
          </p:cNvSpPr>
          <p:nvPr>
            <p:ph idx="1"/>
          </p:nvPr>
        </p:nvSpPr>
        <p:spPr>
          <a:xfrm>
            <a:off x="983432" y="1255711"/>
            <a:ext cx="9262474" cy="72008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6-1</a:t>
            </a:r>
            <a:r>
              <a:rPr lang="zh-CN" altLang="en-US" sz="2800" dirty="0"/>
              <a:t>　参照效果图完成页面制作：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12" y="2132856"/>
            <a:ext cx="6781588" cy="313538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accent2">
                <a:lumMod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704756" y="573123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demo6_1.html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42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</a:t>
            </a:r>
            <a:r>
              <a:rPr lang="zh-CN" altLang="en-US" dirty="0" smtClean="0"/>
              <a:t>栏和尾部栏的定位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199456" y="1268760"/>
            <a:ext cx="914501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头部和尾部可以通过三种方式进行定位：</a:t>
            </a:r>
          </a:p>
          <a:p>
            <a:pPr>
              <a:lnSpc>
                <a:spcPts val="3800"/>
              </a:lnSpc>
              <a:spcAft>
                <a:spcPts val="600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默认。头部栏和尾部栏与页面内容内联。</a:t>
            </a:r>
          </a:p>
          <a:p>
            <a:pPr>
              <a:lnSpc>
                <a:spcPts val="3800"/>
              </a:lnSpc>
              <a:spcAft>
                <a:spcPts val="600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Fixed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头部栏和尾部栏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固定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在页面的顶部和底部。</a:t>
            </a:r>
          </a:p>
          <a:p>
            <a:pPr>
              <a:lnSpc>
                <a:spcPts val="3800"/>
              </a:lnSpc>
              <a:spcAft>
                <a:spcPts val="600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Fullscreen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Fixed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定位模式基本相同，头部栏和尾部栏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固定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在页面的顶部和底部。工具栏可以滚动出屏幕之外，之后不会自动重新显示，除非点击屏幕。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endParaRPr lang="en-US" altLang="zh-CN" sz="2000" b="1" dirty="0"/>
          </a:p>
          <a:p>
            <a:pPr marL="0" indent="0">
              <a:buNone/>
              <a:defRPr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47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952</Words>
  <Application>Microsoft Office PowerPoint</Application>
  <PresentationFormat>宽屏</PresentationFormat>
  <Paragraphs>157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 Unicode MS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jQuery Mobile工具栏 </vt:lpstr>
      <vt:lpstr>jQuery Mobile头部栏 </vt:lpstr>
      <vt:lpstr>jQuery Mobile头部栏 </vt:lpstr>
      <vt:lpstr>jQuery Mobile尾部栏 </vt:lpstr>
      <vt:lpstr>jQuery Mobile尾部栏 </vt:lpstr>
      <vt:lpstr>jQuery Mobile尾部栏 </vt:lpstr>
      <vt:lpstr>头部栏和尾部栏的定位 </vt:lpstr>
      <vt:lpstr>头部栏和尾部栏的定位  </vt:lpstr>
      <vt:lpstr>头部栏和尾部栏的定位  </vt:lpstr>
      <vt:lpstr>头部栏和尾部栏的定位  </vt:lpstr>
      <vt:lpstr>头部栏和尾部栏的定位  </vt:lpstr>
      <vt:lpstr>PowerPoint 演示文稿</vt:lpstr>
      <vt:lpstr>jQuery Mobile导航栏 </vt:lpstr>
      <vt:lpstr>jQuery Mobile导航栏 </vt:lpstr>
      <vt:lpstr>jQuery Mobile导航栏 </vt:lpstr>
      <vt:lpstr>激活按钮</vt:lpstr>
      <vt:lpstr>激活按钮</vt:lpstr>
      <vt:lpstr>内容中的导航栏</vt:lpstr>
      <vt:lpstr>尾部中的导航栏</vt:lpstr>
      <vt:lpstr>导航栏中的定位图标</vt:lpstr>
      <vt:lpstr>多按钮导航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228</cp:revision>
  <dcterms:created xsi:type="dcterms:W3CDTF">2016-04-12T06:35:46Z</dcterms:created>
  <dcterms:modified xsi:type="dcterms:W3CDTF">2017-09-04T08:54:01Z</dcterms:modified>
</cp:coreProperties>
</file>