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1" r:id="rId2"/>
    <p:sldId id="258" r:id="rId3"/>
    <p:sldId id="270" r:id="rId4"/>
    <p:sldId id="297" r:id="rId5"/>
    <p:sldId id="307" r:id="rId6"/>
    <p:sldId id="320" r:id="rId7"/>
    <p:sldId id="321" r:id="rId8"/>
    <p:sldId id="311" r:id="rId9"/>
    <p:sldId id="268" r:id="rId10"/>
    <p:sldId id="330" r:id="rId11"/>
    <p:sldId id="329" r:id="rId12"/>
    <p:sldId id="327" r:id="rId13"/>
    <p:sldId id="328" r:id="rId14"/>
    <p:sldId id="312" r:id="rId15"/>
    <p:sldId id="313" r:id="rId16"/>
    <p:sldId id="322" r:id="rId17"/>
    <p:sldId id="324" r:id="rId18"/>
    <p:sldId id="323" r:id="rId19"/>
    <p:sldId id="331" r:id="rId20"/>
    <p:sldId id="28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660066"/>
    <a:srgbClr val="FFCCFF"/>
    <a:srgbClr val="FF6600"/>
    <a:srgbClr val="FF0066"/>
    <a:srgbClr val="CCFFFF"/>
    <a:srgbClr val="FFFF66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19" autoAdjust="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1484-7057-4C65-908A-C73FEA548A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366A-4BE2-4B6E-8128-AA61A7CAA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8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也可以使用行内样式，但不推荐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3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这里最重要的是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外面的所谓包裹层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或称为容器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的宽度是固定不变的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所以不论访问者的浏览器是什么分辨率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他们看到的网页宽度都彼此相同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这里最重要的是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外面的所谓包裹层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或称为容器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的宽度是固定不变的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所以不论访问者的浏览器是什么分辨率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他们看到的网页宽度都彼此相同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82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09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866" y="188640"/>
            <a:ext cx="10195828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15513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ts val="4000"/>
              </a:lnSpc>
              <a:buClr>
                <a:srgbClr val="FF9900"/>
              </a:buClr>
              <a:buFont typeface="Wingdings" pitchFamily="2" charset="2"/>
              <a:buChar char="v"/>
              <a:defRPr sz="3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lnSpc>
                <a:spcPts val="3800"/>
              </a:lnSpc>
              <a:buClr>
                <a:srgbClr val="FF9900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ts val="3600"/>
              </a:lnSpc>
              <a:buClr>
                <a:srgbClr val="FF9900"/>
              </a:buClr>
              <a:defRPr sz="22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ts val="3400"/>
              </a:lnSpc>
              <a:buClr>
                <a:srgbClr val="FF9900"/>
              </a:buCl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ts val="3200"/>
              </a:lnSpc>
              <a:buClr>
                <a:srgbClr val="FFC000"/>
              </a:buCl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Oval 2"/>
          <p:cNvSpPr>
            <a:spLocks noChangeArrowheads="1"/>
          </p:cNvSpPr>
          <p:nvPr userDrawn="1"/>
        </p:nvSpPr>
        <p:spPr bwMode="auto">
          <a:xfrm>
            <a:off x="10845694" y="5255674"/>
            <a:ext cx="1369532" cy="1105166"/>
          </a:xfrm>
          <a:prstGeom prst="ellipse">
            <a:avLst/>
          </a:prstGeom>
          <a:solidFill>
            <a:srgbClr val="FBE655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9" name="Oval 3"/>
          <p:cNvSpPr>
            <a:spLocks noChangeArrowheads="1"/>
          </p:cNvSpPr>
          <p:nvPr userDrawn="1"/>
        </p:nvSpPr>
        <p:spPr bwMode="auto">
          <a:xfrm>
            <a:off x="8976320" y="4725144"/>
            <a:ext cx="2400267" cy="1698754"/>
          </a:xfrm>
          <a:prstGeom prst="ellipse">
            <a:avLst/>
          </a:prstGeom>
          <a:solidFill>
            <a:srgbClr val="FB9D17"/>
          </a:solidFill>
          <a:ln w="9525">
            <a:solidFill>
              <a:srgbClr val="FB9D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10" name="Oval 4"/>
          <p:cNvSpPr>
            <a:spLocks noChangeArrowheads="1"/>
          </p:cNvSpPr>
          <p:nvPr userDrawn="1"/>
        </p:nvSpPr>
        <p:spPr bwMode="auto">
          <a:xfrm>
            <a:off x="7786559" y="5717340"/>
            <a:ext cx="1655787" cy="1140501"/>
          </a:xfrm>
          <a:prstGeom prst="ellipse">
            <a:avLst/>
          </a:pr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43340" y="908720"/>
            <a:ext cx="1173777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143340" y="1052736"/>
            <a:ext cx="11737777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35" y="0"/>
            <a:ext cx="12357528" cy="6858000"/>
          </a:xfrm>
          <a:prstGeom prst="rect">
            <a:avLst/>
          </a:prstGeom>
          <a:solidFill>
            <a:srgbClr val="FF0000">
              <a:alpha val="4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73407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" y="0"/>
            <a:ext cx="12192000" cy="6858000"/>
          </a:xfrm>
          <a:prstGeom prst="rect">
            <a:avLst/>
          </a:prstGeom>
        </p:spPr>
      </p:pic>
      <p:sp>
        <p:nvSpPr>
          <p:cNvPr id="10" name="矩形 14"/>
          <p:cNvSpPr>
            <a:spLocks noChangeArrowheads="1"/>
          </p:cNvSpPr>
          <p:nvPr userDrawn="1"/>
        </p:nvSpPr>
        <p:spPr bwMode="auto">
          <a:xfrm>
            <a:off x="1" y="0"/>
            <a:ext cx="2952751" cy="68580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 flipH="1">
            <a:off x="0" y="0"/>
            <a:ext cx="6671733" cy="6858000"/>
            <a:chOff x="0" y="0"/>
            <a:chExt cx="5004049" cy="5143500"/>
          </a:xfrm>
        </p:grpSpPr>
        <p:sp>
          <p:nvSpPr>
            <p:cNvPr id="12" name="直接连接符 34"/>
            <p:cNvSpPr>
              <a:spLocks noChangeShapeType="1"/>
            </p:cNvSpPr>
            <p:nvPr/>
          </p:nvSpPr>
          <p:spPr bwMode="auto">
            <a:xfrm flipH="1">
              <a:off x="2425903" y="3824346"/>
              <a:ext cx="2578144" cy="1319154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直接连接符 35"/>
            <p:cNvSpPr>
              <a:spLocks noChangeShapeType="1"/>
            </p:cNvSpPr>
            <p:nvPr/>
          </p:nvSpPr>
          <p:spPr bwMode="auto">
            <a:xfrm flipH="1" flipV="1">
              <a:off x="0" y="627534"/>
              <a:ext cx="5004049" cy="396044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直接连接符 36"/>
            <p:cNvSpPr>
              <a:spLocks noChangeShapeType="1"/>
            </p:cNvSpPr>
            <p:nvPr/>
          </p:nvSpPr>
          <p:spPr bwMode="auto">
            <a:xfrm flipH="1">
              <a:off x="4248472" y="3013090"/>
              <a:ext cx="755575" cy="213041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直接连接符 38"/>
            <p:cNvSpPr>
              <a:spLocks noChangeShapeType="1"/>
            </p:cNvSpPr>
            <p:nvPr/>
          </p:nvSpPr>
          <p:spPr bwMode="auto">
            <a:xfrm>
              <a:off x="2608837" y="0"/>
              <a:ext cx="1495619" cy="509203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直接连接符 39"/>
            <p:cNvSpPr>
              <a:spLocks noChangeShapeType="1"/>
            </p:cNvSpPr>
            <p:nvPr/>
          </p:nvSpPr>
          <p:spPr bwMode="auto">
            <a:xfrm flipH="1">
              <a:off x="3168352" y="2571750"/>
              <a:ext cx="1835697" cy="257175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7" name="Group 10"/>
          <p:cNvGrpSpPr>
            <a:grpSpLocks/>
          </p:cNvGrpSpPr>
          <p:nvPr userDrawn="1"/>
        </p:nvGrpSpPr>
        <p:grpSpPr bwMode="auto">
          <a:xfrm>
            <a:off x="2713568" y="2037539"/>
            <a:ext cx="671902" cy="551826"/>
            <a:chOff x="0" y="4646"/>
            <a:chExt cx="360040" cy="360040"/>
          </a:xfrm>
        </p:grpSpPr>
        <p:sp>
          <p:nvSpPr>
            <p:cNvPr id="18" name="椭圆 23"/>
            <p:cNvSpPr>
              <a:spLocks noChangeArrowheads="1"/>
            </p:cNvSpPr>
            <p:nvPr/>
          </p:nvSpPr>
          <p:spPr bwMode="auto">
            <a:xfrm>
              <a:off x="0" y="4646"/>
              <a:ext cx="360040" cy="360040"/>
            </a:xfrm>
            <a:prstGeom prst="ellipse">
              <a:avLst/>
            </a:prstGeom>
            <a:solidFill>
              <a:srgbClr val="FF8607"/>
            </a:solidFill>
            <a:ln w="254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" name="TextBox 52"/>
            <p:cNvSpPr>
              <a:spLocks noChangeArrowheads="1"/>
            </p:cNvSpPr>
            <p:nvPr/>
          </p:nvSpPr>
          <p:spPr bwMode="auto">
            <a:xfrm>
              <a:off x="58709" y="17096"/>
              <a:ext cx="181965" cy="3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7" name="椭圆 23"/>
          <p:cNvSpPr>
            <a:spLocks noChangeArrowheads="1"/>
          </p:cNvSpPr>
          <p:nvPr userDrawn="1"/>
        </p:nvSpPr>
        <p:spPr bwMode="auto">
          <a:xfrm>
            <a:off x="2713554" y="4129752"/>
            <a:ext cx="671915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52"/>
          <p:cNvSpPr>
            <a:spLocks noChangeArrowheads="1"/>
          </p:cNvSpPr>
          <p:nvPr userDrawn="1"/>
        </p:nvSpPr>
        <p:spPr bwMode="auto">
          <a:xfrm>
            <a:off x="2831577" y="4148835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3493" y="3392746"/>
            <a:ext cx="5889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八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章 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的布局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9656" y="1772817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4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常见布局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9866" y="1196752"/>
            <a:ext cx="9910630" cy="2664296"/>
          </a:xfrm>
        </p:spPr>
        <p:txBody>
          <a:bodyPr/>
          <a:lstStyle/>
          <a:p>
            <a:r>
              <a:rPr lang="zh-CN" altLang="en-US" sz="2800" dirty="0"/>
              <a:t>流式布局</a:t>
            </a:r>
            <a:r>
              <a:rPr lang="en-US" altLang="zh-CN" sz="2800" dirty="0"/>
              <a:t>(Fluid Layout</a:t>
            </a:r>
            <a:r>
              <a:rPr lang="en-US" altLang="zh-CN" sz="2800" dirty="0"/>
              <a:t>)</a:t>
            </a:r>
          </a:p>
          <a:p>
            <a:pPr marL="342900" indent="-3429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500" dirty="0"/>
              <a:t>使用</a:t>
            </a:r>
            <a:r>
              <a:rPr lang="zh-CN" altLang="en-US" sz="2500" dirty="0">
                <a:solidFill>
                  <a:srgbClr val="FF0000"/>
                </a:solidFill>
              </a:rPr>
              <a:t>百分比</a:t>
            </a:r>
            <a:r>
              <a:rPr lang="zh-CN" altLang="en-US" sz="2500" dirty="0"/>
              <a:t>设置</a:t>
            </a:r>
            <a:r>
              <a:rPr lang="zh-CN" altLang="en-US" sz="2500" dirty="0"/>
              <a:t>各个部分的宽度</a:t>
            </a:r>
            <a:r>
              <a:rPr lang="en-US" altLang="zh-CN" sz="2500" dirty="0"/>
              <a:t>, </a:t>
            </a:r>
            <a:r>
              <a:rPr lang="zh-CN" altLang="en-US" sz="2500" dirty="0"/>
              <a:t>用来</a:t>
            </a:r>
            <a:r>
              <a:rPr lang="zh-CN" altLang="en-US" sz="2500" dirty="0"/>
              <a:t>适应不同的</a:t>
            </a:r>
            <a:r>
              <a:rPr lang="zh-CN" altLang="en-US" sz="2500" dirty="0"/>
              <a:t>分辨率。（对于</a:t>
            </a:r>
            <a:r>
              <a:rPr lang="zh-CN" altLang="en-US" sz="2500" dirty="0"/>
              <a:t>网页中的某一部分</a:t>
            </a:r>
            <a:r>
              <a:rPr lang="zh-CN" altLang="en-US" sz="2500" dirty="0"/>
              <a:t>元素，比如</a:t>
            </a:r>
            <a:r>
              <a:rPr lang="zh-CN" altLang="en-US" sz="2500" dirty="0"/>
              <a:t>边界</a:t>
            </a:r>
            <a:r>
              <a:rPr lang="zh-CN" altLang="en-US" sz="2500" dirty="0"/>
              <a:t>值、</a:t>
            </a:r>
            <a:r>
              <a:rPr lang="en-US" altLang="zh-CN" sz="2500" dirty="0"/>
              <a:t> </a:t>
            </a:r>
            <a:r>
              <a:rPr lang="zh-CN" altLang="en-US" sz="2500" dirty="0"/>
              <a:t>侧边</a:t>
            </a:r>
            <a:r>
              <a:rPr lang="zh-CN" altLang="en-US" sz="2500" dirty="0"/>
              <a:t>栏</a:t>
            </a:r>
            <a:r>
              <a:rPr lang="zh-CN" altLang="en-US" sz="2500" dirty="0"/>
              <a:t>，</a:t>
            </a:r>
            <a:r>
              <a:rPr lang="zh-CN" altLang="en-US" sz="2500" dirty="0"/>
              <a:t>可以</a:t>
            </a:r>
            <a:r>
              <a:rPr lang="zh-CN" altLang="en-US" sz="2500" dirty="0"/>
              <a:t>使用固定</a:t>
            </a:r>
            <a:r>
              <a:rPr lang="zh-CN" altLang="en-US" sz="2500" dirty="0"/>
              <a:t>宽度）</a:t>
            </a:r>
            <a:endParaRPr lang="zh-CN" altLang="en-US" sz="2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3501009"/>
            <a:ext cx="6296920" cy="32447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76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网格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381642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600" dirty="0"/>
              <a:t>jQuery </a:t>
            </a:r>
            <a:r>
              <a:rPr lang="en-US" altLang="zh-CN" sz="2600" dirty="0"/>
              <a:t>Mobile </a:t>
            </a:r>
            <a:r>
              <a:rPr lang="zh-CN" altLang="en-US" sz="2600" dirty="0"/>
              <a:t>提供了一套</a:t>
            </a:r>
            <a:r>
              <a:rPr lang="zh-CN" altLang="en-US" sz="2600" dirty="0">
                <a:solidFill>
                  <a:srgbClr val="FF0000"/>
                </a:solidFill>
              </a:rPr>
              <a:t>基于流式的布局网格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>
              <a:spcAft>
                <a:spcPts val="600"/>
              </a:spcAft>
            </a:pPr>
            <a:r>
              <a:rPr lang="zh-CN" altLang="en-US" sz="2600" dirty="0"/>
              <a:t>网格</a:t>
            </a:r>
            <a:r>
              <a:rPr lang="zh-CN" altLang="en-US" sz="2600" dirty="0"/>
              <a:t>中的列是等宽的（合计是 </a:t>
            </a:r>
            <a:r>
              <a:rPr lang="en-US" altLang="zh-CN" sz="2600" dirty="0"/>
              <a:t>100%</a:t>
            </a:r>
            <a:r>
              <a:rPr lang="zh-CN" altLang="en-US" sz="2600" dirty="0"/>
              <a:t>），没有边框、背景、</a:t>
            </a:r>
            <a:r>
              <a:rPr lang="en-US" altLang="zh-CN" sz="2600" dirty="0"/>
              <a:t>margin </a:t>
            </a:r>
            <a:r>
              <a:rPr lang="zh-CN" altLang="en-US" sz="2600" dirty="0"/>
              <a:t>或 </a:t>
            </a:r>
            <a:r>
              <a:rPr lang="en-US" altLang="zh-CN" sz="2600" dirty="0"/>
              <a:t>padding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>
              <a:spcAft>
                <a:spcPts val="600"/>
              </a:spcAft>
            </a:pPr>
            <a:r>
              <a:rPr lang="zh-CN" altLang="en-US" sz="2600" dirty="0"/>
              <a:t>移动设备的屏幕宽度狭窄，一般不建议使用分栏分列</a:t>
            </a:r>
            <a:r>
              <a:rPr lang="zh-CN" altLang="en-US" sz="2600" dirty="0"/>
              <a:t>布局。当需要</a:t>
            </a:r>
            <a:r>
              <a:rPr lang="zh-CN" altLang="en-US" sz="2600" dirty="0"/>
              <a:t>将较小的元素（如按钮或导航标签）并排地排列在一起，这时推荐使用分列布局。</a:t>
            </a:r>
          </a:p>
          <a:p>
            <a:pPr>
              <a:spcAft>
                <a:spcPts val="600"/>
              </a:spcAft>
            </a:pPr>
            <a:endParaRPr lang="zh-CN" altLang="en-US" sz="2600" dirty="0"/>
          </a:p>
          <a:p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039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/>
              <a:t>网格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96752"/>
            <a:ext cx="9614277" cy="51551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dirty="0"/>
              <a:t>创建两</a:t>
            </a:r>
            <a:r>
              <a:rPr lang="zh-CN" altLang="en-US" sz="2800" dirty="0"/>
              <a:t>栏布局</a:t>
            </a:r>
            <a:endParaRPr lang="en-US" altLang="zh-CN" sz="2800" dirty="0"/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zh-CN" altLang="en-US" sz="2600" dirty="0"/>
              <a:t>给父元素添加 </a:t>
            </a:r>
            <a:r>
              <a:rPr lang="en-US" altLang="zh-CN" sz="2600" dirty="0" err="1">
                <a:solidFill>
                  <a:srgbClr val="FF0000"/>
                </a:solidFill>
              </a:rPr>
              <a:t>ui</a:t>
            </a:r>
            <a:r>
              <a:rPr lang="en-US" altLang="zh-CN" sz="2600" dirty="0">
                <a:solidFill>
                  <a:srgbClr val="FF0000"/>
                </a:solidFill>
              </a:rPr>
              <a:t>-grid-a</a:t>
            </a:r>
            <a:r>
              <a:rPr lang="en-US" altLang="zh-CN" sz="2600" dirty="0"/>
              <a:t> </a:t>
            </a:r>
            <a:r>
              <a:rPr lang="zh-CN" altLang="en-US" sz="2600" dirty="0"/>
              <a:t>的 </a:t>
            </a:r>
            <a:r>
              <a:rPr lang="en-US" altLang="zh-CN" sz="2600" dirty="0"/>
              <a:t>class 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zh-CN" altLang="en-US" sz="2600" dirty="0"/>
              <a:t>然后分别为第一个子元素添加 </a:t>
            </a:r>
            <a:r>
              <a:rPr lang="en-US" altLang="zh-CN" sz="2600" dirty="0" err="1">
                <a:solidFill>
                  <a:srgbClr val="FF0000"/>
                </a:solidFill>
              </a:rPr>
              <a:t>ui</a:t>
            </a:r>
            <a:r>
              <a:rPr lang="en-US" altLang="zh-CN" sz="2600" dirty="0">
                <a:solidFill>
                  <a:srgbClr val="FF0000"/>
                </a:solidFill>
              </a:rPr>
              <a:t>-block-a</a:t>
            </a:r>
            <a:r>
              <a:rPr lang="en-US" altLang="zh-CN" sz="2600" dirty="0"/>
              <a:t> </a:t>
            </a:r>
            <a:r>
              <a:rPr lang="zh-CN" altLang="en-US" sz="2600" dirty="0"/>
              <a:t>的 </a:t>
            </a:r>
            <a:r>
              <a:rPr lang="en-US" altLang="zh-CN" sz="2600" dirty="0"/>
              <a:t>class </a:t>
            </a:r>
            <a:r>
              <a:rPr lang="zh-CN" altLang="en-US" sz="2600" dirty="0"/>
              <a:t>， 第二个子元素添加 </a:t>
            </a:r>
            <a:r>
              <a:rPr lang="en-US" altLang="zh-CN" sz="2600" dirty="0" err="1">
                <a:solidFill>
                  <a:srgbClr val="FF0000"/>
                </a:solidFill>
              </a:rPr>
              <a:t>ui</a:t>
            </a:r>
            <a:r>
              <a:rPr lang="en-US" altLang="zh-CN" sz="2600" dirty="0">
                <a:solidFill>
                  <a:srgbClr val="FF0000"/>
                </a:solidFill>
              </a:rPr>
              <a:t>-block-b</a:t>
            </a:r>
            <a:r>
              <a:rPr lang="en-US" altLang="zh-CN" sz="2600" dirty="0"/>
              <a:t> </a:t>
            </a:r>
            <a:r>
              <a:rPr lang="zh-CN" altLang="en-US" sz="2600" dirty="0"/>
              <a:t>的 </a:t>
            </a:r>
            <a:r>
              <a:rPr lang="en-US" altLang="zh-CN" sz="2600" dirty="0"/>
              <a:t>class</a:t>
            </a:r>
            <a:endParaRPr lang="en-US" altLang="zh-CN" sz="2600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3573016"/>
            <a:ext cx="7945154" cy="163121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rgbClr val="0000FF"/>
                </a:solidFill>
              </a:rPr>
              <a:t>&lt;div </a:t>
            </a:r>
            <a:r>
              <a:rPr lang="en-US" altLang="zh-CN" sz="2500" dirty="0">
                <a:solidFill>
                  <a:srgbClr val="009900"/>
                </a:solidFill>
              </a:rPr>
              <a:t>class</a:t>
            </a:r>
            <a:r>
              <a:rPr lang="en-US" altLang="zh-CN" sz="2500" dirty="0"/>
              <a:t>="</a:t>
            </a:r>
            <a:r>
              <a:rPr lang="en-US" altLang="zh-CN" sz="2500" dirty="0" err="1"/>
              <a:t>ui</a:t>
            </a:r>
            <a:r>
              <a:rPr lang="en-US" altLang="zh-CN" sz="2500" dirty="0"/>
              <a:t>-grid-a"</a:t>
            </a:r>
            <a:r>
              <a:rPr lang="en-US" altLang="zh-CN" sz="25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500" dirty="0">
                <a:solidFill>
                  <a:srgbClr val="0000FF"/>
                </a:solidFill>
              </a:rPr>
              <a:t>   </a:t>
            </a:r>
            <a:r>
              <a:rPr lang="en-US" altLang="zh-CN" sz="2500" dirty="0" smtClean="0">
                <a:solidFill>
                  <a:srgbClr val="0000FF"/>
                </a:solidFill>
              </a:rPr>
              <a:t>   </a:t>
            </a:r>
            <a:r>
              <a:rPr lang="en-US" altLang="zh-CN" sz="2500" dirty="0">
                <a:solidFill>
                  <a:srgbClr val="0000FF"/>
                </a:solidFill>
              </a:rPr>
              <a:t>&lt;div </a:t>
            </a:r>
            <a:r>
              <a:rPr lang="en-US" altLang="zh-CN" sz="2500" dirty="0">
                <a:solidFill>
                  <a:srgbClr val="009900"/>
                </a:solidFill>
              </a:rPr>
              <a:t>class</a:t>
            </a:r>
            <a:r>
              <a:rPr lang="en-US" altLang="zh-CN" sz="2500" dirty="0"/>
              <a:t>="</a:t>
            </a:r>
            <a:r>
              <a:rPr lang="en-US" altLang="zh-CN" sz="2500" dirty="0" err="1"/>
              <a:t>ui</a:t>
            </a:r>
            <a:r>
              <a:rPr lang="en-US" altLang="zh-CN" sz="2500" dirty="0"/>
              <a:t>-block-a"</a:t>
            </a:r>
            <a:r>
              <a:rPr lang="en-US" altLang="zh-CN" sz="2500" dirty="0">
                <a:solidFill>
                  <a:srgbClr val="0000FF"/>
                </a:solidFill>
              </a:rPr>
              <a:t>&gt;</a:t>
            </a:r>
            <a:r>
              <a:rPr lang="zh-CN" altLang="en-US" sz="2500" dirty="0"/>
              <a:t>第一个子元素 </a:t>
            </a:r>
            <a:r>
              <a:rPr lang="en-US" altLang="zh-CN" sz="2500" dirty="0"/>
              <a:t>Block A</a:t>
            </a:r>
            <a:r>
              <a:rPr lang="en-US" altLang="zh-CN" sz="2500" dirty="0">
                <a:solidFill>
                  <a:srgbClr val="0000FF"/>
                </a:solidFill>
              </a:rPr>
              <a:t>&lt;/div&gt;</a:t>
            </a:r>
          </a:p>
          <a:p>
            <a:r>
              <a:rPr lang="en-US" altLang="zh-CN" sz="2500" dirty="0"/>
              <a:t>    </a:t>
            </a:r>
            <a:r>
              <a:rPr lang="en-US" altLang="zh-CN" sz="2500" dirty="0" smtClean="0"/>
              <a:t>  </a:t>
            </a:r>
            <a:r>
              <a:rPr lang="en-US" altLang="zh-CN" sz="2500" dirty="0" smtClean="0">
                <a:solidFill>
                  <a:srgbClr val="0000FF"/>
                </a:solidFill>
              </a:rPr>
              <a:t>&lt;</a:t>
            </a:r>
            <a:r>
              <a:rPr lang="en-US" altLang="zh-CN" sz="2500" dirty="0">
                <a:solidFill>
                  <a:srgbClr val="0000FF"/>
                </a:solidFill>
              </a:rPr>
              <a:t>div </a:t>
            </a:r>
            <a:r>
              <a:rPr lang="en-US" altLang="zh-CN" sz="2500" dirty="0">
                <a:solidFill>
                  <a:srgbClr val="009900"/>
                </a:solidFill>
              </a:rPr>
              <a:t>class</a:t>
            </a:r>
            <a:r>
              <a:rPr lang="en-US" altLang="zh-CN" sz="2500" dirty="0"/>
              <a:t>="</a:t>
            </a:r>
            <a:r>
              <a:rPr lang="en-US" altLang="zh-CN" sz="2500" dirty="0" err="1"/>
              <a:t>ui</a:t>
            </a:r>
            <a:r>
              <a:rPr lang="en-US" altLang="zh-CN" sz="2500" dirty="0"/>
              <a:t>-block-b"</a:t>
            </a:r>
            <a:r>
              <a:rPr lang="en-US" altLang="zh-CN" sz="2500" dirty="0">
                <a:solidFill>
                  <a:srgbClr val="0000FF"/>
                </a:solidFill>
              </a:rPr>
              <a:t>&gt;</a:t>
            </a:r>
            <a:r>
              <a:rPr lang="zh-CN" altLang="en-US" sz="2500" dirty="0"/>
              <a:t>第二个子元素</a:t>
            </a:r>
            <a:r>
              <a:rPr lang="en-US" altLang="zh-CN" sz="2500" dirty="0"/>
              <a:t>Block B</a:t>
            </a:r>
            <a:r>
              <a:rPr lang="en-US" altLang="zh-CN" sz="2500" dirty="0">
                <a:solidFill>
                  <a:srgbClr val="0000FF"/>
                </a:solidFill>
              </a:rPr>
              <a:t>&lt;/div&gt;</a:t>
            </a:r>
          </a:p>
          <a:p>
            <a:r>
              <a:rPr lang="en-US" altLang="zh-CN" sz="2500" dirty="0">
                <a:solidFill>
                  <a:srgbClr val="0000FF"/>
                </a:solidFill>
              </a:rPr>
              <a:t>&lt;/div&gt;</a:t>
            </a:r>
            <a:endParaRPr lang="zh-CN" altLang="en-US" sz="25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http://kayosite.com/wp-content/uploads/2012/05/jquery-mobile-html5-4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858" y="5373216"/>
            <a:ext cx="5311254" cy="1237282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/>
              <a:t>网格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71267"/>
            <a:ext cx="9614277" cy="51551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dirty="0"/>
              <a:t>两栏布局</a:t>
            </a:r>
            <a:endParaRPr lang="en-US" altLang="zh-CN" sz="2800" dirty="0"/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zh-CN" altLang="en-US" sz="2600" dirty="0"/>
              <a:t>网格布局也可用于 </a:t>
            </a:r>
            <a:r>
              <a:rPr lang="en-US" altLang="zh-CN" sz="2600" dirty="0" err="1"/>
              <a:t>jQuery</a:t>
            </a:r>
            <a:r>
              <a:rPr lang="en-US" altLang="zh-CN" sz="2600" dirty="0"/>
              <a:t> Mobile </a:t>
            </a:r>
            <a:r>
              <a:rPr lang="zh-CN" altLang="en-US" sz="2600" dirty="0"/>
              <a:t>组件中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5328" y="2511517"/>
            <a:ext cx="7811625" cy="409342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600" dirty="0">
                <a:solidFill>
                  <a:srgbClr val="0000FF"/>
                </a:solidFill>
              </a:rPr>
              <a:t>&lt;</a:t>
            </a:r>
            <a:r>
              <a:rPr lang="en-US" altLang="zh-CN" sz="2600" dirty="0" err="1">
                <a:solidFill>
                  <a:srgbClr val="0000FF"/>
                </a:solidFill>
              </a:rPr>
              <a:t>fieldset</a:t>
            </a:r>
            <a:r>
              <a:rPr lang="en-US" altLang="zh-CN" sz="2600" dirty="0">
                <a:solidFill>
                  <a:srgbClr val="0000FF"/>
                </a:solidFill>
              </a:rPr>
              <a:t> </a:t>
            </a:r>
            <a:r>
              <a:rPr lang="en-US" altLang="zh-CN" sz="2600" dirty="0">
                <a:solidFill>
                  <a:srgbClr val="009900"/>
                </a:solidFill>
              </a:rPr>
              <a:t>class</a:t>
            </a:r>
            <a:r>
              <a:rPr lang="en-US" altLang="zh-CN" sz="2600" dirty="0"/>
              <a:t>="</a:t>
            </a:r>
            <a:r>
              <a:rPr lang="en-US" altLang="zh-CN" sz="2600" dirty="0" err="1"/>
              <a:t>ui</a:t>
            </a:r>
            <a:r>
              <a:rPr lang="en-US" altLang="zh-CN" sz="2600" dirty="0"/>
              <a:t>-grid-a"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</a:p>
          <a:p>
            <a:pPr fontAlgn="base"/>
            <a:r>
              <a:rPr lang="en-US" altLang="zh-CN" sz="2600" dirty="0"/>
              <a:t>    </a:t>
            </a:r>
            <a:r>
              <a:rPr lang="en-US" altLang="zh-CN" sz="2600" dirty="0">
                <a:solidFill>
                  <a:srgbClr val="0000FF"/>
                </a:solidFill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</a:rPr>
              <a:t>class</a:t>
            </a:r>
            <a:r>
              <a:rPr lang="en-US" altLang="zh-CN" sz="2600" dirty="0"/>
              <a:t>="</a:t>
            </a:r>
            <a:r>
              <a:rPr lang="en-US" altLang="zh-CN" sz="2600" dirty="0" err="1"/>
              <a:t>ui</a:t>
            </a:r>
            <a:r>
              <a:rPr lang="en-US" altLang="zh-CN" sz="2600" dirty="0"/>
              <a:t>-block-a</a:t>
            </a:r>
            <a:r>
              <a:rPr lang="en-US" altLang="zh-CN" sz="2600" dirty="0"/>
              <a:t>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</a:p>
          <a:p>
            <a:pPr fontAlgn="base"/>
            <a:r>
              <a:rPr lang="en-US" altLang="zh-CN" sz="2600" dirty="0">
                <a:solidFill>
                  <a:srgbClr val="0000FF"/>
                </a:solidFill>
              </a:rPr>
              <a:t>	</a:t>
            </a:r>
            <a:r>
              <a:rPr lang="en-US" altLang="zh-CN" sz="2600" dirty="0">
                <a:solidFill>
                  <a:srgbClr val="0000FF"/>
                </a:solidFill>
              </a:rPr>
              <a:t>&lt;</a:t>
            </a:r>
            <a:r>
              <a:rPr lang="en-US" altLang="zh-CN" sz="2600" dirty="0">
                <a:solidFill>
                  <a:srgbClr val="0000FF"/>
                </a:solidFill>
              </a:rPr>
              <a:t>button </a:t>
            </a:r>
            <a:r>
              <a:rPr lang="en-US" altLang="zh-CN" sz="2600" dirty="0">
                <a:solidFill>
                  <a:srgbClr val="009900"/>
                </a:solidFill>
              </a:rPr>
              <a:t>type</a:t>
            </a:r>
            <a:r>
              <a:rPr lang="en-US" altLang="zh-CN" sz="2600" dirty="0"/>
              <a:t>="submit" </a:t>
            </a:r>
            <a:r>
              <a:rPr lang="en-US" altLang="zh-CN" sz="2600" dirty="0">
                <a:solidFill>
                  <a:srgbClr val="009900"/>
                </a:solidFill>
              </a:rPr>
              <a:t>data-theme</a:t>
            </a:r>
            <a:r>
              <a:rPr lang="en-US" altLang="zh-CN" sz="2600" dirty="0"/>
              <a:t>="e</a:t>
            </a:r>
            <a:r>
              <a:rPr lang="en-US" altLang="zh-CN" sz="2600" dirty="0"/>
              <a:t>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  <a:r>
              <a:rPr lang="en-US" altLang="zh-CN" sz="2600" dirty="0"/>
              <a:t> 	Cancel</a:t>
            </a:r>
            <a:r>
              <a:rPr lang="en-US" altLang="zh-CN" sz="2600" dirty="0">
                <a:solidFill>
                  <a:srgbClr val="0000FF"/>
                </a:solidFill>
              </a:rPr>
              <a:t>&lt;/button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</a:p>
          <a:p>
            <a:pPr fontAlgn="base"/>
            <a:r>
              <a:rPr lang="en-US" altLang="zh-CN" sz="2600" dirty="0">
                <a:solidFill>
                  <a:srgbClr val="0000FF"/>
                </a:solidFill>
              </a:rPr>
              <a:t>    &lt;/</a:t>
            </a:r>
            <a:r>
              <a:rPr lang="en-US" altLang="zh-CN" sz="2600" dirty="0">
                <a:solidFill>
                  <a:srgbClr val="0000FF"/>
                </a:solidFill>
              </a:rPr>
              <a:t>div&gt;</a:t>
            </a:r>
          </a:p>
          <a:p>
            <a:pPr fontAlgn="base"/>
            <a:r>
              <a:rPr lang="en-US" altLang="zh-CN" sz="2600" dirty="0">
                <a:solidFill>
                  <a:srgbClr val="0000FF"/>
                </a:solidFill>
              </a:rPr>
              <a:t>    &lt;div </a:t>
            </a:r>
            <a:r>
              <a:rPr lang="en-US" altLang="zh-CN" sz="2600" dirty="0">
                <a:solidFill>
                  <a:srgbClr val="009900"/>
                </a:solidFill>
              </a:rPr>
              <a:t>class</a:t>
            </a:r>
            <a:r>
              <a:rPr lang="en-US" altLang="zh-CN" sz="2600" dirty="0"/>
              <a:t>="</a:t>
            </a:r>
            <a:r>
              <a:rPr lang="en-US" altLang="zh-CN" sz="2600" dirty="0" err="1"/>
              <a:t>ui</a:t>
            </a:r>
            <a:r>
              <a:rPr lang="en-US" altLang="zh-CN" sz="2600" dirty="0"/>
              <a:t>-block-b</a:t>
            </a:r>
            <a:r>
              <a:rPr lang="en-US" altLang="zh-CN" sz="2600" dirty="0"/>
              <a:t>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</a:p>
          <a:p>
            <a:pPr fontAlgn="base"/>
            <a:r>
              <a:rPr lang="en-US" altLang="zh-CN" sz="2600" dirty="0"/>
              <a:t>	</a:t>
            </a:r>
            <a:r>
              <a:rPr lang="en-US" altLang="zh-CN" sz="2600" dirty="0">
                <a:solidFill>
                  <a:srgbClr val="0000FF"/>
                </a:solidFill>
              </a:rPr>
              <a:t>&lt;</a:t>
            </a:r>
            <a:r>
              <a:rPr lang="en-US" altLang="zh-CN" sz="2600" dirty="0">
                <a:solidFill>
                  <a:srgbClr val="0000FF"/>
                </a:solidFill>
              </a:rPr>
              <a:t>button </a:t>
            </a:r>
            <a:r>
              <a:rPr lang="en-US" altLang="zh-CN" sz="2600" dirty="0">
                <a:solidFill>
                  <a:srgbClr val="009900"/>
                </a:solidFill>
              </a:rPr>
              <a:t>type</a:t>
            </a:r>
            <a:r>
              <a:rPr lang="en-US" altLang="zh-CN" sz="2600" dirty="0"/>
              <a:t>="submit" </a:t>
            </a:r>
            <a:r>
              <a:rPr lang="en-US" altLang="zh-CN" sz="2600" dirty="0">
                <a:solidFill>
                  <a:srgbClr val="009900"/>
                </a:solidFill>
              </a:rPr>
              <a:t>data-theme</a:t>
            </a:r>
            <a:r>
              <a:rPr lang="en-US" altLang="zh-CN" sz="2600" dirty="0"/>
              <a:t>="b</a:t>
            </a:r>
            <a:r>
              <a:rPr lang="en-US" altLang="zh-CN" sz="2600" dirty="0"/>
              <a:t>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  <a:r>
              <a:rPr lang="en-US" altLang="zh-CN" sz="2600" dirty="0"/>
              <a:t> 	Submit</a:t>
            </a:r>
            <a:r>
              <a:rPr lang="en-US" altLang="zh-CN" sz="2600" dirty="0">
                <a:solidFill>
                  <a:srgbClr val="0000FF"/>
                </a:solidFill>
              </a:rPr>
              <a:t>&lt;/button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</a:p>
          <a:p>
            <a:pPr fontAlgn="base"/>
            <a:r>
              <a:rPr lang="en-US" altLang="zh-CN" sz="2600" dirty="0">
                <a:solidFill>
                  <a:srgbClr val="0000FF"/>
                </a:solidFill>
              </a:rPr>
              <a:t> </a:t>
            </a:r>
            <a:r>
              <a:rPr lang="en-US" altLang="zh-CN" sz="2600" dirty="0">
                <a:solidFill>
                  <a:srgbClr val="0000FF"/>
                </a:solidFill>
              </a:rPr>
              <a:t>   &lt;/</a:t>
            </a:r>
            <a:r>
              <a:rPr lang="en-US" altLang="zh-CN" sz="2600" dirty="0">
                <a:solidFill>
                  <a:srgbClr val="0000FF"/>
                </a:solidFill>
              </a:rPr>
              <a:t>div&gt;     </a:t>
            </a:r>
          </a:p>
          <a:p>
            <a:pPr fontAlgn="base"/>
            <a:r>
              <a:rPr lang="en-US" altLang="zh-CN" sz="2600" dirty="0">
                <a:solidFill>
                  <a:srgbClr val="0000FF"/>
                </a:solidFill>
              </a:rPr>
              <a:t>&lt;/</a:t>
            </a:r>
            <a:r>
              <a:rPr lang="en-US" altLang="zh-CN" sz="2600" dirty="0" err="1">
                <a:solidFill>
                  <a:srgbClr val="0000FF"/>
                </a:solidFill>
              </a:rPr>
              <a:t>fieldset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</a:p>
        </p:txBody>
      </p:sp>
      <p:pic>
        <p:nvPicPr>
          <p:cNvPr id="2050" name="Picture 2" descr="http://kayosite.com/wp-content/uploads/2012/05/jquery-mobile-html5-4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01" y="5437632"/>
            <a:ext cx="4191252" cy="1420369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3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布局网格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847529" y="1340768"/>
            <a:ext cx="856932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种布局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网格：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4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dirty="0"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84345"/>
              </p:ext>
            </p:extLst>
          </p:nvPr>
        </p:nvGraphicFramePr>
        <p:xfrm>
          <a:off x="1991544" y="2132856"/>
          <a:ext cx="8136904" cy="2602230"/>
        </p:xfrm>
        <a:graphic>
          <a:graphicData uri="http://schemas.openxmlformats.org/drawingml/2006/table">
            <a:tbl>
              <a:tblPr/>
              <a:tblGrid>
                <a:gridCol w="148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1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网格类</a:t>
                      </a:r>
                    </a:p>
                  </a:txBody>
                  <a:tcPr marL="28575" marR="28575" marT="28575" marB="28575" horzOverflow="overflow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列</a:t>
                      </a:r>
                    </a:p>
                  </a:txBody>
                  <a:tcPr marL="28575" marR="28575" marT="28575" marB="28575" horzOverflow="overflow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列宽</a:t>
                      </a:r>
                    </a:p>
                  </a:txBody>
                  <a:tcPr marL="28575" marR="28575" marT="28575" marB="28575" horzOverflow="overflow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对应</a:t>
                      </a:r>
                    </a:p>
                  </a:txBody>
                  <a:tcPr marL="28575" marR="28575" marT="28575" marB="28575" horzOverflow="overflow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ui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-grid-a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2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50% / 50%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ui-block-a|b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ui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-grid-b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3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33% / 33% / 33%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ui-block-a|b|c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ui-grid-c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4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25% / 25% / 25% / 25%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ui-block-a|b|c|d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/>
                        <a:ea typeface="宋体" pitchFamily="2" charset="-122"/>
                      </a:endParaRP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ui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-grid-d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5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20% / 20% / 20% / 20% / 20%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ui-block-a|b|c|d|e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/>
                        <a:ea typeface="宋体" pitchFamily="2" charset="-122"/>
                      </a:endParaRP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91544" y="5039666"/>
            <a:ext cx="81369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在列容器内，子元素拥有的 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500" dirty="0" err="1">
                <a:latin typeface="微软雅黑" pitchFamily="34" charset="-122"/>
                <a:ea typeface="微软雅黑" pitchFamily="34" charset="-122"/>
              </a:rPr>
              <a:t>ui-block-a|b|c|d|e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5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取决于列数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。列会浮动并排。 </a:t>
            </a:r>
          </a:p>
        </p:txBody>
      </p:sp>
    </p:spTree>
    <p:extLst>
      <p:ext uri="{BB962C8B-B14F-4D97-AF65-F5344CB8AC3E}">
        <p14:creationId xmlns:p14="http://schemas.microsoft.com/office/powerpoint/2010/main" val="54138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布局网格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286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19" y="1294331"/>
            <a:ext cx="8722651" cy="482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1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布局网格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2969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124745"/>
            <a:ext cx="4464496" cy="569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8"/>
          <p:cNvSpPr txBox="1"/>
          <p:nvPr/>
        </p:nvSpPr>
        <p:spPr>
          <a:xfrm>
            <a:off x="8688288" y="635789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test</a:t>
            </a:r>
            <a:r>
              <a:rPr lang="en-US" altLang="zh-CN" sz="2400" dirty="0"/>
              <a:t>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66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自定义网格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通过使用</a:t>
            </a:r>
            <a:r>
              <a:rPr lang="en-US" altLang="zh-CN" sz="2800" dirty="0"/>
              <a:t>CSS</a:t>
            </a:r>
            <a:r>
              <a:rPr lang="zh-CN" altLang="en-US" sz="2800" dirty="0"/>
              <a:t>，可以定制网格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423592" y="1890345"/>
            <a:ext cx="7710916" cy="4508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2060"/>
                </a:solidFill>
              </a:rPr>
              <a:t>&lt;</a:t>
            </a:r>
            <a:r>
              <a:rPr lang="en-US" altLang="zh-CN" sz="2600" dirty="0">
                <a:solidFill>
                  <a:srgbClr val="002060"/>
                </a:solidFill>
              </a:rPr>
              <a:t>style&gt;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en-US" altLang="zh-CN" sz="2600" dirty="0">
                <a:solidFill>
                  <a:srgbClr val="0000FF"/>
                </a:solidFill>
              </a:rPr>
              <a:t>.</a:t>
            </a:r>
            <a:r>
              <a:rPr lang="en-US" altLang="zh-CN" sz="2600" dirty="0" err="1">
                <a:solidFill>
                  <a:srgbClr val="0000FF"/>
                </a:solidFill>
              </a:rPr>
              <a:t>ui</a:t>
            </a:r>
            <a:r>
              <a:rPr lang="en-US" altLang="zh-CN" sz="2600" dirty="0">
                <a:solidFill>
                  <a:srgbClr val="0000FF"/>
                </a:solidFill>
              </a:rPr>
              <a:t>-block-a, </a:t>
            </a:r>
            <a:r>
              <a:rPr lang="en-US" altLang="zh-CN" sz="2600" dirty="0">
                <a:solidFill>
                  <a:srgbClr val="0000FF"/>
                </a:solidFill>
              </a:rPr>
              <a:t>.</a:t>
            </a:r>
            <a:r>
              <a:rPr lang="en-US" altLang="zh-CN" sz="2600" dirty="0" err="1">
                <a:solidFill>
                  <a:srgbClr val="0000FF"/>
                </a:solidFill>
              </a:rPr>
              <a:t>ui</a:t>
            </a:r>
            <a:r>
              <a:rPr lang="en-US" altLang="zh-CN" sz="2600" dirty="0">
                <a:solidFill>
                  <a:srgbClr val="0000FF"/>
                </a:solidFill>
              </a:rPr>
              <a:t>-block-b, </a:t>
            </a:r>
            <a:r>
              <a:rPr lang="en-US" altLang="zh-CN" sz="2600" dirty="0">
                <a:solidFill>
                  <a:srgbClr val="0000FF"/>
                </a:solidFill>
              </a:rPr>
              <a:t>.</a:t>
            </a:r>
            <a:r>
              <a:rPr lang="en-US" altLang="zh-CN" sz="2600" dirty="0" err="1">
                <a:solidFill>
                  <a:srgbClr val="0000FF"/>
                </a:solidFill>
              </a:rPr>
              <a:t>ui</a:t>
            </a:r>
            <a:r>
              <a:rPr lang="en-US" altLang="zh-CN" sz="2600" dirty="0">
                <a:solidFill>
                  <a:srgbClr val="0000FF"/>
                </a:solidFill>
              </a:rPr>
              <a:t>-block-c</a:t>
            </a:r>
            <a:r>
              <a:rPr lang="en-US" altLang="zh-CN" sz="2600" dirty="0"/>
              <a:t> </a:t>
            </a:r>
            <a:br>
              <a:rPr lang="en-US" altLang="zh-CN" sz="2600" dirty="0"/>
            </a:br>
            <a:r>
              <a:rPr lang="en-US" altLang="zh-CN" sz="2600" dirty="0">
                <a:solidFill>
                  <a:srgbClr val="0000FF"/>
                </a:solidFill>
              </a:rPr>
              <a:t> </a:t>
            </a:r>
            <a:r>
              <a:rPr lang="en-US" altLang="zh-CN" sz="2600" dirty="0">
                <a:solidFill>
                  <a:srgbClr val="0000FF"/>
                </a:solidFill>
              </a:rPr>
              <a:t>   {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en-US" altLang="zh-CN" sz="2600" dirty="0"/>
              <a:t>	</a:t>
            </a:r>
            <a:r>
              <a:rPr lang="en-US" altLang="zh-CN" sz="2600" dirty="0">
                <a:solidFill>
                  <a:srgbClr val="009900"/>
                </a:solidFill>
              </a:rPr>
              <a:t>background-color</a:t>
            </a:r>
            <a:r>
              <a:rPr lang="en-US" altLang="zh-CN" sz="2600" dirty="0"/>
              <a:t>: </a:t>
            </a:r>
            <a:r>
              <a:rPr lang="en-US" altLang="zh-CN" sz="2600" dirty="0" err="1"/>
              <a:t>lightgray</a:t>
            </a:r>
            <a:r>
              <a:rPr lang="en-US" altLang="zh-CN" sz="2600" dirty="0"/>
              <a:t>;</a:t>
            </a:r>
            <a:br>
              <a:rPr lang="en-US" altLang="zh-CN" sz="2600" dirty="0"/>
            </a:br>
            <a:r>
              <a:rPr lang="en-US" altLang="zh-CN" sz="2600" dirty="0"/>
              <a:t>	</a:t>
            </a:r>
            <a:r>
              <a:rPr lang="en-US" altLang="zh-CN" sz="2600" dirty="0">
                <a:solidFill>
                  <a:srgbClr val="009900"/>
                </a:solidFill>
              </a:rPr>
              <a:t>border</a:t>
            </a:r>
            <a:r>
              <a:rPr lang="en-US" altLang="zh-CN" sz="2600" dirty="0"/>
              <a:t>: 1px solid black;</a:t>
            </a:r>
            <a:br>
              <a:rPr lang="en-US" altLang="zh-CN" sz="2600" dirty="0"/>
            </a:br>
            <a:r>
              <a:rPr lang="en-US" altLang="zh-CN" sz="2600" dirty="0"/>
              <a:t>	</a:t>
            </a:r>
            <a:r>
              <a:rPr lang="en-US" altLang="zh-CN" sz="2600" dirty="0">
                <a:solidFill>
                  <a:srgbClr val="009900"/>
                </a:solidFill>
              </a:rPr>
              <a:t>height</a:t>
            </a:r>
            <a:r>
              <a:rPr lang="en-US" altLang="zh-CN" sz="2600" dirty="0"/>
              <a:t>: 100px;</a:t>
            </a:r>
            <a:br>
              <a:rPr lang="en-US" altLang="zh-CN" sz="2600" dirty="0"/>
            </a:br>
            <a:r>
              <a:rPr lang="en-US" altLang="zh-CN" sz="2600" dirty="0"/>
              <a:t>	</a:t>
            </a:r>
            <a:r>
              <a:rPr lang="en-US" altLang="zh-CN" sz="2600" dirty="0">
                <a:solidFill>
                  <a:srgbClr val="009900"/>
                </a:solidFill>
              </a:rPr>
              <a:t>font-weight</a:t>
            </a:r>
            <a:r>
              <a:rPr lang="en-US" altLang="zh-CN" sz="2600" dirty="0"/>
              <a:t>: bold;</a:t>
            </a:r>
            <a:br>
              <a:rPr lang="en-US" altLang="zh-CN" sz="2600" dirty="0"/>
            </a:br>
            <a:r>
              <a:rPr lang="en-US" altLang="zh-CN" sz="2600" dirty="0"/>
              <a:t>	</a:t>
            </a:r>
            <a:r>
              <a:rPr lang="en-US" altLang="zh-CN" sz="2600" dirty="0">
                <a:solidFill>
                  <a:srgbClr val="009900"/>
                </a:solidFill>
              </a:rPr>
              <a:t>text-align</a:t>
            </a:r>
            <a:r>
              <a:rPr lang="en-US" altLang="zh-CN" sz="2600" dirty="0"/>
              <a:t>: center;</a:t>
            </a:r>
            <a:br>
              <a:rPr lang="en-US" altLang="zh-CN" sz="2600" dirty="0"/>
            </a:br>
            <a:r>
              <a:rPr lang="en-US" altLang="zh-CN" sz="2600" dirty="0"/>
              <a:t>	</a:t>
            </a:r>
            <a:r>
              <a:rPr lang="en-US" altLang="zh-CN" sz="2600" dirty="0">
                <a:solidFill>
                  <a:srgbClr val="009900"/>
                </a:solidFill>
              </a:rPr>
              <a:t>padding</a:t>
            </a:r>
            <a:r>
              <a:rPr lang="en-US" altLang="zh-CN" sz="2600" dirty="0"/>
              <a:t>: 30px;</a:t>
            </a:r>
            <a:br>
              <a:rPr lang="en-US" altLang="zh-CN" sz="2600" dirty="0"/>
            </a:br>
            <a:r>
              <a:rPr lang="en-US" altLang="zh-CN" sz="2600" dirty="0"/>
              <a:t>   </a:t>
            </a:r>
            <a:r>
              <a:rPr lang="en-US" altLang="zh-CN" sz="2600" dirty="0">
                <a:solidFill>
                  <a:srgbClr val="0000FF"/>
                </a:solidFill>
              </a:rPr>
              <a:t> }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en-US" altLang="zh-CN" sz="2600" dirty="0">
                <a:solidFill>
                  <a:srgbClr val="002060"/>
                </a:solidFill>
              </a:rPr>
              <a:t>&lt;/</a:t>
            </a:r>
            <a:r>
              <a:rPr lang="en-US" altLang="zh-CN" sz="2600" dirty="0">
                <a:solidFill>
                  <a:srgbClr val="002060"/>
                </a:solidFill>
              </a:rPr>
              <a:t>style&gt;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970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布局网格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24744"/>
            <a:ext cx="9571278" cy="5155138"/>
          </a:xfrm>
        </p:spPr>
        <p:txBody>
          <a:bodyPr/>
          <a:lstStyle/>
          <a:p>
            <a:r>
              <a:rPr lang="zh-CN" altLang="en-US" sz="2800" dirty="0"/>
              <a:t>实例</a:t>
            </a:r>
            <a:r>
              <a:rPr lang="en-US" altLang="zh-CN" sz="2800" dirty="0"/>
              <a:t>2</a:t>
            </a:r>
            <a:r>
              <a:rPr lang="zh-CN" altLang="en-US" sz="2800" dirty="0"/>
              <a:t>，代码实现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3" y="1758202"/>
            <a:ext cx="3641193" cy="4823702"/>
          </a:xfrm>
          <a:prstGeom prst="rect">
            <a:avLst/>
          </a:prstGeom>
          <a:effectLst>
            <a:outerShdw blurRad="63500" sx="102000" sy="102000" algn="ctr" rotWithShape="0">
              <a:srgbClr val="7030A0">
                <a:alpha val="40000"/>
              </a:srgbClr>
            </a:outerShdw>
          </a:effectLst>
        </p:spPr>
      </p:pic>
      <p:sp>
        <p:nvSpPr>
          <p:cNvPr id="7" name="TextBox 8"/>
          <p:cNvSpPr txBox="1"/>
          <p:nvPr/>
        </p:nvSpPr>
        <p:spPr>
          <a:xfrm>
            <a:off x="7824192" y="627689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demo8_3.html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6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布局网格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24744"/>
            <a:ext cx="9571278" cy="5155138"/>
          </a:xfrm>
        </p:spPr>
        <p:txBody>
          <a:bodyPr/>
          <a:lstStyle/>
          <a:p>
            <a:r>
              <a:rPr lang="zh-CN" altLang="en-US" sz="2800" dirty="0"/>
              <a:t>实例</a:t>
            </a:r>
            <a:r>
              <a:rPr lang="en-US" altLang="zh-CN" sz="2800" dirty="0"/>
              <a:t>3</a:t>
            </a:r>
            <a:r>
              <a:rPr lang="zh-CN" altLang="en-US" sz="2800" dirty="0"/>
              <a:t>，实现九宫格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98" y="1765293"/>
            <a:ext cx="3062072" cy="478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8"/>
          <p:cNvSpPr txBox="1"/>
          <p:nvPr/>
        </p:nvSpPr>
        <p:spPr>
          <a:xfrm>
            <a:off x="7824192" y="627689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demo8_4.html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11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206084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可折叠块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4340" y="420001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网格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3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2"/>
          <p:cNvSpPr txBox="1"/>
          <p:nvPr/>
        </p:nvSpPr>
        <p:spPr>
          <a:xfrm>
            <a:off x="4241654" y="2492897"/>
            <a:ext cx="41586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4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可折叠块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9866" y="1340768"/>
            <a:ext cx="9694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折叠块允许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隐藏或显示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内容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用于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信息。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866" y="1926716"/>
            <a:ext cx="9750570" cy="979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创建一个可折叠的内容块，需要为容器添加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data-role=“collapsible”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属性。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5560" y="2996952"/>
            <a:ext cx="8320840" cy="178510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&lt;div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="collapsible"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h1&gt;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点击我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我可以折叠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!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&lt;/h1&gt;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p&gt;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我是可折叠的内容。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&lt;/p&gt;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&lt;/div&gt;</a:t>
            </a: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10" y="4848999"/>
            <a:ext cx="3650476" cy="18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481" y="4360135"/>
            <a:ext cx="3505960" cy="243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13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Mobile</a:t>
            </a:r>
            <a:r>
              <a:rPr lang="zh-CN" altLang="en-US" dirty="0" smtClean="0"/>
              <a:t>可折叠块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9866" y="1268760"/>
            <a:ext cx="9662518" cy="15542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默认情况下，内容是被折叠起来的。如需在页面加载时展开内容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，设置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data-collapsed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=“false”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可折叠的内容块是可以彼此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7448" y="2987652"/>
            <a:ext cx="8424936" cy="345139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&lt;div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25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=“collapsible"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5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&lt;h1&gt;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点击我 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我可以折叠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!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&lt;/h1&gt;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5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&lt;p&gt;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我是被展开的内容。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&lt;/p&gt;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5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&lt;div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25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="collapsible"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5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&lt;h1&gt;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点击我 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我是嵌套的可折叠块！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&lt;/h1&gt;</a:t>
            </a:r>
            <a:b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&lt;p&gt;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我是嵌套的可折叠块中被展开的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p&gt;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5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  &lt;/div&gt;</a:t>
            </a:r>
            <a:b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5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92144" y="639633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demo8_1.html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7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可折叠集合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9866" y="1268761"/>
            <a:ext cx="9662518" cy="21954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fontAlgn="auto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可折叠集合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是将可折叠块组合在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一起。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当一个新的块被展开时，所有其他的块都会被折叠起来。</a:t>
            </a:r>
          </a:p>
          <a:p>
            <a:pPr marL="342900" indent="-342900" fontAlgn="auto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创建若干个可折叠的内容块，然后把可折叠内容块用带有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collapsible-set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的容器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包围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起来。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8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可折叠集合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055813" y="1196752"/>
            <a:ext cx="777557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：代码实现如下效果图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16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4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效果图如下，</a:t>
            </a:r>
            <a:endParaRPr lang="en-US" altLang="zh-CN" sz="2400" dirty="0"/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88" y="2221766"/>
            <a:ext cx="4055813" cy="329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170" y="2221765"/>
            <a:ext cx="3764266" cy="365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80900" y="6330154"/>
            <a:ext cx="220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demo8_2.html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42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可折叠块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9866" y="1268761"/>
            <a:ext cx="9662518" cy="5796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fontAlgn="auto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data-collapsed-icon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data-expanded-icon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改变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图标。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472" y="2254635"/>
            <a:ext cx="8994635" cy="2208297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&lt;div </a:t>
            </a:r>
            <a:r>
              <a:rPr lang="en-US" altLang="zh-CN" sz="24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="collapsible" </a:t>
            </a:r>
            <a:r>
              <a:rPr lang="en-US" altLang="zh-CN" sz="24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data-collapsed-icon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="arrow-d" </a:t>
            </a:r>
            <a:r>
              <a:rPr lang="en-US" altLang="zh-CN" sz="24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data-expanded-icon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="arrow-u"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&lt;h1&gt;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data-collapsed-icon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规定按钮的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图标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h1&gt;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&lt;p&gt;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data-expanded-icon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被展开时按钮的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图标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p&gt;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div&gt;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4869160"/>
            <a:ext cx="2984416" cy="1858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3" y="4509120"/>
            <a:ext cx="2657475" cy="221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40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206084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可折叠块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4340" y="420001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网格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常见布局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9866" y="1196752"/>
            <a:ext cx="9982638" cy="1872208"/>
          </a:xfrm>
        </p:spPr>
        <p:txBody>
          <a:bodyPr/>
          <a:lstStyle/>
          <a:p>
            <a:r>
              <a:rPr lang="zh-CN" altLang="en-US" sz="2800" dirty="0"/>
              <a:t>固定</a:t>
            </a:r>
            <a:r>
              <a:rPr lang="zh-CN" altLang="en-US" sz="2800" dirty="0"/>
              <a:t>布局</a:t>
            </a:r>
            <a:r>
              <a:rPr lang="en-US" altLang="zh-CN" sz="2800" dirty="0"/>
              <a:t>(Fixed Layout)</a:t>
            </a:r>
          </a:p>
          <a:p>
            <a:pPr marL="342900" indent="-3429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500" dirty="0"/>
              <a:t>使用</a:t>
            </a:r>
            <a:r>
              <a:rPr lang="zh-CN" altLang="en-US" sz="2500" dirty="0">
                <a:solidFill>
                  <a:srgbClr val="FF0000"/>
                </a:solidFill>
              </a:rPr>
              <a:t>固定宽度</a:t>
            </a:r>
            <a:r>
              <a:rPr lang="zh-CN" altLang="en-US" sz="2500" dirty="0"/>
              <a:t>的包裹层</a:t>
            </a:r>
            <a:r>
              <a:rPr lang="en-US" altLang="zh-CN" sz="2500" dirty="0"/>
              <a:t>(Wrapper), </a:t>
            </a:r>
            <a:r>
              <a:rPr lang="zh-CN" altLang="en-US" sz="2500" dirty="0"/>
              <a:t>内部的各个部分可以使用百分比或者固定的宽度来</a:t>
            </a:r>
            <a:r>
              <a:rPr lang="zh-CN" altLang="en-US" sz="2500" dirty="0"/>
              <a:t>表示。</a:t>
            </a:r>
            <a:endParaRPr lang="zh-CN" altLang="en-US" sz="2500" dirty="0"/>
          </a:p>
          <a:p>
            <a:endParaRPr lang="zh-CN" altLang="en-US" sz="2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538" y="2780928"/>
            <a:ext cx="532859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659</Words>
  <Application>Microsoft Office PowerPoint</Application>
  <PresentationFormat>宽屏</PresentationFormat>
  <Paragraphs>132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Microsoft Yahei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jQuery Mobile可折叠块 </vt:lpstr>
      <vt:lpstr>jQuery Mobile可折叠块</vt:lpstr>
      <vt:lpstr>jQuery Mobile可折叠集合 </vt:lpstr>
      <vt:lpstr>jQuery Mobile可折叠集合 </vt:lpstr>
      <vt:lpstr>jQuery Mobile可折叠块 </vt:lpstr>
      <vt:lpstr>PowerPoint 演示文稿</vt:lpstr>
      <vt:lpstr>常见布局 </vt:lpstr>
      <vt:lpstr>常见布局 </vt:lpstr>
      <vt:lpstr>jQuery Mobile网格 </vt:lpstr>
      <vt:lpstr>jQuery Mobile网格 </vt:lpstr>
      <vt:lpstr>jQuery Mobile网格 </vt:lpstr>
      <vt:lpstr>jQuery Mobile布局网格 </vt:lpstr>
      <vt:lpstr>jQuery Mobile布局网格 </vt:lpstr>
      <vt:lpstr>jQuery Mobile布局网格 </vt:lpstr>
      <vt:lpstr>jQuery Mobile自定义网格 </vt:lpstr>
      <vt:lpstr>jQuery Mobile布局网格 </vt:lpstr>
      <vt:lpstr>jQuery Mobile布局网格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移动Web发展机遇和技术优势</dc:title>
  <dc:creator>MengYi</dc:creator>
  <cp:lastModifiedBy>MengYi</cp:lastModifiedBy>
  <cp:revision>280</cp:revision>
  <dcterms:created xsi:type="dcterms:W3CDTF">2016-04-12T06:35:46Z</dcterms:created>
  <dcterms:modified xsi:type="dcterms:W3CDTF">2017-09-04T08:36:34Z</dcterms:modified>
</cp:coreProperties>
</file>