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1" r:id="rId2"/>
    <p:sldId id="258" r:id="rId3"/>
    <p:sldId id="270" r:id="rId4"/>
    <p:sldId id="307" r:id="rId5"/>
    <p:sldId id="311" r:id="rId6"/>
    <p:sldId id="313" r:id="rId7"/>
    <p:sldId id="327" r:id="rId8"/>
    <p:sldId id="328" r:id="rId9"/>
    <p:sldId id="329" r:id="rId10"/>
    <p:sldId id="330" r:id="rId11"/>
    <p:sldId id="314" r:id="rId12"/>
    <p:sldId id="312" r:id="rId13"/>
    <p:sldId id="320" r:id="rId14"/>
    <p:sldId id="318" r:id="rId15"/>
    <p:sldId id="319" r:id="rId16"/>
    <p:sldId id="315" r:id="rId17"/>
    <p:sldId id="331" r:id="rId18"/>
    <p:sldId id="332" r:id="rId19"/>
    <p:sldId id="333" r:id="rId20"/>
    <p:sldId id="334" r:id="rId21"/>
    <p:sldId id="316" r:id="rId22"/>
    <p:sldId id="317" r:id="rId23"/>
    <p:sldId id="321" r:id="rId24"/>
    <p:sldId id="322" r:id="rId25"/>
    <p:sldId id="325" r:id="rId26"/>
    <p:sldId id="324" r:id="rId27"/>
    <p:sldId id="323" r:id="rId28"/>
    <p:sldId id="326" r:id="rId29"/>
    <p:sldId id="335" r:id="rId30"/>
    <p:sldId id="336" r:id="rId31"/>
    <p:sldId id="28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00FF"/>
    <a:srgbClr val="660066"/>
    <a:srgbClr val="009900"/>
    <a:srgbClr val="FF6600"/>
    <a:srgbClr val="FF0066"/>
    <a:srgbClr val="CCFFFF"/>
    <a:srgbClr val="FFFF66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9" autoAdjust="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1484-7057-4C65-908A-C73FEA548A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366A-4BE2-4B6E-8128-AA61A7CAA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8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343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5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23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02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465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00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431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44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7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2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35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8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9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改一下数据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866" y="188640"/>
            <a:ext cx="10195828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15513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ts val="4000"/>
              </a:lnSpc>
              <a:buClr>
                <a:srgbClr val="FF9900"/>
              </a:buClr>
              <a:buFont typeface="Wingdings" pitchFamily="2" charset="2"/>
              <a:buChar char="v"/>
              <a:defRPr sz="3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lnSpc>
                <a:spcPts val="3800"/>
              </a:lnSpc>
              <a:buClr>
                <a:srgbClr val="FF9900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ts val="3600"/>
              </a:lnSpc>
              <a:buClr>
                <a:srgbClr val="FF9900"/>
              </a:buClr>
              <a:defRPr sz="22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ts val="3400"/>
              </a:lnSpc>
              <a:buClr>
                <a:srgbClr val="FF9900"/>
              </a:buCl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ts val="3200"/>
              </a:lnSpc>
              <a:buClr>
                <a:srgbClr val="FFC000"/>
              </a:buCl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Oval 2"/>
          <p:cNvSpPr>
            <a:spLocks noChangeArrowheads="1"/>
          </p:cNvSpPr>
          <p:nvPr userDrawn="1"/>
        </p:nvSpPr>
        <p:spPr bwMode="auto">
          <a:xfrm>
            <a:off x="10845694" y="5255674"/>
            <a:ext cx="1369532" cy="1105166"/>
          </a:xfrm>
          <a:prstGeom prst="ellipse">
            <a:avLst/>
          </a:prstGeom>
          <a:solidFill>
            <a:srgbClr val="FBE655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9" name="Oval 3"/>
          <p:cNvSpPr>
            <a:spLocks noChangeArrowheads="1"/>
          </p:cNvSpPr>
          <p:nvPr userDrawn="1"/>
        </p:nvSpPr>
        <p:spPr bwMode="auto">
          <a:xfrm>
            <a:off x="8976320" y="4725144"/>
            <a:ext cx="2400267" cy="1698754"/>
          </a:xfrm>
          <a:prstGeom prst="ellipse">
            <a:avLst/>
          </a:prstGeom>
          <a:solidFill>
            <a:srgbClr val="FB9D17"/>
          </a:solidFill>
          <a:ln w="9525">
            <a:solidFill>
              <a:srgbClr val="FB9D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10" name="Oval 4"/>
          <p:cNvSpPr>
            <a:spLocks noChangeArrowheads="1"/>
          </p:cNvSpPr>
          <p:nvPr userDrawn="1"/>
        </p:nvSpPr>
        <p:spPr bwMode="auto">
          <a:xfrm>
            <a:off x="7786559" y="5717340"/>
            <a:ext cx="1655787" cy="1140501"/>
          </a:xfrm>
          <a:prstGeom prst="ellipse">
            <a:avLst/>
          </a:pr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43340" y="908720"/>
            <a:ext cx="1173777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143340" y="1052736"/>
            <a:ext cx="11737777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35" y="0"/>
            <a:ext cx="12357528" cy="6858000"/>
          </a:xfrm>
          <a:prstGeom prst="rect">
            <a:avLst/>
          </a:prstGeom>
          <a:solidFill>
            <a:srgbClr val="FF0000">
              <a:alpha val="4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73407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" y="0"/>
            <a:ext cx="12192000" cy="6858000"/>
          </a:xfrm>
          <a:prstGeom prst="rect">
            <a:avLst/>
          </a:prstGeom>
        </p:spPr>
      </p:pic>
      <p:sp>
        <p:nvSpPr>
          <p:cNvPr id="10" name="矩形 14"/>
          <p:cNvSpPr>
            <a:spLocks noChangeArrowheads="1"/>
          </p:cNvSpPr>
          <p:nvPr userDrawn="1"/>
        </p:nvSpPr>
        <p:spPr bwMode="auto">
          <a:xfrm>
            <a:off x="1" y="0"/>
            <a:ext cx="2952751" cy="68580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 flipH="1">
            <a:off x="0" y="0"/>
            <a:ext cx="6671733" cy="6858000"/>
            <a:chOff x="0" y="0"/>
            <a:chExt cx="5004049" cy="5143500"/>
          </a:xfrm>
        </p:grpSpPr>
        <p:sp>
          <p:nvSpPr>
            <p:cNvPr id="12" name="直接连接符 34"/>
            <p:cNvSpPr>
              <a:spLocks noChangeShapeType="1"/>
            </p:cNvSpPr>
            <p:nvPr/>
          </p:nvSpPr>
          <p:spPr bwMode="auto">
            <a:xfrm flipH="1">
              <a:off x="2425903" y="3824346"/>
              <a:ext cx="2578144" cy="1319154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直接连接符 35"/>
            <p:cNvSpPr>
              <a:spLocks noChangeShapeType="1"/>
            </p:cNvSpPr>
            <p:nvPr/>
          </p:nvSpPr>
          <p:spPr bwMode="auto">
            <a:xfrm flipH="1" flipV="1">
              <a:off x="0" y="627534"/>
              <a:ext cx="5004049" cy="396044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直接连接符 36"/>
            <p:cNvSpPr>
              <a:spLocks noChangeShapeType="1"/>
            </p:cNvSpPr>
            <p:nvPr/>
          </p:nvSpPr>
          <p:spPr bwMode="auto">
            <a:xfrm flipH="1">
              <a:off x="4248472" y="3013090"/>
              <a:ext cx="755575" cy="213041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直接连接符 38"/>
            <p:cNvSpPr>
              <a:spLocks noChangeShapeType="1"/>
            </p:cNvSpPr>
            <p:nvPr/>
          </p:nvSpPr>
          <p:spPr bwMode="auto">
            <a:xfrm>
              <a:off x="2608837" y="0"/>
              <a:ext cx="1495619" cy="509203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直接连接符 39"/>
            <p:cNvSpPr>
              <a:spLocks noChangeShapeType="1"/>
            </p:cNvSpPr>
            <p:nvPr/>
          </p:nvSpPr>
          <p:spPr bwMode="auto">
            <a:xfrm flipH="1">
              <a:off x="3168352" y="2571750"/>
              <a:ext cx="1835697" cy="257175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7" name="Group 10"/>
          <p:cNvGrpSpPr>
            <a:grpSpLocks/>
          </p:cNvGrpSpPr>
          <p:nvPr userDrawn="1"/>
        </p:nvGrpSpPr>
        <p:grpSpPr bwMode="auto">
          <a:xfrm>
            <a:off x="2713568" y="2037539"/>
            <a:ext cx="671902" cy="551826"/>
            <a:chOff x="0" y="4646"/>
            <a:chExt cx="360040" cy="360040"/>
          </a:xfrm>
        </p:grpSpPr>
        <p:sp>
          <p:nvSpPr>
            <p:cNvPr id="18" name="椭圆 23"/>
            <p:cNvSpPr>
              <a:spLocks noChangeArrowheads="1"/>
            </p:cNvSpPr>
            <p:nvPr/>
          </p:nvSpPr>
          <p:spPr bwMode="auto">
            <a:xfrm>
              <a:off x="0" y="4646"/>
              <a:ext cx="360040" cy="360040"/>
            </a:xfrm>
            <a:prstGeom prst="ellipse">
              <a:avLst/>
            </a:prstGeom>
            <a:solidFill>
              <a:srgbClr val="FF8607"/>
            </a:solidFill>
            <a:ln w="254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" name="TextBox 52"/>
            <p:cNvSpPr>
              <a:spLocks noChangeArrowheads="1"/>
            </p:cNvSpPr>
            <p:nvPr/>
          </p:nvSpPr>
          <p:spPr bwMode="auto">
            <a:xfrm>
              <a:off x="58709" y="17096"/>
              <a:ext cx="181965" cy="3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7" name="椭圆 23"/>
          <p:cNvSpPr>
            <a:spLocks noChangeArrowheads="1"/>
          </p:cNvSpPr>
          <p:nvPr userDrawn="1"/>
        </p:nvSpPr>
        <p:spPr bwMode="auto">
          <a:xfrm>
            <a:off x="2713554" y="4129752"/>
            <a:ext cx="671915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52"/>
          <p:cNvSpPr>
            <a:spLocks noChangeArrowheads="1"/>
          </p:cNvSpPr>
          <p:nvPr userDrawn="1"/>
        </p:nvSpPr>
        <p:spPr bwMode="auto">
          <a:xfrm>
            <a:off x="2831577" y="4148835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3493" y="3392746"/>
            <a:ext cx="5889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十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章 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插件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9656" y="1772817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4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Camera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66" y="1148745"/>
            <a:ext cx="971446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图片上的参数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pagination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显示页码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thumbnails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：是否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显示缩略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data-thumb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缩略图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路径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4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Camera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2232248"/>
          </a:xfrm>
        </p:spPr>
        <p:txBody>
          <a:bodyPr/>
          <a:lstStyle/>
          <a:p>
            <a:r>
              <a:rPr lang="zh-CN" altLang="en-US" sz="2800" dirty="0"/>
              <a:t>相册类插件</a:t>
            </a:r>
            <a:r>
              <a:rPr lang="en-US" altLang="zh-CN" sz="2800" dirty="0"/>
              <a:t>-</a:t>
            </a:r>
            <a:r>
              <a:rPr lang="zh-CN" altLang="en-US" sz="2800" dirty="0"/>
              <a:t>实例</a:t>
            </a:r>
            <a:r>
              <a:rPr lang="en-US" altLang="zh-CN" sz="2800" dirty="0"/>
              <a:t>1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camera</a:t>
            </a:r>
            <a:r>
              <a:rPr lang="zh-CN" altLang="en-US" sz="2400" dirty="0"/>
              <a:t>插件实现</a:t>
            </a:r>
            <a:r>
              <a:rPr lang="en-US" altLang="zh-CN" sz="2400" dirty="0"/>
              <a:t>3~5</a:t>
            </a:r>
            <a:r>
              <a:rPr lang="zh-CN" altLang="en-US" sz="2400" dirty="0"/>
              <a:t>张图片的轮播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441412" y="639633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demo.html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20" y="2636913"/>
            <a:ext cx="6377960" cy="35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66" y="1340768"/>
            <a:ext cx="97293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相册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类插件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PhotoSwipe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个开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源免费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的专为移动触屏设备设计的相册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画廊展示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包。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兼容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Blackberry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等主流平台及桌面浏览器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底层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实现基于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不依赖任何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非常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适合想要让移动站点的相册体验和原生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一样的设计师和开发者。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cms.csdnimg.cn/article/201311/22/528f1783023fe_midd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044" y="4437112"/>
            <a:ext cx="3072193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0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PhotoSwipe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66" y="1340768"/>
            <a:ext cx="972936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相册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类插件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PhotoSwipe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支持移动设备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手势操作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，如手势触摸滑动、放大和关闭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图片。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有图集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模式、列表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模式两种图片展示效果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http://photoswipe.com/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1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PhotoSwipe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66" y="1340769"/>
            <a:ext cx="97293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相册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类插件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PhotoSwipe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大图展示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大图展示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操作方便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，支持键盘左右切换，按下箭头关闭，支持触屏来切换图像。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3467524"/>
            <a:ext cx="5328592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8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PhotoSwipe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66" y="1340769"/>
            <a:ext cx="97293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相册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类插件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PhotoSwipe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手势操作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方便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510" y="2538550"/>
            <a:ext cx="4302512" cy="43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2808312"/>
          </a:xfrm>
        </p:spPr>
        <p:txBody>
          <a:bodyPr/>
          <a:lstStyle/>
          <a:p>
            <a:r>
              <a:rPr lang="zh-CN" altLang="en-US" sz="2800" dirty="0"/>
              <a:t>滚动选择时间插件</a:t>
            </a:r>
            <a:r>
              <a:rPr lang="en-US" altLang="zh-CN" sz="2800" dirty="0"/>
              <a:t>-</a:t>
            </a:r>
            <a:r>
              <a:rPr lang="en-US" altLang="zh-CN" sz="2800" dirty="0" err="1"/>
              <a:t>Mobiscroll</a:t>
            </a:r>
            <a:endParaRPr lang="en-US" altLang="zh-CN" sz="2800" dirty="0"/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/>
              <a:t>完美支持多种框架，包括</a:t>
            </a:r>
            <a:r>
              <a:rPr lang="en-US" altLang="zh-CN" sz="2400" dirty="0" err="1"/>
              <a:t>jQuery</a:t>
            </a:r>
            <a:r>
              <a:rPr lang="zh-CN" altLang="en-US" sz="2400" dirty="0"/>
              <a:t>、</a:t>
            </a:r>
            <a:r>
              <a:rPr lang="en-US" altLang="zh-CN" sz="2400" dirty="0"/>
              <a:t> </a:t>
            </a:r>
            <a:r>
              <a:rPr lang="en-US" altLang="zh-CN" sz="2400" dirty="0" err="1"/>
              <a:t>jQuery</a:t>
            </a:r>
            <a:r>
              <a:rPr lang="en-US" altLang="zh-CN" sz="2400" dirty="0"/>
              <a:t> Mobile</a:t>
            </a:r>
            <a:r>
              <a:rPr lang="zh-CN" altLang="en-US" sz="2400" dirty="0"/>
              <a:t>、</a:t>
            </a:r>
            <a:r>
              <a:rPr lang="en-US" altLang="zh-CN" sz="2400" dirty="0"/>
              <a:t>Zepto.JS</a:t>
            </a:r>
            <a:r>
              <a:rPr lang="zh-CN" altLang="en-US" sz="2400" dirty="0"/>
              <a:t>和</a:t>
            </a:r>
            <a:r>
              <a:rPr lang="en-US" altLang="zh-CN" sz="2400" dirty="0"/>
              <a:t>Intel App Framework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/>
              <a:t>用于触屏设备的旋转滚动</a:t>
            </a:r>
            <a:r>
              <a:rPr lang="en-US" altLang="zh-CN" sz="2400" dirty="0"/>
              <a:t>/</a:t>
            </a:r>
            <a:r>
              <a:rPr lang="zh-CN" altLang="en-US" sz="2400" dirty="0"/>
              <a:t>日期和时间选择。</a:t>
            </a:r>
            <a:endParaRPr lang="en-US" altLang="zh-CN" sz="2400" dirty="0"/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/>
              <a:t>https://demo.mobiscroll.com/datetime/datetime/</a:t>
            </a:r>
            <a:endParaRPr lang="zh-CN" altLang="en-US" sz="2400" dirty="0"/>
          </a:p>
        </p:txBody>
      </p:sp>
      <p:pic>
        <p:nvPicPr>
          <p:cNvPr id="4098" name="Picture 2" descr="http://cms.csdnimg.cn/article/201311/22/528f168824c1c_mid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73" y="4239604"/>
            <a:ext cx="4608512" cy="250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Mobiscroll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2808312"/>
          </a:xfrm>
        </p:spPr>
        <p:txBody>
          <a:bodyPr/>
          <a:lstStyle/>
          <a:p>
            <a:r>
              <a:rPr lang="en-US" altLang="zh-CN" sz="2800" dirty="0" err="1"/>
              <a:t>Mobiscroll</a:t>
            </a:r>
            <a:r>
              <a:rPr lang="zh-CN" altLang="en-US" sz="2800" dirty="0"/>
              <a:t>插件使用方法</a:t>
            </a:r>
            <a:endParaRPr lang="en-US" altLang="zh-CN" sz="2800" dirty="0"/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1. </a:t>
            </a:r>
            <a:r>
              <a:rPr lang="zh-CN" altLang="en-US" sz="2800" dirty="0">
                <a:solidFill>
                  <a:srgbClr val="0000FF"/>
                </a:solidFill>
              </a:rPr>
              <a:t>引入</a:t>
            </a:r>
            <a:r>
              <a:rPr lang="en-US" altLang="zh-CN" sz="2800" dirty="0" err="1">
                <a:solidFill>
                  <a:srgbClr val="0000FF"/>
                </a:solidFill>
              </a:rPr>
              <a:t>js</a:t>
            </a:r>
            <a:r>
              <a:rPr lang="zh-CN" altLang="en-US" sz="2800" dirty="0">
                <a:solidFill>
                  <a:srgbClr val="0000FF"/>
                </a:solidFill>
              </a:rPr>
              <a:t>和</a:t>
            </a:r>
            <a:r>
              <a:rPr lang="en-US" altLang="zh-CN" sz="2800" dirty="0" err="1">
                <a:solidFill>
                  <a:srgbClr val="0000FF"/>
                </a:solidFill>
              </a:rPr>
              <a:t>css</a:t>
            </a:r>
            <a:r>
              <a:rPr lang="zh-CN" altLang="en-US" sz="2800" dirty="0">
                <a:solidFill>
                  <a:srgbClr val="0000FF"/>
                </a:solidFill>
              </a:rPr>
              <a:t>文件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832" y="2492897"/>
            <a:ext cx="7108439" cy="29225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49832" y="5661249"/>
            <a:ext cx="7108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mobiscroll.custom-3.0.0-beta6.min.js</a:t>
            </a:r>
          </a:p>
          <a:p>
            <a:r>
              <a:rPr lang="en-US" altLang="zh-CN" sz="2400" dirty="0"/>
              <a:t>mobiscroll.custom-3.0.0-beta6.min.css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52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Mobiscroll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2376264"/>
          </a:xfrm>
          <a:solidFill>
            <a:srgbClr val="FFCCFF"/>
          </a:solidFill>
        </p:spPr>
        <p:txBody>
          <a:bodyPr/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2. </a:t>
            </a:r>
            <a:r>
              <a:rPr lang="zh-CN" altLang="en-US" sz="2800" dirty="0">
                <a:solidFill>
                  <a:srgbClr val="0000FF"/>
                </a:solidFill>
              </a:rPr>
              <a:t>添加</a:t>
            </a:r>
            <a:r>
              <a:rPr lang="en-US" altLang="zh-CN" sz="2800" dirty="0">
                <a:solidFill>
                  <a:srgbClr val="0000FF"/>
                </a:solidFill>
              </a:rPr>
              <a:t>HTML</a:t>
            </a:r>
            <a:r>
              <a:rPr lang="zh-CN" altLang="en-US" sz="2800" dirty="0">
                <a:solidFill>
                  <a:srgbClr val="0000FF"/>
                </a:solidFill>
              </a:rPr>
              <a:t>元素、完成相应设置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&lt;input class</a:t>
            </a:r>
            <a:r>
              <a:rPr lang="en-US" altLang="zh-CN" sz="2200" dirty="0"/>
              <a:t>=“demo-wrapper demo-wrapper-</a:t>
            </a:r>
            <a:r>
              <a:rPr lang="en-US" altLang="zh-CN" sz="2200" dirty="0" err="1"/>
              <a:t>datetimeDate</a:t>
            </a:r>
            <a:r>
              <a:rPr lang="en-US" altLang="zh-CN" sz="2200" dirty="0"/>
              <a:t>” </a:t>
            </a:r>
            <a:r>
              <a:rPr lang="en-US" altLang="zh-CN" sz="2200" dirty="0"/>
              <a:t>placeholder</a:t>
            </a:r>
            <a:r>
              <a:rPr lang="en-US" altLang="zh-CN" sz="2200" dirty="0"/>
              <a:t>=“</a:t>
            </a:r>
            <a:r>
              <a:rPr lang="zh-CN" altLang="en-US" sz="2200" dirty="0"/>
              <a:t>请选择日期</a:t>
            </a:r>
            <a:r>
              <a:rPr lang="en-US" altLang="zh-CN" sz="2200" dirty="0"/>
              <a:t>" </a:t>
            </a:r>
            <a:r>
              <a:rPr lang="en-US" altLang="zh-CN" sz="2200" dirty="0"/>
              <a:t>/&gt;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&lt;button id="clear"&gt;Clear&lt;/button&gt;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&lt;button id="show"&gt;Show&lt;/button&gt; </a:t>
            </a:r>
            <a:endParaRPr lang="en-US" altLang="zh-CN" sz="2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454" y="3747057"/>
            <a:ext cx="3897723" cy="31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3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Mobiscroll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5589240"/>
          </a:xfrm>
          <a:solidFill>
            <a:srgbClr val="FFCCFF"/>
          </a:solidFill>
        </p:spPr>
        <p:txBody>
          <a:bodyPr/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2. </a:t>
            </a:r>
            <a:r>
              <a:rPr lang="zh-CN" altLang="en-US" sz="2800" dirty="0">
                <a:solidFill>
                  <a:srgbClr val="0000FF"/>
                </a:solidFill>
              </a:rPr>
              <a:t>添加</a:t>
            </a:r>
            <a:r>
              <a:rPr lang="en-US" altLang="zh-CN" sz="2800" dirty="0">
                <a:solidFill>
                  <a:srgbClr val="0000FF"/>
                </a:solidFill>
              </a:rPr>
              <a:t>HTML</a:t>
            </a:r>
            <a:r>
              <a:rPr lang="zh-CN" altLang="en-US" sz="2800" dirty="0">
                <a:solidFill>
                  <a:srgbClr val="0000FF"/>
                </a:solidFill>
              </a:rPr>
              <a:t>元素、完成相应设置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$(</a:t>
            </a:r>
            <a:r>
              <a:rPr lang="en-US" altLang="zh-CN" sz="2200" dirty="0"/>
              <a:t>function </a:t>
            </a:r>
            <a:r>
              <a:rPr lang="en-US" altLang="zh-CN" sz="2200" dirty="0"/>
              <a:t>() </a:t>
            </a:r>
            <a:r>
              <a:rPr lang="en-US" altLang="zh-CN" sz="2200" dirty="0"/>
              <a:t>{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    $('#demo').</a:t>
            </a:r>
            <a:r>
              <a:rPr lang="en-US" altLang="zh-CN" sz="2200" dirty="0" err="1"/>
              <a:t>mobiscroll</a:t>
            </a:r>
            <a:r>
              <a:rPr lang="en-US" altLang="zh-CN" sz="2200" dirty="0"/>
              <a:t>().date({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        theme: '</a:t>
            </a:r>
            <a:r>
              <a:rPr lang="en-US" altLang="zh-CN" sz="2200" dirty="0" err="1"/>
              <a:t>mobiscroll</a:t>
            </a:r>
            <a:r>
              <a:rPr lang="en-US" altLang="zh-CN" sz="2200" dirty="0"/>
              <a:t>',  </a:t>
            </a:r>
            <a:r>
              <a:rPr lang="en-US" altLang="zh-CN" sz="2200" dirty="0"/>
              <a:t>display</a:t>
            </a:r>
            <a:r>
              <a:rPr lang="en-US" altLang="zh-CN" sz="2200" dirty="0"/>
              <a:t>: 'bottom'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    });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    $('#show').click(function () {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        $('#demo').</a:t>
            </a:r>
            <a:r>
              <a:rPr lang="en-US" altLang="zh-CN" sz="2200" dirty="0" err="1"/>
              <a:t>mobiscroll</a:t>
            </a:r>
            <a:r>
              <a:rPr lang="en-US" altLang="zh-CN" sz="2200" dirty="0"/>
              <a:t>('show');  return false;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    });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    $('#clear').click(function () {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        </a:t>
            </a:r>
            <a:r>
              <a:rPr lang="en-US" altLang="zh-CN" sz="2200" dirty="0"/>
              <a:t>$('#demo').</a:t>
            </a:r>
            <a:r>
              <a:rPr lang="en-US" altLang="zh-CN" sz="2200" dirty="0" err="1"/>
              <a:t>mobiscroll</a:t>
            </a:r>
            <a:r>
              <a:rPr lang="en-US" altLang="zh-CN" sz="2200" dirty="0"/>
              <a:t>('clear');  </a:t>
            </a:r>
            <a:r>
              <a:rPr lang="en-US" altLang="zh-CN" sz="2200" dirty="0"/>
              <a:t>return </a:t>
            </a:r>
            <a:r>
              <a:rPr lang="en-US" altLang="zh-CN" sz="2200" dirty="0"/>
              <a:t>false;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    });  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200" dirty="0"/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1347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2060849"/>
            <a:ext cx="562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选择获取插件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4340" y="4200011"/>
            <a:ext cx="562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使用插件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3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Mobiscroll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5589240"/>
          </a:xfrm>
          <a:noFill/>
        </p:spPr>
        <p:txBody>
          <a:bodyPr/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3. </a:t>
            </a:r>
            <a:r>
              <a:rPr lang="zh-CN" altLang="en-US" sz="2800" dirty="0">
                <a:solidFill>
                  <a:srgbClr val="0000FF"/>
                </a:solidFill>
              </a:rPr>
              <a:t>设置参数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/>
              <a:t>theme</a:t>
            </a:r>
            <a:r>
              <a:rPr lang="zh-CN" altLang="en-US" sz="2400" dirty="0"/>
              <a:t>：主题。值有</a:t>
            </a:r>
            <a:r>
              <a:rPr lang="en-US" altLang="zh-CN" sz="2400" dirty="0"/>
              <a:t>iOS</a:t>
            </a:r>
            <a:r>
              <a:rPr lang="zh-CN" altLang="en-US" sz="2400" dirty="0"/>
              <a:t>；</a:t>
            </a:r>
            <a:r>
              <a:rPr lang="zh-CN" altLang="en-US" sz="2400" dirty="0"/>
              <a:t>安卓；</a:t>
            </a:r>
            <a:r>
              <a:rPr lang="en-US" altLang="zh-CN" sz="2400" dirty="0" err="1"/>
              <a:t>mobiscroll</a:t>
            </a:r>
            <a:r>
              <a:rPr lang="zh-CN" altLang="en-US" sz="2400" dirty="0"/>
              <a:t>默认样式</a:t>
            </a:r>
            <a:endParaRPr lang="en-US" altLang="zh-CN" sz="2400" dirty="0"/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/>
              <a:t>display</a:t>
            </a:r>
            <a:r>
              <a:rPr lang="zh-CN" altLang="en-US" sz="2400" dirty="0"/>
              <a:t>：弹</a:t>
            </a:r>
            <a:r>
              <a:rPr lang="zh-CN" altLang="en-US" sz="2400" dirty="0"/>
              <a:t>出框的</a:t>
            </a:r>
            <a:r>
              <a:rPr lang="zh-CN" altLang="en-US" sz="2400" dirty="0"/>
              <a:t>位置。值有</a:t>
            </a:r>
            <a:r>
              <a:rPr lang="en-US" altLang="zh-CN" sz="2400" dirty="0"/>
              <a:t>top</a:t>
            </a:r>
            <a:r>
              <a:rPr lang="zh-CN" altLang="en-US" sz="2400" dirty="0"/>
              <a:t>；</a:t>
            </a:r>
            <a:r>
              <a:rPr lang="en-US" altLang="zh-CN" sz="2400" dirty="0"/>
              <a:t>bottom</a:t>
            </a:r>
            <a:r>
              <a:rPr lang="zh-CN" altLang="en-US" sz="2400" dirty="0"/>
              <a:t>；</a:t>
            </a:r>
            <a:r>
              <a:rPr lang="en-US" altLang="zh-CN" sz="2400" dirty="0" err="1"/>
              <a:t>nline</a:t>
            </a:r>
            <a:endParaRPr lang="en-US" altLang="zh-CN" sz="2400" dirty="0"/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 err="1"/>
              <a:t>lang</a:t>
            </a:r>
            <a:r>
              <a:rPr lang="zh-CN" altLang="en-US" sz="2400" dirty="0"/>
              <a:t> ：</a:t>
            </a:r>
            <a:r>
              <a:rPr lang="zh-CN" altLang="en-US" sz="2400" dirty="0"/>
              <a:t>语言。</a:t>
            </a:r>
            <a:endParaRPr lang="en-US" altLang="zh-CN" sz="2400" dirty="0"/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/>
              <a:t>rows</a:t>
            </a:r>
            <a:r>
              <a:rPr lang="zh-CN" altLang="en-US" sz="2400" dirty="0"/>
              <a:t> ：</a:t>
            </a:r>
            <a:r>
              <a:rPr lang="zh-CN" altLang="en-US" sz="2400" dirty="0"/>
              <a:t>显示行数。如定义</a:t>
            </a:r>
            <a:r>
              <a:rPr lang="en-US" altLang="zh-CN" sz="2400" dirty="0"/>
              <a:t>3</a:t>
            </a:r>
            <a:r>
              <a:rPr lang="zh-CN" altLang="en-US" sz="2400" dirty="0"/>
              <a:t>就显示</a:t>
            </a:r>
            <a:r>
              <a:rPr lang="en-US" altLang="zh-CN" sz="2400" dirty="0"/>
              <a:t>3</a:t>
            </a:r>
            <a:r>
              <a:rPr lang="zh-CN" altLang="en-US" sz="2400" dirty="0"/>
              <a:t>行</a:t>
            </a:r>
            <a:endParaRPr lang="en-US" altLang="zh-CN" sz="2400" dirty="0"/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/>
              <a:t>wheels</a:t>
            </a:r>
            <a:r>
              <a:rPr lang="zh-CN" altLang="en-US" sz="2400" dirty="0"/>
              <a:t> ：</a:t>
            </a:r>
            <a:r>
              <a:rPr lang="zh-CN" altLang="en-US" sz="2400" dirty="0"/>
              <a:t>当前定义</a:t>
            </a:r>
            <a:r>
              <a:rPr lang="zh-CN" altLang="en-US" sz="2400" dirty="0"/>
              <a:t>的数组</a:t>
            </a:r>
            <a:r>
              <a:rPr lang="en-US" altLang="zh-CN" sz="2400" dirty="0"/>
              <a:t>(</a:t>
            </a:r>
            <a:r>
              <a:rPr lang="zh-CN" altLang="en-US" sz="2400" dirty="0"/>
              <a:t>即要滚动的数组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/>
              <a:t>自定义</a:t>
            </a:r>
            <a:r>
              <a:rPr lang="en-US" altLang="zh-CN" sz="2400" dirty="0"/>
              <a:t>CSS</a:t>
            </a:r>
            <a:r>
              <a:rPr lang="zh-CN" altLang="en-US" sz="2400" dirty="0"/>
              <a:t>样式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688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Mobiscroll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2160240"/>
          </a:xfrm>
        </p:spPr>
        <p:txBody>
          <a:bodyPr/>
          <a:lstStyle/>
          <a:p>
            <a:r>
              <a:rPr lang="zh-CN" altLang="en-US" sz="2800" dirty="0"/>
              <a:t>实例</a:t>
            </a:r>
            <a:r>
              <a:rPr lang="en-US" altLang="zh-CN" sz="2800" dirty="0"/>
              <a:t>2</a:t>
            </a:r>
          </a:p>
          <a:p>
            <a:r>
              <a:rPr lang="zh-CN" altLang="en-US" sz="2600" dirty="0"/>
              <a:t>使用</a:t>
            </a:r>
            <a:r>
              <a:rPr lang="en-US" altLang="zh-CN" sz="2600" dirty="0" err="1"/>
              <a:t>Mobiscroll</a:t>
            </a:r>
            <a:r>
              <a:rPr lang="zh-CN" altLang="en-US" sz="2600" dirty="0"/>
              <a:t>插件实现生日日期的选择</a:t>
            </a:r>
            <a:endParaRPr lang="en-US" altLang="zh-CN" sz="2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2564904"/>
            <a:ext cx="2448272" cy="407707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660066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995592" y="6021289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index.jquery-mobile.html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76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Swiper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66" y="1340769"/>
            <a:ext cx="97293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移动端触摸滑动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Swiper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实现触屏焦点图、触屏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切换、触屏多图切换等常用效果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开源、免费、稳定、使用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简单。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无需加载公用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库，更加轻量级。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Swiper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也可以在加载了公共库的环境下安全的运行，如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jQuery,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Zepto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 jQuery Mobile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http://www.swiper.com.cn/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196753"/>
            <a:ext cx="2138094" cy="7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Swiper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66" y="1340769"/>
            <a:ext cx="972936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Swiper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插件，需要用到的文件有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swiper.min.js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swiper.min.css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3420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如果页面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加载了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jQuery.js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，可以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选择使用更轻便的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swiper.jquery.min.js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3420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marL="3420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http://www.swiper.com.cn/download/index.html#file7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Swiper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66" y="1196752"/>
            <a:ext cx="97395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Swiper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基本结构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906" y="1916832"/>
            <a:ext cx="8146551" cy="4539263"/>
          </a:xfrm>
          <a:prstGeom prst="rect">
            <a:avLst/>
          </a:prstGeom>
          <a:effectLst>
            <a:outerShdw blurRad="63500" sx="102000" sy="102000" algn="ctr" rotWithShape="0">
              <a:srgbClr val="7030A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6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Swiper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56994"/>
              </p:ext>
            </p:extLst>
          </p:nvPr>
        </p:nvGraphicFramePr>
        <p:xfrm>
          <a:off x="1847528" y="1124744"/>
          <a:ext cx="8568952" cy="558124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666989">
                  <a:extLst>
                    <a:ext uri="{9D8B030D-6E8A-4147-A177-3AD203B41FA5}">
                      <a16:colId xmlns:a16="http://schemas.microsoft.com/office/drawing/2014/main" val="1932851281"/>
                    </a:ext>
                  </a:extLst>
                </a:gridCol>
                <a:gridCol w="6901963">
                  <a:extLst>
                    <a:ext uri="{9D8B030D-6E8A-4147-A177-3AD203B41FA5}">
                      <a16:colId xmlns:a16="http://schemas.microsoft.com/office/drawing/2014/main" val="2607798915"/>
                    </a:ext>
                  </a:extLst>
                </a:gridCol>
              </a:tblGrid>
              <a:tr h="756084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Swiper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整个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滑动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</a:t>
                      </a:r>
                      <a:endParaRPr lang="zh-CN" altLang="en-US" sz="24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963501744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effectLst/>
                        </a:rPr>
                        <a:t>container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Swiper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的容器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，里面包括滑动块（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slides）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的封套（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wrapper)、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分页器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pagination)、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前进按钮等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1802823480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wrapper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触控的对象，可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触摸区域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，移动的块的集合，过渡时会随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slide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切换产生位移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1519548257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effectLst/>
                        </a:rPr>
                        <a:t>slider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切换的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滑块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，可以包含文字、图片、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元素或另外一个</a:t>
                      </a:r>
                      <a:r>
                        <a:rPr lang="en-US" altLang="zh-CN" sz="2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Swiper</a:t>
                      </a:r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768225144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pagination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分页器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，指示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slide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的数量和当前活动的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slide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2332657288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active slide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活动滑块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，即当前看到的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(visible)slide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，当可视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slide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不止一个时，默认最左边那个是活动滑块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2517217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2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Swiper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66" y="1196752"/>
            <a:ext cx="97395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5520" y="1714651"/>
            <a:ext cx="8784976" cy="509363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class="</a:t>
            </a:r>
            <a:r>
              <a:rPr lang="en-US" altLang="zh-CN" sz="2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-container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>
              <a:lnSpc>
                <a:spcPts val="28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 class="</a:t>
            </a:r>
            <a:r>
              <a:rPr lang="en-US" altLang="zh-CN" sz="2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-wrapper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>
              <a:lnSpc>
                <a:spcPts val="28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 class="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-slide"&gt;Slide 1&lt;/div&gt;</a:t>
            </a:r>
          </a:p>
          <a:p>
            <a:pPr>
              <a:lnSpc>
                <a:spcPts val="28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class="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-slide"&gt;Slide 2&lt;/div&gt;</a:t>
            </a:r>
          </a:p>
          <a:p>
            <a:pPr>
              <a:lnSpc>
                <a:spcPts val="28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&lt;/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ts val="2800"/>
              </a:lnSpc>
            </a:pP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&lt;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 class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en-US" altLang="zh-CN" sz="2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-pagination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”&gt;&lt;/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	&lt;!--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页器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</a:p>
          <a:p>
            <a:pPr>
              <a:lnSpc>
                <a:spcPts val="2800"/>
              </a:lnSpc>
            </a:pP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 class="</a:t>
            </a:r>
            <a:r>
              <a:rPr lang="en-US" altLang="zh-CN" sz="2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-button-</a:t>
            </a:r>
            <a:r>
              <a:rPr lang="en-US" altLang="zh-CN" sz="2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"&gt;&lt;/div&gt;	&lt;!-- 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class="</a:t>
            </a:r>
            <a:r>
              <a:rPr lang="en-US" altLang="zh-CN" sz="2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-button-next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"&gt;&lt;/div&gt;</a:t>
            </a:r>
          </a:p>
          <a:p>
            <a:pPr>
              <a:lnSpc>
                <a:spcPts val="28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>
              <a:lnSpc>
                <a:spcPts val="28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 class="</a:t>
            </a:r>
            <a:r>
              <a:rPr lang="en-US" altLang="zh-CN" sz="2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-scrollbar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"&gt;&lt;/div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	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&lt;!-- 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滚动条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</a:p>
          <a:p>
            <a:pPr>
              <a:lnSpc>
                <a:spcPts val="28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&lt;/div&gt;</a:t>
            </a:r>
          </a:p>
          <a:p>
            <a:pPr>
              <a:lnSpc>
                <a:spcPts val="28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注：导航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等组件可以放在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之外</a:t>
            </a:r>
          </a:p>
        </p:txBody>
      </p:sp>
    </p:spTree>
    <p:extLst>
      <p:ext uri="{BB962C8B-B14F-4D97-AF65-F5344CB8AC3E}">
        <p14:creationId xmlns:p14="http://schemas.microsoft.com/office/powerpoint/2010/main" val="14895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Swiper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66" y="1196752"/>
            <a:ext cx="97395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Swiper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7568" y="1738651"/>
            <a:ext cx="7704856" cy="447814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       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mySwiper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-container',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direction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'vertical',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loop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true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pagination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'.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-pagination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nextButton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'.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-button-next',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prevButton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'.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-button-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scrollbar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'.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swiper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-scrollbar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})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script&gt;</a:t>
            </a: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需要保证在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页面加载完成后再初始化。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92144" y="627675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demo8_0.html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74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iScroll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2160240"/>
          </a:xfrm>
        </p:spPr>
        <p:txBody>
          <a:bodyPr/>
          <a:lstStyle/>
          <a:p>
            <a:r>
              <a:rPr lang="zh-CN" altLang="en-US" sz="2800" dirty="0"/>
              <a:t>下拉更新插件</a:t>
            </a:r>
            <a:r>
              <a:rPr lang="en-US" altLang="zh-CN" sz="2800" dirty="0"/>
              <a:t>-</a:t>
            </a:r>
            <a:r>
              <a:rPr lang="en-US" altLang="zh-CN" sz="2800" dirty="0" err="1"/>
              <a:t>iScroll</a:t>
            </a:r>
            <a:r>
              <a:rPr lang="zh-CN" altLang="en-US" sz="2800" dirty="0"/>
              <a:t>插件</a:t>
            </a:r>
            <a:endParaRPr lang="en-US" altLang="zh-CN" sz="2800" dirty="0"/>
          </a:p>
          <a:p>
            <a:r>
              <a:rPr lang="en-US" altLang="zh-CN" sz="2800" dirty="0"/>
              <a:t>http://iscrolljs.com/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9" y="1457554"/>
            <a:ext cx="2809851" cy="48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iScroll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4896544"/>
          </a:xfrm>
        </p:spPr>
        <p:txBody>
          <a:bodyPr/>
          <a:lstStyle/>
          <a:p>
            <a:r>
              <a:rPr lang="en-US" altLang="zh-CN" sz="2800" dirty="0" err="1"/>
              <a:t>iScroll</a:t>
            </a:r>
            <a:r>
              <a:rPr lang="zh-CN" altLang="en-US" sz="2800" dirty="0"/>
              <a:t>的</a:t>
            </a:r>
            <a:r>
              <a:rPr lang="zh-CN" altLang="en-US" sz="2800" dirty="0"/>
              <a:t>原理</a:t>
            </a:r>
            <a:endParaRPr lang="en-US" altLang="zh-CN" sz="2800" dirty="0"/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/>
              <a:t>外层有一个溢出隐藏（</a:t>
            </a:r>
            <a:r>
              <a:rPr lang="en-US" altLang="zh-CN" sz="2400" dirty="0" err="1"/>
              <a:t>overflow:hidden</a:t>
            </a:r>
            <a:r>
              <a:rPr lang="en-US" altLang="zh-CN" sz="2400" dirty="0"/>
              <a:t>;</a:t>
            </a:r>
            <a:r>
              <a:rPr lang="zh-CN" altLang="en-US" sz="2400" dirty="0"/>
              <a:t>）的</a:t>
            </a:r>
            <a:r>
              <a:rPr lang="en-US" altLang="zh-CN" sz="2400" dirty="0"/>
              <a:t>DOM</a:t>
            </a:r>
            <a:r>
              <a:rPr lang="zh-CN" altLang="en-US" sz="2400" dirty="0"/>
              <a:t>，</a:t>
            </a:r>
            <a:r>
              <a:rPr lang="zh-CN" altLang="en-US" sz="2400" dirty="0"/>
              <a:t>此</a:t>
            </a:r>
            <a:r>
              <a:rPr lang="zh-CN" altLang="en-US" sz="2400" dirty="0"/>
              <a:t>区域</a:t>
            </a:r>
            <a:r>
              <a:rPr lang="zh-CN" altLang="en-US" sz="2400" dirty="0"/>
              <a:t>内的第一个</a:t>
            </a:r>
            <a:r>
              <a:rPr lang="en-US" altLang="zh-CN" sz="2400" dirty="0"/>
              <a:t>DOM</a:t>
            </a:r>
            <a:r>
              <a:rPr lang="zh-CN" altLang="en-US" sz="2400" dirty="0"/>
              <a:t>结构会被实例化，其包裹的内容可以纵向或者横向的</a:t>
            </a:r>
            <a:r>
              <a:rPr lang="zh-CN" altLang="en-US" sz="2400" dirty="0"/>
              <a:t>滚动。</a:t>
            </a:r>
            <a:endParaRPr lang="en-US" altLang="zh-CN" sz="2400" dirty="0"/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/>
              <a:t>所以</a:t>
            </a:r>
            <a:r>
              <a:rPr lang="zh-CN" altLang="en-US" sz="2400" dirty="0"/>
              <a:t>在使用</a:t>
            </a:r>
            <a:r>
              <a:rPr lang="en-US" altLang="zh-CN" sz="2400" dirty="0" err="1"/>
              <a:t>iScroll</a:t>
            </a:r>
            <a:r>
              <a:rPr lang="zh-CN" altLang="en-US" sz="2400" dirty="0"/>
              <a:t>的时候，滚动元素要尽量的简单，减少</a:t>
            </a:r>
            <a:r>
              <a:rPr lang="en-US" altLang="zh-CN" sz="2400" dirty="0"/>
              <a:t>DOM</a:t>
            </a:r>
            <a:r>
              <a:rPr lang="zh-CN" altLang="en-US" sz="2400" dirty="0"/>
              <a:t>个数，减少嵌套，因为</a:t>
            </a:r>
            <a:r>
              <a:rPr lang="en-US" altLang="zh-CN" sz="2400" dirty="0"/>
              <a:t>DOM</a:t>
            </a:r>
            <a:r>
              <a:rPr lang="zh-CN" altLang="en-US" sz="2400" dirty="0"/>
              <a:t>结构越是复杂</a:t>
            </a:r>
            <a:r>
              <a:rPr lang="en-US" altLang="zh-CN" sz="2400" dirty="0" err="1"/>
              <a:t>iScroll</a:t>
            </a:r>
            <a:r>
              <a:rPr lang="zh-CN" altLang="en-US" sz="2400" dirty="0"/>
              <a:t>运行起来就越是吃力，有可能会造成某些节点显示不正常的情况。 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49866" y="5517233"/>
            <a:ext cx="9560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wrapper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里的第一个子元素（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）才可以被实例化滚动，并且要结合外层的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wrapper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）才能实现滚动。</a:t>
            </a:r>
          </a:p>
        </p:txBody>
      </p:sp>
    </p:spTree>
    <p:extLst>
      <p:ext uri="{BB962C8B-B14F-4D97-AF65-F5344CB8AC3E}">
        <p14:creationId xmlns:p14="http://schemas.microsoft.com/office/powerpoint/2010/main" val="142278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/>
              <a:t>插件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9866" y="1340769"/>
            <a:ext cx="9694606" cy="423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插件大多依赖于主文件，在功能和样式上不会产生冲突。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插件主要分为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类：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移动相册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移动菜单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选择器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1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iScroll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720081"/>
          </a:xfrm>
        </p:spPr>
        <p:txBody>
          <a:bodyPr/>
          <a:lstStyle/>
          <a:p>
            <a:r>
              <a:rPr lang="zh-CN" altLang="en-US" sz="2800" dirty="0"/>
              <a:t>推荐的结构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775521" y="1997928"/>
            <a:ext cx="8338392" cy="409342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&lt;div id="wrapper"&gt;//</a:t>
            </a:r>
            <a:r>
              <a:rPr lang="en-US" altLang="zh-CN" sz="2600" dirty="0" err="1"/>
              <a:t>overflow:hidden</a:t>
            </a:r>
            <a:r>
              <a:rPr lang="en-US" altLang="zh-CN" sz="2600" dirty="0"/>
              <a:t>;</a:t>
            </a:r>
          </a:p>
          <a:p>
            <a:r>
              <a:rPr lang="en-US" altLang="zh-CN" sz="2600" dirty="0"/>
              <a:t>    &lt;</a:t>
            </a:r>
            <a:r>
              <a:rPr lang="en-US" altLang="zh-CN" sz="2600" dirty="0" err="1"/>
              <a:t>ul</a:t>
            </a:r>
            <a:r>
              <a:rPr lang="en-US" altLang="zh-CN" sz="2600" dirty="0"/>
              <a:t>&gt;</a:t>
            </a:r>
          </a:p>
          <a:p>
            <a:r>
              <a:rPr lang="en-US" altLang="zh-CN" sz="2600" dirty="0"/>
              <a:t>    //</a:t>
            </a:r>
            <a:r>
              <a:rPr lang="zh-CN" altLang="en-US" sz="2600" dirty="0"/>
              <a:t>只有第一个</a:t>
            </a:r>
            <a:r>
              <a:rPr lang="en-US" altLang="zh-CN" sz="2600" dirty="0"/>
              <a:t>DOM</a:t>
            </a:r>
            <a:r>
              <a:rPr lang="zh-CN" altLang="en-US" sz="2600" dirty="0"/>
              <a:t>结构（</a:t>
            </a:r>
            <a:r>
              <a:rPr lang="en-US" altLang="zh-CN" sz="2600" dirty="0" err="1"/>
              <a:t>ul</a:t>
            </a:r>
            <a:r>
              <a:rPr lang="zh-CN" altLang="en-US" sz="2600" dirty="0"/>
              <a:t>）被实例化，这个</a:t>
            </a:r>
            <a:r>
              <a:rPr lang="en-US" altLang="zh-CN" sz="2600" dirty="0"/>
              <a:t>DOM</a:t>
            </a:r>
            <a:r>
              <a:rPr lang="zh-CN" altLang="en-US" sz="2600" dirty="0"/>
              <a:t>可以纵向或者横向的滚动，</a:t>
            </a:r>
          </a:p>
          <a:p>
            <a:r>
              <a:rPr lang="zh-CN" altLang="en-US" sz="2600" dirty="0"/>
              <a:t>    </a:t>
            </a:r>
            <a:r>
              <a:rPr lang="en-US" altLang="zh-CN" sz="2600" dirty="0"/>
              <a:t>//</a:t>
            </a:r>
            <a:r>
              <a:rPr lang="zh-CN" altLang="en-US" sz="2600" dirty="0"/>
              <a:t>多出的内容会被</a:t>
            </a:r>
            <a:r>
              <a:rPr lang="en-US" altLang="zh-CN" sz="2600" dirty="0"/>
              <a:t>wrapper</a:t>
            </a:r>
            <a:r>
              <a:rPr lang="zh-CN" altLang="en-US" sz="2600" dirty="0"/>
              <a:t>的样式</a:t>
            </a:r>
            <a:r>
              <a:rPr lang="en-US" altLang="zh-CN" sz="2600" dirty="0"/>
              <a:t>hidden</a:t>
            </a:r>
            <a:r>
              <a:rPr lang="zh-CN" altLang="en-US" sz="2600" dirty="0"/>
              <a:t>。</a:t>
            </a:r>
          </a:p>
          <a:p>
            <a:r>
              <a:rPr lang="zh-CN" altLang="en-US" sz="2600" dirty="0"/>
              <a:t>        </a:t>
            </a:r>
            <a:r>
              <a:rPr lang="en-US" altLang="zh-CN" sz="2600" dirty="0"/>
              <a:t>&lt;li&gt;1&lt;/li&gt;</a:t>
            </a:r>
          </a:p>
          <a:p>
            <a:r>
              <a:rPr lang="en-US" altLang="zh-CN" sz="2600" dirty="0"/>
              <a:t>        &lt;li&gt;2&lt;/li&gt;</a:t>
            </a:r>
          </a:p>
          <a:p>
            <a:r>
              <a:rPr lang="en-US" altLang="zh-CN" sz="2600" dirty="0"/>
              <a:t>        &lt;li&gt;3&lt;/li&gt;</a:t>
            </a:r>
          </a:p>
          <a:p>
            <a:r>
              <a:rPr lang="en-US" altLang="zh-CN" sz="2600" dirty="0"/>
              <a:t>    &lt;/</a:t>
            </a:r>
            <a:r>
              <a:rPr lang="en-US" altLang="zh-CN" sz="2600" dirty="0" err="1"/>
              <a:t>ul</a:t>
            </a:r>
            <a:r>
              <a:rPr lang="en-US" altLang="zh-CN" sz="2600" dirty="0"/>
              <a:t>&gt;</a:t>
            </a:r>
          </a:p>
          <a:p>
            <a:r>
              <a:rPr lang="en-US" altLang="zh-CN" sz="2600" dirty="0"/>
              <a:t>&lt;/div&gt;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950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2"/>
          <p:cNvSpPr txBox="1"/>
          <p:nvPr/>
        </p:nvSpPr>
        <p:spPr>
          <a:xfrm>
            <a:off x="4241654" y="2492897"/>
            <a:ext cx="41586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4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66" y="1340768"/>
            <a:ext cx="969460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如何选择获取插件？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插件来查找所需资源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搜索引擎查找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平时积累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8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2060849"/>
            <a:ext cx="598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选择获取插件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4340" y="4200011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Mobile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使用插件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66" y="1340768"/>
            <a:ext cx="972936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相册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类插件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-Camera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插件的开源项目，功能是对所有指定的图片集实现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轮播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效果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在轮播过程中，用户可以查看每一张图片的主题信息，手动终止播放过程。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://www.pixedelic.com/plugins/camera/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7" y="4581128"/>
            <a:ext cx="2942895" cy="227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9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Camera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66" y="1225689"/>
            <a:ext cx="9714461" cy="4555093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v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Camera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插件使用方法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CSS: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&lt;script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="jquery.min.js"&gt;&lt;/script&gt;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&lt;script type="text/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jquery.easing.1.3.js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"&gt;&lt;/script&gt;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&lt;script type="text/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camera.min.js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"&gt;&lt;/script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&lt;link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rel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="stylesheet"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camera.css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type="text/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media="all"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6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Camera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66" y="1176129"/>
            <a:ext cx="9714461" cy="570925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添加图片，定义幻灯片缩略图</a:t>
            </a:r>
            <a:endParaRPr lang="en-US" altLang="zh-CN" sz="26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&lt;div class="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fluid_container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&lt;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div class="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camera_wrap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camera_azure_skin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id="camera_wrap_1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&lt;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div 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data-thumb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="images/sanxing.jpg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data-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="images/sanxing.jpg"&gt;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&lt;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div class="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camera_caption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fadeFromBottom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      Note7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黯然离场 三星品牌岌岌可危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div&gt;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&lt;/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&lt;/div&gt;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19838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Camera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66" y="1148745"/>
            <a:ext cx="9714461" cy="478592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设置参数</a:t>
            </a:r>
            <a:endParaRPr lang="en-US" altLang="zh-CN" sz="26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&lt;script&gt;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jQuery(function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(){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    jQuery('#camera_wrap_1').camera({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        height:'36%',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        pagination: true,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        thumbnails: true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    });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});</a:t>
            </a:r>
          </a:p>
          <a:p>
            <a:pPr marL="342900" indent="-342900">
              <a:lnSpc>
                <a:spcPts val="3600"/>
              </a:lnSpc>
              <a:buClr>
                <a:srgbClr val="FF6600"/>
              </a:buClr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10744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1373</Words>
  <Application>Microsoft Office PowerPoint</Application>
  <PresentationFormat>宽屏</PresentationFormat>
  <Paragraphs>227</Paragraphs>
  <Slides>31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jQuery Mobile插件 </vt:lpstr>
      <vt:lpstr>jQuery Mobile插件</vt:lpstr>
      <vt:lpstr>PowerPoint 演示文稿</vt:lpstr>
      <vt:lpstr>jQuery Mobile插件</vt:lpstr>
      <vt:lpstr>Camera插件</vt:lpstr>
      <vt:lpstr>Camera插件</vt:lpstr>
      <vt:lpstr>Camera插件</vt:lpstr>
      <vt:lpstr>Camera插件</vt:lpstr>
      <vt:lpstr>Camera插件</vt:lpstr>
      <vt:lpstr>jQuery Mobile插件</vt:lpstr>
      <vt:lpstr>PhotoSwipe插件</vt:lpstr>
      <vt:lpstr>PhotoSwipe插件</vt:lpstr>
      <vt:lpstr>PhotoSwipe插件</vt:lpstr>
      <vt:lpstr>jQuery Mobile插件</vt:lpstr>
      <vt:lpstr>Mobiscroll插件</vt:lpstr>
      <vt:lpstr>Mobiscroll插件</vt:lpstr>
      <vt:lpstr>Mobiscroll插件</vt:lpstr>
      <vt:lpstr>Mobiscroll插件</vt:lpstr>
      <vt:lpstr>Mobiscroll插件</vt:lpstr>
      <vt:lpstr>Swiper插件</vt:lpstr>
      <vt:lpstr>Swiper插件</vt:lpstr>
      <vt:lpstr>Swiper插件</vt:lpstr>
      <vt:lpstr>Swiper插件</vt:lpstr>
      <vt:lpstr>Swiper插件</vt:lpstr>
      <vt:lpstr>Swiper插件</vt:lpstr>
      <vt:lpstr>iScroll插件</vt:lpstr>
      <vt:lpstr>iScroll插件</vt:lpstr>
      <vt:lpstr>iScroll插件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移动Web发展机遇和技术优势</dc:title>
  <dc:creator>MengYi</dc:creator>
  <cp:lastModifiedBy>MengYi</cp:lastModifiedBy>
  <cp:revision>325</cp:revision>
  <dcterms:created xsi:type="dcterms:W3CDTF">2016-04-12T06:35:46Z</dcterms:created>
  <dcterms:modified xsi:type="dcterms:W3CDTF">2017-09-04T09:21:04Z</dcterms:modified>
</cp:coreProperties>
</file>