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1" r:id="rId2"/>
    <p:sldId id="258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02" r:id="rId16"/>
    <p:sldId id="277" r:id="rId17"/>
    <p:sldId id="285" r:id="rId18"/>
    <p:sldId id="294" r:id="rId19"/>
    <p:sldId id="295" r:id="rId20"/>
    <p:sldId id="296" r:id="rId21"/>
    <p:sldId id="297" r:id="rId22"/>
    <p:sldId id="303" r:id="rId23"/>
    <p:sldId id="287" r:id="rId24"/>
    <p:sldId id="288" r:id="rId25"/>
    <p:sldId id="298" r:id="rId26"/>
    <p:sldId id="304" r:id="rId27"/>
    <p:sldId id="290" r:id="rId28"/>
    <p:sldId id="299" r:id="rId29"/>
    <p:sldId id="292" r:id="rId30"/>
    <p:sldId id="28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BE655"/>
    <a:srgbClr val="FB9D17"/>
    <a:srgbClr val="FFCC00"/>
    <a:srgbClr val="0000FF"/>
    <a:srgbClr val="FFCCFF"/>
    <a:srgbClr val="FFFFFF"/>
    <a:srgbClr val="FF6600"/>
    <a:srgbClr val="00CC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04" autoAdjust="0"/>
  </p:normalViewPr>
  <p:slideViewPr>
    <p:cSldViewPr>
      <p:cViewPr varScale="1">
        <p:scale>
          <a:sx n="63" d="100"/>
          <a:sy n="63" d="100"/>
        </p:scale>
        <p:origin x="996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21484-7057-4C65-908A-C73FEA548A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7366A-4BE2-4B6E-8128-AA61A7CAA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7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786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676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57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追求性能体验，是我们开始启动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项目的首要目标，轻量必然是重要特征；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不依赖任何第三方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库，压缩后的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文件仅有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100+K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60+K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982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追求性能体验，是我们开始启动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项目的首要目标，轻量必然是重要特征；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不依赖任何第三方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库，压缩后的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文件仅有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100+K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60+K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982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追求性能体验，是我们开始启动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项目的首要目标，轻量必然是重要特征；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不依赖任何第三方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库，压缩后的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文件仅有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100+K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60+K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279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775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982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253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追求性能体验，是我们开始启动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项目的首要目标，轻量必然是重要特征；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不依赖任何第三方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库，压缩后的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文件仅有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100+K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60+K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98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637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Bootstrap</a:t>
            </a:r>
            <a:r>
              <a:rPr lang="zh-CN" altLang="en-US" dirty="0" smtClean="0"/>
              <a:t>框架是目前比较受全球程序员受欢迎的框架之一，因其拥有美观的样式和封装完善的</a:t>
            </a:r>
            <a:r>
              <a:rPr lang="en-US" altLang="zh-CN" dirty="0" smtClean="0"/>
              <a:t>JQ</a:t>
            </a:r>
            <a:r>
              <a:rPr lang="zh-CN" altLang="en-US" dirty="0" smtClean="0"/>
              <a:t>插件，和其它框架无法比拟的扩展。但针对中国开发者，</a:t>
            </a:r>
            <a:r>
              <a:rPr lang="en-US" altLang="zh-CN" dirty="0" smtClean="0"/>
              <a:t>Amaze UI</a:t>
            </a:r>
            <a:r>
              <a:rPr lang="zh-CN" altLang="en-US" dirty="0" smtClean="0"/>
              <a:t>除了开源和组件丰富的特点以外，它还拥有更加本土化的元素。 首先界面操作更加符合中国人的习惯，解决了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没有对中文字体做设置的问题。其次， </a:t>
            </a:r>
            <a:r>
              <a:rPr lang="en-US" altLang="zh-CN" dirty="0" smtClean="0"/>
              <a:t>Amaze UI </a:t>
            </a:r>
            <a:r>
              <a:rPr lang="zh-CN" altLang="en-US" dirty="0" smtClean="0"/>
              <a:t>以国内浏览器兼容性为重要指标，不断加强对各种本土浏览器的支持，帮助广大前端开发者从最繁琐痛苦的浏览器性问题中解脱出来，</a:t>
            </a:r>
            <a:r>
              <a:rPr lang="en-US" altLang="zh-CN" dirty="0" smtClean="0"/>
              <a:t>Amaze UI</a:t>
            </a:r>
            <a:r>
              <a:rPr lang="zh-CN" altLang="en-US" dirty="0" smtClean="0"/>
              <a:t>最新发布的版本中还接入了微信支付。第三，</a:t>
            </a:r>
            <a:r>
              <a:rPr lang="en-US" altLang="zh-CN" dirty="0" smtClean="0"/>
              <a:t>Amaze UI</a:t>
            </a:r>
            <a:r>
              <a:rPr lang="zh-CN" altLang="en-US" dirty="0" smtClean="0"/>
              <a:t>的思路是先移动后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，避免了两套开发流程。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456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在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年的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大会上提及起，一直都有开发者关注这一开发技术的发展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399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 Adapter layer</a:t>
            </a:r>
            <a:r>
              <a:rPr lang="zh-CN" altLang="en-US" baseline="0" dirty="0" smtClean="0"/>
              <a:t> ：</a:t>
            </a:r>
            <a:r>
              <a:rPr lang="en-US" altLang="zh-CN" baseline="0" dirty="0" smtClean="0"/>
              <a:t>Android</a:t>
            </a:r>
            <a:r>
              <a:rPr lang="zh-CN" altLang="en-US" baseline="0" dirty="0" smtClean="0"/>
              <a:t>的适配层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340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2014</a:t>
            </a:r>
            <a:r>
              <a:rPr lang="zh-CN" altLang="en-US" dirty="0" smtClean="0"/>
              <a:t>年发布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087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可以理解为 </a:t>
            </a:r>
            <a:r>
              <a:rPr lang="en-US" altLang="zh-CN" dirty="0" smtClean="0"/>
              <a:t>unit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比较贴合网格数字的含义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&lt;table&gt;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中，行用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划分，列用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&lt;td&gt;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划分，行和列组合在一起形成行，网格中也类似：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.am-g: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网格中的行，用于包裹列，清除列的浮动；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.am-u-xx-n: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网格中的列，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为视口区间，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为该列所占的份数，如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时表示这一列占整行宽度的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3/12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846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117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04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9866" y="188640"/>
            <a:ext cx="10195828" cy="63408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5155138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ts val="4000"/>
              </a:lnSpc>
              <a:buClr>
                <a:srgbClr val="FF9900"/>
              </a:buClr>
              <a:buFont typeface="Wingdings" pitchFamily="2" charset="2"/>
              <a:buChar char="v"/>
              <a:defRPr sz="3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lnSpc>
                <a:spcPts val="3800"/>
              </a:lnSpc>
              <a:buClr>
                <a:srgbClr val="FF9900"/>
              </a:buClr>
              <a:buFont typeface="Wingdings" pitchFamily="2" charset="2"/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ts val="3600"/>
              </a:lnSpc>
              <a:buClr>
                <a:srgbClr val="FF9900"/>
              </a:buClr>
              <a:defRPr sz="2200"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ts val="3400"/>
              </a:lnSpc>
              <a:buClr>
                <a:srgbClr val="FF9900"/>
              </a:buCl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ts val="3200"/>
              </a:lnSpc>
              <a:buClr>
                <a:srgbClr val="FFC000"/>
              </a:buCl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Oval 2"/>
          <p:cNvSpPr>
            <a:spLocks noChangeArrowheads="1"/>
          </p:cNvSpPr>
          <p:nvPr userDrawn="1"/>
        </p:nvSpPr>
        <p:spPr bwMode="auto">
          <a:xfrm>
            <a:off x="10845694" y="5157192"/>
            <a:ext cx="1346306" cy="1203648"/>
          </a:xfrm>
          <a:prstGeom prst="ellipse">
            <a:avLst/>
          </a:prstGeom>
          <a:solidFill>
            <a:srgbClr val="FBE655">
              <a:alpha val="89804"/>
            </a:srgbClr>
          </a:solidFill>
          <a:ln w="9525">
            <a:solidFill>
              <a:srgbClr val="FFFF99"/>
            </a:solidFill>
            <a:round/>
            <a:headEnd/>
            <a:tailEnd/>
          </a:ln>
          <a:effectLst/>
          <a:extLst/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9" name="Oval 3"/>
          <p:cNvSpPr>
            <a:spLocks noChangeArrowheads="1"/>
          </p:cNvSpPr>
          <p:nvPr userDrawn="1"/>
        </p:nvSpPr>
        <p:spPr bwMode="auto">
          <a:xfrm>
            <a:off x="9336360" y="4581128"/>
            <a:ext cx="2040227" cy="1842770"/>
          </a:xfrm>
          <a:prstGeom prst="ellipse">
            <a:avLst/>
          </a:prstGeom>
          <a:solidFill>
            <a:srgbClr val="FB9D17">
              <a:alpha val="89804"/>
            </a:srgbClr>
          </a:solidFill>
          <a:ln w="9525">
            <a:solidFill>
              <a:srgbClr val="FB9D17"/>
            </a:solidFill>
            <a:round/>
            <a:headEnd/>
            <a:tailEnd/>
          </a:ln>
          <a:effectLst/>
          <a:extLst/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10" name="Oval 4"/>
          <p:cNvSpPr>
            <a:spLocks noChangeArrowheads="1"/>
          </p:cNvSpPr>
          <p:nvPr userDrawn="1"/>
        </p:nvSpPr>
        <p:spPr bwMode="auto">
          <a:xfrm>
            <a:off x="8501490" y="5624713"/>
            <a:ext cx="1258114" cy="1140501"/>
          </a:xfrm>
          <a:prstGeom prst="ellipse">
            <a:avLst/>
          </a:prstGeom>
          <a:solidFill>
            <a:srgbClr val="FFCC00">
              <a:alpha val="89804"/>
            </a:srgbClr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/>
        </p:spPr>
        <p:txBody>
          <a:bodyPr anchor="ctr"/>
          <a:lstStyle/>
          <a:p>
            <a:endParaRPr lang="zh-CN" altLang="en-US" sz="1800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43340" y="908720"/>
            <a:ext cx="1173777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143340" y="1052736"/>
            <a:ext cx="11737777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35" y="0"/>
            <a:ext cx="12357528" cy="6858000"/>
          </a:xfrm>
          <a:prstGeom prst="rect">
            <a:avLst/>
          </a:prstGeom>
          <a:solidFill>
            <a:srgbClr val="FF0000">
              <a:alpha val="45000"/>
            </a:srgbClr>
          </a:solidFill>
        </p:spPr>
      </p:pic>
    </p:spTree>
    <p:extLst>
      <p:ext uri="{BB962C8B-B14F-4D97-AF65-F5344CB8AC3E}">
        <p14:creationId xmlns:p14="http://schemas.microsoft.com/office/powerpoint/2010/main" val="373407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19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8" y="-34314"/>
            <a:ext cx="12192000" cy="6858000"/>
          </a:xfrm>
          <a:prstGeom prst="rect">
            <a:avLst/>
          </a:prstGeom>
        </p:spPr>
      </p:pic>
      <p:sp>
        <p:nvSpPr>
          <p:cNvPr id="10" name="矩形 14"/>
          <p:cNvSpPr>
            <a:spLocks noChangeArrowheads="1"/>
          </p:cNvSpPr>
          <p:nvPr userDrawn="1"/>
        </p:nvSpPr>
        <p:spPr bwMode="auto">
          <a:xfrm>
            <a:off x="1" y="0"/>
            <a:ext cx="2952751" cy="685800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1" name="Group 3"/>
          <p:cNvGrpSpPr>
            <a:grpSpLocks/>
          </p:cNvGrpSpPr>
          <p:nvPr userDrawn="1"/>
        </p:nvGrpSpPr>
        <p:grpSpPr bwMode="auto">
          <a:xfrm flipH="1">
            <a:off x="0" y="0"/>
            <a:ext cx="6671733" cy="6858000"/>
            <a:chOff x="0" y="0"/>
            <a:chExt cx="5004049" cy="5143500"/>
          </a:xfrm>
        </p:grpSpPr>
        <p:sp>
          <p:nvSpPr>
            <p:cNvPr id="12" name="直接连接符 34"/>
            <p:cNvSpPr>
              <a:spLocks noChangeShapeType="1"/>
            </p:cNvSpPr>
            <p:nvPr/>
          </p:nvSpPr>
          <p:spPr bwMode="auto">
            <a:xfrm flipH="1">
              <a:off x="2425903" y="3824346"/>
              <a:ext cx="2578144" cy="1319154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直接连接符 35"/>
            <p:cNvSpPr>
              <a:spLocks noChangeShapeType="1"/>
            </p:cNvSpPr>
            <p:nvPr/>
          </p:nvSpPr>
          <p:spPr bwMode="auto">
            <a:xfrm flipH="1" flipV="1">
              <a:off x="0" y="627534"/>
              <a:ext cx="5004049" cy="396044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直接连接符 36"/>
            <p:cNvSpPr>
              <a:spLocks noChangeShapeType="1"/>
            </p:cNvSpPr>
            <p:nvPr/>
          </p:nvSpPr>
          <p:spPr bwMode="auto">
            <a:xfrm flipH="1">
              <a:off x="4248472" y="3013090"/>
              <a:ext cx="755575" cy="213041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直接连接符 38"/>
            <p:cNvSpPr>
              <a:spLocks noChangeShapeType="1"/>
            </p:cNvSpPr>
            <p:nvPr/>
          </p:nvSpPr>
          <p:spPr bwMode="auto">
            <a:xfrm>
              <a:off x="2608837" y="0"/>
              <a:ext cx="1495619" cy="509203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直接连接符 39"/>
            <p:cNvSpPr>
              <a:spLocks noChangeShapeType="1"/>
            </p:cNvSpPr>
            <p:nvPr/>
          </p:nvSpPr>
          <p:spPr bwMode="auto">
            <a:xfrm flipH="1">
              <a:off x="3168352" y="2571750"/>
              <a:ext cx="1835697" cy="257175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37" name="椭圆 23"/>
          <p:cNvSpPr>
            <a:spLocks noChangeArrowheads="1"/>
          </p:cNvSpPr>
          <p:nvPr userDrawn="1"/>
        </p:nvSpPr>
        <p:spPr bwMode="auto">
          <a:xfrm>
            <a:off x="2713567" y="2088107"/>
            <a:ext cx="723791" cy="667280"/>
          </a:xfrm>
          <a:prstGeom prst="ellipse">
            <a:avLst/>
          </a:prstGeom>
          <a:solidFill>
            <a:srgbClr val="FF8607"/>
          </a:solidFill>
          <a:ln w="25400" cap="flat" cmpd="sng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8" name="TextBox 52"/>
          <p:cNvSpPr>
            <a:spLocks noChangeArrowheads="1"/>
          </p:cNvSpPr>
          <p:nvPr userDrawn="1"/>
        </p:nvSpPr>
        <p:spPr bwMode="auto">
          <a:xfrm>
            <a:off x="2849874" y="2175247"/>
            <a:ext cx="365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endParaRPr lang="zh-CN" altLang="en-US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0" name="椭圆 23"/>
          <p:cNvSpPr>
            <a:spLocks noChangeArrowheads="1"/>
          </p:cNvSpPr>
          <p:nvPr userDrawn="1"/>
        </p:nvSpPr>
        <p:spPr bwMode="auto">
          <a:xfrm>
            <a:off x="2713521" y="3477004"/>
            <a:ext cx="723791" cy="672075"/>
          </a:xfrm>
          <a:prstGeom prst="ellipse">
            <a:avLst/>
          </a:prstGeom>
          <a:solidFill>
            <a:srgbClr val="FF8607"/>
          </a:solidFill>
          <a:ln w="25400" cap="flat" cmpd="sng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" name="TextBox 52"/>
          <p:cNvSpPr>
            <a:spLocks noChangeArrowheads="1"/>
          </p:cNvSpPr>
          <p:nvPr userDrawn="1"/>
        </p:nvSpPr>
        <p:spPr bwMode="auto">
          <a:xfrm>
            <a:off x="2849874" y="3543399"/>
            <a:ext cx="365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endParaRPr lang="zh-CN" altLang="en-US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6" name="椭圆 25"/>
          <p:cNvSpPr>
            <a:spLocks noChangeArrowheads="1"/>
          </p:cNvSpPr>
          <p:nvPr userDrawn="1"/>
        </p:nvSpPr>
        <p:spPr bwMode="auto">
          <a:xfrm>
            <a:off x="2713567" y="560799"/>
            <a:ext cx="723791" cy="690236"/>
          </a:xfrm>
          <a:prstGeom prst="ellipse">
            <a:avLst/>
          </a:prstGeom>
          <a:solidFill>
            <a:srgbClr val="FF8607"/>
          </a:solidFill>
          <a:ln w="25400" cap="flat" cmpd="sng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7" name="TextBox 52"/>
          <p:cNvSpPr>
            <a:spLocks noChangeArrowheads="1"/>
          </p:cNvSpPr>
          <p:nvPr userDrawn="1"/>
        </p:nvSpPr>
        <p:spPr bwMode="auto">
          <a:xfrm>
            <a:off x="2855640" y="663079"/>
            <a:ext cx="365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9" name="椭圆 23"/>
          <p:cNvSpPr>
            <a:spLocks noChangeArrowheads="1"/>
          </p:cNvSpPr>
          <p:nvPr userDrawn="1"/>
        </p:nvSpPr>
        <p:spPr bwMode="auto">
          <a:xfrm>
            <a:off x="2692223" y="4987647"/>
            <a:ext cx="723791" cy="672075"/>
          </a:xfrm>
          <a:prstGeom prst="ellipse">
            <a:avLst/>
          </a:prstGeom>
          <a:solidFill>
            <a:srgbClr val="FF8607"/>
          </a:solidFill>
          <a:ln w="25400" cap="flat" cmpd="sng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0" name="TextBox 52"/>
          <p:cNvSpPr>
            <a:spLocks noChangeArrowheads="1"/>
          </p:cNvSpPr>
          <p:nvPr userDrawn="1"/>
        </p:nvSpPr>
        <p:spPr bwMode="auto">
          <a:xfrm>
            <a:off x="2831547" y="5099129"/>
            <a:ext cx="365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endParaRPr lang="zh-CN" altLang="en-US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0" r:id="rId3"/>
    <p:sldLayoutId id="2147483649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5680" y="3421936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第十一章 其他移动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技术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99656" y="1772817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4800" b="1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开发</a:t>
            </a:r>
          </a:p>
        </p:txBody>
      </p:sp>
    </p:spTree>
    <p:extLst>
      <p:ext uri="{BB962C8B-B14F-4D97-AF65-F5344CB8AC3E}">
        <p14:creationId xmlns:p14="http://schemas.microsoft.com/office/powerpoint/2010/main" val="185349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轻量级，高性能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3888432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标题 2"/>
          <p:cNvSpPr txBox="1">
            <a:spLocks/>
          </p:cNvSpPr>
          <p:nvPr/>
        </p:nvSpPr>
        <p:spPr>
          <a:xfrm>
            <a:off x="1271464" y="4675688"/>
            <a:ext cx="9361040" cy="151216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ts val="4200"/>
              </a:lnSpc>
            </a:pPr>
            <a:r>
              <a:rPr lang="en-US" altLang="zh-CN" sz="2600" dirty="0"/>
              <a:t>Amaze UI </a:t>
            </a:r>
            <a:r>
              <a:rPr lang="zh-CN" altLang="en-US" sz="2600" dirty="0"/>
              <a:t>面向 </a:t>
            </a:r>
            <a:r>
              <a:rPr lang="en-US" altLang="zh-CN" sz="2600" dirty="0"/>
              <a:t>HTML5 </a:t>
            </a:r>
            <a:r>
              <a:rPr lang="zh-CN" altLang="en-US" sz="2600" dirty="0"/>
              <a:t>开发，使用 </a:t>
            </a:r>
            <a:r>
              <a:rPr lang="en-US" altLang="zh-CN" sz="2600" dirty="0"/>
              <a:t>CSS3 </a:t>
            </a:r>
            <a:r>
              <a:rPr lang="zh-CN" altLang="en-US" sz="2600" dirty="0"/>
              <a:t>来做动画交互，平滑、高效，更适合移动设备，让 </a:t>
            </a:r>
            <a:r>
              <a:rPr lang="en-US" altLang="zh-CN" sz="2600" dirty="0"/>
              <a:t>Web </a:t>
            </a:r>
            <a:r>
              <a:rPr lang="zh-CN" altLang="en-US" sz="2600" dirty="0"/>
              <a:t>应用更快速载入。</a:t>
            </a:r>
            <a:endParaRPr lang="en-US" altLang="zh-CN" sz="2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16" y="1407886"/>
            <a:ext cx="2959411" cy="2821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25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Amaze UI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3888432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标题 2"/>
          <p:cNvSpPr txBox="1">
            <a:spLocks/>
          </p:cNvSpPr>
          <p:nvPr/>
        </p:nvSpPr>
        <p:spPr>
          <a:xfrm>
            <a:off x="2005544" y="1196752"/>
            <a:ext cx="7762864" cy="23762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ts val="4200"/>
              </a:lnSpc>
            </a:pPr>
            <a:r>
              <a:rPr lang="zh-CN" altLang="en-US" sz="2600" dirty="0"/>
              <a:t>不足：</a:t>
            </a:r>
            <a:endParaRPr lang="en-US" altLang="zh-CN" sz="2600" dirty="0"/>
          </a:p>
          <a:p>
            <a:pPr>
              <a:lnSpc>
                <a:spcPts val="4200"/>
              </a:lnSpc>
            </a:pPr>
            <a:r>
              <a:rPr lang="zh-CN" altLang="en-US" sz="2600" dirty="0">
                <a:solidFill>
                  <a:srgbClr val="009900"/>
                </a:solidFill>
              </a:rPr>
              <a:t>不兼容</a:t>
            </a:r>
            <a:r>
              <a:rPr lang="en-US" altLang="zh-CN" sz="2600" dirty="0">
                <a:solidFill>
                  <a:srgbClr val="009900"/>
                </a:solidFill>
              </a:rPr>
              <a:t>IE9</a:t>
            </a:r>
            <a:r>
              <a:rPr lang="zh-CN" altLang="en-US" sz="2600" dirty="0">
                <a:solidFill>
                  <a:srgbClr val="009900"/>
                </a:solidFill>
              </a:rPr>
              <a:t>以下版本</a:t>
            </a:r>
            <a:endParaRPr lang="en-US" altLang="zh-CN" sz="2600" dirty="0">
              <a:solidFill>
                <a:srgbClr val="009900"/>
              </a:solidFill>
            </a:endParaRPr>
          </a:p>
          <a:p>
            <a:pPr>
              <a:lnSpc>
                <a:spcPts val="4200"/>
              </a:lnSpc>
            </a:pPr>
            <a:r>
              <a:rPr lang="zh-CN" altLang="en-US" sz="2800" dirty="0">
                <a:solidFill>
                  <a:srgbClr val="009900"/>
                </a:solidFill>
              </a:rPr>
              <a:t>公司成立、发布开源时间较短，成熟度不足</a:t>
            </a:r>
            <a:endParaRPr lang="en-US" altLang="zh-CN" sz="2600" dirty="0">
              <a:solidFill>
                <a:srgbClr val="0099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3068960"/>
            <a:ext cx="8089240" cy="338437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7030A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51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409" y="260648"/>
            <a:ext cx="8871008" cy="634082"/>
          </a:xfrm>
        </p:spPr>
        <p:txBody>
          <a:bodyPr>
            <a:noAutofit/>
          </a:bodyPr>
          <a:lstStyle/>
          <a:p>
            <a:r>
              <a:rPr lang="zh-CN" altLang="en-US" dirty="0"/>
              <a:t>获取</a:t>
            </a:r>
            <a:r>
              <a:rPr lang="en-US" altLang="zh-CN" dirty="0"/>
              <a:t>Amaze UI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9" y="1484784"/>
            <a:ext cx="8229600" cy="374441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下载文件 </a:t>
            </a:r>
            <a:endParaRPr lang="en-US" altLang="zh-CN" sz="2800" dirty="0"/>
          </a:p>
          <a:p>
            <a:pPr lvl="1"/>
            <a:r>
              <a:rPr lang="en-US" altLang="zh-CN" sz="2600" dirty="0">
                <a:solidFill>
                  <a:schemeClr val="tx2"/>
                </a:solidFill>
              </a:rPr>
              <a:t>http://amazeui.org/getting-started</a:t>
            </a:r>
          </a:p>
          <a:p>
            <a:r>
              <a:rPr lang="zh-CN" altLang="en-US" sz="2800" dirty="0"/>
              <a:t>使用 </a:t>
            </a:r>
            <a:r>
              <a:rPr lang="en-US" altLang="zh-CN" sz="2800" dirty="0"/>
              <a:t>CDN</a:t>
            </a:r>
          </a:p>
          <a:p>
            <a:pPr lvl="1"/>
            <a:r>
              <a:rPr lang="en-US" altLang="zh-CN" sz="2600" dirty="0">
                <a:solidFill>
                  <a:schemeClr val="tx2"/>
                </a:solidFill>
              </a:rPr>
              <a:t>amazeui.css </a:t>
            </a:r>
            <a:r>
              <a:rPr lang="zh-CN" altLang="en-US" sz="2600" dirty="0">
                <a:solidFill>
                  <a:schemeClr val="tx2"/>
                </a:solidFill>
              </a:rPr>
              <a:t>：包含 </a:t>
            </a:r>
            <a:r>
              <a:rPr lang="en-US" altLang="zh-CN" sz="2600" dirty="0">
                <a:solidFill>
                  <a:schemeClr val="tx2"/>
                </a:solidFill>
              </a:rPr>
              <a:t>Amaze UI </a:t>
            </a:r>
            <a:r>
              <a:rPr lang="zh-CN" altLang="en-US" sz="2600" dirty="0">
                <a:solidFill>
                  <a:schemeClr val="tx2"/>
                </a:solidFill>
              </a:rPr>
              <a:t>所有的 </a:t>
            </a:r>
            <a:r>
              <a:rPr lang="en-US" altLang="zh-CN" sz="2600" dirty="0">
                <a:solidFill>
                  <a:schemeClr val="tx2"/>
                </a:solidFill>
              </a:rPr>
              <a:t>CSS</a:t>
            </a:r>
          </a:p>
          <a:p>
            <a:pPr lvl="1"/>
            <a:r>
              <a:rPr lang="en-US" altLang="zh-CN" sz="2600" dirty="0">
                <a:solidFill>
                  <a:schemeClr val="tx2"/>
                </a:solidFill>
              </a:rPr>
              <a:t>amazeui.js</a:t>
            </a:r>
            <a:r>
              <a:rPr lang="zh-CN" altLang="en-US" sz="2600" dirty="0">
                <a:solidFill>
                  <a:schemeClr val="tx2"/>
                </a:solidFill>
              </a:rPr>
              <a:t>：包含 </a:t>
            </a:r>
            <a:r>
              <a:rPr lang="en-US" altLang="zh-CN" sz="2600" dirty="0">
                <a:solidFill>
                  <a:schemeClr val="tx2"/>
                </a:solidFill>
              </a:rPr>
              <a:t>Amaze UI </a:t>
            </a:r>
            <a:r>
              <a:rPr lang="zh-CN" altLang="en-US" sz="2600" dirty="0">
                <a:solidFill>
                  <a:schemeClr val="tx2"/>
                </a:solidFill>
              </a:rPr>
              <a:t>所有的 </a:t>
            </a:r>
            <a:r>
              <a:rPr lang="en-US" altLang="zh-CN" sz="2600" dirty="0">
                <a:solidFill>
                  <a:schemeClr val="tx2"/>
                </a:solidFill>
              </a:rPr>
              <a:t>JS</a:t>
            </a:r>
            <a:endParaRPr lang="zh-CN" altLang="en-US" sz="2600" dirty="0">
              <a:solidFill>
                <a:schemeClr val="tx2"/>
              </a:solidFill>
            </a:endParaRPr>
          </a:p>
          <a:p>
            <a:pPr lvl="1"/>
            <a:endParaRPr lang="zh-CN" altLang="en-US" dirty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46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95401" y="260648"/>
            <a:ext cx="8943016" cy="634082"/>
          </a:xfrm>
        </p:spPr>
        <p:txBody>
          <a:bodyPr>
            <a:noAutofit/>
          </a:bodyPr>
          <a:lstStyle/>
          <a:p>
            <a:r>
              <a:rPr lang="en-US" altLang="zh-CN" dirty="0"/>
              <a:t>Amaze </a:t>
            </a:r>
            <a:r>
              <a:rPr lang="en-US" altLang="zh-CN" dirty="0" smtClean="0"/>
              <a:t>UI</a:t>
            </a:r>
            <a:r>
              <a:rPr lang="zh-CN" altLang="en-US" dirty="0" smtClean="0"/>
              <a:t>网格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95401" y="1124744"/>
            <a:ext cx="9515399" cy="5529168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Amaze UI </a:t>
            </a:r>
            <a:r>
              <a:rPr lang="zh-CN" altLang="en-US" sz="2800" dirty="0"/>
              <a:t>使用了 </a:t>
            </a:r>
            <a:r>
              <a:rPr lang="en-US" altLang="zh-CN" sz="2800" dirty="0"/>
              <a:t>12 </a:t>
            </a:r>
            <a:r>
              <a:rPr lang="zh-CN" altLang="en-US" sz="2800" dirty="0"/>
              <a:t>列的</a:t>
            </a:r>
            <a:r>
              <a:rPr lang="zh-CN" altLang="en-US" sz="2800" dirty="0">
                <a:solidFill>
                  <a:srgbClr val="FF0000"/>
                </a:solidFill>
              </a:rPr>
              <a:t>响应式网格系统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>
              <a:buFont typeface="Arial" pitchFamily="34" charset="0"/>
              <a:buChar char="•"/>
            </a:pPr>
            <a:r>
              <a:rPr lang="zh-CN" altLang="en-US" sz="2600" dirty="0"/>
              <a:t>行：在外围容器上添加 </a:t>
            </a:r>
            <a:r>
              <a:rPr lang="en-US" altLang="zh-CN" sz="2600" dirty="0">
                <a:solidFill>
                  <a:srgbClr val="FF0000"/>
                </a:solidFill>
              </a:rPr>
              <a:t>am-g</a:t>
            </a:r>
            <a:r>
              <a:rPr lang="en-US" altLang="zh-CN" sz="2600" dirty="0"/>
              <a:t>  class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>
              <a:buFont typeface="Arial" pitchFamily="34" charset="0"/>
              <a:buChar char="•"/>
            </a:pPr>
            <a:r>
              <a:rPr lang="zh-CN" altLang="en-US" sz="2600" dirty="0"/>
              <a:t>列：在列上添加 </a:t>
            </a:r>
            <a:r>
              <a:rPr lang="en-US" altLang="zh-CN" sz="2600" dirty="0"/>
              <a:t>am-u-[</a:t>
            </a:r>
            <a:r>
              <a:rPr lang="en-US" altLang="zh-CN" sz="2600" dirty="0" err="1">
                <a:solidFill>
                  <a:srgbClr val="009900"/>
                </a:solidFill>
              </a:rPr>
              <a:t>sm</a:t>
            </a:r>
            <a:r>
              <a:rPr lang="en-US" altLang="zh-CN" sz="2600" dirty="0" err="1"/>
              <a:t>|</a:t>
            </a:r>
            <a:r>
              <a:rPr lang="en-US" altLang="zh-CN" sz="2600" dirty="0" err="1">
                <a:solidFill>
                  <a:srgbClr val="009900"/>
                </a:solidFill>
              </a:rPr>
              <a:t>md</a:t>
            </a:r>
            <a:r>
              <a:rPr lang="en-US" altLang="zh-CN" sz="2600" dirty="0" err="1"/>
              <a:t>|</a:t>
            </a:r>
            <a:r>
              <a:rPr lang="en-US" altLang="zh-CN" sz="2600" dirty="0" err="1">
                <a:solidFill>
                  <a:srgbClr val="009900"/>
                </a:solidFill>
              </a:rPr>
              <a:t>lg</a:t>
            </a:r>
            <a:r>
              <a:rPr lang="en-US" altLang="zh-CN" sz="2600" dirty="0"/>
              <a:t>]-[1-12] class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>
              <a:buFont typeface="Arial" pitchFamily="34" charset="0"/>
              <a:buChar char="•"/>
            </a:pPr>
            <a:r>
              <a:rPr lang="zh-CN" altLang="en-US" sz="2600" dirty="0"/>
              <a:t>根据不同的屏幕需求设置不同的宽度。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76" y="3573016"/>
            <a:ext cx="4104456" cy="2355988"/>
          </a:xfrm>
          <a:prstGeom prst="rect">
            <a:avLst/>
          </a:prstGeom>
          <a:effectLst>
            <a:outerShdw blurRad="63500" sx="102000" sy="102000" algn="ctr" rotWithShape="0">
              <a:srgbClr val="7030A0">
                <a:alpha val="40000"/>
              </a:srgb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695401" y="5949280"/>
            <a:ext cx="1065718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 移动优先 的理念， 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如果不设置大屏的网格，应用到小屏幕的样式会继承到更大的屏幕上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78336" y="5372608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</a:t>
            </a:r>
            <a:r>
              <a:rPr lang="en-US" altLang="zh-CN" sz="2400" dirty="0" smtClean="0"/>
              <a:t>emo11-1.html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192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95401" y="260648"/>
            <a:ext cx="8943016" cy="634082"/>
          </a:xfrm>
        </p:spPr>
        <p:txBody>
          <a:bodyPr>
            <a:noAutofit/>
          </a:bodyPr>
          <a:lstStyle/>
          <a:p>
            <a:r>
              <a:rPr lang="en-US" altLang="zh-CN" dirty="0"/>
              <a:t>Amaze </a:t>
            </a:r>
            <a:r>
              <a:rPr lang="en-US" altLang="zh-CN" dirty="0" smtClean="0"/>
              <a:t>UI</a:t>
            </a:r>
            <a:r>
              <a:rPr lang="zh-CN" altLang="en-US" dirty="0"/>
              <a:t>实例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45" y="1196752"/>
            <a:ext cx="3523809" cy="53714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848" y="1196752"/>
            <a:ext cx="3456384" cy="537142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760296" y="610651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test1.html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25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59975" y="2106603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Framework7</a:t>
            </a:r>
            <a:endParaRPr lang="zh-CN" altLang="en-US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9975" y="3501008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MUI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9975" y="5085184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SUI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9975" y="584365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AmazeUI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5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Framework7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196752"/>
            <a:ext cx="9551075" cy="4824536"/>
          </a:xfrm>
        </p:spPr>
        <p:txBody>
          <a:bodyPr/>
          <a:lstStyle/>
          <a:p>
            <a:r>
              <a:rPr lang="en-US" altLang="zh-CN" sz="2800" dirty="0"/>
              <a:t>Framework7</a:t>
            </a:r>
          </a:p>
          <a:p>
            <a:pPr lvl="1"/>
            <a:r>
              <a:rPr lang="zh-CN" altLang="en-US" sz="2600" dirty="0"/>
              <a:t>完美的</a:t>
            </a:r>
            <a:r>
              <a:rPr lang="en-US" altLang="zh-CN" sz="2600" dirty="0"/>
              <a:t>HTML</a:t>
            </a:r>
            <a:r>
              <a:rPr lang="zh-CN" altLang="en-US" sz="2600" dirty="0"/>
              <a:t>框架 </a:t>
            </a:r>
          </a:p>
          <a:p>
            <a:pPr lvl="1"/>
            <a:r>
              <a:rPr lang="zh-CN" altLang="en-US" sz="2600" dirty="0"/>
              <a:t>可以构建精美的</a:t>
            </a:r>
            <a:r>
              <a:rPr lang="en-US" altLang="zh-CN" sz="2600" dirty="0" err="1"/>
              <a:t>iOS</a:t>
            </a:r>
            <a:r>
              <a:rPr lang="en-US" altLang="zh-CN" sz="2600" dirty="0"/>
              <a:t> &amp; Android </a:t>
            </a:r>
            <a:r>
              <a:rPr lang="zh-CN" altLang="en-US" sz="2600" dirty="0" smtClean="0"/>
              <a:t>应用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优点：开</a:t>
            </a:r>
            <a:r>
              <a:rPr lang="zh-CN" altLang="en-US" sz="2600" dirty="0"/>
              <a:t>源</a:t>
            </a:r>
            <a:r>
              <a:rPr lang="zh-CN" altLang="en-US" sz="2600" dirty="0" smtClean="0"/>
              <a:t>免费</a:t>
            </a:r>
            <a:r>
              <a:rPr lang="zh-CN" altLang="en-US" sz="2600" dirty="0"/>
              <a:t>；</a:t>
            </a:r>
            <a:endParaRPr lang="en-US" altLang="zh-CN" sz="2600" dirty="0" smtClean="0"/>
          </a:p>
          <a:p>
            <a:pPr lvl="1"/>
            <a:r>
              <a:rPr lang="en-US" altLang="zh-CN" sz="2600" dirty="0" smtClean="0"/>
              <a:t>	    </a:t>
            </a:r>
            <a:r>
              <a:rPr lang="zh-CN" altLang="en-US" sz="2600" dirty="0" smtClean="0"/>
              <a:t>专注</a:t>
            </a:r>
            <a:r>
              <a:rPr lang="en-US" altLang="zh-CN" sz="2600" dirty="0"/>
              <a:t>IOS7</a:t>
            </a:r>
            <a:r>
              <a:rPr lang="zh-CN" altLang="en-US" sz="2600" dirty="0" smtClean="0"/>
              <a:t>应用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缺点：滑动</a:t>
            </a:r>
            <a:r>
              <a:rPr lang="zh-CN" altLang="en-US" sz="2600" dirty="0"/>
              <a:t>返回，样式不多</a:t>
            </a:r>
          </a:p>
          <a:p>
            <a:pPr lvl="1"/>
            <a:r>
              <a:rPr lang="zh-CN" altLang="en-US" sz="2600" dirty="0" smtClean="0"/>
              <a:t>          教程不</a:t>
            </a:r>
            <a:r>
              <a:rPr lang="zh-CN" altLang="en-US" sz="2600" dirty="0"/>
              <a:t>全面，示例加载</a:t>
            </a:r>
            <a:r>
              <a:rPr lang="zh-CN" altLang="en-US" sz="2600" dirty="0" smtClean="0"/>
              <a:t>错误</a:t>
            </a:r>
            <a:endParaRPr lang="en-US" altLang="zh-CN" sz="2600" dirty="0" smtClean="0"/>
          </a:p>
          <a:p>
            <a:pPr lvl="1"/>
            <a:r>
              <a:rPr lang="en-US" altLang="zh-CN" sz="2600" dirty="0">
                <a:solidFill>
                  <a:srgbClr val="FF0000"/>
                </a:solidFill>
              </a:rPr>
              <a:t>http://www.framework7.cn/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1412777"/>
            <a:ext cx="2160240" cy="2004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345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Framework7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196752"/>
            <a:ext cx="9551075" cy="4824536"/>
          </a:xfrm>
        </p:spPr>
        <p:txBody>
          <a:bodyPr/>
          <a:lstStyle/>
          <a:p>
            <a:r>
              <a:rPr lang="en-US" altLang="zh-CN" sz="2800" dirty="0"/>
              <a:t>Framework7</a:t>
            </a:r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1268761"/>
            <a:ext cx="417195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1424" y="2132856"/>
            <a:ext cx="33123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framework7.html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0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Framework7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124744"/>
            <a:ext cx="9551075" cy="5550902"/>
          </a:xfrm>
        </p:spPr>
        <p:txBody>
          <a:bodyPr/>
          <a:lstStyle/>
          <a:p>
            <a:r>
              <a:rPr lang="zh-CN" altLang="en-US" sz="2800" dirty="0"/>
              <a:t>核心库</a:t>
            </a:r>
            <a:r>
              <a:rPr lang="en-US" altLang="zh-CN" sz="2800" dirty="0"/>
              <a:t>-</a:t>
            </a:r>
            <a:r>
              <a:rPr lang="zh-CN" altLang="en-US" sz="2800" dirty="0"/>
              <a:t>视图</a:t>
            </a:r>
            <a:r>
              <a:rPr lang="en-US" altLang="zh-CN" sz="2800" dirty="0">
                <a:solidFill>
                  <a:srgbClr val="FF0000"/>
                </a:solidFill>
              </a:rPr>
              <a:t>Views</a:t>
            </a:r>
          </a:p>
          <a:p>
            <a:endParaRPr lang="en-US" altLang="zh-CN" sz="2800" dirty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2953" y="1904777"/>
            <a:ext cx="9718245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Views (&lt;div class=“views”&gt;) - 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是所有可见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的容器（不包括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Modal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Panel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），一个应用中只能有一个。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View (&lt;div class=“view”&gt;) - 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在应用中是一个独立的部分，有自己的设置、页面切换和历史。每一个视图都可以有不同的导航栏、工具栏布局和不同的样式。所以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就像是嵌在应用中的另一个应用。这种功能可以用来分别操作一个应用中的不同部分。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主视图有一个 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view-main 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，默认把所有的链接加载的页面放进主视图中。</a:t>
            </a:r>
          </a:p>
        </p:txBody>
      </p:sp>
    </p:spTree>
    <p:extLst>
      <p:ext uri="{BB962C8B-B14F-4D97-AF65-F5344CB8AC3E}">
        <p14:creationId xmlns:p14="http://schemas.microsoft.com/office/powerpoint/2010/main" val="84023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Framework7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124744"/>
            <a:ext cx="9551075" cy="662384"/>
          </a:xfrm>
        </p:spPr>
        <p:txBody>
          <a:bodyPr/>
          <a:lstStyle/>
          <a:p>
            <a:r>
              <a:rPr lang="en-US" altLang="zh-CN" sz="2800" dirty="0"/>
              <a:t>HTML</a:t>
            </a:r>
            <a:r>
              <a:rPr lang="zh-CN" altLang="en-US" sz="2800" dirty="0"/>
              <a:t>基本结构</a:t>
            </a:r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84375" y="1787128"/>
            <a:ext cx="7923241" cy="5064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buClr>
                <a:srgbClr val="FF6600"/>
              </a:buClr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&lt;div class="panel panel-left panel-cover"&gt;</a:t>
            </a:r>
          </a:p>
          <a:p>
            <a:pPr>
              <a:lnSpc>
                <a:spcPts val="3000"/>
              </a:lnSpc>
              <a:buClr>
                <a:srgbClr val="FF6600"/>
              </a:buClr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&lt;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div class="view panel-view"&gt; ... &lt;/div&gt;</a:t>
            </a:r>
          </a:p>
          <a:p>
            <a:pPr>
              <a:lnSpc>
                <a:spcPts val="3000"/>
              </a:lnSpc>
              <a:buClr>
                <a:srgbClr val="FF6600"/>
              </a:buClr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&lt;/div&gt;</a:t>
            </a:r>
          </a:p>
          <a:p>
            <a:pPr>
              <a:lnSpc>
                <a:spcPts val="3000"/>
              </a:lnSpc>
              <a:buClr>
                <a:srgbClr val="FF6600"/>
              </a:buClr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&lt;!-- Views --&gt;</a:t>
            </a:r>
          </a:p>
          <a:p>
            <a:pPr>
              <a:lnSpc>
                <a:spcPts val="3000"/>
              </a:lnSpc>
              <a:buClr>
                <a:srgbClr val="FF6600"/>
              </a:buClr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&lt;div class="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views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"&gt;</a:t>
            </a:r>
          </a:p>
          <a:p>
            <a:pPr>
              <a:lnSpc>
                <a:spcPts val="3000"/>
              </a:lnSpc>
              <a:buClr>
                <a:srgbClr val="FF6600"/>
              </a:buClr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&lt;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div class="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view-main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"&gt;</a:t>
            </a:r>
          </a:p>
          <a:p>
            <a:pPr>
              <a:lnSpc>
                <a:spcPts val="3000"/>
              </a:lnSpc>
              <a:buClr>
                <a:srgbClr val="FF6600"/>
              </a:buClr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&lt;!--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Navbar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--&gt;</a:t>
            </a:r>
          </a:p>
          <a:p>
            <a:pPr>
              <a:lnSpc>
                <a:spcPts val="3000"/>
              </a:lnSpc>
              <a:buClr>
                <a:srgbClr val="FF6600"/>
              </a:buClr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&lt;!--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Pages --&gt;</a:t>
            </a:r>
          </a:p>
          <a:p>
            <a:pPr>
              <a:lnSpc>
                <a:spcPts val="3000"/>
              </a:lnSpc>
              <a:buClr>
                <a:srgbClr val="FF6600"/>
              </a:buClr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&lt;!--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Toolbar--&gt;</a:t>
            </a:r>
          </a:p>
          <a:p>
            <a:pPr>
              <a:lnSpc>
                <a:spcPts val="3000"/>
              </a:lnSpc>
              <a:buClr>
                <a:srgbClr val="FF6600"/>
              </a:buClr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&lt;/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div&gt;</a:t>
            </a:r>
          </a:p>
          <a:p>
            <a:pPr>
              <a:lnSpc>
                <a:spcPts val="3000"/>
              </a:lnSpc>
              <a:buClr>
                <a:srgbClr val="FF6600"/>
              </a:buClr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&lt;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div class="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another-view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"&gt;…</a:t>
            </a:r>
          </a:p>
          <a:p>
            <a:pPr>
              <a:lnSpc>
                <a:spcPts val="3000"/>
              </a:lnSpc>
              <a:buClr>
                <a:srgbClr val="FF6600"/>
              </a:buClr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&lt;/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div&gt;          </a:t>
            </a:r>
          </a:p>
          <a:p>
            <a:pPr>
              <a:lnSpc>
                <a:spcPts val="3000"/>
              </a:lnSpc>
              <a:buClr>
                <a:srgbClr val="FF6600"/>
              </a:buClr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div&gt;</a:t>
            </a:r>
          </a:p>
        </p:txBody>
      </p:sp>
    </p:spTree>
    <p:extLst>
      <p:ext uri="{BB962C8B-B14F-4D97-AF65-F5344CB8AC3E}">
        <p14:creationId xmlns:p14="http://schemas.microsoft.com/office/powerpoint/2010/main" val="384387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59975" y="2106603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Framework7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9975" y="3501008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MUI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9975" y="5085184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SUI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9975" y="584365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AmazeUI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437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Framework7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124744"/>
            <a:ext cx="9551075" cy="5550902"/>
          </a:xfrm>
        </p:spPr>
        <p:txBody>
          <a:bodyPr/>
          <a:lstStyle/>
          <a:p>
            <a:r>
              <a:rPr lang="zh-CN" altLang="en-US" sz="2800" dirty="0"/>
              <a:t>核心库</a:t>
            </a:r>
            <a:r>
              <a:rPr lang="en-US" altLang="zh-CN" sz="2800" dirty="0"/>
              <a:t>-</a:t>
            </a:r>
            <a:r>
              <a:rPr lang="zh-CN" altLang="en-US" sz="2800" dirty="0"/>
              <a:t>页</a:t>
            </a:r>
            <a:r>
              <a:rPr lang="en-US" altLang="zh-CN" sz="2800" dirty="0">
                <a:solidFill>
                  <a:srgbClr val="FF0000"/>
                </a:solidFill>
              </a:rPr>
              <a:t>Pages</a:t>
            </a:r>
          </a:p>
          <a:p>
            <a:endParaRPr lang="en-US" altLang="zh-CN" sz="2800" dirty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99456" y="1787128"/>
            <a:ext cx="9865095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在网页中打开的页面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anose="020B0604020202020204" pitchFamily="34" charset="0"/>
              <a:buChar char="•"/>
            </a:pP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&lt;div class=“pages”&gt;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是多个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page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在同一个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中的容器。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pages 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是必须的，所有的页面切换都在这里，而 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Pages 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必须是 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View 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的子元素。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每一个 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page 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都有一个 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data-page 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属性，存储了一个唯一的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page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名。这个属性不是必须的，推荐使用。在 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page 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事件中或者在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page 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回调函数中会非常有用，可以用来确定加载的是哪一个页面。</a:t>
            </a:r>
            <a:endParaRPr lang="en-US" altLang="zh-CN" sz="25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所有的可见的内容，比如列表和表单等，都应该放在 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&lt;div class=“page-content”&gt;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147032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Framework7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124744"/>
            <a:ext cx="9551075" cy="662384"/>
          </a:xfrm>
        </p:spPr>
        <p:txBody>
          <a:bodyPr/>
          <a:lstStyle/>
          <a:p>
            <a:r>
              <a:rPr lang="en-US" altLang="zh-CN" sz="2800" dirty="0"/>
              <a:t>HTML</a:t>
            </a:r>
            <a:r>
              <a:rPr lang="zh-CN" altLang="en-US" sz="2800" dirty="0"/>
              <a:t>基本结构</a:t>
            </a:r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84375" y="2089150"/>
            <a:ext cx="7642949" cy="41697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buClr>
                <a:srgbClr val="FF6600"/>
              </a:buClr>
            </a:pP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&lt;div class="view view-main"&gt;</a:t>
            </a:r>
          </a:p>
          <a:p>
            <a:pPr>
              <a:lnSpc>
                <a:spcPts val="3200"/>
              </a:lnSpc>
              <a:buClr>
                <a:srgbClr val="FF6600"/>
              </a:buClr>
            </a:pP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      &lt;!-- Pages --&gt;</a:t>
            </a:r>
          </a:p>
          <a:p>
            <a:pPr>
              <a:lnSpc>
                <a:spcPts val="3200"/>
              </a:lnSpc>
              <a:buClr>
                <a:srgbClr val="FF6600"/>
              </a:buClr>
            </a:pP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      &lt;div class="</a:t>
            </a:r>
            <a:r>
              <a:rPr lang="en-US" altLang="zh-CN" sz="25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pages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"&gt;</a:t>
            </a:r>
          </a:p>
          <a:p>
            <a:pPr>
              <a:lnSpc>
                <a:spcPts val="3200"/>
              </a:lnSpc>
              <a:buClr>
                <a:srgbClr val="FF6600"/>
              </a:buClr>
            </a:pP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 &lt;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div class="</a:t>
            </a:r>
            <a:r>
              <a:rPr lang="en-US" altLang="zh-CN" sz="25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page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" data-page="home"&gt;</a:t>
            </a:r>
          </a:p>
          <a:p>
            <a:pPr>
              <a:lnSpc>
                <a:spcPts val="3200"/>
              </a:lnSpc>
              <a:buClr>
                <a:srgbClr val="FF6600"/>
              </a:buClr>
            </a:pP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  &lt;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div class="</a:t>
            </a:r>
            <a:r>
              <a:rPr lang="en-US" altLang="zh-CN" sz="25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page-content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"&gt;</a:t>
            </a:r>
          </a:p>
          <a:p>
            <a:pPr>
              <a:lnSpc>
                <a:spcPts val="3200"/>
              </a:lnSpc>
              <a:buClr>
                <a:srgbClr val="FF6600"/>
              </a:buClr>
            </a:pP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               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     ... </a:t>
            </a:r>
            <a:r>
              <a:rPr lang="zh-CN" altLang="en-US" sz="2500" dirty="0">
                <a:latin typeface="微软雅黑" pitchFamily="34" charset="-122"/>
                <a:ea typeface="微软雅黑" pitchFamily="34" charset="-122"/>
              </a:rPr>
              <a:t>页面内容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 ...</a:t>
            </a:r>
          </a:p>
          <a:p>
            <a:pPr>
              <a:lnSpc>
                <a:spcPts val="3200"/>
              </a:lnSpc>
              <a:buClr>
                <a:srgbClr val="FF6600"/>
              </a:buClr>
            </a:pP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en-US" altLang="zh-CN" sz="2500" dirty="0" smtClean="0">
                <a:latin typeface="微软雅黑" pitchFamily="34" charset="-122"/>
                <a:ea typeface="微软雅黑" pitchFamily="34" charset="-122"/>
              </a:rPr>
              <a:t>  &lt;/</a:t>
            </a: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div&gt;</a:t>
            </a:r>
          </a:p>
          <a:p>
            <a:pPr>
              <a:lnSpc>
                <a:spcPts val="3200"/>
              </a:lnSpc>
              <a:buClr>
                <a:srgbClr val="FF6600"/>
              </a:buClr>
            </a:pP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          &lt;/div&gt;</a:t>
            </a:r>
          </a:p>
          <a:p>
            <a:pPr>
              <a:lnSpc>
                <a:spcPts val="3200"/>
              </a:lnSpc>
              <a:buClr>
                <a:srgbClr val="FF6600"/>
              </a:buClr>
            </a:pP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      &lt;/div&gt;</a:t>
            </a:r>
          </a:p>
          <a:p>
            <a:pPr>
              <a:lnSpc>
                <a:spcPts val="3200"/>
              </a:lnSpc>
              <a:buClr>
                <a:srgbClr val="FF6600"/>
              </a:buClr>
            </a:pPr>
            <a:r>
              <a:rPr lang="en-US" altLang="zh-CN" sz="2500" dirty="0">
                <a:latin typeface="微软雅黑" pitchFamily="34" charset="-122"/>
                <a:ea typeface="微软雅黑" pitchFamily="34" charset="-122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20832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59975" y="2106603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Framework7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9975" y="3501008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MUI</a:t>
            </a:r>
            <a:endParaRPr lang="zh-CN" altLang="en-US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9975" y="5085184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SUI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9975" y="58436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AmazeUI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768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MUI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124744"/>
            <a:ext cx="9551075" cy="5544616"/>
          </a:xfrm>
        </p:spPr>
        <p:txBody>
          <a:bodyPr/>
          <a:lstStyle/>
          <a:p>
            <a:r>
              <a:rPr lang="en-US" altLang="zh-CN" sz="2800" dirty="0"/>
              <a:t>MUI</a:t>
            </a:r>
          </a:p>
          <a:p>
            <a:pPr lvl="1">
              <a:spcAft>
                <a:spcPts val="300"/>
              </a:spcAft>
            </a:pPr>
            <a:r>
              <a:rPr lang="zh-CN" altLang="en-US" sz="2600" dirty="0"/>
              <a:t>一个轻量级的</a:t>
            </a:r>
            <a:r>
              <a:rPr lang="en-US" altLang="zh-CN" sz="2600" dirty="0"/>
              <a:t>CSS</a:t>
            </a:r>
            <a:r>
              <a:rPr lang="zh-CN" altLang="en-US" sz="2600" dirty="0" smtClean="0"/>
              <a:t>框架</a:t>
            </a:r>
            <a:endParaRPr lang="en-US" altLang="zh-CN" sz="2600" dirty="0" smtClean="0"/>
          </a:p>
          <a:p>
            <a:pPr lvl="1">
              <a:spcAft>
                <a:spcPts val="300"/>
              </a:spcAft>
            </a:pPr>
            <a:r>
              <a:rPr lang="zh-CN" altLang="en-US" sz="2600" dirty="0" smtClean="0"/>
              <a:t>遵循</a:t>
            </a:r>
            <a:r>
              <a:rPr lang="en-US" altLang="zh-CN" sz="2600" dirty="0"/>
              <a:t>Google</a:t>
            </a:r>
            <a:r>
              <a:rPr lang="zh-CN" altLang="en-US" sz="2600" dirty="0"/>
              <a:t>的</a:t>
            </a:r>
            <a:r>
              <a:rPr lang="en-US" altLang="zh-CN" sz="2600" dirty="0"/>
              <a:t>Material Design</a:t>
            </a:r>
            <a:r>
              <a:rPr lang="zh-CN" altLang="en-US" sz="2600" dirty="0"/>
              <a:t>设计</a:t>
            </a:r>
            <a:r>
              <a:rPr lang="zh-CN" altLang="en-US" sz="2600" dirty="0" smtClean="0"/>
              <a:t>方针</a:t>
            </a:r>
            <a:endParaRPr lang="en-US" altLang="zh-CN" sz="2600" dirty="0" smtClean="0"/>
          </a:p>
          <a:p>
            <a:pPr lvl="1">
              <a:spcAft>
                <a:spcPts val="300"/>
              </a:spcAft>
            </a:pPr>
            <a:r>
              <a:rPr lang="zh-CN" altLang="en-US" sz="2600" dirty="0" smtClean="0"/>
              <a:t>接近</a:t>
            </a:r>
            <a:r>
              <a:rPr lang="zh-CN" altLang="en-US" sz="2600" dirty="0"/>
              <a:t>原生</a:t>
            </a:r>
            <a:r>
              <a:rPr lang="en-US" altLang="zh-CN" sz="2600" dirty="0"/>
              <a:t>APP</a:t>
            </a:r>
            <a:r>
              <a:rPr lang="zh-CN" altLang="en-US" sz="2600" dirty="0"/>
              <a:t>体验的高性能前端</a:t>
            </a:r>
            <a:r>
              <a:rPr lang="zh-CN" altLang="en-US" sz="2600" dirty="0" smtClean="0"/>
              <a:t>框架</a:t>
            </a:r>
            <a:endParaRPr lang="en-US" altLang="zh-CN" sz="2600" dirty="0" smtClean="0"/>
          </a:p>
          <a:p>
            <a:pPr lvl="1">
              <a:spcAft>
                <a:spcPts val="300"/>
              </a:spcAft>
            </a:pPr>
            <a:r>
              <a:rPr lang="zh-CN" altLang="en-US" sz="2600" dirty="0"/>
              <a:t>优点：轻量</a:t>
            </a:r>
            <a:r>
              <a:rPr lang="zh-CN" altLang="en-US" sz="2600" dirty="0" smtClean="0"/>
              <a:t>；原</a:t>
            </a:r>
            <a:r>
              <a:rPr lang="zh-CN" altLang="en-US" sz="2600" dirty="0"/>
              <a:t>生</a:t>
            </a:r>
            <a:r>
              <a:rPr lang="en-US" altLang="zh-CN" sz="2600" dirty="0" smtClean="0"/>
              <a:t>UI</a:t>
            </a:r>
            <a:r>
              <a:rPr lang="zh-CN" altLang="en-US" sz="2600" dirty="0" smtClean="0"/>
              <a:t>；体验流畅</a:t>
            </a:r>
            <a:endParaRPr lang="en-US" altLang="zh-CN" sz="2600" dirty="0" smtClean="0"/>
          </a:p>
          <a:p>
            <a:pPr lvl="1">
              <a:spcAft>
                <a:spcPts val="300"/>
              </a:spcAft>
            </a:pPr>
            <a:r>
              <a:rPr lang="zh-CN" altLang="en-US" sz="2600" dirty="0" smtClean="0"/>
              <a:t>缺点：英文教程</a:t>
            </a:r>
            <a:r>
              <a:rPr lang="zh-CN" altLang="en-US" sz="2600" dirty="0"/>
              <a:t>；</a:t>
            </a:r>
            <a:r>
              <a:rPr lang="zh-CN" altLang="en-US" sz="2600" dirty="0" smtClean="0"/>
              <a:t>组件较少</a:t>
            </a:r>
            <a:endParaRPr lang="en-US" altLang="zh-CN" sz="2600" dirty="0" smtClean="0"/>
          </a:p>
          <a:p>
            <a:pPr lvl="1">
              <a:spcAft>
                <a:spcPts val="300"/>
              </a:spcAft>
            </a:pPr>
            <a:r>
              <a:rPr lang="en-US" altLang="zh-CN" sz="2600" dirty="0">
                <a:solidFill>
                  <a:srgbClr val="FF0000"/>
                </a:solidFill>
              </a:rPr>
              <a:t>https://www.muicss.com/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25" y="1268760"/>
            <a:ext cx="1944216" cy="1566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64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MUI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124744"/>
            <a:ext cx="9551075" cy="5544616"/>
          </a:xfrm>
        </p:spPr>
        <p:txBody>
          <a:bodyPr/>
          <a:lstStyle/>
          <a:p>
            <a:r>
              <a:rPr lang="en-US" altLang="zh-CN" sz="2800" dirty="0"/>
              <a:t>MUI</a:t>
            </a:r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1134526"/>
            <a:ext cx="3024336" cy="5723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80645" y="1916832"/>
            <a:ext cx="20162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mui.html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417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MUI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124744"/>
            <a:ext cx="9551075" cy="5544616"/>
          </a:xfrm>
        </p:spPr>
        <p:txBody>
          <a:bodyPr/>
          <a:lstStyle/>
          <a:p>
            <a:r>
              <a:rPr lang="zh-CN" altLang="en-US" sz="2800" dirty="0"/>
              <a:t>基本结构</a:t>
            </a:r>
            <a:endParaRPr lang="en-US" altLang="zh-CN" sz="2800" dirty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83432" y="1801624"/>
            <a:ext cx="10441160" cy="13293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&lt;link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="//cdn.muicss.com/mui-0.9.3/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/mui.min.css"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rel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="stylesheet" type="text/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" /&gt;</a:t>
            </a:r>
          </a:p>
          <a:p>
            <a:pPr>
              <a:lnSpc>
                <a:spcPts val="33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&lt;script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="//cdn.muicss.com/mui-0.9.3/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/mui.min.js"&gt; &lt;/script&gt;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83432" y="3441680"/>
            <a:ext cx="10441160" cy="31471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lnSpc>
                <a:spcPts val="3000"/>
              </a:lnSpc>
            </a:pPr>
            <a:r>
              <a:rPr lang="en-US" altLang="zh-CN" sz="2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div class="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mui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-container</a:t>
            </a: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"&gt;</a:t>
            </a:r>
          </a:p>
          <a:p>
            <a:pPr lvl="0">
              <a:lnSpc>
                <a:spcPts val="3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div class="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mui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-panel</a:t>
            </a: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"&gt;</a:t>
            </a:r>
          </a:p>
          <a:p>
            <a:pPr lvl="0">
              <a:lnSpc>
                <a:spcPts val="3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h1&gt;My Title&lt;/h1&gt;</a:t>
            </a:r>
          </a:p>
          <a:p>
            <a:pPr lvl="0">
              <a:lnSpc>
                <a:spcPts val="3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button class="</a:t>
            </a:r>
            <a:r>
              <a:rPr lang="en-US" altLang="zh-CN" sz="24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mui-btn</a:t>
            </a: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mui-btn</a:t>
            </a: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--primary </a:t>
            </a:r>
            <a:r>
              <a:rPr lang="en-US" altLang="zh-CN" sz="24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mui-btn</a:t>
            </a: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--raised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"&gt;</a:t>
            </a:r>
          </a:p>
          <a:p>
            <a:pPr lvl="0">
              <a:lnSpc>
                <a:spcPts val="3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	  My Button</a:t>
            </a:r>
          </a:p>
          <a:p>
            <a:pPr lvl="0">
              <a:lnSpc>
                <a:spcPts val="3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  &lt;/</a:t>
            </a: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button&gt;</a:t>
            </a:r>
          </a:p>
          <a:p>
            <a:pPr lvl="0">
              <a:lnSpc>
                <a:spcPts val="3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div&gt;</a:t>
            </a:r>
          </a:p>
          <a:p>
            <a:pPr lvl="0">
              <a:lnSpc>
                <a:spcPts val="3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&lt;/div&gt;</a:t>
            </a:r>
            <a:endParaRPr lang="en-US" altLang="zh-CN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627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59975" y="2106603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Framework7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9975" y="3501008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MUI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9975" y="5085184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SUI</a:t>
            </a:r>
            <a:endParaRPr lang="zh-CN" altLang="en-US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9975" y="584365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AmazeUI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128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UI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196752"/>
            <a:ext cx="9551075" cy="5544616"/>
          </a:xfrm>
        </p:spPr>
        <p:txBody>
          <a:bodyPr/>
          <a:lstStyle/>
          <a:p>
            <a:r>
              <a:rPr lang="en-US" altLang="zh-CN" sz="2800" dirty="0"/>
              <a:t>SUI</a:t>
            </a:r>
          </a:p>
          <a:p>
            <a:pPr lvl="1"/>
            <a:r>
              <a:rPr lang="zh-CN" altLang="en-US" sz="2600" dirty="0" smtClean="0"/>
              <a:t>一</a:t>
            </a:r>
            <a:r>
              <a:rPr lang="zh-CN" altLang="en-US" sz="2600" dirty="0"/>
              <a:t>套基于 </a:t>
            </a:r>
            <a:r>
              <a:rPr lang="en-US" altLang="zh-CN" sz="2600" dirty="0"/>
              <a:t>Framework7 </a:t>
            </a:r>
            <a:r>
              <a:rPr lang="zh-CN" altLang="en-US" sz="2600" dirty="0"/>
              <a:t>开发的</a:t>
            </a:r>
            <a:r>
              <a:rPr lang="en-US" altLang="zh-CN" sz="2600" dirty="0"/>
              <a:t>UI</a:t>
            </a:r>
            <a:r>
              <a:rPr lang="zh-CN" altLang="en-US" sz="2600" dirty="0"/>
              <a:t>库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 lvl="1"/>
            <a:r>
              <a:rPr lang="zh-CN" altLang="en-US" sz="2600" dirty="0" smtClean="0"/>
              <a:t>优点：轻</a:t>
            </a:r>
            <a:r>
              <a:rPr lang="zh-CN" altLang="en-US" sz="2600" dirty="0"/>
              <a:t>量、精美，只需要</a:t>
            </a:r>
            <a:r>
              <a:rPr lang="zh-CN" altLang="en-US" sz="2600" dirty="0" smtClean="0"/>
              <a:t>引入</a:t>
            </a:r>
            <a:r>
              <a:rPr lang="en-US" altLang="zh-CN" sz="2600" dirty="0" smtClean="0"/>
              <a:t>CDN</a:t>
            </a:r>
            <a:r>
              <a:rPr lang="zh-CN" altLang="en-US" sz="2600" dirty="0"/>
              <a:t>文件就可以</a:t>
            </a:r>
            <a:r>
              <a:rPr lang="zh-CN" altLang="en-US" sz="2600" dirty="0" smtClean="0"/>
              <a:t>使用。</a:t>
            </a:r>
            <a:endParaRPr lang="en-US" altLang="zh-CN" sz="2600" dirty="0" smtClean="0"/>
          </a:p>
          <a:p>
            <a:pPr lvl="1"/>
            <a:r>
              <a:rPr lang="en-US" altLang="zh-CN" sz="2600" dirty="0" smtClean="0"/>
              <a:t>	     </a:t>
            </a:r>
            <a:r>
              <a:rPr lang="zh-CN" altLang="en-US" sz="2600" dirty="0" smtClean="0"/>
              <a:t>兼容 </a:t>
            </a:r>
            <a:r>
              <a:rPr lang="en-US" altLang="zh-CN" sz="2600" dirty="0" err="1"/>
              <a:t>iOS</a:t>
            </a:r>
            <a:r>
              <a:rPr lang="en-US" altLang="zh-CN" sz="2600" dirty="0"/>
              <a:t> 6.0+ </a:t>
            </a:r>
            <a:r>
              <a:rPr lang="zh-CN" altLang="en-US" sz="2600" dirty="0"/>
              <a:t>和 </a:t>
            </a:r>
            <a:r>
              <a:rPr lang="en-US" altLang="zh-CN" sz="2600" dirty="0"/>
              <a:t>Android 4.0</a:t>
            </a:r>
            <a:r>
              <a:rPr lang="en-US" altLang="zh-CN" sz="2600" dirty="0" smtClean="0"/>
              <a:t>+</a:t>
            </a:r>
            <a:endParaRPr lang="en-US" altLang="zh-CN" sz="2600" dirty="0"/>
          </a:p>
          <a:p>
            <a:pPr lvl="1"/>
            <a:r>
              <a:rPr lang="en-US" altLang="zh-CN" sz="2600" dirty="0" smtClean="0"/>
              <a:t>	     </a:t>
            </a:r>
            <a:r>
              <a:rPr lang="zh-CN" altLang="en-US" sz="2600" dirty="0" smtClean="0"/>
              <a:t>适合</a:t>
            </a:r>
            <a:r>
              <a:rPr lang="zh-CN" altLang="en-US" sz="2600" dirty="0"/>
              <a:t>开发跨平台</a:t>
            </a:r>
            <a:r>
              <a:rPr lang="en-US" altLang="zh-CN" sz="2600" dirty="0"/>
              <a:t>Web App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 lvl="1"/>
            <a:r>
              <a:rPr lang="zh-CN" altLang="en-US" sz="2600" dirty="0"/>
              <a:t>缺点：页面切换</a:t>
            </a:r>
            <a:r>
              <a:rPr lang="zh-CN" altLang="en-US" sz="2600" dirty="0" smtClean="0"/>
              <a:t>效果较差。</a:t>
            </a:r>
            <a:endParaRPr lang="en-US" altLang="zh-CN" sz="2600" dirty="0" smtClean="0"/>
          </a:p>
          <a:p>
            <a:pPr lvl="1"/>
            <a:r>
              <a:rPr lang="en-US" altLang="zh-CN" sz="2600" dirty="0">
                <a:solidFill>
                  <a:srgbClr val="FF0000"/>
                </a:solidFill>
              </a:rPr>
              <a:t>http://m.sui.taobao.org/</a:t>
            </a:r>
            <a:endParaRPr lang="en-US" altLang="zh-CN" sz="2600" dirty="0" smtClean="0">
              <a:solidFill>
                <a:srgbClr val="FF0000"/>
              </a:solidFill>
            </a:endParaRPr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280" y="1340768"/>
            <a:ext cx="252028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594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UI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124744"/>
            <a:ext cx="9551075" cy="5544616"/>
          </a:xfrm>
        </p:spPr>
        <p:txBody>
          <a:bodyPr/>
          <a:lstStyle/>
          <a:p>
            <a:r>
              <a:rPr lang="zh-CN" altLang="en-US" sz="2800" dirty="0"/>
              <a:t>组件库</a:t>
            </a:r>
            <a:endParaRPr lang="en-US" altLang="zh-CN" sz="2800" dirty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383" y="1787129"/>
            <a:ext cx="4932233" cy="48822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401" y="1787128"/>
            <a:ext cx="2610935" cy="22179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9401" y="4509121"/>
            <a:ext cx="2621755" cy="215526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94536" y="1176367"/>
            <a:ext cx="6773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http://sui.taobao.org/sui/docs/gallery.html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974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UI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124744"/>
            <a:ext cx="9551075" cy="5544616"/>
          </a:xfrm>
        </p:spPr>
        <p:txBody>
          <a:bodyPr/>
          <a:lstStyle/>
          <a:p>
            <a:r>
              <a:rPr lang="en-US" altLang="zh-CN" sz="2800" dirty="0"/>
              <a:t>SUI</a:t>
            </a:r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3863" y="198884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SUI.html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578" y="1124744"/>
            <a:ext cx="3228192" cy="571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4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Amaze UI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Amaze </a:t>
            </a:r>
            <a:r>
              <a:rPr lang="en-US" altLang="zh-CN" dirty="0" smtClean="0"/>
              <a:t>UI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中国</a:t>
            </a:r>
            <a:r>
              <a:rPr lang="zh-CN" altLang="en-US" sz="2800" dirty="0"/>
              <a:t>首个</a:t>
            </a:r>
            <a:r>
              <a:rPr lang="zh-CN" altLang="en-US" sz="2800" dirty="0">
                <a:solidFill>
                  <a:srgbClr val="FF0000"/>
                </a:solidFill>
              </a:rPr>
              <a:t>开源</a:t>
            </a:r>
            <a:r>
              <a:rPr lang="zh-CN" altLang="en-US" sz="2800" dirty="0"/>
              <a:t> </a:t>
            </a:r>
            <a:r>
              <a:rPr lang="en-US" altLang="zh-CN" sz="2800" dirty="0"/>
              <a:t>HTML5 </a:t>
            </a:r>
            <a:r>
              <a:rPr lang="zh-CN" altLang="en-US" sz="2800" dirty="0"/>
              <a:t>跨屏前端框架</a:t>
            </a:r>
            <a:endParaRPr lang="en-US" altLang="zh-CN" sz="2800" dirty="0"/>
          </a:p>
          <a:p>
            <a:pPr lvl="1"/>
            <a:r>
              <a:rPr lang="zh-CN" altLang="en-US" sz="2600" dirty="0"/>
              <a:t>为移动而生</a:t>
            </a:r>
          </a:p>
          <a:p>
            <a:pPr lvl="1"/>
            <a:r>
              <a:rPr lang="zh-CN" altLang="en-US" sz="2600" dirty="0"/>
              <a:t>组件丰富，模块化</a:t>
            </a:r>
          </a:p>
          <a:p>
            <a:pPr lvl="1"/>
            <a:r>
              <a:rPr lang="zh-CN" altLang="en-US" sz="2600" dirty="0" smtClean="0"/>
              <a:t>本地化</a:t>
            </a:r>
            <a:r>
              <a:rPr lang="zh-CN" altLang="en-US" sz="2600" dirty="0"/>
              <a:t>支持</a:t>
            </a:r>
          </a:p>
          <a:p>
            <a:pPr lvl="1"/>
            <a:r>
              <a:rPr lang="zh-CN" altLang="en-US" sz="2600" dirty="0"/>
              <a:t>轻量级，高性能</a:t>
            </a:r>
          </a:p>
          <a:p>
            <a:pPr lvl="1"/>
            <a:endParaRPr lang="en-US" altLang="zh-CN" sz="2200" dirty="0"/>
          </a:p>
        </p:txBody>
      </p:sp>
      <p:pic>
        <p:nvPicPr>
          <p:cNvPr id="1029" name="Picture 5" descr="https://dn-wpku.qbox.me/wp-content/uploads/2015/04/ama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230" y="3429000"/>
            <a:ext cx="3671219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52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22"/>
          <p:cNvSpPr txBox="1"/>
          <p:nvPr/>
        </p:nvSpPr>
        <p:spPr>
          <a:xfrm>
            <a:off x="4241654" y="2492897"/>
            <a:ext cx="415860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  <a:endParaRPr lang="en-US" altLang="zh-CN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8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41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为移动而生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3888432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75272" y="4568790"/>
            <a:ext cx="91450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Amaze UI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移动优先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Mobile first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）为理念，从小屏逐步扩展到大屏，最终实现所有屏幕适配，适应移动互联潮流。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618" y="1510098"/>
            <a:ext cx="3226324" cy="2817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74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3393" y="260648"/>
            <a:ext cx="9015024" cy="634082"/>
          </a:xfrm>
        </p:spPr>
        <p:txBody>
          <a:bodyPr>
            <a:noAutofit/>
          </a:bodyPr>
          <a:lstStyle/>
          <a:p>
            <a:r>
              <a:rPr lang="zh-CN" altLang="en-US" dirty="0"/>
              <a:t>组件丰富，模块化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981200" y="4221088"/>
            <a:ext cx="8229600" cy="2376264"/>
          </a:xfrm>
        </p:spPr>
        <p:txBody>
          <a:bodyPr>
            <a:normAutofit/>
          </a:bodyPr>
          <a:lstStyle/>
          <a:p>
            <a:pPr marL="685800" lvl="2" indent="0">
              <a:lnSpc>
                <a:spcPts val="4000"/>
              </a:lnSpc>
              <a:buNone/>
            </a:pPr>
            <a:endParaRPr lang="zh-CN" altLang="en-US" sz="2600" dirty="0">
              <a:solidFill>
                <a:schemeClr val="tx2"/>
              </a:solidFill>
            </a:endParaRPr>
          </a:p>
          <a:p>
            <a:pPr lvl="1"/>
            <a:endParaRPr lang="zh-CN" altLang="en-US" dirty="0">
              <a:solidFill>
                <a:schemeClr val="tx2"/>
              </a:solidFill>
            </a:endParaRPr>
          </a:p>
          <a:p>
            <a:pPr lvl="1"/>
            <a:endParaRPr lang="zh-CN" altLang="en-US" dirty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27448" y="4365104"/>
            <a:ext cx="950505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Amaze UI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含近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20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个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CSS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组件、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20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余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JS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组件，多个包含不同主题的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组件。可快速构建界面出色、体验优秀的跨屏页面，大幅提升开发效率。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865" y="1412776"/>
            <a:ext cx="3554221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15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7409" y="260648"/>
            <a:ext cx="8871008" cy="634082"/>
          </a:xfrm>
        </p:spPr>
        <p:txBody>
          <a:bodyPr>
            <a:noAutofit/>
          </a:bodyPr>
          <a:lstStyle/>
          <a:p>
            <a:r>
              <a:rPr lang="zh-CN" altLang="en-US" dirty="0"/>
              <a:t>组件丰富，模块化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981200" y="4221088"/>
            <a:ext cx="8229600" cy="2376264"/>
          </a:xfrm>
        </p:spPr>
        <p:txBody>
          <a:bodyPr>
            <a:normAutofit/>
          </a:bodyPr>
          <a:lstStyle/>
          <a:p>
            <a:pPr marL="685800" lvl="2" indent="0">
              <a:lnSpc>
                <a:spcPts val="4000"/>
              </a:lnSpc>
              <a:buNone/>
            </a:pPr>
            <a:endParaRPr lang="zh-CN" altLang="en-US" sz="2600" dirty="0">
              <a:solidFill>
                <a:schemeClr val="tx2"/>
              </a:solidFill>
            </a:endParaRPr>
          </a:p>
          <a:p>
            <a:pPr lvl="1"/>
            <a:endParaRPr lang="zh-CN" altLang="en-US" dirty="0">
              <a:solidFill>
                <a:schemeClr val="tx2"/>
              </a:solidFill>
            </a:endParaRPr>
          </a:p>
          <a:p>
            <a:pPr lvl="1"/>
            <a:endParaRPr lang="zh-CN" altLang="en-US" dirty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97375" y="1367190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200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开发的未来趋势 </a:t>
            </a:r>
            <a:r>
              <a:rPr lang="en-US" altLang="zh-CN" sz="3200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3200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组件式开发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888" y="2424425"/>
            <a:ext cx="7987742" cy="3822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023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本地化支持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24" y="1340768"/>
            <a:ext cx="3036012" cy="288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99456" y="4437112"/>
            <a:ext cx="986509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相比国外框架，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Amaze UI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关注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中文排版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，根据用户代理调整字体，实现更好的中文排版效果；兼顾国内主流浏览器及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App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内置浏览器兼容支持。</a:t>
            </a:r>
          </a:p>
        </p:txBody>
      </p:sp>
    </p:spTree>
    <p:extLst>
      <p:ext uri="{BB962C8B-B14F-4D97-AF65-F5344CB8AC3E}">
        <p14:creationId xmlns:p14="http://schemas.microsoft.com/office/powerpoint/2010/main" val="44405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本地化支持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1" y="1367190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专注本土化</a:t>
            </a:r>
            <a:r>
              <a:rPr lang="en-US" altLang="zh-CN" sz="3200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字体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8048" y="1382445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专注本土化</a:t>
            </a:r>
            <a:r>
              <a:rPr lang="en-US" altLang="zh-CN" sz="3200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200" dirty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兼容性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2204864"/>
            <a:ext cx="4308659" cy="382992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FFC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64" y="2204864"/>
            <a:ext cx="3418880" cy="381642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FFC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8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本地化支持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1107906"/>
            <a:ext cx="6730622" cy="5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5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5629</TotalTime>
  <Words>1305</Words>
  <Application>Microsoft Office PowerPoint</Application>
  <PresentationFormat>宽屏</PresentationFormat>
  <Paragraphs>198</Paragraphs>
  <Slides>30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Amaze UI简介</vt:lpstr>
      <vt:lpstr>为移动而生</vt:lpstr>
      <vt:lpstr>组件丰富，模块化 </vt:lpstr>
      <vt:lpstr>组件丰富，模块化 </vt:lpstr>
      <vt:lpstr>本地化支持</vt:lpstr>
      <vt:lpstr>本地化支持</vt:lpstr>
      <vt:lpstr>本地化支持</vt:lpstr>
      <vt:lpstr>轻量级，高性能 </vt:lpstr>
      <vt:lpstr>Amaze UI </vt:lpstr>
      <vt:lpstr>获取Amaze UI</vt:lpstr>
      <vt:lpstr>Amaze UI网格</vt:lpstr>
      <vt:lpstr>Amaze UI实例</vt:lpstr>
      <vt:lpstr>PowerPoint 演示文稿</vt:lpstr>
      <vt:lpstr>Framework7 </vt:lpstr>
      <vt:lpstr>Framework7 </vt:lpstr>
      <vt:lpstr>Framework7 </vt:lpstr>
      <vt:lpstr>Framework7 </vt:lpstr>
      <vt:lpstr>Framework7 </vt:lpstr>
      <vt:lpstr>Framework7 </vt:lpstr>
      <vt:lpstr>PowerPoint 演示文稿</vt:lpstr>
      <vt:lpstr>MUI </vt:lpstr>
      <vt:lpstr>MUI </vt:lpstr>
      <vt:lpstr>MUI </vt:lpstr>
      <vt:lpstr>PowerPoint 演示文稿</vt:lpstr>
      <vt:lpstr>SUI </vt:lpstr>
      <vt:lpstr>SUI </vt:lpstr>
      <vt:lpstr>SUI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移动Web发展机遇和技术优势</dc:title>
  <dc:creator>MengYi</dc:creator>
  <cp:lastModifiedBy>MengYi</cp:lastModifiedBy>
  <cp:revision>370</cp:revision>
  <dcterms:created xsi:type="dcterms:W3CDTF">2016-04-12T06:35:46Z</dcterms:created>
  <dcterms:modified xsi:type="dcterms:W3CDTF">2017-07-12T00:58:09Z</dcterms:modified>
</cp:coreProperties>
</file>