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1" r:id="rId2"/>
    <p:sldId id="258" r:id="rId3"/>
    <p:sldId id="328" r:id="rId4"/>
    <p:sldId id="270" r:id="rId5"/>
    <p:sldId id="320" r:id="rId6"/>
    <p:sldId id="321" r:id="rId7"/>
    <p:sldId id="322" r:id="rId8"/>
    <p:sldId id="297" r:id="rId9"/>
    <p:sldId id="307" r:id="rId10"/>
    <p:sldId id="304" r:id="rId11"/>
    <p:sldId id="323" r:id="rId12"/>
    <p:sldId id="324" r:id="rId13"/>
    <p:sldId id="325" r:id="rId14"/>
    <p:sldId id="311" r:id="rId15"/>
    <p:sldId id="268" r:id="rId16"/>
    <p:sldId id="312" r:id="rId17"/>
    <p:sldId id="326" r:id="rId18"/>
    <p:sldId id="327" r:id="rId19"/>
    <p:sldId id="329" r:id="rId20"/>
    <p:sldId id="284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  <a:srgbClr val="660066"/>
    <a:srgbClr val="FF6600"/>
    <a:srgbClr val="FF0066"/>
    <a:srgbClr val="FFCCFF"/>
    <a:srgbClr val="CCFFFF"/>
    <a:srgbClr val="FFFF66"/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19" autoAdjust="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21484-7057-4C65-908A-C73FEA548A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7366A-4BE2-4B6E-8128-AA61A7CAA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86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否则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将只截取图片左上方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像素的部分进行显示。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做一个按钮综合的例子，标注出各个按钮的类型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454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多少肺腑之言被当作口头玩笑无人欣赏 多少无心之失被当做有意为之瑕疵必报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399" y="188640"/>
            <a:ext cx="7646871" cy="63408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55138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ts val="4000"/>
              </a:lnSpc>
              <a:buClr>
                <a:srgbClr val="FF9900"/>
              </a:buClr>
              <a:buFont typeface="Wingdings" pitchFamily="2" charset="2"/>
              <a:buChar char="v"/>
              <a:defRPr sz="3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lnSpc>
                <a:spcPts val="3800"/>
              </a:lnSpc>
              <a:buClr>
                <a:srgbClr val="FF9900"/>
              </a:buClr>
              <a:buFont typeface="Wingdings" pitchFamily="2" charset="2"/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ts val="3600"/>
              </a:lnSpc>
              <a:buClr>
                <a:srgbClr val="FF9900"/>
              </a:buClr>
              <a:defRPr sz="22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ts val="3400"/>
              </a:lnSpc>
              <a:buClr>
                <a:srgbClr val="FF9900"/>
              </a:buCl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ts val="3200"/>
              </a:lnSpc>
              <a:buClr>
                <a:srgbClr val="FFC000"/>
              </a:buCl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Oval 2"/>
          <p:cNvSpPr>
            <a:spLocks noChangeArrowheads="1"/>
          </p:cNvSpPr>
          <p:nvPr userDrawn="1"/>
        </p:nvSpPr>
        <p:spPr bwMode="auto">
          <a:xfrm>
            <a:off x="8134270" y="5255674"/>
            <a:ext cx="1027149" cy="1105166"/>
          </a:xfrm>
          <a:prstGeom prst="ellipse">
            <a:avLst/>
          </a:prstGeom>
          <a:solidFill>
            <a:srgbClr val="FBE655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Oval 3"/>
          <p:cNvSpPr>
            <a:spLocks noChangeArrowheads="1"/>
          </p:cNvSpPr>
          <p:nvPr userDrawn="1"/>
        </p:nvSpPr>
        <p:spPr bwMode="auto">
          <a:xfrm>
            <a:off x="6732240" y="4725144"/>
            <a:ext cx="1800200" cy="1698754"/>
          </a:xfrm>
          <a:prstGeom prst="ellipse">
            <a:avLst/>
          </a:prstGeom>
          <a:solidFill>
            <a:srgbClr val="FB9D17"/>
          </a:solidFill>
          <a:ln w="9525">
            <a:solidFill>
              <a:srgbClr val="FB9D1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Oval 4"/>
          <p:cNvSpPr>
            <a:spLocks noChangeArrowheads="1"/>
          </p:cNvSpPr>
          <p:nvPr userDrawn="1"/>
        </p:nvSpPr>
        <p:spPr bwMode="auto">
          <a:xfrm>
            <a:off x="5839919" y="5717339"/>
            <a:ext cx="1241840" cy="1140501"/>
          </a:xfrm>
          <a:prstGeom prst="ellipse">
            <a:avLst/>
          </a:prstGeom>
          <a:solidFill>
            <a:srgbClr val="FFCC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07504" y="908720"/>
            <a:ext cx="880333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107504" y="1052736"/>
            <a:ext cx="8803333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681727"/>
            <a:ext cx="5842992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26" y="0"/>
            <a:ext cx="9268146" cy="6858000"/>
          </a:xfrm>
          <a:prstGeom prst="rect">
            <a:avLst/>
          </a:prstGeom>
          <a:solidFill>
            <a:srgbClr val="FF0000">
              <a:alpha val="45000"/>
            </a:srgbClr>
          </a:solidFill>
        </p:spPr>
      </p:pic>
    </p:spTree>
    <p:extLst>
      <p:ext uri="{BB962C8B-B14F-4D97-AF65-F5344CB8AC3E}">
        <p14:creationId xmlns:p14="http://schemas.microsoft.com/office/powerpoint/2010/main" val="373407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1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681727"/>
            <a:ext cx="5842992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681727"/>
            <a:ext cx="5842992" cy="7000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681727"/>
            <a:ext cx="5842992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" y="0"/>
            <a:ext cx="9144000" cy="6858000"/>
          </a:xfrm>
          <a:prstGeom prst="rect">
            <a:avLst/>
          </a:prstGeom>
        </p:spPr>
      </p:pic>
      <p:sp>
        <p:nvSpPr>
          <p:cNvPr id="10" name="矩形 14"/>
          <p:cNvSpPr>
            <a:spLocks noChangeArrowheads="1"/>
          </p:cNvSpPr>
          <p:nvPr userDrawn="1"/>
        </p:nvSpPr>
        <p:spPr bwMode="auto">
          <a:xfrm>
            <a:off x="0" y="0"/>
            <a:ext cx="2214563" cy="68580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1" name="Group 3"/>
          <p:cNvGrpSpPr>
            <a:grpSpLocks/>
          </p:cNvGrpSpPr>
          <p:nvPr userDrawn="1"/>
        </p:nvGrpSpPr>
        <p:grpSpPr bwMode="auto">
          <a:xfrm flipH="1">
            <a:off x="0" y="0"/>
            <a:ext cx="5003800" cy="6858000"/>
            <a:chOff x="0" y="0"/>
            <a:chExt cx="5004049" cy="5143500"/>
          </a:xfrm>
        </p:grpSpPr>
        <p:sp>
          <p:nvSpPr>
            <p:cNvPr id="12" name="直接连接符 34"/>
            <p:cNvSpPr>
              <a:spLocks noChangeShapeType="1"/>
            </p:cNvSpPr>
            <p:nvPr/>
          </p:nvSpPr>
          <p:spPr bwMode="auto">
            <a:xfrm flipH="1">
              <a:off x="2425903" y="3824346"/>
              <a:ext cx="2578144" cy="1319154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直接连接符 35"/>
            <p:cNvSpPr>
              <a:spLocks noChangeShapeType="1"/>
            </p:cNvSpPr>
            <p:nvPr/>
          </p:nvSpPr>
          <p:spPr bwMode="auto">
            <a:xfrm flipH="1" flipV="1">
              <a:off x="0" y="627534"/>
              <a:ext cx="5004049" cy="396044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直接连接符 36"/>
            <p:cNvSpPr>
              <a:spLocks noChangeShapeType="1"/>
            </p:cNvSpPr>
            <p:nvPr/>
          </p:nvSpPr>
          <p:spPr bwMode="auto">
            <a:xfrm flipH="1">
              <a:off x="4248472" y="3013090"/>
              <a:ext cx="755575" cy="213041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直接连接符 38"/>
            <p:cNvSpPr>
              <a:spLocks noChangeShapeType="1"/>
            </p:cNvSpPr>
            <p:nvPr/>
          </p:nvSpPr>
          <p:spPr bwMode="auto">
            <a:xfrm>
              <a:off x="2608837" y="0"/>
              <a:ext cx="1495619" cy="509203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直接连接符 39"/>
            <p:cNvSpPr>
              <a:spLocks noChangeShapeType="1"/>
            </p:cNvSpPr>
            <p:nvPr/>
          </p:nvSpPr>
          <p:spPr bwMode="auto">
            <a:xfrm flipH="1">
              <a:off x="3168352" y="2571750"/>
              <a:ext cx="1835697" cy="257175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10"/>
          <p:cNvGrpSpPr>
            <a:grpSpLocks/>
          </p:cNvGrpSpPr>
          <p:nvPr userDrawn="1"/>
        </p:nvGrpSpPr>
        <p:grpSpPr bwMode="auto">
          <a:xfrm>
            <a:off x="2035175" y="2037539"/>
            <a:ext cx="542843" cy="551826"/>
            <a:chOff x="0" y="4646"/>
            <a:chExt cx="360040" cy="360040"/>
          </a:xfrm>
        </p:grpSpPr>
        <p:sp>
          <p:nvSpPr>
            <p:cNvPr id="18" name="椭圆 23"/>
            <p:cNvSpPr>
              <a:spLocks noChangeArrowheads="1"/>
            </p:cNvSpPr>
            <p:nvPr/>
          </p:nvSpPr>
          <p:spPr bwMode="auto">
            <a:xfrm>
              <a:off x="0" y="4646"/>
              <a:ext cx="360040" cy="360040"/>
            </a:xfrm>
            <a:prstGeom prst="ellipse">
              <a:avLst/>
            </a:prstGeom>
            <a:solidFill>
              <a:srgbClr val="FF8607"/>
            </a:solidFill>
            <a:ln w="25400" cap="flat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" name="TextBox 52"/>
            <p:cNvSpPr>
              <a:spLocks noChangeArrowheads="1"/>
            </p:cNvSpPr>
            <p:nvPr/>
          </p:nvSpPr>
          <p:spPr bwMode="auto">
            <a:xfrm>
              <a:off x="58709" y="17096"/>
              <a:ext cx="242620" cy="30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36" name="TextBox 52"/>
          <p:cNvSpPr>
            <a:spLocks noChangeArrowheads="1"/>
          </p:cNvSpPr>
          <p:nvPr userDrawn="1"/>
        </p:nvSpPr>
        <p:spPr bwMode="auto">
          <a:xfrm>
            <a:off x="2123684" y="5437726"/>
            <a:ext cx="365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7" name="椭圆 23"/>
          <p:cNvSpPr>
            <a:spLocks noChangeArrowheads="1"/>
          </p:cNvSpPr>
          <p:nvPr userDrawn="1"/>
        </p:nvSpPr>
        <p:spPr bwMode="auto">
          <a:xfrm>
            <a:off x="2035165" y="4129752"/>
            <a:ext cx="542843" cy="551826"/>
          </a:xfrm>
          <a:prstGeom prst="ellipse">
            <a:avLst/>
          </a:prstGeom>
          <a:solidFill>
            <a:srgbClr val="FF8607"/>
          </a:solidFill>
          <a:ln w="254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8" name="TextBox 52"/>
          <p:cNvSpPr>
            <a:spLocks noChangeArrowheads="1"/>
          </p:cNvSpPr>
          <p:nvPr userDrawn="1"/>
        </p:nvSpPr>
        <p:spPr bwMode="auto">
          <a:xfrm>
            <a:off x="2123682" y="4148834"/>
            <a:ext cx="365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0" r:id="rId3"/>
    <p:sldLayoutId id="2147483649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7903" y="3378613"/>
            <a:ext cx="5272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章  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按钮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1772816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4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组合按钮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2069" y="1268760"/>
            <a:ext cx="8424936" cy="42496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342900" indent="-342900" fontAlgn="auto">
              <a:lnSpc>
                <a:spcPts val="3900"/>
              </a:lnSpc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可以将按钮在水平或者竖直方向进行组合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ts val="3900"/>
              </a:lnSpc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controlgroup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”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属性和 </a:t>
            </a:r>
            <a:r>
              <a:rPr lang="en-US" altLang="zh-CN" sz="26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data-type 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= “</a:t>
            </a:r>
            <a:r>
              <a:rPr lang="en-US" altLang="zh-CN" sz="2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horizontal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en-US" altLang="zh-CN" sz="2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vertical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”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一起使用来规定是否水平或垂直组合按钮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ts val="3900"/>
              </a:lnSpc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组合按钮默认是垂直的，之间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没有外边距和空间。并且只有第一个和最后一个按钮是圆角，以便它们组合在一起的时候创建一个漂亮的外观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fontAlgn="auto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0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组合按钮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693" y="1324684"/>
            <a:ext cx="8910613" cy="2631490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&lt;div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24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controlgroup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24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data-type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="horizontal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lnSpc>
                <a:spcPts val="3300"/>
              </a:lnSpc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&lt;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p&gt;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水平分组：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&lt;/p&gt;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&lt;a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="#" </a:t>
            </a:r>
            <a:r>
              <a:rPr lang="en-US" altLang="zh-CN" sz="24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="button"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按钮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1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&lt;/a&gt;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&lt;a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="#" </a:t>
            </a:r>
            <a:r>
              <a:rPr lang="en-US" altLang="zh-CN" sz="24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="button"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按钮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2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&lt;/a&gt;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&lt;a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="#" </a:t>
            </a:r>
            <a:r>
              <a:rPr lang="en-US" altLang="zh-CN" sz="24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="button"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按钮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3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&lt;/a&gt;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div&gt;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365104"/>
            <a:ext cx="4171950" cy="226198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355341"/>
            <a:ext cx="4133850" cy="230032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24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后退</a:t>
            </a:r>
            <a:r>
              <a:rPr lang="zh-CN" altLang="en-US" dirty="0" smtClean="0"/>
              <a:t>按钮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2273" y="2780928"/>
            <a:ext cx="8199723" cy="129266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&lt;a </a:t>
            </a:r>
            <a:r>
              <a:rPr lang="en-US" altLang="zh-CN" sz="2600" dirty="0" err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="#" 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="button" 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</a:t>
            </a:r>
            <a:r>
              <a:rPr lang="en-US" altLang="zh-CN" sz="2600" dirty="0" err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rel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="back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返回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3723" y="1340768"/>
            <a:ext cx="74168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后退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，需设置</a:t>
            </a:r>
            <a:r>
              <a:rPr lang="en-US" altLang="zh-CN" sz="28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</a:t>
            </a:r>
            <a:r>
              <a:rPr lang="en-US" altLang="zh-CN" sz="2800" dirty="0" err="1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rel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="back" 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后退按钮会忽略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锚的 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值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63955" y="5373216"/>
            <a:ext cx="22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buttons.html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7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按钮的其他属性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819808"/>
              </p:ext>
            </p:extLst>
          </p:nvPr>
        </p:nvGraphicFramePr>
        <p:xfrm>
          <a:off x="827086" y="2420888"/>
          <a:ext cx="7273305" cy="280831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455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8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883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 dirty="0">
                          <a:effectLst/>
                        </a:rPr>
                        <a:t>属性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effectLst/>
                        <a:latin typeface="Microsoft Yahei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>
                          <a:effectLst/>
                        </a:rPr>
                        <a:t>值</a:t>
                      </a:r>
                      <a:endParaRPr lang="zh-CN" altLang="en-US" sz="2400" b="1">
                        <a:solidFill>
                          <a:srgbClr val="FFFFFF"/>
                        </a:solidFill>
                        <a:effectLst/>
                        <a:latin typeface="Microsoft Yahei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 dirty="0">
                          <a:effectLst/>
                        </a:rPr>
                        <a:t>描述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effectLst/>
                        <a:latin typeface="Microsoft Yahei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494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data-corners</a:t>
                      </a:r>
                      <a:endParaRPr lang="en-US" sz="2400" dirty="0">
                        <a:effectLst/>
                        <a:latin typeface="Microsoft Yahe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true | false</a:t>
                      </a:r>
                      <a:endParaRPr lang="en-US" sz="2400" dirty="0">
                        <a:effectLst/>
                        <a:latin typeface="Microsoft Yahe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</a:rPr>
                        <a:t>规定按钮是否圆角</a:t>
                      </a:r>
                      <a:endParaRPr lang="zh-CN" altLang="en-US" sz="2400">
                        <a:effectLst/>
                        <a:latin typeface="Microsoft Yahei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494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data-mini</a:t>
                      </a:r>
                      <a:endParaRPr lang="en-US" sz="2400">
                        <a:effectLst/>
                        <a:latin typeface="Microsoft Yahe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true | false</a:t>
                      </a:r>
                      <a:endParaRPr lang="en-US" sz="2400" dirty="0">
                        <a:effectLst/>
                        <a:latin typeface="Microsoft Yahe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</a:rPr>
                        <a:t>规定按钮是否更小</a:t>
                      </a:r>
                      <a:endParaRPr lang="zh-CN" altLang="en-US" sz="2400" dirty="0">
                        <a:effectLst/>
                        <a:latin typeface="Microsoft Yahei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494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data-shadow</a:t>
                      </a:r>
                      <a:endParaRPr lang="en-US" sz="2400">
                        <a:effectLst/>
                        <a:latin typeface="Microsoft Yahe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true | false</a:t>
                      </a:r>
                      <a:endParaRPr lang="en-US" sz="2400">
                        <a:effectLst/>
                        <a:latin typeface="Microsoft Yahe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</a:rPr>
                        <a:t>规定按钮是否有阴影</a:t>
                      </a:r>
                      <a:endParaRPr lang="zh-CN" altLang="en-US" sz="2400" dirty="0">
                        <a:effectLst/>
                        <a:latin typeface="Microsoft Yahei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7087" y="1464971"/>
            <a:ext cx="4651262" cy="474155"/>
          </a:xfrm>
          <a:prstGeom prst="rect">
            <a:avLst/>
          </a:prstGeom>
          <a:solidFill>
            <a:srgbClr val="8AC0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501" tIns="0" bIns="42849" anchor="ctr">
            <a:spAutoFit/>
          </a:bodyPr>
          <a:lstStyle/>
          <a:p>
            <a:r>
              <a:rPr lang="zh-CN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更多用于按钮的 </a:t>
            </a:r>
            <a:r>
              <a:rPr lang="zh-CN" altLang="zh-CN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data-* </a:t>
            </a:r>
            <a:r>
              <a:rPr lang="zh-CN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属性</a:t>
            </a:r>
            <a:endParaRPr lang="zh-CN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59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0340" y="2060848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按钮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0340" y="420001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按钮图标</a:t>
            </a:r>
            <a:endParaRPr lang="zh-CN" altLang="en-US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按钮图标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3771" y="1196752"/>
            <a:ext cx="8229600" cy="5155138"/>
          </a:xfrm>
        </p:spPr>
        <p:txBody>
          <a:bodyPr/>
          <a:lstStyle/>
          <a:p>
            <a:r>
              <a:rPr lang="en-US" altLang="zh-CN" sz="2800" dirty="0" err="1"/>
              <a:t>jQuery</a:t>
            </a:r>
            <a:r>
              <a:rPr lang="en-US" altLang="zh-CN" sz="2800" dirty="0"/>
              <a:t> Mobile </a:t>
            </a:r>
            <a:r>
              <a:rPr lang="zh-CN" altLang="en-US" sz="2800" dirty="0" smtClean="0"/>
              <a:t>提供一</a:t>
            </a:r>
            <a:r>
              <a:rPr lang="zh-CN" altLang="en-US" sz="2800" dirty="0"/>
              <a:t>套</a:t>
            </a:r>
            <a:r>
              <a:rPr lang="zh-CN" altLang="en-US" sz="2800" dirty="0" smtClean="0"/>
              <a:t>图标令按钮</a:t>
            </a:r>
            <a:r>
              <a:rPr lang="zh-CN" altLang="en-US" sz="2800" dirty="0"/>
              <a:t>更具吸引力。</a:t>
            </a:r>
          </a:p>
          <a:p>
            <a:r>
              <a:rPr lang="zh-CN" altLang="en-US" sz="2800" dirty="0" smtClean="0"/>
              <a:t>添加</a:t>
            </a:r>
            <a:r>
              <a:rPr lang="zh-CN" altLang="en-US" sz="2800" dirty="0"/>
              <a:t>图标</a:t>
            </a:r>
            <a:r>
              <a:rPr lang="zh-CN" altLang="en-US" sz="2800" dirty="0" smtClean="0"/>
              <a:t>到按钮，使用 </a:t>
            </a:r>
            <a:r>
              <a:rPr lang="en-US" altLang="zh-CN" sz="2800" dirty="0">
                <a:solidFill>
                  <a:srgbClr val="FF0000"/>
                </a:solidFill>
              </a:rPr>
              <a:t>data-icon</a:t>
            </a:r>
            <a:r>
              <a:rPr lang="en-US" altLang="zh-CN" sz="2800" dirty="0"/>
              <a:t> </a:t>
            </a:r>
            <a:r>
              <a:rPr lang="zh-CN" altLang="en-US" sz="2800" dirty="0"/>
              <a:t>属性。</a:t>
            </a:r>
          </a:p>
          <a:p>
            <a:r>
              <a:rPr lang="en-US" altLang="zh-CN" sz="2800" dirty="0"/>
              <a:t>d</a:t>
            </a:r>
            <a:r>
              <a:rPr lang="en-US" altLang="zh-CN" sz="2800" dirty="0" smtClean="0"/>
              <a:t>ata-icon</a:t>
            </a:r>
            <a:r>
              <a:rPr lang="zh-CN" altLang="en-US" sz="2800" dirty="0"/>
              <a:t>属性</a:t>
            </a:r>
            <a:r>
              <a:rPr lang="zh-CN" altLang="en-US" sz="2800" dirty="0" smtClean="0"/>
              <a:t>在</a:t>
            </a:r>
            <a:r>
              <a:rPr lang="en-US" altLang="zh-CN" sz="2800" dirty="0" smtClean="0"/>
              <a:t>&lt;a&gt;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&lt;</a:t>
            </a:r>
            <a:r>
              <a:rPr lang="en-US" altLang="zh-CN" sz="2800" dirty="0"/>
              <a:t>button&gt; </a:t>
            </a:r>
            <a:r>
              <a:rPr lang="zh-CN" altLang="en-US" sz="2800" dirty="0"/>
              <a:t>或 </a:t>
            </a:r>
            <a:r>
              <a:rPr lang="en-US" altLang="zh-CN" sz="2800" dirty="0"/>
              <a:t>&lt;input&gt; </a:t>
            </a:r>
            <a:r>
              <a:rPr lang="zh-CN" altLang="en-US" sz="2800" dirty="0"/>
              <a:t>元素</a:t>
            </a:r>
            <a:r>
              <a:rPr lang="zh-CN" altLang="en-US" sz="2800" dirty="0" smtClean="0"/>
              <a:t>上均可使用。</a:t>
            </a:r>
            <a:endParaRPr lang="zh-CN" altLang="en-US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95706" y="3573016"/>
            <a:ext cx="8006778" cy="1512168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&lt;a </a:t>
            </a:r>
            <a:r>
              <a:rPr lang="en-US" altLang="zh-CN" sz="2800" dirty="0" err="1">
                <a:solidFill>
                  <a:srgbClr val="009900"/>
                </a:solidFill>
                <a:latin typeface="+mn-lt"/>
                <a:ea typeface="微软雅黑" pitchFamily="34" charset="-122"/>
              </a:rPr>
              <a:t>href</a:t>
            </a:r>
            <a:r>
              <a:rPr lang="en-US" altLang="zh-CN" sz="2800" dirty="0" smtClean="0">
                <a:latin typeface="+mn-lt"/>
                <a:ea typeface="微软雅黑" pitchFamily="34" charset="-122"/>
              </a:rPr>
              <a:t>="#" </a:t>
            </a:r>
            <a:r>
              <a:rPr lang="en-US" altLang="zh-CN" sz="2800" dirty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data-role</a:t>
            </a:r>
            <a:r>
              <a:rPr lang="en-US" altLang="zh-CN" sz="2800" dirty="0">
                <a:latin typeface="+mn-lt"/>
                <a:ea typeface="微软雅黑" pitchFamily="34" charset="-122"/>
              </a:rPr>
              <a:t>="button" </a:t>
            </a:r>
            <a:r>
              <a:rPr lang="en-US" altLang="zh-CN" sz="2800" dirty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data-icon</a:t>
            </a:r>
            <a:r>
              <a:rPr lang="en-US" altLang="zh-CN" sz="2800" dirty="0">
                <a:latin typeface="+mn-lt"/>
                <a:ea typeface="微软雅黑" pitchFamily="34" charset="-122"/>
              </a:rPr>
              <a:t>="search</a:t>
            </a:r>
            <a:r>
              <a:rPr lang="en-US" altLang="zh-CN" sz="2800" dirty="0" smtClean="0">
                <a:latin typeface="+mn-lt"/>
                <a:ea typeface="微软雅黑" pitchFamily="34" charset="-122"/>
              </a:rPr>
              <a:t>"&gt;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dirty="0" smtClean="0">
                <a:latin typeface="+mn-lt"/>
                <a:ea typeface="微软雅黑" pitchFamily="34" charset="-122"/>
              </a:rPr>
              <a:t>	</a:t>
            </a:r>
            <a:r>
              <a:rPr lang="zh-CN" altLang="en-US" sz="2600" dirty="0" smtClean="0">
                <a:latin typeface="+mn-lt"/>
                <a:ea typeface="微软雅黑" pitchFamily="34" charset="-122"/>
              </a:rPr>
              <a:t>搜索</a:t>
            </a:r>
            <a:endParaRPr lang="en-US" altLang="zh-CN" sz="2600" dirty="0" smtClean="0">
              <a:latin typeface="+mn-lt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+mn-lt"/>
                <a:ea typeface="微软雅黑" pitchFamily="34" charset="-122"/>
              </a:rPr>
              <a:t>&lt;/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a&gt;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06" y="5208756"/>
            <a:ext cx="3156214" cy="164924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02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按钮图标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6240" y="1247522"/>
            <a:ext cx="2642699" cy="474155"/>
          </a:xfrm>
          <a:prstGeom prst="rect">
            <a:avLst/>
          </a:prstGeom>
          <a:solidFill>
            <a:srgbClr val="8AC0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501" tIns="0" bIns="42849" anchor="ctr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常用的按钮图标</a:t>
            </a:r>
            <a:endParaRPr 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0597"/>
              </p:ext>
            </p:extLst>
          </p:nvPr>
        </p:nvGraphicFramePr>
        <p:xfrm>
          <a:off x="836614" y="1916832"/>
          <a:ext cx="6903738" cy="460851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405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192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 dirty="0">
                          <a:effectLst/>
                        </a:rPr>
                        <a:t>属性值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effectLst/>
                        <a:latin typeface="Microsoft Yahei"/>
                      </a:endParaRPr>
                    </a:p>
                  </a:txBody>
                  <a:tcPr marL="21437" marR="21437" marT="21437" marB="2143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>
                          <a:effectLst/>
                        </a:rPr>
                        <a:t>描述</a:t>
                      </a:r>
                      <a:endParaRPr lang="zh-CN" altLang="en-US" sz="2400" b="1">
                        <a:solidFill>
                          <a:srgbClr val="FFFFFF"/>
                        </a:solidFill>
                        <a:effectLst/>
                        <a:latin typeface="Microsoft Yahei"/>
                      </a:endParaRPr>
                    </a:p>
                  </a:txBody>
                  <a:tcPr marL="21437" marR="21437" marT="21437" marB="2143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 dirty="0">
                          <a:effectLst/>
                        </a:rPr>
                        <a:t>图标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effectLst/>
                        <a:latin typeface="Microsoft Yahei"/>
                      </a:endParaRPr>
                    </a:p>
                  </a:txBody>
                  <a:tcPr marL="21437" marR="21437" marT="21437" marB="214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0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data-icon="arrow-l"</a:t>
                      </a:r>
                      <a:endParaRPr 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</a:rPr>
                        <a:t>左箭头</a:t>
                      </a:r>
                      <a:endParaRPr lang="zh-CN" altLang="en-US" sz="240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0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data-icon="arrow-r"</a:t>
                      </a:r>
                      <a:endParaRPr 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dirty="0">
                          <a:effectLst/>
                        </a:rPr>
                        <a:t>右箭头</a:t>
                      </a:r>
                      <a:endParaRPr lang="zh-CN" alt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0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data-icon="delete"</a:t>
                      </a:r>
                      <a:endParaRPr 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dirty="0">
                          <a:effectLst/>
                        </a:rPr>
                        <a:t>删除</a:t>
                      </a:r>
                      <a:endParaRPr lang="zh-CN" alt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8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data-icon="info"</a:t>
                      </a:r>
                      <a:endParaRPr 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dirty="0">
                          <a:effectLst/>
                        </a:rPr>
                        <a:t>信息</a:t>
                      </a:r>
                      <a:endParaRPr lang="zh-CN" alt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0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data-icon="home"</a:t>
                      </a:r>
                      <a:endParaRPr lang="en-US" sz="240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dirty="0">
                          <a:effectLst/>
                        </a:rPr>
                        <a:t>首页</a:t>
                      </a:r>
                      <a:endParaRPr lang="zh-CN" alt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8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data-icon="back"</a:t>
                      </a:r>
                      <a:endParaRPr lang="en-US" sz="240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dirty="0">
                          <a:effectLst/>
                        </a:rPr>
                        <a:t>后退</a:t>
                      </a:r>
                      <a:endParaRPr lang="zh-CN" alt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0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data-icon="search"</a:t>
                      </a:r>
                      <a:endParaRPr lang="en-US" sz="240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</a:rPr>
                        <a:t>搜索</a:t>
                      </a:r>
                      <a:endParaRPr lang="zh-CN" altLang="en-US" sz="240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778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data-icon="grid"</a:t>
                      </a:r>
                      <a:endParaRPr 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dirty="0">
                          <a:effectLst/>
                        </a:rPr>
                        <a:t>网格</a:t>
                      </a:r>
                      <a:endParaRPr lang="zh-CN" alt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348880"/>
            <a:ext cx="63554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892660"/>
            <a:ext cx="635548" cy="4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422283"/>
            <a:ext cx="635548" cy="5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974992"/>
            <a:ext cx="635548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448562"/>
            <a:ext cx="635548" cy="4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003999"/>
            <a:ext cx="635548" cy="41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454000"/>
            <a:ext cx="635548" cy="49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015600"/>
            <a:ext cx="635547" cy="47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51920" y="1260935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http://www.w3school.com.cn/jquerymobile/jquerymobile_ref_icons.asp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38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定位图标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0677" y="1124744"/>
            <a:ext cx="8229600" cy="5589240"/>
          </a:xfrm>
        </p:spPr>
        <p:txBody>
          <a:bodyPr/>
          <a:lstStyle/>
          <a:p>
            <a:r>
              <a:rPr lang="zh-CN" altLang="en-US" sz="2800" dirty="0" smtClean="0"/>
              <a:t>可以</a:t>
            </a:r>
            <a:r>
              <a:rPr lang="zh-CN" altLang="en-US" sz="2800" dirty="0"/>
              <a:t>规定图标定位在按钮的什么</a:t>
            </a:r>
            <a:r>
              <a:rPr lang="zh-CN" altLang="en-US" sz="2800" dirty="0" smtClean="0"/>
              <a:t>部位</a:t>
            </a:r>
            <a:endParaRPr lang="en-US" altLang="zh-CN" sz="2800" dirty="0" smtClean="0"/>
          </a:p>
          <a:p>
            <a:r>
              <a:rPr lang="zh-CN" altLang="en-US" sz="2800" dirty="0" smtClean="0"/>
              <a:t>设置</a:t>
            </a:r>
            <a:r>
              <a:rPr lang="en-US" altLang="zh-CN" sz="2800" dirty="0">
                <a:solidFill>
                  <a:srgbClr val="FF0000"/>
                </a:solidFill>
              </a:rPr>
              <a:t>data-</a:t>
            </a:r>
            <a:r>
              <a:rPr lang="en-US" altLang="zh-CN" sz="2800" dirty="0" err="1">
                <a:solidFill>
                  <a:srgbClr val="FF0000"/>
                </a:solidFill>
              </a:rPr>
              <a:t>iconpos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属性</a:t>
            </a:r>
            <a:r>
              <a:rPr lang="zh-CN" altLang="en-US" sz="2800" dirty="0"/>
              <a:t>：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顶部</a:t>
            </a:r>
            <a:r>
              <a:rPr lang="zh-CN" altLang="en-US" dirty="0"/>
              <a:t>（</a:t>
            </a:r>
            <a:r>
              <a:rPr lang="en-US" altLang="zh-CN" dirty="0" smtClean="0"/>
              <a:t>top</a:t>
            </a:r>
            <a:r>
              <a:rPr lang="zh-CN" altLang="en-US" dirty="0" smtClean="0"/>
              <a:t>）、右侧（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底部</a:t>
            </a:r>
            <a:r>
              <a:rPr lang="zh-CN" altLang="en-US" dirty="0"/>
              <a:t>（</a:t>
            </a:r>
            <a:r>
              <a:rPr lang="en-US" altLang="zh-CN" dirty="0"/>
              <a:t>bottom</a:t>
            </a:r>
            <a:r>
              <a:rPr lang="zh-CN" altLang="en-US" dirty="0" smtClean="0"/>
              <a:t>）、左侧</a:t>
            </a:r>
            <a:r>
              <a:rPr lang="zh-CN" altLang="en-US" dirty="0"/>
              <a:t>（</a:t>
            </a:r>
            <a:r>
              <a:rPr lang="en-US" altLang="zh-CN" dirty="0"/>
              <a:t>left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95706" y="3429000"/>
            <a:ext cx="7980750" cy="3284984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60000">
              <a:lnSpc>
                <a:spcPts val="3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+mn-lt"/>
                <a:ea typeface="微软雅黑" pitchFamily="34" charset="-122"/>
              </a:rPr>
              <a:t>&lt;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a </a:t>
            </a:r>
            <a:r>
              <a:rPr lang="en-US" altLang="zh-CN" sz="2400" dirty="0" err="1">
                <a:solidFill>
                  <a:srgbClr val="009900"/>
                </a:solidFill>
                <a:latin typeface="+mn-lt"/>
                <a:ea typeface="微软雅黑" pitchFamily="34" charset="-122"/>
              </a:rPr>
              <a:t>href</a:t>
            </a:r>
            <a:r>
              <a:rPr lang="en-US" altLang="zh-CN" sz="2400" dirty="0" smtClean="0">
                <a:latin typeface="+mn-lt"/>
                <a:ea typeface="微软雅黑" pitchFamily="34" charset="-122"/>
              </a:rPr>
              <a:t>="#" </a:t>
            </a:r>
            <a:r>
              <a:rPr lang="en-US" altLang="zh-CN" sz="2400" dirty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data-role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="button" </a:t>
            </a:r>
            <a:r>
              <a:rPr lang="en-US" altLang="zh-CN" sz="2400" dirty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data-icon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="</a:t>
            </a:r>
            <a:r>
              <a:rPr lang="en-US" altLang="zh-CN" sz="2400" dirty="0" smtClean="0">
                <a:latin typeface="+mn-lt"/>
                <a:ea typeface="微软雅黑" pitchFamily="34" charset="-122"/>
              </a:rPr>
              <a:t>search"         </a:t>
            </a:r>
            <a:r>
              <a:rPr lang="en-US" altLang="zh-CN" sz="2400" dirty="0" smtClean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</a:t>
            </a:r>
            <a:r>
              <a:rPr lang="en-US" altLang="zh-CN" sz="2400" dirty="0" err="1" smtClean="0">
                <a:solidFill>
                  <a:srgbClr val="009900"/>
                </a:solidFill>
                <a:latin typeface="+mn-lt"/>
                <a:ea typeface="微软雅黑" pitchFamily="34" charset="-122"/>
              </a:rPr>
              <a:t>iconpos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="top"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&gt;</a:t>
            </a:r>
            <a:r>
              <a:rPr lang="zh-CN" altLang="en-US" sz="2400" dirty="0">
                <a:latin typeface="+mn-lt"/>
                <a:ea typeface="微软雅黑" pitchFamily="34" charset="-122"/>
              </a:rPr>
              <a:t>上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&lt;/a&gt;</a:t>
            </a:r>
          </a:p>
          <a:p>
            <a:pPr marL="360000">
              <a:lnSpc>
                <a:spcPts val="3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+mn-lt"/>
                <a:ea typeface="微软雅黑" pitchFamily="34" charset="-122"/>
              </a:rPr>
              <a:t>&lt;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a </a:t>
            </a:r>
            <a:r>
              <a:rPr lang="en-US" altLang="zh-CN" sz="2400" dirty="0" err="1">
                <a:solidFill>
                  <a:srgbClr val="009900"/>
                </a:solidFill>
                <a:latin typeface="+mn-lt"/>
                <a:ea typeface="微软雅黑" pitchFamily="34" charset="-122"/>
              </a:rPr>
              <a:t>href</a:t>
            </a:r>
            <a:r>
              <a:rPr lang="en-US" altLang="zh-CN" sz="2400" dirty="0" smtClean="0">
                <a:latin typeface="+mn-lt"/>
                <a:ea typeface="微软雅黑" pitchFamily="34" charset="-122"/>
              </a:rPr>
              <a:t>="#" </a:t>
            </a:r>
            <a:r>
              <a:rPr lang="en-US" altLang="zh-CN" sz="2400" dirty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data-role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="button" </a:t>
            </a:r>
            <a:r>
              <a:rPr lang="en-US" altLang="zh-CN" sz="2400" dirty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data-icon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="search" </a:t>
            </a:r>
            <a:r>
              <a:rPr lang="en-US" altLang="zh-CN" sz="2400" dirty="0" smtClean="0">
                <a:latin typeface="+mn-lt"/>
                <a:ea typeface="微软雅黑" pitchFamily="34" charset="-122"/>
              </a:rPr>
              <a:t>	             </a:t>
            </a:r>
            <a:r>
              <a:rPr lang="en-US" altLang="zh-CN" sz="2400" dirty="0" smtClean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</a:t>
            </a:r>
            <a:r>
              <a:rPr lang="en-US" altLang="zh-CN" sz="2400" dirty="0" err="1" smtClean="0">
                <a:solidFill>
                  <a:srgbClr val="009900"/>
                </a:solidFill>
                <a:latin typeface="+mn-lt"/>
                <a:ea typeface="微软雅黑" pitchFamily="34" charset="-122"/>
              </a:rPr>
              <a:t>iconpos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="right"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&gt;</a:t>
            </a:r>
            <a:r>
              <a:rPr lang="zh-CN" altLang="en-US" sz="2400" dirty="0">
                <a:latin typeface="+mn-lt"/>
                <a:ea typeface="微软雅黑" pitchFamily="34" charset="-122"/>
              </a:rPr>
              <a:t>右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&lt;/a&gt;</a:t>
            </a:r>
          </a:p>
          <a:p>
            <a:pPr marL="360000">
              <a:lnSpc>
                <a:spcPts val="3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+mn-lt"/>
                <a:ea typeface="微软雅黑" pitchFamily="34" charset="-122"/>
              </a:rPr>
              <a:t>&lt;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a </a:t>
            </a:r>
            <a:r>
              <a:rPr lang="en-US" altLang="zh-CN" sz="2400" dirty="0" err="1">
                <a:solidFill>
                  <a:srgbClr val="009900"/>
                </a:solidFill>
                <a:latin typeface="+mn-lt"/>
                <a:ea typeface="微软雅黑" pitchFamily="34" charset="-122"/>
              </a:rPr>
              <a:t>href</a:t>
            </a:r>
            <a:r>
              <a:rPr lang="en-US" altLang="zh-CN" sz="2400" dirty="0" smtClean="0">
                <a:latin typeface="+mn-lt"/>
                <a:ea typeface="微软雅黑" pitchFamily="34" charset="-122"/>
              </a:rPr>
              <a:t>="#" </a:t>
            </a:r>
            <a:r>
              <a:rPr lang="en-US" altLang="zh-CN" sz="2400" dirty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data-role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="button" </a:t>
            </a:r>
            <a:r>
              <a:rPr lang="en-US" altLang="zh-CN" sz="2400" dirty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data-icon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="</a:t>
            </a:r>
            <a:r>
              <a:rPr lang="en-US" altLang="zh-CN" sz="2400" dirty="0" smtClean="0">
                <a:latin typeface="+mn-lt"/>
                <a:ea typeface="微软雅黑" pitchFamily="34" charset="-122"/>
              </a:rPr>
              <a:t>search" 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+mn-lt"/>
                <a:ea typeface="微软雅黑" pitchFamily="34" charset="-122"/>
              </a:rPr>
              <a:t>      </a:t>
            </a:r>
            <a:r>
              <a:rPr lang="en-US" altLang="zh-CN" sz="2400" dirty="0" smtClean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</a:t>
            </a:r>
            <a:r>
              <a:rPr lang="en-US" altLang="zh-CN" sz="2400" dirty="0" err="1" smtClean="0">
                <a:solidFill>
                  <a:srgbClr val="009900"/>
                </a:solidFill>
                <a:latin typeface="+mn-lt"/>
                <a:ea typeface="微软雅黑" pitchFamily="34" charset="-122"/>
              </a:rPr>
              <a:t>iconpos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="bottom"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&gt;</a:t>
            </a:r>
            <a:r>
              <a:rPr lang="zh-CN" altLang="en-US" sz="2400" dirty="0">
                <a:latin typeface="+mn-lt"/>
                <a:ea typeface="微软雅黑" pitchFamily="34" charset="-122"/>
              </a:rPr>
              <a:t>下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&lt;/a&gt;</a:t>
            </a:r>
          </a:p>
          <a:p>
            <a:pPr marL="360000">
              <a:lnSpc>
                <a:spcPts val="3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+mn-lt"/>
                <a:ea typeface="微软雅黑" pitchFamily="34" charset="-122"/>
              </a:rPr>
              <a:t>&lt;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a </a:t>
            </a:r>
            <a:r>
              <a:rPr lang="en-US" altLang="zh-CN" sz="2400" dirty="0" err="1">
                <a:solidFill>
                  <a:srgbClr val="009900"/>
                </a:solidFill>
                <a:latin typeface="+mn-lt"/>
                <a:ea typeface="微软雅黑" pitchFamily="34" charset="-122"/>
              </a:rPr>
              <a:t>href</a:t>
            </a:r>
            <a:r>
              <a:rPr lang="en-US" altLang="zh-CN" sz="2400" dirty="0" smtClean="0">
                <a:latin typeface="+mn-lt"/>
                <a:ea typeface="微软雅黑" pitchFamily="34" charset="-122"/>
              </a:rPr>
              <a:t>="#" </a:t>
            </a:r>
            <a:r>
              <a:rPr lang="en-US" altLang="zh-CN" sz="2400" dirty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data-role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="button" </a:t>
            </a:r>
            <a:r>
              <a:rPr lang="en-US" altLang="zh-CN" sz="2400" dirty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data-icon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="</a:t>
            </a:r>
            <a:r>
              <a:rPr lang="en-US" altLang="zh-CN" sz="2400" dirty="0" smtClean="0">
                <a:latin typeface="+mn-lt"/>
                <a:ea typeface="微软雅黑" pitchFamily="34" charset="-122"/>
              </a:rPr>
              <a:t>search"	 </a:t>
            </a:r>
            <a:r>
              <a:rPr lang="en-US" altLang="zh-CN" sz="2400" dirty="0" smtClean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</a:t>
            </a:r>
            <a:r>
              <a:rPr lang="en-US" altLang="zh-CN" sz="2400" dirty="0" err="1" smtClean="0">
                <a:solidFill>
                  <a:srgbClr val="009900"/>
                </a:solidFill>
                <a:latin typeface="+mn-lt"/>
                <a:ea typeface="微软雅黑" pitchFamily="34" charset="-122"/>
              </a:rPr>
              <a:t>iconpos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="left"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&gt;</a:t>
            </a:r>
            <a:r>
              <a:rPr lang="zh-CN" altLang="en-US" sz="2400" dirty="0">
                <a:latin typeface="+mn-lt"/>
                <a:ea typeface="微软雅黑" pitchFamily="34" charset="-122"/>
              </a:rPr>
              <a:t>左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&lt;/a&gt;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90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按钮图标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如果不想显示按钮，只想</a:t>
            </a:r>
            <a:r>
              <a:rPr lang="zh-CN" altLang="en-US" sz="2800" dirty="0"/>
              <a:t>显示图标</a:t>
            </a:r>
            <a:r>
              <a:rPr lang="zh-CN" altLang="en-US" sz="2800" dirty="0" smtClean="0"/>
              <a:t>，需设置 </a:t>
            </a:r>
            <a:r>
              <a:rPr lang="en-US" altLang="zh-CN" sz="2800" dirty="0"/>
              <a:t>data-</a:t>
            </a:r>
            <a:r>
              <a:rPr lang="en-US" altLang="zh-CN" sz="2800" dirty="0" err="1"/>
              <a:t>iconpos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="</a:t>
            </a:r>
            <a:r>
              <a:rPr lang="en-US" altLang="zh-CN" sz="2800" dirty="0" err="1"/>
              <a:t>notext</a:t>
            </a:r>
            <a:r>
              <a:rPr lang="en-US" altLang="zh-CN" sz="2800" dirty="0"/>
              <a:t>"</a:t>
            </a:r>
            <a:endParaRPr lang="en-US" altLang="zh-CN" sz="2800" dirty="0" smtClean="0"/>
          </a:p>
          <a:p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95706" y="2708920"/>
            <a:ext cx="8006778" cy="194421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+mn-lt"/>
                <a:ea typeface="微软雅黑" pitchFamily="34" charset="-122"/>
              </a:rPr>
              <a:t>&lt;a </a:t>
            </a:r>
            <a:r>
              <a:rPr lang="en-US" altLang="zh-CN" sz="2800" dirty="0" err="1" smtClean="0">
                <a:solidFill>
                  <a:srgbClr val="009900"/>
                </a:solidFill>
                <a:latin typeface="+mn-lt"/>
                <a:ea typeface="微软雅黑" pitchFamily="34" charset="-122"/>
              </a:rPr>
              <a:t>href</a:t>
            </a:r>
            <a:r>
              <a:rPr lang="en-US" altLang="zh-CN" sz="2800" dirty="0" smtClean="0">
                <a:latin typeface="+mn-lt"/>
                <a:ea typeface="微软雅黑" pitchFamily="34" charset="-122"/>
              </a:rPr>
              <a:t>="#" </a:t>
            </a:r>
            <a:r>
              <a:rPr lang="en-US" altLang="zh-CN" sz="2800" dirty="0" smtClean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data-role</a:t>
            </a:r>
            <a:r>
              <a:rPr lang="en-US" altLang="zh-CN" sz="2800" dirty="0" smtClean="0">
                <a:latin typeface="+mn-lt"/>
                <a:ea typeface="微软雅黑" pitchFamily="34" charset="-122"/>
              </a:rPr>
              <a:t>="button" </a:t>
            </a:r>
            <a:r>
              <a:rPr lang="en-US" altLang="zh-CN" sz="2800" dirty="0" smtClean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data-icon</a:t>
            </a:r>
            <a:r>
              <a:rPr lang="en-US" altLang="zh-CN" sz="2800" dirty="0" smtClean="0">
                <a:latin typeface="+mn-lt"/>
                <a:ea typeface="微软雅黑" pitchFamily="34" charset="-122"/>
              </a:rPr>
              <a:t>="search</a:t>
            </a:r>
            <a:r>
              <a:rPr lang="en-US" altLang="zh-CN" sz="2800" dirty="0">
                <a:latin typeface="+mn-lt"/>
                <a:ea typeface="微软雅黑" pitchFamily="34" charset="-122"/>
              </a:rPr>
              <a:t>" </a:t>
            </a:r>
            <a:r>
              <a:rPr lang="en-US" altLang="zh-CN" sz="2800" dirty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</a:t>
            </a:r>
            <a:r>
              <a:rPr lang="en-US" altLang="zh-CN" sz="2800" dirty="0" err="1">
                <a:solidFill>
                  <a:srgbClr val="009900"/>
                </a:solidFill>
                <a:latin typeface="+mn-lt"/>
                <a:ea typeface="微软雅黑" pitchFamily="34" charset="-122"/>
              </a:rPr>
              <a:t>iconpos</a:t>
            </a:r>
            <a:r>
              <a:rPr lang="en-US" altLang="zh-CN" sz="2800" dirty="0">
                <a:latin typeface="+mn-lt"/>
                <a:ea typeface="微软雅黑" pitchFamily="34" charset="-122"/>
              </a:rPr>
              <a:t>="</a:t>
            </a:r>
            <a:r>
              <a:rPr lang="en-US" altLang="zh-CN" sz="2800" dirty="0" err="1">
                <a:latin typeface="+mn-lt"/>
                <a:ea typeface="微软雅黑" pitchFamily="34" charset="-122"/>
              </a:rPr>
              <a:t>notext</a:t>
            </a:r>
            <a:r>
              <a:rPr lang="en-US" altLang="zh-CN" sz="2800" dirty="0">
                <a:latin typeface="+mn-lt"/>
                <a:ea typeface="微软雅黑" pitchFamily="34" charset="-122"/>
              </a:rPr>
              <a:t> </a:t>
            </a:r>
            <a:r>
              <a:rPr lang="en-US" altLang="zh-CN" sz="2800" dirty="0">
                <a:ea typeface="微软雅黑" pitchFamily="34" charset="-122"/>
              </a:rPr>
              <a:t>"</a:t>
            </a:r>
            <a:r>
              <a:rPr lang="en-US" altLang="zh-CN" sz="2800" dirty="0" smtClean="0">
                <a:latin typeface="+mn-lt"/>
                <a:ea typeface="微软雅黑" pitchFamily="34" charset="-122"/>
              </a:rPr>
              <a:t>&gt;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dirty="0" smtClean="0">
                <a:latin typeface="+mn-lt"/>
                <a:ea typeface="微软雅黑" pitchFamily="34" charset="-122"/>
              </a:rPr>
              <a:t>	</a:t>
            </a:r>
            <a:r>
              <a:rPr lang="zh-CN" altLang="en-US" sz="2600" dirty="0" smtClean="0">
                <a:latin typeface="+mn-lt"/>
                <a:ea typeface="微软雅黑" pitchFamily="34" charset="-122"/>
              </a:rPr>
              <a:t>搜索</a:t>
            </a:r>
            <a:endParaRPr lang="en-US" altLang="zh-CN" sz="2600" dirty="0" smtClean="0">
              <a:latin typeface="+mn-lt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+mn-lt"/>
                <a:ea typeface="微软雅黑" pitchFamily="34" charset="-122"/>
              </a:rPr>
              <a:t>&lt;/a&gt;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97" y="4869160"/>
            <a:ext cx="3286339" cy="168088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932040" y="602128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</a:t>
            </a:r>
            <a:r>
              <a:rPr lang="en-US" altLang="zh-CN" sz="2400" dirty="0" smtClean="0"/>
              <a:t>cons.html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389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zh-CN" altLang="en-US" dirty="0" smtClean="0"/>
              <a:t>按钮图标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0414" y="1200511"/>
            <a:ext cx="756084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Aft>
                <a:spcPts val="600"/>
              </a:spcAft>
              <a:buAutoNum type="arabicPeriod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准备好图片，保存在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目录下。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Aft>
                <a:spcPts val="600"/>
              </a:spcAft>
              <a:buAutoNum type="arabicPeriod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在页面中添加一个新的样式，名称为 </a:t>
            </a:r>
            <a:r>
              <a:rPr lang="en-US" altLang="zh-CN" sz="2400" dirty="0" smtClean="0">
                <a:ea typeface="微软雅黑" pitchFamily="34" charset="-122"/>
              </a:rPr>
              <a:t>"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-icon-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图片的名字</a:t>
            </a:r>
            <a:r>
              <a:rPr lang="en-US" altLang="zh-CN" sz="2400" dirty="0" smtClean="0">
                <a:ea typeface="微软雅黑" pitchFamily="34" charset="-122"/>
              </a:rPr>
              <a:t>"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。如：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599442" y="2802691"/>
            <a:ext cx="8006778" cy="2570525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&lt;style </a:t>
            </a:r>
            <a:r>
              <a:rPr lang="en-US" altLang="zh-CN" sz="2800" dirty="0">
                <a:solidFill>
                  <a:srgbClr val="009900"/>
                </a:solidFill>
                <a:latin typeface="+mn-lt"/>
                <a:ea typeface="微软雅黑" pitchFamily="34" charset="-122"/>
              </a:rPr>
              <a:t>type</a:t>
            </a:r>
            <a:r>
              <a:rPr lang="en-US" altLang="zh-CN" sz="2800" dirty="0">
                <a:latin typeface="+mn-lt"/>
                <a:ea typeface="微软雅黑" pitchFamily="34" charset="-122"/>
              </a:rPr>
              <a:t>="text/</a:t>
            </a:r>
            <a:r>
              <a:rPr lang="en-US" altLang="zh-CN" sz="2800" dirty="0" err="1">
                <a:latin typeface="+mn-lt"/>
                <a:ea typeface="微软雅黑" pitchFamily="34" charset="-122"/>
              </a:rPr>
              <a:t>css</a:t>
            </a:r>
            <a:r>
              <a:rPr lang="en-US" altLang="zh-CN" sz="2800" dirty="0">
                <a:latin typeface="+mn-lt"/>
                <a:ea typeface="微软雅黑" pitchFamily="34" charset="-122"/>
              </a:rPr>
              <a:t>"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&gt;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latin typeface="+mn-lt"/>
                <a:ea typeface="微软雅黑" pitchFamily="34" charset="-122"/>
              </a:rPr>
              <a:t>	</a:t>
            </a:r>
            <a:r>
              <a:rPr lang="en-US" altLang="zh-CN" sz="2800" dirty="0" smtClean="0">
                <a:latin typeface="+mn-lt"/>
                <a:ea typeface="微软雅黑" pitchFamily="34" charset="-122"/>
              </a:rPr>
              <a:t>.</a:t>
            </a:r>
            <a:r>
              <a:rPr lang="en-US" altLang="zh-CN" sz="2800" dirty="0" err="1">
                <a:latin typeface="+mn-lt"/>
                <a:ea typeface="微软雅黑" pitchFamily="34" charset="-122"/>
              </a:rPr>
              <a:t>ui</a:t>
            </a:r>
            <a:r>
              <a:rPr lang="en-US" altLang="zh-CN" sz="2800" dirty="0">
                <a:latin typeface="+mn-lt"/>
                <a:ea typeface="微软雅黑" pitchFamily="34" charset="-122"/>
              </a:rPr>
              <a:t>-icon-circle{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latin typeface="+mn-lt"/>
                <a:ea typeface="微软雅黑" pitchFamily="34" charset="-122"/>
              </a:rPr>
              <a:t>		</a:t>
            </a:r>
            <a:r>
              <a:rPr lang="en-US" altLang="zh-CN" sz="2800" dirty="0" smtClean="0">
                <a:latin typeface="+mn-lt"/>
                <a:ea typeface="微软雅黑" pitchFamily="34" charset="-122"/>
              </a:rPr>
              <a:t>background-image</a:t>
            </a:r>
            <a:r>
              <a:rPr lang="en-US" altLang="zh-CN" sz="2800" dirty="0">
                <a:latin typeface="+mn-lt"/>
                <a:ea typeface="微软雅黑" pitchFamily="34" charset="-122"/>
              </a:rPr>
              <a:t>: </a:t>
            </a:r>
            <a:r>
              <a:rPr lang="en-US" altLang="zh-CN" sz="2800" dirty="0" err="1">
                <a:latin typeface="+mn-lt"/>
                <a:ea typeface="微软雅黑" pitchFamily="34" charset="-122"/>
              </a:rPr>
              <a:t>url</a:t>
            </a:r>
            <a:r>
              <a:rPr lang="en-US" altLang="zh-CN" sz="2800" dirty="0">
                <a:latin typeface="+mn-lt"/>
                <a:ea typeface="微软雅黑" pitchFamily="34" charset="-122"/>
              </a:rPr>
              <a:t>(image/circle.png);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latin typeface="+mn-lt"/>
                <a:ea typeface="微软雅黑" pitchFamily="34" charset="-122"/>
              </a:rPr>
              <a:t>	</a:t>
            </a:r>
            <a:r>
              <a:rPr lang="en-US" altLang="zh-CN" sz="2800" dirty="0" smtClean="0">
                <a:latin typeface="+mn-lt"/>
                <a:ea typeface="微软雅黑" pitchFamily="34" charset="-122"/>
              </a:rPr>
              <a:t>}</a:t>
            </a:r>
            <a:endParaRPr lang="en-US" altLang="zh-CN" sz="2800" dirty="0">
              <a:latin typeface="+mn-lt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+mn-lt"/>
                <a:ea typeface="微软雅黑" pitchFamily="34" charset="-122"/>
              </a:rPr>
              <a:t>&lt;/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style&gt;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1609" y="5404416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data-icon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="circle"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6021288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在自定义图标样式时，一定要保证图标的尺寸为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18×18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像素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20272" y="4919761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3_3.html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159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0340" y="2060848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按钮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0340" y="420001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按钮图标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37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2"/>
          <p:cNvSpPr txBox="1"/>
          <p:nvPr/>
        </p:nvSpPr>
        <p:spPr>
          <a:xfrm>
            <a:off x="2717654" y="2492896"/>
            <a:ext cx="415860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en-US" altLang="zh-CN" sz="5400" b="1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8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4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移动应用程序构建于触控操作的便利性之上。</a:t>
            </a:r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440" y="1974210"/>
            <a:ext cx="2808312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035682" y="6193065"/>
            <a:ext cx="22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r>
              <a:rPr lang="en-US" altLang="zh-CN" sz="2400" dirty="0" smtClean="0"/>
              <a:t>emo3_1.html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352" y="1974210"/>
            <a:ext cx="2717261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9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820891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按钮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Mobile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中，按钮可通过三种方式创建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&lt;button&gt;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&lt;input&gt;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使用带有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data-role="button"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&lt;a&gt;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元素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437112"/>
            <a:ext cx="7344816" cy="957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Mobile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中，按钮会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自动样式化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，让它们在移动设备上更具吸引力和可用性。</a:t>
            </a:r>
          </a:p>
        </p:txBody>
      </p:sp>
    </p:spTree>
    <p:extLst>
      <p:ext uri="{BB962C8B-B14F-4D97-AF65-F5344CB8AC3E}">
        <p14:creationId xmlns:p14="http://schemas.microsoft.com/office/powerpoint/2010/main" val="40411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/>
              <a:t>&lt;button&gt; </a:t>
            </a:r>
            <a:r>
              <a:rPr lang="zh-CN" altLang="en-US" dirty="0"/>
              <a:t>元素创建按钮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8208912" cy="52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方法：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&lt;button&gt;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&lt;/button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81" y="2852936"/>
            <a:ext cx="6163669" cy="259228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5805264"/>
            <a:ext cx="77048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推荐使用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button&gt;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元素进行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表单提交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5070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/>
              <a:t>&lt;input&gt;</a:t>
            </a:r>
            <a:r>
              <a:rPr lang="zh-CN" altLang="en-US" dirty="0" smtClean="0"/>
              <a:t>元素</a:t>
            </a:r>
            <a:r>
              <a:rPr lang="zh-CN" altLang="en-US" dirty="0"/>
              <a:t>创建按钮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8208912" cy="98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&lt;input type="button" value="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"&gt;</a:t>
            </a: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81" y="2852936"/>
            <a:ext cx="6163669" cy="259228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5805264"/>
            <a:ext cx="77048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推荐使用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&lt;input&gt;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元素进行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表单提交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7392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/>
              <a:t>&lt;a&gt;</a:t>
            </a:r>
            <a:r>
              <a:rPr lang="zh-CN" altLang="en-US" dirty="0" smtClean="0"/>
              <a:t>元素</a:t>
            </a:r>
            <a:r>
              <a:rPr lang="zh-CN" altLang="en-US" dirty="0"/>
              <a:t>创建按钮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8208912" cy="98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&lt;a 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="#" data-role="button"&gt;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&lt;/a&gt;</a:t>
            </a: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81" y="2852936"/>
            <a:ext cx="6163669" cy="259228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3588" y="5661248"/>
            <a:ext cx="77048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推荐使用带有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=“button"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&lt;a&gt;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元素在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页面间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链接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6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导航按钮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3448" y="1268760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342900" indent="-342900" fontAlgn="auto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按钮在页面间进行链接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，使用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带有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data-role=“button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&lt;a&gt;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元素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7041" y="2564904"/>
            <a:ext cx="8320840" cy="1335430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&lt;a </a:t>
            </a:r>
            <a:r>
              <a:rPr lang="en-US" altLang="zh-CN" sz="2600" dirty="0" err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="#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pagetwo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="button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lnSpc>
                <a:spcPts val="3300"/>
              </a:lnSpc>
            </a:pP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第二个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页面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300"/>
              </a:lnSpc>
            </a:pPr>
            <a:r>
              <a:rPr lang="en-US" altLang="zh-CN" sz="2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a&gt;</a:t>
            </a:r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17" y="4202038"/>
            <a:ext cx="4081462" cy="211137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167" y="4221088"/>
            <a:ext cx="3960812" cy="207168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1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内联按钮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3448" y="1268760"/>
            <a:ext cx="8424936" cy="14412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342900" indent="-342900" fontAlgn="auto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默认情况下，按钮占满整个屏幕宽度。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如果想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要一个仅是与内容一样宽的按钮，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或者想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要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并排显示多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个按钮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，需设置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data-inline=“true”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2448" y="2773745"/>
            <a:ext cx="8245475" cy="178510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&lt;a </a:t>
            </a:r>
            <a:r>
              <a:rPr lang="en-US" altLang="zh-CN" sz="26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="#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pagetwo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2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="button" </a:t>
            </a:r>
            <a:r>
              <a:rPr lang="en-US" altLang="zh-CN" sz="2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data-inline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="true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lnSpc>
                <a:spcPts val="3300"/>
              </a:lnSpc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第二个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页面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300"/>
              </a:lnSpc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a&gt;</a:t>
            </a: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49" y="4653137"/>
            <a:ext cx="3468687" cy="201622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61" y="4653136"/>
            <a:ext cx="4500563" cy="201622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84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772</Words>
  <Application>Microsoft Office PowerPoint</Application>
  <PresentationFormat>全屏显示(4:3)</PresentationFormat>
  <Paragraphs>144</Paragraphs>
  <Slides>20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Microsoft Yahei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按钮</vt:lpstr>
      <vt:lpstr>jQuery Mobile按钮</vt:lpstr>
      <vt:lpstr>使用 &lt;button&gt; 元素创建按钮</vt:lpstr>
      <vt:lpstr>使用 &lt;input&gt;元素创建按钮</vt:lpstr>
      <vt:lpstr>使用 &lt;a&gt;元素创建按钮</vt:lpstr>
      <vt:lpstr>导航按钮</vt:lpstr>
      <vt:lpstr>内联按钮</vt:lpstr>
      <vt:lpstr>组合按钮 </vt:lpstr>
      <vt:lpstr>组合按钮 </vt:lpstr>
      <vt:lpstr>后退按钮 </vt:lpstr>
      <vt:lpstr>按钮的其他属性 </vt:lpstr>
      <vt:lpstr>PowerPoint 演示文稿</vt:lpstr>
      <vt:lpstr>jQuery Mobile按钮图标 </vt:lpstr>
      <vt:lpstr>jQuery Mobile按钮图标 </vt:lpstr>
      <vt:lpstr>定位图标 </vt:lpstr>
      <vt:lpstr>jQuery Mobile按钮图标 </vt:lpstr>
      <vt:lpstr>自定义按钮图标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移动Web发展机遇和技术优势</dc:title>
  <dc:creator>MengYi</dc:creator>
  <cp:lastModifiedBy>MengYi</cp:lastModifiedBy>
  <cp:revision>279</cp:revision>
  <dcterms:created xsi:type="dcterms:W3CDTF">2016-04-12T06:35:46Z</dcterms:created>
  <dcterms:modified xsi:type="dcterms:W3CDTF">2017-07-04T02:40:11Z</dcterms:modified>
</cp:coreProperties>
</file>