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58" r:id="rId3"/>
    <p:sldId id="270" r:id="rId4"/>
    <p:sldId id="297" r:id="rId5"/>
    <p:sldId id="307" r:id="rId6"/>
    <p:sldId id="320" r:id="rId7"/>
    <p:sldId id="321" r:id="rId8"/>
    <p:sldId id="298" r:id="rId9"/>
    <p:sldId id="305" r:id="rId10"/>
    <p:sldId id="306" r:id="rId11"/>
    <p:sldId id="308" r:id="rId12"/>
    <p:sldId id="309" r:id="rId13"/>
    <p:sldId id="310" r:id="rId14"/>
    <p:sldId id="311" r:id="rId15"/>
    <p:sldId id="268" r:id="rId16"/>
    <p:sldId id="312" r:id="rId17"/>
    <p:sldId id="313" r:id="rId18"/>
    <p:sldId id="315" r:id="rId19"/>
    <p:sldId id="314" r:id="rId20"/>
    <p:sldId id="316" r:id="rId21"/>
    <p:sldId id="317" r:id="rId22"/>
    <p:sldId id="318" r:id="rId23"/>
    <p:sldId id="319" r:id="rId24"/>
    <p:sldId id="28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0066"/>
    <a:srgbClr val="FF6600"/>
    <a:srgbClr val="FF0066"/>
    <a:srgbClr val="FFCCFF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微信的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开发者工具，</a:t>
            </a:r>
            <a:r>
              <a:rPr lang="en-US" altLang="zh-CN" dirty="0" err="1" smtClean="0"/>
              <a:t>openshift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6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6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3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399" y="188640"/>
            <a:ext cx="7646871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8134270" y="5255674"/>
            <a:ext cx="1027149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6732240" y="4725144"/>
            <a:ext cx="1800200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5839919" y="5717339"/>
            <a:ext cx="1241840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504" y="908720"/>
            <a:ext cx="88033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07504" y="1052736"/>
            <a:ext cx="880333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0"/>
            <a:ext cx="9268146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681727"/>
            <a:ext cx="5842992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" y="0"/>
            <a:ext cx="9144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0" y="0"/>
            <a:ext cx="2214563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5003800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035175" y="2037539"/>
            <a:ext cx="542843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242620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123684" y="5437726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035165" y="4129752"/>
            <a:ext cx="542843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123682" y="4148834"/>
            <a:ext cx="365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119" y="3392745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工具栏和导航栏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84784"/>
            <a:ext cx="813690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Inline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定位（默认）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2143" y="3140968"/>
            <a:ext cx="8136903" cy="106695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="header"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="inline"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="footer"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="inline"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437112"/>
            <a:ext cx="8139494" cy="10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定位时如果内容很多，在滑动滚动条时头部和尾部会随着滚动条的滚动而移动。</a:t>
            </a:r>
          </a:p>
        </p:txBody>
      </p:sp>
    </p:spTree>
    <p:extLst>
      <p:ext uri="{BB962C8B-B14F-4D97-AF65-F5344CB8AC3E}">
        <p14:creationId xmlns:p14="http://schemas.microsoft.com/office/powerpoint/2010/main" val="24826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39552" y="1484784"/>
            <a:ext cx="813690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solidFill>
                  <a:srgbClr val="FF0000"/>
                </a:solidFill>
              </a:rPr>
              <a:t>Fixed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2143" y="3140968"/>
            <a:ext cx="8136903" cy="106695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="header"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</a:t>
            </a:r>
            <a:r>
              <a:rPr lang="en-US" altLang="zh-CN" sz="2800" dirty="0" smtClean="0"/>
              <a:t>fixed</a:t>
            </a: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26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div&gt;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data-role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="footer" </a:t>
            </a:r>
            <a:r>
              <a:rPr lang="en-US" altLang="zh-CN" sz="2600" dirty="0">
                <a:solidFill>
                  <a:srgbClr val="0099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data-position</a:t>
            </a: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="fixed"</a:t>
            </a:r>
            <a:r>
              <a:rPr lang="en-US" altLang="zh-CN" sz="26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&gt;&lt;/</a:t>
            </a:r>
            <a:r>
              <a:rPr lang="en-US" altLang="zh-CN" sz="26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437112"/>
            <a:ext cx="81394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定位时，如果要看到效果，则需要调整窗口大小使滚动条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可用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9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542143" y="1494748"/>
            <a:ext cx="8136903" cy="215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data-position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属性来定位头部栏和尾部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要启用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全屏定位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data-position=“fixed”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，并添加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=“true”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到元素。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/>
            </a:r>
            <a:br>
              <a:rPr lang="en-US" altLang="zh-CN" sz="2600" dirty="0">
                <a:solidFill>
                  <a:srgbClr val="FF0000"/>
                </a:solidFill>
              </a:rPr>
            </a:br>
            <a:endParaRPr lang="en-US" altLang="zh-CN" sz="26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2143" y="3789040"/>
            <a:ext cx="8139494" cy="166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全屏定位适用于照片、图像和视频。</a:t>
            </a:r>
          </a:p>
          <a:p>
            <a:pPr marL="457200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固定定位和全屏定位中，通过点击屏幕将隐藏和显示头部栏和尾部栏。</a:t>
            </a:r>
          </a:p>
        </p:txBody>
      </p:sp>
    </p:spTree>
    <p:extLst>
      <p:ext uri="{BB962C8B-B14F-4D97-AF65-F5344CB8AC3E}">
        <p14:creationId xmlns:p14="http://schemas.microsoft.com/office/powerpoint/2010/main" val="38965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头部栏和尾部栏的定位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611560" y="1196752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定位：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15400"/>
            <a:ext cx="7992888" cy="23955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="fixed" 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 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  <a:b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="footer"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data-position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fixed"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="true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604" y="4653136"/>
            <a:ext cx="7992888" cy="15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头部和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尾部栏固定在页面的顶部和底部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。当工具栏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滚动出屏幕之外时，不会自动重新显示，除非点击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屏幕。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适用于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图片或视频类有提升代入感的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应用。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8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工具栏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导航栏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导航栏是由一组水平排列的链接组成，通常包含在头部或尾部内。</a:t>
            </a:r>
          </a:p>
          <a:p>
            <a:r>
              <a:rPr lang="zh-CN" altLang="en-US" sz="2800" dirty="0"/>
              <a:t>默认情况下，导航栏中的链接将自动变成按钮（不需要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/>
              <a:t>="button"</a:t>
            </a:r>
            <a:r>
              <a:rPr lang="zh-CN" altLang="en-US" sz="2800" dirty="0"/>
              <a:t>）。</a:t>
            </a:r>
          </a:p>
          <a:p>
            <a:r>
              <a:rPr lang="zh-CN" altLang="en-US" sz="2800" dirty="0"/>
              <a:t>使用 </a:t>
            </a:r>
            <a:r>
              <a:rPr lang="en-US" altLang="zh-CN" sz="2800" dirty="0">
                <a:solidFill>
                  <a:srgbClr val="009900"/>
                </a:solidFill>
              </a:rPr>
              <a:t>data-role</a:t>
            </a:r>
            <a:r>
              <a:rPr lang="en-US" altLang="zh-CN" sz="2800" dirty="0" smtClean="0"/>
              <a:t>=“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navbar</a:t>
            </a:r>
            <a:r>
              <a:rPr lang="en-US" altLang="zh-CN" sz="2800" dirty="0" smtClean="0"/>
              <a:t>" </a:t>
            </a:r>
            <a:r>
              <a:rPr lang="zh-CN" altLang="en-US" sz="2800" dirty="0"/>
              <a:t>属性来定义导航</a:t>
            </a:r>
            <a:r>
              <a:rPr lang="zh-CN" altLang="en-US" sz="2800" dirty="0" smtClean="0"/>
              <a:t>栏。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0600"/>
          </a:xfrm>
          <a:solidFill>
            <a:srgbClr val="FFCCFF"/>
          </a:solidFill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="header"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h1&gt;</a:t>
            </a:r>
            <a:r>
              <a:rPr lang="zh-CN" altLang="en-US" sz="2400" dirty="0"/>
              <a:t>欢迎来到我的主页</a:t>
            </a:r>
            <a:r>
              <a:rPr lang="en-US" altLang="zh-CN" sz="2400" dirty="0">
                <a:solidFill>
                  <a:srgbClr val="0000FF"/>
                </a:solidFill>
              </a:rPr>
              <a:t>&lt;/h1&gt;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div </a:t>
            </a:r>
            <a:r>
              <a:rPr lang="en-US" altLang="zh-CN" sz="2400" dirty="0">
                <a:solidFill>
                  <a:srgbClr val="009900"/>
                </a:solidFill>
              </a:rPr>
              <a:t>data-role</a:t>
            </a:r>
            <a:r>
              <a:rPr lang="en-US" altLang="zh-CN" sz="2400" dirty="0"/>
              <a:t>="</a:t>
            </a:r>
            <a:r>
              <a:rPr lang="en-US" altLang="zh-CN" sz="2400" dirty="0" err="1">
                <a:solidFill>
                  <a:srgbClr val="FF0000"/>
                </a:solidFill>
              </a:rPr>
              <a:t>navbar</a:t>
            </a:r>
            <a:r>
              <a:rPr lang="en-US" altLang="zh-CN" sz="2400" dirty="0"/>
              <a:t>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li&gt;&lt;a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 </a:t>
            </a:r>
            <a:r>
              <a:rPr lang="en-US" altLang="zh-CN" sz="2400" dirty="0">
                <a:solidFill>
                  <a:srgbClr val="009900"/>
                </a:solidFill>
              </a:rPr>
              <a:t>data-icon</a:t>
            </a:r>
            <a:r>
              <a:rPr lang="en-US" altLang="zh-CN" sz="2400" dirty="0"/>
              <a:t>="home"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 smtClean="0"/>
              <a:t>首页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a&gt;&lt;/li&gt;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 smtClean="0"/>
              <a:t> 	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>
                <a:solidFill>
                  <a:srgbClr val="0000FF"/>
                </a:solidFill>
              </a:rPr>
              <a:t>li&gt;&lt;a </a:t>
            </a:r>
            <a:r>
              <a:rPr lang="en-US" altLang="zh-CN" sz="2400" dirty="0" err="1">
                <a:solidFill>
                  <a:srgbClr val="009900"/>
                </a:solidFill>
              </a:rPr>
              <a:t>href</a:t>
            </a:r>
            <a:r>
              <a:rPr lang="en-US" altLang="zh-CN" sz="2400" dirty="0"/>
              <a:t>="#" </a:t>
            </a:r>
            <a:r>
              <a:rPr lang="en-US" altLang="zh-CN" sz="2400" dirty="0">
                <a:solidFill>
                  <a:srgbClr val="009900"/>
                </a:solidFill>
              </a:rPr>
              <a:t>data-icon</a:t>
            </a:r>
            <a:r>
              <a:rPr lang="en-US" altLang="zh-CN" sz="2400" dirty="0"/>
              <a:t>="star"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r>
              <a:rPr lang="zh-CN" altLang="en-US" sz="2400" dirty="0" smtClean="0"/>
              <a:t>新闻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a&gt;&lt;/li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 smtClean="0"/>
              <a:t> 	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&lt;li&gt;&lt;a </a:t>
            </a:r>
            <a:r>
              <a:rPr lang="en-US" altLang="zh-CN" sz="2400" dirty="0" err="1" smtClean="0">
                <a:solidFill>
                  <a:srgbClr val="009900"/>
                </a:solidFill>
              </a:rPr>
              <a:t>href</a:t>
            </a:r>
            <a:r>
              <a:rPr lang="en-US" altLang="zh-CN" sz="2400" dirty="0" smtClean="0"/>
              <a:t>="#" </a:t>
            </a:r>
            <a:r>
              <a:rPr lang="en-US" altLang="zh-CN" sz="2400" dirty="0" smtClean="0">
                <a:solidFill>
                  <a:srgbClr val="009900"/>
                </a:solidFill>
              </a:rPr>
              <a:t>data-icon</a:t>
            </a:r>
            <a:r>
              <a:rPr lang="en-US" altLang="zh-CN" sz="2400" dirty="0" smtClean="0"/>
              <a:t>="search"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r>
              <a:rPr lang="zh-CN" altLang="en-US" sz="2400" dirty="0" smtClean="0"/>
              <a:t>搜索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&lt;/a&gt;&lt;/li&gt;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&lt;/</a:t>
            </a:r>
            <a:r>
              <a:rPr lang="en-US" altLang="zh-CN" sz="2400" dirty="0" err="1">
                <a:solidFill>
                  <a:srgbClr val="0000FF"/>
                </a:solidFill>
              </a:rPr>
              <a:t>ul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 </a:t>
            </a: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div&gt;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</a:rPr>
              <a:t>div&gt;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02" y="5001714"/>
            <a:ext cx="3744416" cy="18562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导航栏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默认</a:t>
            </a:r>
            <a:r>
              <a:rPr lang="zh-CN" altLang="en-US" sz="2600" dirty="0"/>
              <a:t>情况下，按钮的宽度与它的内容一样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使用</a:t>
            </a:r>
            <a:r>
              <a:rPr lang="zh-CN" altLang="en-US" sz="2600" dirty="0"/>
              <a:t>一个</a:t>
            </a:r>
            <a:r>
              <a:rPr lang="zh-CN" altLang="en-US" sz="2600" dirty="0">
                <a:solidFill>
                  <a:srgbClr val="FF0000"/>
                </a:solidFill>
              </a:rPr>
              <a:t>无序列表</a:t>
            </a:r>
            <a:r>
              <a:rPr lang="zh-CN" altLang="en-US" sz="2600" dirty="0"/>
              <a:t>来平均地划分按钮的</a:t>
            </a:r>
            <a:r>
              <a:rPr lang="zh-CN" altLang="en-US" sz="2600" dirty="0" smtClean="0"/>
              <a:t>宽度</a:t>
            </a:r>
            <a:endParaRPr lang="en-US" altLang="zh-CN" sz="2600" dirty="0" smtClean="0"/>
          </a:p>
          <a:p>
            <a:pPr marL="432000" indent="0">
              <a:buNone/>
            </a:pPr>
            <a:r>
              <a:rPr lang="en-US" altLang="zh-CN" sz="2600" dirty="0"/>
              <a:t>1 </a:t>
            </a:r>
            <a:r>
              <a:rPr lang="zh-CN" altLang="en-US" sz="2600" dirty="0"/>
              <a:t>个按钮占 </a:t>
            </a:r>
            <a:r>
              <a:rPr lang="en-US" altLang="zh-CN" sz="2600" dirty="0"/>
              <a:t>100% </a:t>
            </a:r>
            <a:r>
              <a:rPr lang="zh-CN" altLang="en-US" sz="2600" dirty="0"/>
              <a:t>宽度，</a:t>
            </a:r>
            <a:r>
              <a:rPr lang="en-US" altLang="zh-CN" sz="2600" dirty="0"/>
              <a:t>2 </a:t>
            </a:r>
            <a:r>
              <a:rPr lang="zh-CN" altLang="en-US" sz="2600" dirty="0"/>
              <a:t>个按钮则各占 </a:t>
            </a:r>
            <a:r>
              <a:rPr lang="en-US" altLang="zh-CN" sz="2600" dirty="0"/>
              <a:t>50% </a:t>
            </a:r>
            <a:r>
              <a:rPr lang="zh-CN" altLang="en-US" sz="2600" dirty="0"/>
              <a:t>的宽度，</a:t>
            </a:r>
            <a:r>
              <a:rPr lang="en-US" altLang="zh-CN" sz="2600" dirty="0"/>
              <a:t>3 </a:t>
            </a:r>
            <a:r>
              <a:rPr lang="zh-CN" altLang="en-US" sz="2600" dirty="0"/>
              <a:t>个按钮则每个占 </a:t>
            </a:r>
            <a:r>
              <a:rPr lang="en-US" altLang="zh-CN" sz="2600" dirty="0"/>
              <a:t>33.3% </a:t>
            </a:r>
            <a:r>
              <a:rPr lang="zh-CN" altLang="en-US" sz="2600" dirty="0"/>
              <a:t>的宽度，依此类推。但如果在导航栏中指定了超过 </a:t>
            </a:r>
            <a:r>
              <a:rPr lang="en-US" altLang="zh-CN" sz="2600" dirty="0"/>
              <a:t>5 </a:t>
            </a:r>
            <a:r>
              <a:rPr lang="zh-CN" altLang="en-US" sz="2600" dirty="0"/>
              <a:t>个按钮，将会拆成多行。</a:t>
            </a:r>
          </a:p>
          <a:p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596223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激活按钮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55138"/>
          </a:xfrm>
        </p:spPr>
        <p:txBody>
          <a:bodyPr/>
          <a:lstStyle/>
          <a:p>
            <a:r>
              <a:rPr lang="zh-CN" altLang="en-US" sz="2600" dirty="0"/>
              <a:t>当导航栏中的某个链接被</a:t>
            </a:r>
            <a:r>
              <a:rPr lang="zh-CN" altLang="en-US" sz="2600" dirty="0">
                <a:solidFill>
                  <a:srgbClr val="FF0000"/>
                </a:solidFill>
              </a:rPr>
              <a:t>点击</a:t>
            </a:r>
            <a:r>
              <a:rPr lang="zh-CN" altLang="en-US" sz="2600" dirty="0"/>
              <a:t>，它将获得被选中（按下）的外观。</a:t>
            </a:r>
          </a:p>
          <a:p>
            <a:r>
              <a:rPr lang="zh-CN" altLang="en-US" sz="2600" dirty="0" smtClean="0"/>
              <a:t>如果</a:t>
            </a:r>
            <a:r>
              <a:rPr lang="zh-CN" altLang="en-US" sz="2600" dirty="0"/>
              <a:t>想在不点击链接时获得这种外观</a:t>
            </a:r>
            <a:r>
              <a:rPr lang="zh-CN" altLang="en-US" sz="2600" dirty="0" smtClean="0"/>
              <a:t>，设置</a:t>
            </a:r>
            <a:r>
              <a:rPr lang="en-US" altLang="zh-CN" sz="2600" dirty="0" smtClean="0"/>
              <a:t>class</a:t>
            </a:r>
            <a:r>
              <a:rPr lang="en-US" altLang="zh-CN" sz="2600" dirty="0"/>
              <a:t>=“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</a:t>
            </a:r>
            <a:r>
              <a:rPr lang="en-US" altLang="zh-CN" sz="2600" dirty="0" err="1"/>
              <a:t>btn</a:t>
            </a:r>
            <a:r>
              <a:rPr lang="en-US" altLang="zh-CN" sz="2600" dirty="0"/>
              <a:t>-active</a:t>
            </a:r>
            <a:r>
              <a:rPr lang="en-US" altLang="zh-CN" sz="2600" dirty="0" smtClean="0"/>
              <a:t>”</a:t>
            </a:r>
            <a:r>
              <a:rPr lang="zh-CN" altLang="en-US" sz="2600" dirty="0"/>
              <a:t> </a:t>
            </a:r>
            <a:r>
              <a:rPr lang="zh-CN" altLang="en-US" sz="2600" dirty="0" smtClean="0"/>
              <a:t>如：</a:t>
            </a:r>
            <a:endParaRPr lang="zh-CN" altLang="en-US" sz="2600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3356992"/>
            <a:ext cx="8136904" cy="1254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76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&lt;li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spcBef>
                <a:spcPts val="276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24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 </a:t>
            </a:r>
            <a:r>
              <a:rPr lang="en-US" altLang="zh-CN" sz="24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-active"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spcBef>
                <a:spcPts val="276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79" y="4713838"/>
            <a:ext cx="3856037" cy="21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激活按钮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728192"/>
          </a:xfrm>
        </p:spPr>
        <p:txBody>
          <a:bodyPr/>
          <a:lstStyle/>
          <a:p>
            <a:r>
              <a:rPr lang="zh-CN" altLang="en-US" sz="2600" dirty="0"/>
              <a:t>对于多个页面</a:t>
            </a:r>
            <a:r>
              <a:rPr lang="zh-CN" altLang="en-US" sz="2600" dirty="0" smtClean="0"/>
              <a:t>，想</a:t>
            </a:r>
            <a:r>
              <a:rPr lang="zh-CN" altLang="en-US" sz="2600" dirty="0"/>
              <a:t>要每个按钮的选中外观代表当前用户所在的</a:t>
            </a:r>
            <a:r>
              <a:rPr lang="zh-CN" altLang="en-US" sz="2600" dirty="0" smtClean="0"/>
              <a:t>页面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需要设置“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-state-persist” </a:t>
            </a:r>
            <a:r>
              <a:rPr lang="zh-CN" altLang="en-US" sz="2600" dirty="0"/>
              <a:t>和 “</a:t>
            </a:r>
            <a:r>
              <a:rPr lang="en-US" altLang="zh-CN" sz="2600" dirty="0" err="1"/>
              <a:t>ui</a:t>
            </a:r>
            <a:r>
              <a:rPr lang="en-US" altLang="zh-CN" sz="2600" dirty="0"/>
              <a:t>-</a:t>
            </a:r>
            <a:r>
              <a:rPr lang="en-US" altLang="zh-CN" sz="2600" dirty="0" err="1"/>
              <a:t>btn</a:t>
            </a:r>
            <a:r>
              <a:rPr lang="en-US" altLang="zh-CN" sz="2600" dirty="0"/>
              <a:t>-active” </a:t>
            </a:r>
            <a:r>
              <a:rPr lang="zh-CN" altLang="en-US" sz="2600" dirty="0" smtClean="0"/>
              <a:t>。如</a:t>
            </a:r>
            <a:r>
              <a:rPr lang="zh-CN" altLang="en-US" sz="2600" dirty="0"/>
              <a:t>：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96952"/>
            <a:ext cx="8136904" cy="169277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&lt;li&gt;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anylink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 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-active  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	state-persist"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li&gt;</a:t>
            </a:r>
          </a:p>
        </p:txBody>
      </p:sp>
    </p:spTree>
    <p:extLst>
      <p:ext uri="{BB962C8B-B14F-4D97-AF65-F5344CB8AC3E}">
        <p14:creationId xmlns:p14="http://schemas.microsoft.com/office/powerpoint/2010/main" val="17203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340" y="20608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工具栏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340" y="420001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导航栏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内容中的导航栏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zh-CN" altLang="en-US" sz="3200" dirty="0"/>
              <a:t>内容中的</a:t>
            </a:r>
            <a:r>
              <a:rPr lang="zh-CN" altLang="en-US" sz="3200" dirty="0" smtClean="0"/>
              <a:t>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420888"/>
            <a:ext cx="6264696" cy="33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15536" y="63629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demo4_3.html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4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尾部中的导航栏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zh-CN" altLang="en-US" sz="3200" dirty="0"/>
              <a:t>尾部</a:t>
            </a:r>
            <a:r>
              <a:rPr lang="zh-CN" altLang="en-US" sz="3200" dirty="0" smtClean="0"/>
              <a:t>中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66311"/>
            <a:ext cx="6206942" cy="270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导航栏中的定位图标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zh-CN" altLang="en-US" sz="3200" dirty="0"/>
              <a:t>尾部</a:t>
            </a:r>
            <a:r>
              <a:rPr lang="zh-CN" altLang="en-US" sz="3200" dirty="0" smtClean="0"/>
              <a:t>中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导航栏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520156"/>
            <a:ext cx="5603467" cy="263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多按钮导航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4-4 </a:t>
            </a:r>
            <a:r>
              <a:rPr lang="zh-CN" altLang="en-US" sz="2800" dirty="0" smtClean="0"/>
              <a:t>在导航栏中设置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个（超过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个）按钮</a:t>
            </a:r>
            <a:endParaRPr lang="zh-CN" altLang="en-US" sz="2800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040560" cy="368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2717654" y="2492896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工具栏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工具栏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无论是网站还是应用，在屏幕的上下两端总有一些固定的栏目，称为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顶部栏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尾部栏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对于应用界面的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有非常重要的作用。</a:t>
            </a: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7776864" cy="6700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611560" y="3501386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工具栏元素通常位于头部和尾部内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导航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易于访问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头部栏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15542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头部栏一般包含页面标题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/logo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或按钮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（通常是首页、选项或搜索）。</a:t>
            </a: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添加按钮到</a:t>
            </a:r>
            <a:r>
              <a:rPr lang="zh-CN" altLang="en-US" sz="2600" dirty="0" smtClean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左侧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480" y="3212976"/>
            <a:ext cx="8320840" cy="22082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&lt;h1&gt;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欢迎来到我的主页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&lt;a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err="1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696" y="5753624"/>
            <a:ext cx="7481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头部可以包含一个或两个按钮，而尾部没有限制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头部栏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3448" y="1268760"/>
            <a:ext cx="8424936" cy="517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添加按钮到</a:t>
            </a:r>
            <a:r>
              <a:rPr lang="zh-CN" altLang="en-US" sz="2600" dirty="0" smtClean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左侧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496" y="2106655"/>
            <a:ext cx="8320840" cy="178510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="header"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2600" dirty="0" err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data-role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="button"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&lt;/a&gt;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h1&gt;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欢迎来到我的主页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&lt;/h1&gt;</a:t>
            </a:r>
            <a:b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4" y="5373216"/>
            <a:ext cx="748189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设置按钮的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属性，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指定 </a:t>
            </a:r>
            <a:r>
              <a:rPr lang="en-US" altLang="zh-CN" sz="26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-right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584" y="4365104"/>
            <a:ext cx="5360680" cy="517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如果想添加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按钮到</a:t>
            </a:r>
            <a:r>
              <a:rPr lang="zh-CN" altLang="en-US" sz="2600" dirty="0" smtClean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zh-CN" altLang="en-US" sz="2600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  <a:endParaRPr lang="zh-CN" altLang="en-US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工作_师大\2015-2016-2\素材\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003">
            <a:off x="5940152" y="382930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尾部栏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069" y="1268760"/>
            <a:ext cx="8424936" cy="5144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尾部栏比头部栏更灵活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在整个页面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中更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具功能性和可变性，因此可以包含尽可能多的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按钮。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尾部栏的样式默认没有内边距和空间，且按钮不居中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使用简单的样式来解决这个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div data-role="footer"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style="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text-align:center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;"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可以将尾部中的按钮进行水平或垂直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组合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defRPr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div 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data-role="</a:t>
            </a: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controlgroup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data-type ="</a:t>
            </a: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horizontal"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  <a:defRPr/>
            </a:pP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3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尾部栏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399" y="1484784"/>
            <a:ext cx="7951191" cy="317009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&lt;div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="footer"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a</a:t>
            </a:r>
            <a:r>
              <a:rPr lang="en-US" altLang="zh-CN" sz="2600" dirty="0"/>
              <a:t> </a:t>
            </a:r>
            <a:r>
              <a:rPr lang="en-US" altLang="zh-CN" sz="2600" dirty="0" err="1">
                <a:solidFill>
                  <a:srgbClr val="009900"/>
                </a:solidFill>
              </a:rPr>
              <a:t>href</a:t>
            </a:r>
            <a:r>
              <a:rPr lang="en-US" altLang="zh-CN" sz="2600" dirty="0"/>
              <a:t>="#"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="button"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2600" dirty="0">
                <a:solidFill>
                  <a:srgbClr val="0000FF"/>
                </a:solidFill>
              </a:rPr>
              <a:t>&lt;/a&gt;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a</a:t>
            </a:r>
            <a:r>
              <a:rPr lang="en-US" altLang="zh-CN" sz="2600" dirty="0"/>
              <a:t> </a:t>
            </a:r>
            <a:r>
              <a:rPr lang="en-US" altLang="zh-CN" sz="2600" dirty="0" err="1">
                <a:solidFill>
                  <a:srgbClr val="009900"/>
                </a:solidFill>
              </a:rPr>
              <a:t>href</a:t>
            </a:r>
            <a:r>
              <a:rPr lang="en-US" altLang="zh-CN" sz="2600" dirty="0"/>
              <a:t>="#"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="button"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Twitter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2600" dirty="0">
                <a:solidFill>
                  <a:srgbClr val="0000FF"/>
                </a:solidFill>
              </a:rPr>
              <a:t>&lt;/a&gt;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 smtClean="0"/>
              <a:t>	</a:t>
            </a:r>
            <a:r>
              <a:rPr lang="en-US" altLang="zh-CN" sz="2600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dirty="0">
                <a:solidFill>
                  <a:srgbClr val="0000FF"/>
                </a:solidFill>
              </a:rPr>
              <a:t>a</a:t>
            </a:r>
            <a:r>
              <a:rPr lang="en-US" altLang="zh-CN" sz="2600" dirty="0"/>
              <a:t> </a:t>
            </a:r>
            <a:r>
              <a:rPr lang="en-US" altLang="zh-CN" sz="2600" dirty="0" err="1">
                <a:solidFill>
                  <a:srgbClr val="009900"/>
                </a:solidFill>
              </a:rPr>
              <a:t>href</a:t>
            </a:r>
            <a:r>
              <a:rPr lang="en-US" altLang="zh-CN" sz="2600" dirty="0"/>
              <a:t>="#" </a:t>
            </a:r>
            <a:r>
              <a:rPr lang="en-US" altLang="zh-CN" sz="2600" dirty="0">
                <a:solidFill>
                  <a:srgbClr val="009900"/>
                </a:solidFill>
              </a:rPr>
              <a:t>data-role</a:t>
            </a:r>
            <a:r>
              <a:rPr lang="en-US" altLang="zh-CN" sz="2600" dirty="0"/>
              <a:t>="button"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Instagram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en-US" altLang="zh-CN" sz="2600" dirty="0">
                <a:solidFill>
                  <a:srgbClr val="0000FF"/>
                </a:solidFill>
              </a:rPr>
              <a:t>&lt;/a&gt;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>
                <a:solidFill>
                  <a:srgbClr val="0000FF"/>
                </a:solidFill>
              </a:rPr>
              <a:t>&lt;/div&gt;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887979"/>
            <a:ext cx="6948294" cy="1728192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0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/>
              <a:t>尾</a:t>
            </a:r>
            <a:r>
              <a:rPr lang="zh-CN" altLang="en-US" dirty="0" smtClean="0"/>
              <a:t>部栏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82670" y="2006623"/>
            <a:ext cx="7848872" cy="400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14" name="内容占位符 4"/>
          <p:cNvSpPr>
            <a:spLocks noGrp="1"/>
          </p:cNvSpPr>
          <p:nvPr>
            <p:ph idx="1"/>
          </p:nvPr>
        </p:nvSpPr>
        <p:spPr>
          <a:xfrm>
            <a:off x="492306" y="1255711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4-1</a:t>
            </a:r>
            <a:r>
              <a:rPr lang="zh-CN" altLang="en-US" sz="2800" dirty="0"/>
              <a:t>　参照效果图完成页面制作：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12" y="2021810"/>
            <a:ext cx="6781588" cy="313538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2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80756" y="573123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emo4_1.html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</a:t>
            </a:r>
            <a:r>
              <a:rPr lang="zh-CN" altLang="en-US" dirty="0" smtClean="0"/>
              <a:t>栏和尾部栏的定位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268760"/>
            <a:ext cx="80648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头部和尾部可以通过三种方式进行定位：</a:t>
            </a:r>
          </a:p>
          <a:p>
            <a:pPr>
              <a:lnSpc>
                <a:spcPts val="3800"/>
              </a:lnSpc>
              <a:spcAft>
                <a:spcPts val="600"/>
              </a:spcAft>
              <a:defRPr/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默认。头部栏和尾部栏与页面内容内联。</a:t>
            </a:r>
          </a:p>
          <a:p>
            <a:pPr>
              <a:lnSpc>
                <a:spcPts val="3800"/>
              </a:lnSpc>
              <a:spcAft>
                <a:spcPts val="600"/>
              </a:spcAft>
              <a:defRPr/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Fixed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头部栏和尾部栏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在页面的顶部和底部。</a:t>
            </a:r>
          </a:p>
          <a:p>
            <a:pPr>
              <a:lnSpc>
                <a:spcPts val="3800"/>
              </a:lnSpc>
              <a:spcAft>
                <a:spcPts val="600"/>
              </a:spcAft>
              <a:defRPr/>
            </a:pPr>
            <a:r>
              <a:rPr lang="en-US" altLang="zh-CN" sz="26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Fullscreen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Fixed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定位模式基本相同，头部栏和尾部栏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在页面的顶部和底部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工具栏可以滚动出屏幕之外，之后不会自动重新显示，除非点击屏幕。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b="1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47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954</Words>
  <Application>Microsoft Office PowerPoint</Application>
  <PresentationFormat>全屏显示(4:3)</PresentationFormat>
  <Paragraphs>158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Mobile工具栏 </vt:lpstr>
      <vt:lpstr>jQuery Mobile头部栏 </vt:lpstr>
      <vt:lpstr>jQuery Mobile头部栏 </vt:lpstr>
      <vt:lpstr>jQuery Mobile尾部栏 </vt:lpstr>
      <vt:lpstr>jQuery Mobile尾部栏 </vt:lpstr>
      <vt:lpstr>jQuery Mobile尾部栏 </vt:lpstr>
      <vt:lpstr>头部栏和尾部栏的定位 </vt:lpstr>
      <vt:lpstr>头部栏和尾部栏的定位  </vt:lpstr>
      <vt:lpstr>头部栏和尾部栏的定位  </vt:lpstr>
      <vt:lpstr>头部栏和尾部栏的定位  </vt:lpstr>
      <vt:lpstr>头部栏和尾部栏的定位  </vt:lpstr>
      <vt:lpstr>PowerPoint 演示文稿</vt:lpstr>
      <vt:lpstr>jQuery Mobile导航栏 </vt:lpstr>
      <vt:lpstr>jQuery Mobile导航栏 </vt:lpstr>
      <vt:lpstr>jQuery Mobile导航栏 </vt:lpstr>
      <vt:lpstr>激活按钮</vt:lpstr>
      <vt:lpstr>激活按钮</vt:lpstr>
      <vt:lpstr>内容中的导航栏</vt:lpstr>
      <vt:lpstr>尾部中的导航栏</vt:lpstr>
      <vt:lpstr>导航栏中的定位图标</vt:lpstr>
      <vt:lpstr>多按钮导航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225</cp:revision>
  <dcterms:created xsi:type="dcterms:W3CDTF">2016-04-12T06:35:46Z</dcterms:created>
  <dcterms:modified xsi:type="dcterms:W3CDTF">2017-07-04T02:39:55Z</dcterms:modified>
</cp:coreProperties>
</file>